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98" r:id="rId2"/>
    <p:sldId id="338" r:id="rId3"/>
    <p:sldId id="339" r:id="rId4"/>
    <p:sldId id="341" r:id="rId5"/>
    <p:sldId id="342" r:id="rId6"/>
    <p:sldId id="343" r:id="rId7"/>
    <p:sldId id="344" r:id="rId8"/>
    <p:sldId id="345" r:id="rId9"/>
    <p:sldId id="346" r:id="rId10"/>
    <p:sldId id="347" r:id="rId11"/>
    <p:sldId id="348" r:id="rId12"/>
    <p:sldId id="349" r:id="rId13"/>
    <p:sldId id="350" r:id="rId14"/>
    <p:sldId id="351" r:id="rId15"/>
    <p:sldId id="352" r:id="rId16"/>
    <p:sldId id="353" r:id="rId17"/>
    <p:sldId id="354" r:id="rId18"/>
    <p:sldId id="355" r:id="rId19"/>
    <p:sldId id="356" r:id="rId20"/>
    <p:sldId id="357" r:id="rId21"/>
    <p:sldId id="358" r:id="rId22"/>
    <p:sldId id="359" r:id="rId23"/>
    <p:sldId id="360" r:id="rId24"/>
    <p:sldId id="361" r:id="rId25"/>
    <p:sldId id="362" r:id="rId26"/>
    <p:sldId id="363" r:id="rId27"/>
    <p:sldId id="364" r:id="rId28"/>
    <p:sldId id="365" r:id="rId29"/>
    <p:sldId id="366" r:id="rId30"/>
    <p:sldId id="367" r:id="rId31"/>
    <p:sldId id="289" r:id="rId32"/>
    <p:sldId id="290" r:id="rId33"/>
    <p:sldId id="291" r:id="rId34"/>
    <p:sldId id="292" r:id="rId35"/>
    <p:sldId id="311" r:id="rId36"/>
    <p:sldId id="257" r:id="rId37"/>
    <p:sldId id="294" r:id="rId38"/>
    <p:sldId id="295" r:id="rId39"/>
    <p:sldId id="293" r:id="rId40"/>
    <p:sldId id="260" r:id="rId41"/>
    <p:sldId id="265" r:id="rId42"/>
    <p:sldId id="259" r:id="rId43"/>
    <p:sldId id="262" r:id="rId44"/>
    <p:sldId id="263" r:id="rId45"/>
    <p:sldId id="264" r:id="rId46"/>
    <p:sldId id="296"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611" autoAdjust="0"/>
  </p:normalViewPr>
  <p:slideViewPr>
    <p:cSldViewPr snapToGrid="0">
      <p:cViewPr varScale="1">
        <p:scale>
          <a:sx n="71" d="100"/>
          <a:sy n="71" d="100"/>
        </p:scale>
        <p:origin x="113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2C5D40-6F5E-46A8-B2BA-2F71DE6DFFA1}" type="datetimeFigureOut">
              <a:rPr lang="en-US" smtClean="0"/>
              <a:t>08-Nov-24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4DE062-ED4B-4423-870A-769B7936F5F0}" type="slidenum">
              <a:rPr lang="en-US" smtClean="0"/>
              <a:t>‹#›</a:t>
            </a:fld>
            <a:endParaRPr lang="en-US"/>
          </a:p>
        </p:txBody>
      </p:sp>
    </p:spTree>
    <p:extLst>
      <p:ext uri="{BB962C8B-B14F-4D97-AF65-F5344CB8AC3E}">
        <p14:creationId xmlns:p14="http://schemas.microsoft.com/office/powerpoint/2010/main" val="2760843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bhattadevuniversity.ac.in/docs/studyMaterial/ParagBarman_Economics_UG2ndSem_Inflation.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4DE062-ED4B-4423-870A-769B7936F5F0}" type="slidenum">
              <a:rPr lang="en-US" smtClean="0"/>
              <a:t>1</a:t>
            </a:fld>
            <a:endParaRPr lang="en-US"/>
          </a:p>
        </p:txBody>
      </p:sp>
    </p:spTree>
    <p:extLst>
      <p:ext uri="{BB962C8B-B14F-4D97-AF65-F5344CB8AC3E}">
        <p14:creationId xmlns:p14="http://schemas.microsoft.com/office/powerpoint/2010/main" val="3513962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44C963-20D8-E4DB-4129-B435FE74B2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F40FEB-B9AF-50F4-A0DC-0E5AA878CC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BF47A2-4D61-5453-C303-BFF80EE2F407}"/>
              </a:ext>
            </a:extLst>
          </p:cNvPr>
          <p:cNvSpPr>
            <a:spLocks noGrp="1"/>
          </p:cNvSpPr>
          <p:nvPr>
            <p:ph type="body" idx="1"/>
          </p:nvPr>
        </p:nvSpPr>
        <p:spPr/>
        <p:txBody>
          <a:bodyPr/>
          <a:lstStyle/>
          <a:p>
            <a:r>
              <a:rPr lang="en-US" dirty="0">
                <a:hlinkClick r:id="rId3"/>
              </a:rPr>
              <a:t>ParagBarman_Economics_UG2ndSem_Inflation.pdf (bhattadevuniversity.ac.in)</a:t>
            </a:r>
            <a:endParaRPr lang="en-US" dirty="0"/>
          </a:p>
        </p:txBody>
      </p:sp>
      <p:sp>
        <p:nvSpPr>
          <p:cNvPr id="4" name="Slide Number Placeholder 3">
            <a:extLst>
              <a:ext uri="{FF2B5EF4-FFF2-40B4-BE49-F238E27FC236}">
                <a16:creationId xmlns:a16="http://schemas.microsoft.com/office/drawing/2014/main" id="{C5255CA0-68E5-567B-7FC5-5098D064DA65}"/>
              </a:ext>
            </a:extLst>
          </p:cNvPr>
          <p:cNvSpPr>
            <a:spLocks noGrp="1"/>
          </p:cNvSpPr>
          <p:nvPr>
            <p:ph type="sldNum" sz="quarter" idx="5"/>
          </p:nvPr>
        </p:nvSpPr>
        <p:spPr/>
        <p:txBody>
          <a:bodyPr/>
          <a:lstStyle/>
          <a:p>
            <a:fld id="{214DE062-ED4B-4423-870A-769B7936F5F0}" type="slidenum">
              <a:rPr lang="en-US" smtClean="0"/>
              <a:t>2</a:t>
            </a:fld>
            <a:endParaRPr lang="en-US"/>
          </a:p>
        </p:txBody>
      </p:sp>
    </p:spTree>
    <p:extLst>
      <p:ext uri="{BB962C8B-B14F-4D97-AF65-F5344CB8AC3E}">
        <p14:creationId xmlns:p14="http://schemas.microsoft.com/office/powerpoint/2010/main" val="1892292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7D04-3F27-F986-FFC0-A6B12FEFB4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4C08E5-1D5E-49AB-0D51-E9818E582C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836096B-AE87-095D-A056-C09E49ACDFAE}"/>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5" name="Footer Placeholder 4">
            <a:extLst>
              <a:ext uri="{FF2B5EF4-FFF2-40B4-BE49-F238E27FC236}">
                <a16:creationId xmlns:a16="http://schemas.microsoft.com/office/drawing/2014/main" id="{12E2B846-2429-9293-8994-2094D7232F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FC4C84-B4DE-E97A-A2FD-FFEDBA239AE3}"/>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90284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4B860-7E39-26EE-7078-90D93DCAA9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38A7AB-4A9E-8013-C64F-87FC3CDA4D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526B93-E65D-FFE2-A8B3-F227BEF33229}"/>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5" name="Footer Placeholder 4">
            <a:extLst>
              <a:ext uri="{FF2B5EF4-FFF2-40B4-BE49-F238E27FC236}">
                <a16:creationId xmlns:a16="http://schemas.microsoft.com/office/drawing/2014/main" id="{5EB1C03E-594D-D0F0-7CE3-2064DCA7E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17DA0D-0F3D-7378-860A-542BD6EFB19F}"/>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2947410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F0F2C3-50D0-52B3-5073-C0D3DFB807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C56114-D164-8DC4-3EFD-17C6F12C60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D6B731-1533-5930-C518-E57D533E2391}"/>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5" name="Footer Placeholder 4">
            <a:extLst>
              <a:ext uri="{FF2B5EF4-FFF2-40B4-BE49-F238E27FC236}">
                <a16:creationId xmlns:a16="http://schemas.microsoft.com/office/drawing/2014/main" id="{925CB8EB-34A1-F323-A2FB-BC7978E6D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BC93EE-3785-35ED-1271-0C597F5A24C1}"/>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246136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29987-B975-B7D2-316E-5269955FD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01776B-F5D7-5A4C-9D39-F3B70CBFBF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8C694A-85E9-AF8B-15E3-7AFF06D15210}"/>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5" name="Footer Placeholder 4">
            <a:extLst>
              <a:ext uri="{FF2B5EF4-FFF2-40B4-BE49-F238E27FC236}">
                <a16:creationId xmlns:a16="http://schemas.microsoft.com/office/drawing/2014/main" id="{2C6464EC-5572-3D62-B8A3-0D8C598DFE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7D800E-B46D-8442-52CD-2D59F1035614}"/>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2102366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79275-357D-6F23-7266-3B03A254F5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CF3270-6FF6-B614-4A51-A6BC72E28C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F9C397-1937-245E-B489-7EB8E777F377}"/>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5" name="Footer Placeholder 4">
            <a:extLst>
              <a:ext uri="{FF2B5EF4-FFF2-40B4-BE49-F238E27FC236}">
                <a16:creationId xmlns:a16="http://schemas.microsoft.com/office/drawing/2014/main" id="{FA94B96F-0824-C09D-A0DF-746DB659AE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2C211-F173-A9B7-41B2-76E6DBF41751}"/>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393598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4BD40-0764-4763-75D4-A9540ABA2A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B8F0FF-7BDB-A93E-79F7-92E5CBD8BC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08DC17-66AE-0EC7-778B-CD966B2830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B51B14-03FE-B7D3-8E50-92528844A5A9}"/>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6" name="Footer Placeholder 5">
            <a:extLst>
              <a:ext uri="{FF2B5EF4-FFF2-40B4-BE49-F238E27FC236}">
                <a16:creationId xmlns:a16="http://schemas.microsoft.com/office/drawing/2014/main" id="{17B5E435-ADF1-3BB9-2824-329428E2A7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CA44B9-576E-431F-7C39-397864AA7C01}"/>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320904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8BC35-1B04-1AF7-20A2-7049C6359F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CEA1E6-F18C-1C97-006E-AAA4A03823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11FAEB-B6F8-2561-99CA-32E3C114D5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127DAE-9853-E5A2-727B-C072CB0C91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10712B-71F0-B26D-356C-CE381923CF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663490-586F-29E3-4E28-C42F63FAF9B1}"/>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8" name="Footer Placeholder 7">
            <a:extLst>
              <a:ext uri="{FF2B5EF4-FFF2-40B4-BE49-F238E27FC236}">
                <a16:creationId xmlns:a16="http://schemas.microsoft.com/office/drawing/2014/main" id="{9CDC9344-5DB5-1582-310A-8BC203F77A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352E47-15A6-E0C5-9F71-52EC1804364C}"/>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1293905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E14BA-0B7D-C1E1-A4D9-BFE2C63B9D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C0D4D1-45A2-61E8-8389-FD440437B4B9}"/>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4" name="Footer Placeholder 3">
            <a:extLst>
              <a:ext uri="{FF2B5EF4-FFF2-40B4-BE49-F238E27FC236}">
                <a16:creationId xmlns:a16="http://schemas.microsoft.com/office/drawing/2014/main" id="{8CF0D755-775C-05DE-E08A-98B2F063E7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A54B9B-2B96-5930-CE95-AF6D37D22D79}"/>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2022044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2B679E-CE72-64DF-2F6E-9D186DD505EA}"/>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3" name="Footer Placeholder 2">
            <a:extLst>
              <a:ext uri="{FF2B5EF4-FFF2-40B4-BE49-F238E27FC236}">
                <a16:creationId xmlns:a16="http://schemas.microsoft.com/office/drawing/2014/main" id="{2B1DAA01-2278-AD67-ECEA-6DA32EC4D0A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D9A963-3454-9FA8-05A8-B189DF5010B1}"/>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400038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E0952-F5BB-069A-E1B9-3F8C1992B7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CD2966-3F9C-04DE-4022-FB485E0C4A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53855C-2961-1B90-B602-76364C0135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96B904-2557-D631-F3D6-AF7F45B11862}"/>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6" name="Footer Placeholder 5">
            <a:extLst>
              <a:ext uri="{FF2B5EF4-FFF2-40B4-BE49-F238E27FC236}">
                <a16:creationId xmlns:a16="http://schemas.microsoft.com/office/drawing/2014/main" id="{4C67D4A1-5B4F-2B09-4D19-C6E1B545F1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F894EC-75A2-DC0B-BE5F-43880A805C09}"/>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1392753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AC55-8230-22FC-1574-E296F2274F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D397BE-4607-FE43-3E7E-38E9F7F36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EE9391-F7B0-0EC8-64C0-215168ED8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08A547-5E8A-01BB-08B9-A6D3055570BA}"/>
              </a:ext>
            </a:extLst>
          </p:cNvPr>
          <p:cNvSpPr>
            <a:spLocks noGrp="1"/>
          </p:cNvSpPr>
          <p:nvPr>
            <p:ph type="dt" sz="half" idx="10"/>
          </p:nvPr>
        </p:nvSpPr>
        <p:spPr/>
        <p:txBody>
          <a:bodyPr/>
          <a:lstStyle/>
          <a:p>
            <a:fld id="{0CD2DC1F-8ECD-44A5-93CC-3C4ABC7ACFDE}" type="datetimeFigureOut">
              <a:rPr lang="en-US" smtClean="0"/>
              <a:t>08-Nov-24</a:t>
            </a:fld>
            <a:endParaRPr lang="en-US"/>
          </a:p>
        </p:txBody>
      </p:sp>
      <p:sp>
        <p:nvSpPr>
          <p:cNvPr id="6" name="Footer Placeholder 5">
            <a:extLst>
              <a:ext uri="{FF2B5EF4-FFF2-40B4-BE49-F238E27FC236}">
                <a16:creationId xmlns:a16="http://schemas.microsoft.com/office/drawing/2014/main" id="{15576540-D7DD-CC5F-C8D5-CF6D234051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444421-F9CF-9F4F-DC11-1B9682657886}"/>
              </a:ext>
            </a:extLst>
          </p:cNvPr>
          <p:cNvSpPr>
            <a:spLocks noGrp="1"/>
          </p:cNvSpPr>
          <p:nvPr>
            <p:ph type="sldNum" sz="quarter" idx="12"/>
          </p:nvPr>
        </p:nvSpPr>
        <p:spPr/>
        <p:txBody>
          <a:bodyPr/>
          <a:lstStyle/>
          <a:p>
            <a:fld id="{9F392621-46EE-4563-977D-B9C2246EBE13}" type="slidenum">
              <a:rPr lang="en-US" smtClean="0"/>
              <a:t>‹#›</a:t>
            </a:fld>
            <a:endParaRPr lang="en-US"/>
          </a:p>
        </p:txBody>
      </p:sp>
    </p:spTree>
    <p:extLst>
      <p:ext uri="{BB962C8B-B14F-4D97-AF65-F5344CB8AC3E}">
        <p14:creationId xmlns:p14="http://schemas.microsoft.com/office/powerpoint/2010/main" val="412286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7BC8A-15D3-12AF-D318-2D7E9F4C93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12023C-7C07-FC40-DF06-7B6A261AA7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0E9F97-D96B-6857-AF1A-2A68A34961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2DC1F-8ECD-44A5-93CC-3C4ABC7ACFDE}" type="datetimeFigureOut">
              <a:rPr lang="en-US" smtClean="0"/>
              <a:t>08-Nov-24</a:t>
            </a:fld>
            <a:endParaRPr lang="en-US"/>
          </a:p>
        </p:txBody>
      </p:sp>
      <p:sp>
        <p:nvSpPr>
          <p:cNvPr id="5" name="Footer Placeholder 4">
            <a:extLst>
              <a:ext uri="{FF2B5EF4-FFF2-40B4-BE49-F238E27FC236}">
                <a16:creationId xmlns:a16="http://schemas.microsoft.com/office/drawing/2014/main" id="{2B45D03B-4AC1-98BC-1D78-274A57B402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26EF90-0724-9694-7AAE-4903B6BF49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92621-46EE-4563-977D-B9C2246EBE13}" type="slidenum">
              <a:rPr lang="en-US" smtClean="0"/>
              <a:t>‹#›</a:t>
            </a:fld>
            <a:endParaRPr lang="en-US"/>
          </a:p>
        </p:txBody>
      </p:sp>
    </p:spTree>
    <p:extLst>
      <p:ext uri="{BB962C8B-B14F-4D97-AF65-F5344CB8AC3E}">
        <p14:creationId xmlns:p14="http://schemas.microsoft.com/office/powerpoint/2010/main" val="4058970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FE962-42E6-0303-11A1-2D37D898CC47}"/>
              </a:ext>
            </a:extLst>
          </p:cNvPr>
          <p:cNvSpPr>
            <a:spLocks noGrp="1"/>
          </p:cNvSpPr>
          <p:nvPr>
            <p:ph type="ctrTitle"/>
          </p:nvPr>
        </p:nvSpPr>
        <p:spPr>
          <a:xfrm>
            <a:off x="1524000" y="1477365"/>
            <a:ext cx="9144000" cy="2387600"/>
          </a:xfrm>
        </p:spPr>
        <p:txBody>
          <a:bodyPr>
            <a:normAutofit fontScale="90000"/>
          </a:bodyPr>
          <a:lstStyle/>
          <a:p>
            <a:r>
              <a:rPr lang="en-US" dirty="0"/>
              <a:t>CVP ANALYSIS</a:t>
            </a:r>
            <a:br>
              <a:rPr lang="en-US" dirty="0"/>
            </a:br>
            <a:r>
              <a:rPr lang="en-US" dirty="0"/>
              <a:t>Inflation</a:t>
            </a:r>
            <a:br>
              <a:rPr lang="en-US" dirty="0"/>
            </a:br>
            <a:r>
              <a:rPr lang="en-US" dirty="0"/>
              <a:t>National Income</a:t>
            </a:r>
          </a:p>
        </p:txBody>
      </p:sp>
    </p:spTree>
    <p:extLst>
      <p:ext uri="{BB962C8B-B14F-4D97-AF65-F5344CB8AC3E}">
        <p14:creationId xmlns:p14="http://schemas.microsoft.com/office/powerpoint/2010/main" val="2165039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04B4A3-0FB8-95FE-DA55-E66CEB2F48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652E4F-AB9A-0492-6DC4-D17F8B3CAC04}"/>
              </a:ext>
            </a:extLst>
          </p:cNvPr>
          <p:cNvSpPr>
            <a:spLocks noGrp="1"/>
          </p:cNvSpPr>
          <p:nvPr>
            <p:ph type="title"/>
          </p:nvPr>
        </p:nvSpPr>
        <p:spPr/>
        <p:txBody>
          <a:bodyPr/>
          <a:lstStyle/>
          <a:p>
            <a:pPr algn="ctr"/>
            <a:r>
              <a:rPr lang="en-US" dirty="0"/>
              <a:t>Demand Pull Inflation</a:t>
            </a:r>
          </a:p>
        </p:txBody>
      </p:sp>
      <p:sp>
        <p:nvSpPr>
          <p:cNvPr id="3" name="Content Placeholder 2">
            <a:extLst>
              <a:ext uri="{FF2B5EF4-FFF2-40B4-BE49-F238E27FC236}">
                <a16:creationId xmlns:a16="http://schemas.microsoft.com/office/drawing/2014/main" id="{811F9421-1E56-BFD2-14F4-A576A0E68256}"/>
              </a:ext>
            </a:extLst>
          </p:cNvPr>
          <p:cNvSpPr>
            <a:spLocks noGrp="1"/>
          </p:cNvSpPr>
          <p:nvPr>
            <p:ph idx="1"/>
          </p:nvPr>
        </p:nvSpPr>
        <p:spPr/>
        <p:txBody>
          <a:bodyPr>
            <a:normAutofit fontScale="92500" lnSpcReduction="10000"/>
          </a:bodyPr>
          <a:lstStyle/>
          <a:p>
            <a:pPr marL="0" indent="0" algn="just">
              <a:buNone/>
            </a:pPr>
            <a:r>
              <a:rPr lang="en-US" sz="2400" b="1" dirty="0">
                <a:solidFill>
                  <a:srgbClr val="FF0000"/>
                </a:solidFill>
              </a:rPr>
              <a:t>6. Black Money: </a:t>
            </a:r>
            <a:r>
              <a:rPr lang="en-US" sz="2400" dirty="0"/>
              <a:t>The existence of black money in all countries due to corruption, tax evasion etc. increases the aggregate demand. People spend such unearned money extravagantly, thereby creating unnecessary demand for commodities. This tends to raise the price level further. </a:t>
            </a:r>
          </a:p>
          <a:p>
            <a:pPr algn="just"/>
            <a:endParaRPr lang="en-US" sz="2400" dirty="0"/>
          </a:p>
          <a:p>
            <a:pPr marL="0" indent="0" algn="just">
              <a:buNone/>
            </a:pPr>
            <a:r>
              <a:rPr lang="en-US" sz="2400" b="1" dirty="0">
                <a:solidFill>
                  <a:srgbClr val="FF0000"/>
                </a:solidFill>
              </a:rPr>
              <a:t>7. Repayment of Public Debt</a:t>
            </a:r>
            <a:r>
              <a:rPr lang="en-US" sz="2400" dirty="0"/>
              <a:t>: Whenever the government repays its past internal debt to the public, it leads to increase in the money supply with the public. This tends to raise the aggregate demand for goods and services and to rise in prices. </a:t>
            </a:r>
          </a:p>
          <a:p>
            <a:pPr algn="just"/>
            <a:endParaRPr lang="en-US" sz="2400" dirty="0"/>
          </a:p>
          <a:p>
            <a:pPr marL="0" indent="0" algn="just">
              <a:buNone/>
            </a:pPr>
            <a:r>
              <a:rPr lang="en-US" sz="2400" b="1" dirty="0">
                <a:solidFill>
                  <a:srgbClr val="FF0000"/>
                </a:solidFill>
              </a:rPr>
              <a:t>8. Increase in Exports: </a:t>
            </a:r>
            <a:r>
              <a:rPr lang="en-US" sz="2400" dirty="0"/>
              <a:t>When the demand for domestically produced goods increases in foreign countries, this raises the earnings of industries producing export commodities. These, in turn, create more demand for goods and services within the economy, thereby leading to rise in the price level.</a:t>
            </a:r>
          </a:p>
        </p:txBody>
      </p:sp>
    </p:spTree>
    <p:extLst>
      <p:ext uri="{BB962C8B-B14F-4D97-AF65-F5344CB8AC3E}">
        <p14:creationId xmlns:p14="http://schemas.microsoft.com/office/powerpoint/2010/main" val="315912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8EA95-F512-138B-7286-837E7C23D3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94A389-99BD-B8AC-2C77-15998C351527}"/>
              </a:ext>
            </a:extLst>
          </p:cNvPr>
          <p:cNvSpPr>
            <a:spLocks noGrp="1"/>
          </p:cNvSpPr>
          <p:nvPr>
            <p:ph type="title"/>
          </p:nvPr>
        </p:nvSpPr>
        <p:spPr/>
        <p:txBody>
          <a:bodyPr>
            <a:normAutofit/>
          </a:bodyPr>
          <a:lstStyle/>
          <a:p>
            <a:pPr algn="ctr"/>
            <a:r>
              <a:rPr lang="en-US" sz="4000" dirty="0"/>
              <a:t>Supply Side Inflation</a:t>
            </a:r>
          </a:p>
        </p:txBody>
      </p:sp>
      <p:sp>
        <p:nvSpPr>
          <p:cNvPr id="3" name="Content Placeholder 2">
            <a:extLst>
              <a:ext uri="{FF2B5EF4-FFF2-40B4-BE49-F238E27FC236}">
                <a16:creationId xmlns:a16="http://schemas.microsoft.com/office/drawing/2014/main" id="{D91F6293-ACD8-6AE1-A6CE-A4DF077B7126}"/>
              </a:ext>
            </a:extLst>
          </p:cNvPr>
          <p:cNvSpPr>
            <a:spLocks noGrp="1"/>
          </p:cNvSpPr>
          <p:nvPr>
            <p:ph idx="1"/>
          </p:nvPr>
        </p:nvSpPr>
        <p:spPr/>
        <p:txBody>
          <a:bodyPr/>
          <a:lstStyle/>
          <a:p>
            <a:pPr algn="just">
              <a:lnSpc>
                <a:spcPct val="150000"/>
              </a:lnSpc>
            </a:pPr>
            <a:r>
              <a:rPr lang="en-US" dirty="0"/>
              <a:t>There are certain factors which operate on the opposite side and tend to reduce the aggregate supply. The responsible factors are:</a:t>
            </a:r>
          </a:p>
        </p:txBody>
      </p:sp>
    </p:spTree>
    <p:extLst>
      <p:ext uri="{BB962C8B-B14F-4D97-AF65-F5344CB8AC3E}">
        <p14:creationId xmlns:p14="http://schemas.microsoft.com/office/powerpoint/2010/main" val="1767298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CF8D0-5FEE-DA63-6AFA-7EE1B067D9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CBB48C-A137-3F21-C438-5A60338934B5}"/>
              </a:ext>
            </a:extLst>
          </p:cNvPr>
          <p:cNvSpPr>
            <a:spLocks noGrp="1"/>
          </p:cNvSpPr>
          <p:nvPr>
            <p:ph type="title"/>
          </p:nvPr>
        </p:nvSpPr>
        <p:spPr/>
        <p:txBody>
          <a:bodyPr/>
          <a:lstStyle/>
          <a:p>
            <a:pPr algn="ctr"/>
            <a:r>
              <a:rPr lang="en-US" sz="4400" dirty="0"/>
              <a:t>Supply Side Inflation</a:t>
            </a:r>
            <a:endParaRPr lang="en-US" dirty="0"/>
          </a:p>
        </p:txBody>
      </p:sp>
      <p:sp>
        <p:nvSpPr>
          <p:cNvPr id="3" name="Content Placeholder 2">
            <a:extLst>
              <a:ext uri="{FF2B5EF4-FFF2-40B4-BE49-F238E27FC236}">
                <a16:creationId xmlns:a16="http://schemas.microsoft.com/office/drawing/2014/main" id="{AF41ED2D-7C4B-EFF5-418D-A4408E067815}"/>
              </a:ext>
            </a:extLst>
          </p:cNvPr>
          <p:cNvSpPr>
            <a:spLocks noGrp="1"/>
          </p:cNvSpPr>
          <p:nvPr>
            <p:ph idx="1"/>
          </p:nvPr>
        </p:nvSpPr>
        <p:spPr/>
        <p:txBody>
          <a:bodyPr>
            <a:normAutofit lnSpcReduction="10000"/>
          </a:bodyPr>
          <a:lstStyle/>
          <a:p>
            <a:pPr marL="0" indent="0" algn="just">
              <a:buNone/>
            </a:pPr>
            <a:r>
              <a:rPr lang="en-US" sz="2000" b="1" dirty="0">
                <a:solidFill>
                  <a:srgbClr val="FF0000"/>
                </a:solidFill>
              </a:rPr>
              <a:t>1. Shortage of Factors of Production: </a:t>
            </a:r>
            <a:r>
              <a:rPr lang="en-US" sz="2000" dirty="0"/>
              <a:t>One of the important causes affecting the supplies of goods is the shortage of such factors as </a:t>
            </a:r>
            <a:r>
              <a:rPr lang="en-US" sz="2000" dirty="0" err="1"/>
              <a:t>labour</a:t>
            </a:r>
            <a:r>
              <a:rPr lang="en-US" sz="2000" dirty="0"/>
              <a:t>, raw materials, power supply, capital, etc. They lead to excess capacity and reduction in industrial production, thereby raising prices. </a:t>
            </a:r>
          </a:p>
          <a:p>
            <a:pPr algn="just"/>
            <a:endParaRPr lang="en-US" sz="2000" dirty="0"/>
          </a:p>
          <a:p>
            <a:pPr marL="0" indent="0" algn="just">
              <a:buNone/>
            </a:pPr>
            <a:r>
              <a:rPr lang="en-US" sz="2000" b="1" dirty="0">
                <a:solidFill>
                  <a:srgbClr val="FF0000"/>
                </a:solidFill>
              </a:rPr>
              <a:t>2. Industrial Disputes: </a:t>
            </a:r>
            <a:r>
              <a:rPr lang="en-US" sz="2000" dirty="0"/>
              <a:t>In countries where trade unions are powerful, they also help in curtailing production. Trade unions resort to strikes and if they happen to be unreasonable from the employers’ viewpoint and are prolonged, they force the employers to declare lockouts. In both cases, industrial production falls, thereby reducing supplies of goods. If the unions succeed in rising money wages of their members to a very high level than the productivity of </a:t>
            </a:r>
            <a:r>
              <a:rPr lang="en-US" sz="2000" dirty="0" err="1"/>
              <a:t>labour</a:t>
            </a:r>
            <a:r>
              <a:rPr lang="en-US" sz="2000" dirty="0"/>
              <a:t>, this also tends to reduce production and supplies of goods. Thus they tend to raise prices. </a:t>
            </a:r>
          </a:p>
          <a:p>
            <a:pPr algn="just"/>
            <a:endParaRPr lang="en-US" sz="2000" dirty="0"/>
          </a:p>
          <a:p>
            <a:pPr marL="0" indent="0" algn="just">
              <a:buNone/>
            </a:pPr>
            <a:r>
              <a:rPr lang="en-US" sz="2000" b="1" dirty="0">
                <a:solidFill>
                  <a:srgbClr val="FF0000"/>
                </a:solidFill>
              </a:rPr>
              <a:t>3. Natural Calamities: </a:t>
            </a:r>
            <a:r>
              <a:rPr lang="en-US" sz="2000" dirty="0"/>
              <a:t>Drought or floods is a factor which adversely affects the supplies of agricultural products. The latter, in turn, create shortages of food products and raw materials, thereby helping inflationary pressures.</a:t>
            </a:r>
          </a:p>
        </p:txBody>
      </p:sp>
    </p:spTree>
    <p:extLst>
      <p:ext uri="{BB962C8B-B14F-4D97-AF65-F5344CB8AC3E}">
        <p14:creationId xmlns:p14="http://schemas.microsoft.com/office/powerpoint/2010/main" val="24443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56FBA7-92E0-4D4C-3BC1-2744FD49B4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61BF49-E008-AAC2-E64E-D96AC68A5A43}"/>
              </a:ext>
            </a:extLst>
          </p:cNvPr>
          <p:cNvSpPr>
            <a:spLocks noGrp="1"/>
          </p:cNvSpPr>
          <p:nvPr>
            <p:ph type="title"/>
          </p:nvPr>
        </p:nvSpPr>
        <p:spPr/>
        <p:txBody>
          <a:bodyPr/>
          <a:lstStyle/>
          <a:p>
            <a:pPr algn="ctr"/>
            <a:r>
              <a:rPr lang="en-US" sz="4400" dirty="0"/>
              <a:t>Supply Side Inflation</a:t>
            </a:r>
            <a:endParaRPr lang="en-US" dirty="0"/>
          </a:p>
        </p:txBody>
      </p:sp>
      <p:sp>
        <p:nvSpPr>
          <p:cNvPr id="3" name="Content Placeholder 2">
            <a:extLst>
              <a:ext uri="{FF2B5EF4-FFF2-40B4-BE49-F238E27FC236}">
                <a16:creationId xmlns:a16="http://schemas.microsoft.com/office/drawing/2014/main" id="{CB2CB971-67B5-4F8E-3A45-4F45D7351E78}"/>
              </a:ext>
            </a:extLst>
          </p:cNvPr>
          <p:cNvSpPr>
            <a:spLocks noGrp="1"/>
          </p:cNvSpPr>
          <p:nvPr>
            <p:ph idx="1"/>
          </p:nvPr>
        </p:nvSpPr>
        <p:spPr/>
        <p:txBody>
          <a:bodyPr>
            <a:normAutofit fontScale="92500" lnSpcReduction="10000"/>
          </a:bodyPr>
          <a:lstStyle/>
          <a:p>
            <a:pPr marL="0" indent="0" algn="just">
              <a:buNone/>
            </a:pPr>
            <a:r>
              <a:rPr lang="en-US" sz="2400" b="1" dirty="0">
                <a:solidFill>
                  <a:srgbClr val="FF0000"/>
                </a:solidFill>
              </a:rPr>
              <a:t>4. Artificial Scarcities: </a:t>
            </a:r>
            <a:r>
              <a:rPr lang="en-US" sz="2400" dirty="0"/>
              <a:t>Artificial scarcities are created by hoarders and speculators who indulge in black marketing. Thus they are instrumental in reducing supplies of goods and raising their prices. </a:t>
            </a:r>
          </a:p>
          <a:p>
            <a:pPr algn="just"/>
            <a:endParaRPr lang="en-US" sz="2400" dirty="0"/>
          </a:p>
          <a:p>
            <a:pPr marL="0" indent="0" algn="just">
              <a:buNone/>
            </a:pPr>
            <a:r>
              <a:rPr lang="en-US" sz="2400" b="1" dirty="0">
                <a:solidFill>
                  <a:srgbClr val="FF0000"/>
                </a:solidFill>
              </a:rPr>
              <a:t>5. Increase in Exports: </a:t>
            </a:r>
            <a:r>
              <a:rPr lang="en-US" sz="2400" dirty="0"/>
              <a:t>When the country produces more goods for export than for domestic consumption, this creates shortages of goods in the domestic market. This leads to inflation in the economy. </a:t>
            </a:r>
          </a:p>
          <a:p>
            <a:pPr marL="0" indent="0" algn="just">
              <a:buNone/>
            </a:pPr>
            <a:endParaRPr lang="en-US" sz="2400" dirty="0"/>
          </a:p>
          <a:p>
            <a:pPr marL="0" indent="0" algn="just">
              <a:buNone/>
            </a:pPr>
            <a:r>
              <a:rPr lang="en-US" sz="2400" b="1" dirty="0">
                <a:solidFill>
                  <a:srgbClr val="FF0000"/>
                </a:solidFill>
              </a:rPr>
              <a:t>6. International Factors: </a:t>
            </a:r>
            <a:r>
              <a:rPr lang="en-US" sz="2400" dirty="0"/>
              <a:t>In modern times, inflation is a worldwide phenomenon. When prices rise in major industrial countries, their effects spread to almost all countries with which they have trade relations. Often the rise in the price of a basic raw material like petrol in the international market leads to rise in the prices of all related commodities in a country.</a:t>
            </a:r>
          </a:p>
          <a:p>
            <a:pPr marL="0" indent="0" algn="just">
              <a:buNone/>
            </a:pPr>
            <a:endParaRPr lang="en-US" sz="2400" dirty="0"/>
          </a:p>
          <a:p>
            <a:pPr algn="just"/>
            <a:endParaRPr lang="en-US" sz="2400" dirty="0"/>
          </a:p>
        </p:txBody>
      </p:sp>
    </p:spTree>
    <p:extLst>
      <p:ext uri="{BB962C8B-B14F-4D97-AF65-F5344CB8AC3E}">
        <p14:creationId xmlns:p14="http://schemas.microsoft.com/office/powerpoint/2010/main" val="72283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4DEFD-28B1-EB89-515F-948F52B8E6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4A693B-5901-0B64-5B66-B1F428EF6143}"/>
              </a:ext>
            </a:extLst>
          </p:cNvPr>
          <p:cNvSpPr>
            <a:spLocks noGrp="1"/>
          </p:cNvSpPr>
          <p:nvPr>
            <p:ph type="title"/>
          </p:nvPr>
        </p:nvSpPr>
        <p:spPr/>
        <p:txBody>
          <a:bodyPr/>
          <a:lstStyle/>
          <a:p>
            <a:pPr algn="ctr"/>
            <a:r>
              <a:rPr lang="en-US" dirty="0"/>
              <a:t>Cost Push inflation</a:t>
            </a:r>
          </a:p>
        </p:txBody>
      </p:sp>
      <p:sp>
        <p:nvSpPr>
          <p:cNvPr id="3" name="Content Placeholder 2">
            <a:extLst>
              <a:ext uri="{FF2B5EF4-FFF2-40B4-BE49-F238E27FC236}">
                <a16:creationId xmlns:a16="http://schemas.microsoft.com/office/drawing/2014/main" id="{67388FE6-C057-5D8E-CAAA-BAB4F40E41D0}"/>
              </a:ext>
            </a:extLst>
          </p:cNvPr>
          <p:cNvSpPr>
            <a:spLocks noGrp="1"/>
          </p:cNvSpPr>
          <p:nvPr>
            <p:ph idx="1"/>
          </p:nvPr>
        </p:nvSpPr>
        <p:spPr/>
        <p:txBody>
          <a:bodyPr>
            <a:normAutofit lnSpcReduction="10000"/>
          </a:bodyPr>
          <a:lstStyle/>
          <a:p>
            <a:pPr algn="just"/>
            <a:r>
              <a:rPr lang="en-US" dirty="0"/>
              <a:t>Cost-push inflation occurs when overall prices increase (inflation) due to increases in the cost of wages and raw materials. Higher costs of production can decrease the aggregate supply (the amount of total production) in the economy. Since the demand for goods hasn't changed, the price increases from production are passed onto consumers creating cost-push inflation. </a:t>
            </a:r>
          </a:p>
          <a:p>
            <a:pPr algn="just"/>
            <a:endParaRPr lang="en-US" dirty="0"/>
          </a:p>
          <a:p>
            <a:pPr algn="just"/>
            <a:r>
              <a:rPr lang="en-US" dirty="0"/>
              <a:t>The most common cause of cost-push inflation starts with an increase in the cost of production, which may be expected or unexpected. For example, the cost of raw materials or inventory used in production might increase, leading to higher costs.</a:t>
            </a:r>
          </a:p>
        </p:txBody>
      </p:sp>
    </p:spTree>
    <p:extLst>
      <p:ext uri="{BB962C8B-B14F-4D97-AF65-F5344CB8AC3E}">
        <p14:creationId xmlns:p14="http://schemas.microsoft.com/office/powerpoint/2010/main" val="1011605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45FC3D-B54E-F255-D434-EEFD186139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8C43E2-BBE6-14B6-695A-FB78013A25E1}"/>
              </a:ext>
            </a:extLst>
          </p:cNvPr>
          <p:cNvSpPr>
            <a:spLocks noGrp="1"/>
          </p:cNvSpPr>
          <p:nvPr>
            <p:ph type="title"/>
          </p:nvPr>
        </p:nvSpPr>
        <p:spPr/>
        <p:txBody>
          <a:bodyPr/>
          <a:lstStyle/>
          <a:p>
            <a:pPr algn="ctr"/>
            <a:r>
              <a:rPr lang="en-US" dirty="0"/>
              <a:t>Cost Push inflation</a:t>
            </a:r>
          </a:p>
        </p:txBody>
      </p:sp>
      <p:sp>
        <p:nvSpPr>
          <p:cNvPr id="3" name="Content Placeholder 2">
            <a:extLst>
              <a:ext uri="{FF2B5EF4-FFF2-40B4-BE49-F238E27FC236}">
                <a16:creationId xmlns:a16="http://schemas.microsoft.com/office/drawing/2014/main" id="{F318A6CA-58CB-6DE5-683D-32AFFEE8ECC4}"/>
              </a:ext>
            </a:extLst>
          </p:cNvPr>
          <p:cNvSpPr>
            <a:spLocks noGrp="1"/>
          </p:cNvSpPr>
          <p:nvPr>
            <p:ph idx="1"/>
          </p:nvPr>
        </p:nvSpPr>
        <p:spPr/>
        <p:txBody>
          <a:bodyPr>
            <a:normAutofit fontScale="92500" lnSpcReduction="10000"/>
          </a:bodyPr>
          <a:lstStyle/>
          <a:p>
            <a:pPr algn="just">
              <a:lnSpc>
                <a:spcPct val="150000"/>
              </a:lnSpc>
            </a:pPr>
            <a:r>
              <a:rPr lang="en-US" dirty="0"/>
              <a:t>For cost-push inflation to take place, demand for the affected product must remain constant during the time the production cost changes are occurring. </a:t>
            </a:r>
          </a:p>
          <a:p>
            <a:pPr algn="just">
              <a:lnSpc>
                <a:spcPct val="150000"/>
              </a:lnSpc>
            </a:pPr>
            <a:endParaRPr lang="en-US" dirty="0"/>
          </a:p>
          <a:p>
            <a:pPr algn="just">
              <a:lnSpc>
                <a:spcPct val="150000"/>
              </a:lnSpc>
            </a:pPr>
            <a:r>
              <a:rPr lang="en-US" dirty="0"/>
              <a:t>To compensate for the increased cost of production, producers raise the price to the consumer to maintain profit levels while keeping pace with expected demand. </a:t>
            </a:r>
          </a:p>
        </p:txBody>
      </p:sp>
    </p:spTree>
    <p:extLst>
      <p:ext uri="{BB962C8B-B14F-4D97-AF65-F5344CB8AC3E}">
        <p14:creationId xmlns:p14="http://schemas.microsoft.com/office/powerpoint/2010/main" val="3558170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164C5-C53E-1CAB-932E-E7BD02683B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7F220D-7A94-457A-CF14-4DFC00FB4418}"/>
              </a:ext>
            </a:extLst>
          </p:cNvPr>
          <p:cNvSpPr>
            <a:spLocks noGrp="1"/>
          </p:cNvSpPr>
          <p:nvPr>
            <p:ph type="title"/>
          </p:nvPr>
        </p:nvSpPr>
        <p:spPr/>
        <p:txBody>
          <a:bodyPr/>
          <a:lstStyle/>
          <a:p>
            <a:pPr algn="ctr"/>
            <a:r>
              <a:rPr lang="en-US" dirty="0"/>
              <a:t>Cost Push inflation</a:t>
            </a:r>
          </a:p>
        </p:txBody>
      </p:sp>
      <p:sp>
        <p:nvSpPr>
          <p:cNvPr id="3" name="Content Placeholder 2">
            <a:extLst>
              <a:ext uri="{FF2B5EF4-FFF2-40B4-BE49-F238E27FC236}">
                <a16:creationId xmlns:a16="http://schemas.microsoft.com/office/drawing/2014/main" id="{9FC367EE-25B9-6B72-38C8-849E4530B403}"/>
              </a:ext>
            </a:extLst>
          </p:cNvPr>
          <p:cNvSpPr>
            <a:spLocks noGrp="1"/>
          </p:cNvSpPr>
          <p:nvPr>
            <p:ph idx="1"/>
          </p:nvPr>
        </p:nvSpPr>
        <p:spPr/>
        <p:txBody>
          <a:bodyPr>
            <a:normAutofit/>
          </a:bodyPr>
          <a:lstStyle/>
          <a:p>
            <a:pPr marL="0" indent="0" algn="just">
              <a:lnSpc>
                <a:spcPct val="150000"/>
              </a:lnSpc>
              <a:buNone/>
            </a:pPr>
            <a:r>
              <a:rPr lang="en-US" dirty="0"/>
              <a:t>Cost-push inflation occurs when overall prices increase (inflation) due to increases in the cost of wages and raw materials. </a:t>
            </a:r>
          </a:p>
          <a:p>
            <a:pPr marL="514350" indent="-514350" algn="just">
              <a:lnSpc>
                <a:spcPct val="150000"/>
              </a:lnSpc>
              <a:buAutoNum type="alphaLcParenR"/>
            </a:pPr>
            <a:endParaRPr lang="en-US" dirty="0"/>
          </a:p>
          <a:p>
            <a:pPr marL="0" indent="0" algn="just">
              <a:lnSpc>
                <a:spcPct val="150000"/>
              </a:lnSpc>
              <a:buNone/>
            </a:pPr>
            <a:r>
              <a:rPr lang="en-US" dirty="0"/>
              <a:t>Cost-push inflation can occur when higher costs of production decrease the aggregate supply (the amount of total production) in the economy.</a:t>
            </a:r>
          </a:p>
        </p:txBody>
      </p:sp>
    </p:spTree>
    <p:extLst>
      <p:ext uri="{BB962C8B-B14F-4D97-AF65-F5344CB8AC3E}">
        <p14:creationId xmlns:p14="http://schemas.microsoft.com/office/powerpoint/2010/main" val="998631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5AB66-BF23-C785-9B3C-9DE1F7E802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C72479-400C-09C0-FF4A-C5D7A76A00C2}"/>
              </a:ext>
            </a:extLst>
          </p:cNvPr>
          <p:cNvSpPr>
            <a:spLocks noGrp="1"/>
          </p:cNvSpPr>
          <p:nvPr>
            <p:ph type="title"/>
          </p:nvPr>
        </p:nvSpPr>
        <p:spPr/>
        <p:txBody>
          <a:bodyPr/>
          <a:lstStyle/>
          <a:p>
            <a:pPr algn="ctr"/>
            <a:r>
              <a:rPr lang="en-US" dirty="0"/>
              <a:t>National Income</a:t>
            </a:r>
          </a:p>
        </p:txBody>
      </p:sp>
      <p:sp>
        <p:nvSpPr>
          <p:cNvPr id="3" name="Content Placeholder 2">
            <a:extLst>
              <a:ext uri="{FF2B5EF4-FFF2-40B4-BE49-F238E27FC236}">
                <a16:creationId xmlns:a16="http://schemas.microsoft.com/office/drawing/2014/main" id="{09FC2102-BF67-FECF-008D-71AC58831AF3}"/>
              </a:ext>
            </a:extLst>
          </p:cNvPr>
          <p:cNvSpPr>
            <a:spLocks noGrp="1"/>
          </p:cNvSpPr>
          <p:nvPr>
            <p:ph idx="1"/>
          </p:nvPr>
        </p:nvSpPr>
        <p:spPr>
          <a:xfrm>
            <a:off x="838200" y="1825625"/>
            <a:ext cx="10515600" cy="4553660"/>
          </a:xfrm>
        </p:spPr>
        <p:txBody>
          <a:bodyPr>
            <a:normAutofit fontScale="77500" lnSpcReduction="20000"/>
          </a:bodyPr>
          <a:lstStyle/>
          <a:p>
            <a:pPr algn="just">
              <a:lnSpc>
                <a:spcPct val="150000"/>
              </a:lnSpc>
            </a:pPr>
            <a:r>
              <a:rPr lang="en-US" sz="3200" dirty="0"/>
              <a:t>The net value of all economic goods and services produced within the domestic territory of a country in an accounting year plus the net factor income from abroad. </a:t>
            </a:r>
          </a:p>
          <a:p>
            <a:pPr algn="just">
              <a:lnSpc>
                <a:spcPct val="150000"/>
              </a:lnSpc>
            </a:pPr>
            <a:endParaRPr lang="en-US" sz="3200" dirty="0"/>
          </a:p>
          <a:p>
            <a:pPr algn="just">
              <a:lnSpc>
                <a:spcPct val="150000"/>
              </a:lnSpc>
            </a:pPr>
            <a:r>
              <a:rPr lang="en-US" sz="3200" dirty="0"/>
              <a:t>National income is the sum total of factor incomes generated by the normal residents of a country in the form of wages, rent, interest and profit in an accounting year’.                                 </a:t>
            </a:r>
          </a:p>
          <a:p>
            <a:pPr marL="0" indent="0" algn="r">
              <a:lnSpc>
                <a:spcPct val="150000"/>
              </a:lnSpc>
              <a:buNone/>
            </a:pPr>
            <a:r>
              <a:rPr lang="en-US" sz="3200" dirty="0">
                <a:solidFill>
                  <a:srgbClr val="FF0000"/>
                </a:solidFill>
              </a:rPr>
              <a:t>Central Statistical Organization</a:t>
            </a:r>
          </a:p>
        </p:txBody>
      </p:sp>
    </p:spTree>
    <p:extLst>
      <p:ext uri="{BB962C8B-B14F-4D97-AF65-F5344CB8AC3E}">
        <p14:creationId xmlns:p14="http://schemas.microsoft.com/office/powerpoint/2010/main" val="3869842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53733-1558-13A9-F5EF-FBFADDAE63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B5EA7F-F4CC-8DD2-6AFF-98AC0EAB75E4}"/>
              </a:ext>
            </a:extLst>
          </p:cNvPr>
          <p:cNvSpPr>
            <a:spLocks noGrp="1"/>
          </p:cNvSpPr>
          <p:nvPr>
            <p:ph type="title"/>
          </p:nvPr>
        </p:nvSpPr>
        <p:spPr/>
        <p:txBody>
          <a:bodyPr/>
          <a:lstStyle/>
          <a:p>
            <a:pPr algn="ctr"/>
            <a:r>
              <a:rPr lang="en-US" dirty="0"/>
              <a:t>National Income</a:t>
            </a:r>
          </a:p>
        </p:txBody>
      </p:sp>
      <p:sp>
        <p:nvSpPr>
          <p:cNvPr id="3" name="Content Placeholder 2">
            <a:extLst>
              <a:ext uri="{FF2B5EF4-FFF2-40B4-BE49-F238E27FC236}">
                <a16:creationId xmlns:a16="http://schemas.microsoft.com/office/drawing/2014/main" id="{DE033B86-3484-D29F-8F4B-F24B8A17C161}"/>
              </a:ext>
            </a:extLst>
          </p:cNvPr>
          <p:cNvSpPr>
            <a:spLocks noGrp="1"/>
          </p:cNvSpPr>
          <p:nvPr>
            <p:ph idx="1"/>
          </p:nvPr>
        </p:nvSpPr>
        <p:spPr/>
        <p:txBody>
          <a:bodyPr>
            <a:normAutofit/>
          </a:bodyPr>
          <a:lstStyle/>
          <a:p>
            <a:pPr algn="just">
              <a:lnSpc>
                <a:spcPct val="150000"/>
              </a:lnSpc>
            </a:pPr>
            <a:r>
              <a:rPr lang="en-US" dirty="0"/>
              <a:t>National income accounts have three sides: a product side, an expenditure side and an income side. The product side measures production based on concept of value added. The expenditure side looks at the final sales of goods and services. Whereas the income side measures the distribution of the proceeds from sales to different factors of production. </a:t>
            </a:r>
          </a:p>
        </p:txBody>
      </p:sp>
    </p:spTree>
    <p:extLst>
      <p:ext uri="{BB962C8B-B14F-4D97-AF65-F5344CB8AC3E}">
        <p14:creationId xmlns:p14="http://schemas.microsoft.com/office/powerpoint/2010/main" val="138310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522C0-B7C3-8F0C-4B29-E040918C9A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501673-E757-E40A-3DD4-6AA81A4BB62C}"/>
              </a:ext>
            </a:extLst>
          </p:cNvPr>
          <p:cNvSpPr>
            <a:spLocks noGrp="1"/>
          </p:cNvSpPr>
          <p:nvPr>
            <p:ph type="title"/>
          </p:nvPr>
        </p:nvSpPr>
        <p:spPr/>
        <p:txBody>
          <a:bodyPr/>
          <a:lstStyle/>
          <a:p>
            <a:pPr algn="ctr"/>
            <a:r>
              <a:rPr lang="en-US" dirty="0"/>
              <a:t>National Income</a:t>
            </a:r>
          </a:p>
        </p:txBody>
      </p:sp>
      <p:sp>
        <p:nvSpPr>
          <p:cNvPr id="3" name="Content Placeholder 2">
            <a:extLst>
              <a:ext uri="{FF2B5EF4-FFF2-40B4-BE49-F238E27FC236}">
                <a16:creationId xmlns:a16="http://schemas.microsoft.com/office/drawing/2014/main" id="{B89C4B1B-6327-24CB-1107-F1E824A793E7}"/>
              </a:ext>
            </a:extLst>
          </p:cNvPr>
          <p:cNvSpPr>
            <a:spLocks noGrp="1"/>
          </p:cNvSpPr>
          <p:nvPr>
            <p:ph idx="1"/>
          </p:nvPr>
        </p:nvSpPr>
        <p:spPr>
          <a:xfrm>
            <a:off x="838200" y="1581374"/>
            <a:ext cx="10515600" cy="5023821"/>
          </a:xfrm>
        </p:spPr>
        <p:txBody>
          <a:bodyPr>
            <a:normAutofit/>
          </a:bodyPr>
          <a:lstStyle/>
          <a:p>
            <a:pPr algn="just"/>
            <a:r>
              <a:rPr lang="en-US" dirty="0"/>
              <a:t>The national income of any country means the entire value of the commodities and services produced by  any country throughout its financial year. </a:t>
            </a:r>
          </a:p>
          <a:p>
            <a:pPr algn="just"/>
            <a:r>
              <a:rPr lang="en-US" dirty="0"/>
              <a:t>It is valued in terms of money. The national income of any country is the total amount of earnings that is acquired by it through several economic activities in one year.</a:t>
            </a:r>
          </a:p>
          <a:p>
            <a:pPr algn="just"/>
            <a:r>
              <a:rPr lang="en-US" dirty="0"/>
              <a:t>It comprises </a:t>
            </a:r>
            <a:r>
              <a:rPr lang="en-US" b="1" dirty="0">
                <a:solidFill>
                  <a:srgbClr val="FF0000"/>
                </a:solidFill>
              </a:rPr>
              <a:t>wages, interest, rent and profit </a:t>
            </a:r>
            <a:r>
              <a:rPr lang="en-US" dirty="0"/>
              <a:t>obtained through various factors of production like labor, capital, land and entrepreneurship of a nation.</a:t>
            </a:r>
          </a:p>
          <a:p>
            <a:pPr algn="just"/>
            <a:r>
              <a:rPr lang="en-US" dirty="0"/>
              <a:t>It is beneficial in determining the progress of the country.</a:t>
            </a:r>
          </a:p>
          <a:p>
            <a:pPr algn="just"/>
            <a:endParaRPr lang="en-US" dirty="0"/>
          </a:p>
        </p:txBody>
      </p:sp>
    </p:spTree>
    <p:extLst>
      <p:ext uri="{BB962C8B-B14F-4D97-AF65-F5344CB8AC3E}">
        <p14:creationId xmlns:p14="http://schemas.microsoft.com/office/powerpoint/2010/main" val="1089270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AC8B97-7B7C-3807-EF25-C5CBF1B65E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5BCBF3-C285-2BA3-52DE-9187665B0A25}"/>
              </a:ext>
            </a:extLst>
          </p:cNvPr>
          <p:cNvSpPr>
            <a:spLocks noGrp="1"/>
          </p:cNvSpPr>
          <p:nvPr>
            <p:ph type="title"/>
          </p:nvPr>
        </p:nvSpPr>
        <p:spPr/>
        <p:txBody>
          <a:bodyPr/>
          <a:lstStyle/>
          <a:p>
            <a:pPr algn="ctr"/>
            <a:r>
              <a:rPr lang="en-US" dirty="0"/>
              <a:t>Inflation </a:t>
            </a:r>
          </a:p>
        </p:txBody>
      </p:sp>
      <p:sp>
        <p:nvSpPr>
          <p:cNvPr id="3" name="Content Placeholder 2">
            <a:extLst>
              <a:ext uri="{FF2B5EF4-FFF2-40B4-BE49-F238E27FC236}">
                <a16:creationId xmlns:a16="http://schemas.microsoft.com/office/drawing/2014/main" id="{6E2C1B10-FFA2-85C5-82D6-224FC8F79EEE}"/>
              </a:ext>
            </a:extLst>
          </p:cNvPr>
          <p:cNvSpPr>
            <a:spLocks noGrp="1"/>
          </p:cNvSpPr>
          <p:nvPr>
            <p:ph idx="1"/>
          </p:nvPr>
        </p:nvSpPr>
        <p:spPr/>
        <p:txBody>
          <a:bodyPr>
            <a:normAutofit/>
          </a:bodyPr>
          <a:lstStyle/>
          <a:p>
            <a:pPr algn="just">
              <a:lnSpc>
                <a:spcPct val="200000"/>
              </a:lnSpc>
            </a:pPr>
            <a:r>
              <a:rPr lang="en-US" dirty="0"/>
              <a:t>“Inflation poses a serious threat to the growth momentum. Whatever be the cause, the fact remains that inflation is something which needs to be tackled with great urgency …”</a:t>
            </a:r>
          </a:p>
          <a:p>
            <a:pPr algn="just">
              <a:lnSpc>
                <a:spcPct val="200000"/>
              </a:lnSpc>
            </a:pPr>
            <a:endParaRPr lang="en-US" dirty="0"/>
          </a:p>
          <a:p>
            <a:pPr marL="0" indent="0" algn="r">
              <a:lnSpc>
                <a:spcPct val="200000"/>
              </a:lnSpc>
              <a:buNone/>
            </a:pPr>
            <a:r>
              <a:rPr lang="en-US" sz="1400" dirty="0"/>
              <a:t>[Dr. Manmohan Singh, Prime Minister of India, February 4, 2011, New Delhi</a:t>
            </a:r>
          </a:p>
        </p:txBody>
      </p:sp>
    </p:spTree>
    <p:extLst>
      <p:ext uri="{BB962C8B-B14F-4D97-AF65-F5344CB8AC3E}">
        <p14:creationId xmlns:p14="http://schemas.microsoft.com/office/powerpoint/2010/main" val="1475501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B58F8-29D6-0707-0231-6D8ABC56E2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527FA8-A409-ABDB-E764-42ED1B4A7D11}"/>
              </a:ext>
            </a:extLst>
          </p:cNvPr>
          <p:cNvSpPr>
            <a:spLocks noGrp="1"/>
          </p:cNvSpPr>
          <p:nvPr>
            <p:ph type="title"/>
          </p:nvPr>
        </p:nvSpPr>
        <p:spPr/>
        <p:txBody>
          <a:bodyPr/>
          <a:lstStyle/>
          <a:p>
            <a:pPr algn="ctr"/>
            <a:r>
              <a:rPr lang="en-US" dirty="0"/>
              <a:t>National Income</a:t>
            </a:r>
          </a:p>
        </p:txBody>
      </p:sp>
      <p:sp>
        <p:nvSpPr>
          <p:cNvPr id="3" name="Content Placeholder 2">
            <a:extLst>
              <a:ext uri="{FF2B5EF4-FFF2-40B4-BE49-F238E27FC236}">
                <a16:creationId xmlns:a16="http://schemas.microsoft.com/office/drawing/2014/main" id="{875EF0DF-D924-65F7-B3CF-FBE2FF210401}"/>
              </a:ext>
            </a:extLst>
          </p:cNvPr>
          <p:cNvSpPr>
            <a:spLocks noGrp="1"/>
          </p:cNvSpPr>
          <p:nvPr>
            <p:ph idx="1"/>
          </p:nvPr>
        </p:nvSpPr>
        <p:spPr/>
        <p:txBody>
          <a:bodyPr>
            <a:normAutofit/>
          </a:bodyPr>
          <a:lstStyle/>
          <a:p>
            <a:pPr marL="0" indent="0" algn="just">
              <a:lnSpc>
                <a:spcPct val="100000"/>
              </a:lnSpc>
              <a:buNone/>
            </a:pPr>
            <a:r>
              <a:rPr lang="en-US" dirty="0"/>
              <a:t>• NI is also known as National Income at factor cost which means the overall income earned by resources for their contribution of </a:t>
            </a:r>
            <a:r>
              <a:rPr lang="en-US" dirty="0">
                <a:solidFill>
                  <a:srgbClr val="FF0000"/>
                </a:solidFill>
              </a:rPr>
              <a:t>land, labor, capital and organizational</a:t>
            </a:r>
            <a:r>
              <a:rPr lang="en-US" dirty="0"/>
              <a:t> capability.</a:t>
            </a:r>
          </a:p>
          <a:p>
            <a:pPr marL="0" indent="0" algn="just">
              <a:lnSpc>
                <a:spcPct val="100000"/>
              </a:lnSpc>
              <a:buNone/>
            </a:pPr>
            <a:endParaRPr lang="en-US" dirty="0"/>
          </a:p>
          <a:p>
            <a:pPr marL="0" indent="0" algn="just">
              <a:lnSpc>
                <a:spcPct val="100000"/>
              </a:lnSpc>
              <a:buNone/>
            </a:pPr>
            <a:endParaRPr lang="en-US" dirty="0"/>
          </a:p>
          <a:p>
            <a:pPr marL="0" indent="0" algn="just">
              <a:lnSpc>
                <a:spcPct val="100000"/>
              </a:lnSpc>
              <a:buNone/>
            </a:pPr>
            <a:r>
              <a:rPr lang="en-US" dirty="0"/>
              <a:t>• Therefore, the amount of the income received by factors of production in the form of </a:t>
            </a:r>
            <a:r>
              <a:rPr lang="en-US" dirty="0">
                <a:solidFill>
                  <a:srgbClr val="FF0000"/>
                </a:solidFill>
              </a:rPr>
              <a:t>rent, wages, interest and profit </a:t>
            </a:r>
            <a:r>
              <a:rPr lang="en-US" dirty="0"/>
              <a:t>is called National Income.</a:t>
            </a:r>
          </a:p>
        </p:txBody>
      </p:sp>
    </p:spTree>
    <p:extLst>
      <p:ext uri="{BB962C8B-B14F-4D97-AF65-F5344CB8AC3E}">
        <p14:creationId xmlns:p14="http://schemas.microsoft.com/office/powerpoint/2010/main" val="3817095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B5B130-B250-811E-2ADC-5339AE53DF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B53F23-03CF-9C26-2F1C-C0DF2D8D0A42}"/>
              </a:ext>
            </a:extLst>
          </p:cNvPr>
          <p:cNvSpPr>
            <a:spLocks noGrp="1"/>
          </p:cNvSpPr>
          <p:nvPr>
            <p:ph type="title"/>
          </p:nvPr>
        </p:nvSpPr>
        <p:spPr/>
        <p:txBody>
          <a:bodyPr/>
          <a:lstStyle/>
          <a:p>
            <a:pPr algn="ctr"/>
            <a:r>
              <a:rPr lang="en-US" dirty="0"/>
              <a:t>Formula</a:t>
            </a:r>
          </a:p>
        </p:txBody>
      </p:sp>
      <p:sp>
        <p:nvSpPr>
          <p:cNvPr id="3" name="Content Placeholder 2">
            <a:extLst>
              <a:ext uri="{FF2B5EF4-FFF2-40B4-BE49-F238E27FC236}">
                <a16:creationId xmlns:a16="http://schemas.microsoft.com/office/drawing/2014/main" id="{BDEF6727-051B-22F0-0060-FA4D19499AEB}"/>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NI = NNP + Subsidies - Indirect Taxes</a:t>
            </a:r>
          </a:p>
          <a:p>
            <a:pPr marL="0" indent="0" algn="ctr">
              <a:buNone/>
            </a:pPr>
            <a:r>
              <a:rPr lang="en-US" dirty="0"/>
              <a:t>GNP = Depreciation + Subsidies - Indirect Taxes</a:t>
            </a:r>
          </a:p>
          <a:p>
            <a:pPr marL="0" indent="0" algn="ctr">
              <a:buNone/>
            </a:pPr>
            <a:r>
              <a:rPr lang="en-US" dirty="0"/>
              <a:t>NI = C + G + I + (X-M) + NFIA - Depreciation - Indirect Taxes + Subsidies</a:t>
            </a:r>
          </a:p>
        </p:txBody>
      </p:sp>
    </p:spTree>
    <p:extLst>
      <p:ext uri="{BB962C8B-B14F-4D97-AF65-F5344CB8AC3E}">
        <p14:creationId xmlns:p14="http://schemas.microsoft.com/office/powerpoint/2010/main" val="55915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B0984-D5B8-D0F2-2F76-2FAF45554D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328457-A429-B3DB-DDCE-99860CD52248}"/>
              </a:ext>
            </a:extLst>
          </p:cNvPr>
          <p:cNvSpPr>
            <a:spLocks noGrp="1"/>
          </p:cNvSpPr>
          <p:nvPr>
            <p:ph type="title"/>
          </p:nvPr>
        </p:nvSpPr>
        <p:spPr/>
        <p:txBody>
          <a:bodyPr/>
          <a:lstStyle/>
          <a:p>
            <a:pPr algn="ctr"/>
            <a:r>
              <a:rPr lang="en-US" dirty="0"/>
              <a:t>Features</a:t>
            </a:r>
          </a:p>
        </p:txBody>
      </p:sp>
      <p:sp>
        <p:nvSpPr>
          <p:cNvPr id="3" name="Content Placeholder 2">
            <a:extLst>
              <a:ext uri="{FF2B5EF4-FFF2-40B4-BE49-F238E27FC236}">
                <a16:creationId xmlns:a16="http://schemas.microsoft.com/office/drawing/2014/main" id="{5DD89B89-3BB0-93BE-FC00-857328B58BC0}"/>
              </a:ext>
            </a:extLst>
          </p:cNvPr>
          <p:cNvSpPr>
            <a:spLocks noGrp="1"/>
          </p:cNvSpPr>
          <p:nvPr>
            <p:ph idx="1"/>
          </p:nvPr>
        </p:nvSpPr>
        <p:spPr/>
        <p:txBody>
          <a:bodyPr>
            <a:normAutofit fontScale="92500" lnSpcReduction="20000"/>
          </a:bodyPr>
          <a:lstStyle/>
          <a:p>
            <a:pPr marL="0" indent="0" algn="ctr">
              <a:buNone/>
            </a:pPr>
            <a:r>
              <a:rPr lang="en-US" dirty="0">
                <a:solidFill>
                  <a:srgbClr val="FF0000"/>
                </a:solidFill>
              </a:rPr>
              <a:t>Macroeconomic concept</a:t>
            </a:r>
          </a:p>
          <a:p>
            <a:pPr algn="just"/>
            <a:r>
              <a:rPr lang="en-US" dirty="0"/>
              <a:t>Macroeconomics explores how an economy functions as a whole and focuses on aggregate measures. Since national income is an aggregate term, it can be considered a macroeconomic concept.</a:t>
            </a:r>
          </a:p>
          <a:p>
            <a:pPr marL="0" indent="0" algn="ctr">
              <a:buNone/>
            </a:pPr>
            <a:r>
              <a:rPr lang="en-US" dirty="0">
                <a:solidFill>
                  <a:srgbClr val="FF0000"/>
                </a:solidFill>
              </a:rPr>
              <a:t>Flow concept</a:t>
            </a:r>
          </a:p>
          <a:p>
            <a:r>
              <a:rPr lang="en-US" dirty="0"/>
              <a:t>National income is measured over a particular span of time. It can also be said that national income has an element of time linked to it. Therefore, it is a flow concept.</a:t>
            </a:r>
          </a:p>
          <a:p>
            <a:pPr marL="0" indent="0" algn="ctr">
              <a:buNone/>
            </a:pPr>
            <a:r>
              <a:rPr lang="en-US" dirty="0">
                <a:solidFill>
                  <a:srgbClr val="FF0000"/>
                </a:solidFill>
              </a:rPr>
              <a:t>The Monetary Value of Commodities</a:t>
            </a:r>
          </a:p>
          <a:p>
            <a:pPr algn="just"/>
            <a:r>
              <a:rPr lang="en-US" dirty="0"/>
              <a:t>National income is the entire market value of all the final goods and services in terms of the money generated within the national territory during an accounting year, it can be considered that  national income is the money valuation of goods</a:t>
            </a:r>
          </a:p>
        </p:txBody>
      </p:sp>
    </p:spTree>
    <p:extLst>
      <p:ext uri="{BB962C8B-B14F-4D97-AF65-F5344CB8AC3E}">
        <p14:creationId xmlns:p14="http://schemas.microsoft.com/office/powerpoint/2010/main" val="82788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AA836-EAE5-8F31-0713-3642808189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4BC73B-7645-678D-7CA7-44C943536D9F}"/>
              </a:ext>
            </a:extLst>
          </p:cNvPr>
          <p:cNvSpPr>
            <a:spLocks noGrp="1"/>
          </p:cNvSpPr>
          <p:nvPr>
            <p:ph type="title"/>
          </p:nvPr>
        </p:nvSpPr>
        <p:spPr/>
        <p:txBody>
          <a:bodyPr/>
          <a:lstStyle/>
          <a:p>
            <a:pPr algn="ctr"/>
            <a:r>
              <a:rPr lang="en-US" dirty="0"/>
              <a:t>Objectives</a:t>
            </a:r>
          </a:p>
        </p:txBody>
      </p:sp>
      <p:sp>
        <p:nvSpPr>
          <p:cNvPr id="3" name="Content Placeholder 2">
            <a:extLst>
              <a:ext uri="{FF2B5EF4-FFF2-40B4-BE49-F238E27FC236}">
                <a16:creationId xmlns:a16="http://schemas.microsoft.com/office/drawing/2014/main" id="{5FF77DE8-EB53-750C-1244-19B27DC72DC4}"/>
              </a:ext>
            </a:extLst>
          </p:cNvPr>
          <p:cNvSpPr>
            <a:spLocks noGrp="1"/>
          </p:cNvSpPr>
          <p:nvPr>
            <p:ph idx="1"/>
          </p:nvPr>
        </p:nvSpPr>
        <p:spPr/>
        <p:txBody>
          <a:bodyPr>
            <a:normAutofit/>
          </a:bodyPr>
          <a:lstStyle/>
          <a:p>
            <a:pPr algn="just">
              <a:lnSpc>
                <a:spcPct val="150000"/>
              </a:lnSpc>
            </a:pPr>
            <a:r>
              <a:rPr lang="en-US" dirty="0"/>
              <a:t>To compute the economic advancement of a country.</a:t>
            </a:r>
          </a:p>
          <a:p>
            <a:pPr algn="just">
              <a:lnSpc>
                <a:spcPct val="150000"/>
              </a:lnSpc>
            </a:pPr>
            <a:r>
              <a:rPr lang="en-US" dirty="0"/>
              <a:t>To compare the economic growth of several countries.</a:t>
            </a:r>
          </a:p>
          <a:p>
            <a:pPr algn="just">
              <a:lnSpc>
                <a:spcPct val="150000"/>
              </a:lnSpc>
            </a:pPr>
            <a:r>
              <a:rPr lang="en-US" dirty="0"/>
              <a:t>To assist the government in planning and implementing various projects.</a:t>
            </a:r>
          </a:p>
          <a:p>
            <a:pPr algn="just">
              <a:lnSpc>
                <a:spcPct val="150000"/>
              </a:lnSpc>
            </a:pPr>
            <a:r>
              <a:rPr lang="en-US" dirty="0"/>
              <a:t>To find out the limitations and benefits of various economic activities like production, consumption and distribution</a:t>
            </a:r>
          </a:p>
        </p:txBody>
      </p:sp>
    </p:spTree>
    <p:extLst>
      <p:ext uri="{BB962C8B-B14F-4D97-AF65-F5344CB8AC3E}">
        <p14:creationId xmlns:p14="http://schemas.microsoft.com/office/powerpoint/2010/main" val="957984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2AE79-3027-3F85-FEA1-15399CC6C6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97F790-5D1F-4DBE-AF88-E139F0C7A9D8}"/>
              </a:ext>
            </a:extLst>
          </p:cNvPr>
          <p:cNvSpPr>
            <a:spLocks noGrp="1"/>
          </p:cNvSpPr>
          <p:nvPr>
            <p:ph type="title"/>
          </p:nvPr>
        </p:nvSpPr>
        <p:spPr/>
        <p:txBody>
          <a:bodyPr/>
          <a:lstStyle/>
          <a:p>
            <a:pPr algn="ctr"/>
            <a:r>
              <a:rPr lang="en-US" dirty="0"/>
              <a:t>National Income</a:t>
            </a:r>
          </a:p>
        </p:txBody>
      </p:sp>
      <p:sp>
        <p:nvSpPr>
          <p:cNvPr id="3" name="Content Placeholder 2">
            <a:extLst>
              <a:ext uri="{FF2B5EF4-FFF2-40B4-BE49-F238E27FC236}">
                <a16:creationId xmlns:a16="http://schemas.microsoft.com/office/drawing/2014/main" id="{1266CA16-6A61-D231-FF45-BB23033176A1}"/>
              </a:ext>
            </a:extLst>
          </p:cNvPr>
          <p:cNvSpPr>
            <a:spLocks noGrp="1"/>
          </p:cNvSpPr>
          <p:nvPr>
            <p:ph idx="1"/>
          </p:nvPr>
        </p:nvSpPr>
        <p:spPr/>
        <p:txBody>
          <a:bodyPr/>
          <a:lstStyle/>
          <a:p>
            <a:pPr algn="just">
              <a:lnSpc>
                <a:spcPct val="150000"/>
              </a:lnSpc>
            </a:pPr>
            <a:r>
              <a:rPr lang="en-US" dirty="0"/>
              <a:t>National income is measured by several concepts of National Income that include GDP, GNP, NNP, NI, PI, DI, and PCI which give an account of the particulars of economic activities</a:t>
            </a:r>
          </a:p>
        </p:txBody>
      </p:sp>
    </p:spTree>
    <p:extLst>
      <p:ext uri="{BB962C8B-B14F-4D97-AF65-F5344CB8AC3E}">
        <p14:creationId xmlns:p14="http://schemas.microsoft.com/office/powerpoint/2010/main" val="1362457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4469F2-B496-55C5-224D-2F1CD81BBD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92F2B5-FD30-A438-6FCE-6873F53CA976}"/>
              </a:ext>
            </a:extLst>
          </p:cNvPr>
          <p:cNvSpPr>
            <a:spLocks noGrp="1"/>
          </p:cNvSpPr>
          <p:nvPr>
            <p:ph type="title"/>
          </p:nvPr>
        </p:nvSpPr>
        <p:spPr/>
        <p:txBody>
          <a:bodyPr/>
          <a:lstStyle/>
          <a:p>
            <a:pPr algn="ctr"/>
            <a:r>
              <a:rPr lang="en-US" dirty="0"/>
              <a:t>GDP</a:t>
            </a:r>
          </a:p>
        </p:txBody>
      </p:sp>
      <p:sp>
        <p:nvSpPr>
          <p:cNvPr id="3" name="Content Placeholder 2">
            <a:extLst>
              <a:ext uri="{FF2B5EF4-FFF2-40B4-BE49-F238E27FC236}">
                <a16:creationId xmlns:a16="http://schemas.microsoft.com/office/drawing/2014/main" id="{C35E8E8D-F5FE-6788-B3E0-95438C612827}"/>
              </a:ext>
            </a:extLst>
          </p:cNvPr>
          <p:cNvSpPr>
            <a:spLocks noGrp="1"/>
          </p:cNvSpPr>
          <p:nvPr>
            <p:ph idx="1"/>
          </p:nvPr>
        </p:nvSpPr>
        <p:spPr/>
        <p:txBody>
          <a:bodyPr>
            <a:normAutofit/>
          </a:bodyPr>
          <a:lstStyle/>
          <a:p>
            <a:pPr algn="just"/>
            <a:r>
              <a:rPr lang="en-US" dirty="0"/>
              <a:t>Gross domestic product (GDP) is a measure of the market value of all final economic goods and services, gross of depreciation, produced within the domestic territory of a country during a given time period. </a:t>
            </a:r>
          </a:p>
          <a:p>
            <a:pPr algn="just"/>
            <a:endParaRPr lang="en-US" dirty="0"/>
          </a:p>
          <a:p>
            <a:pPr algn="just"/>
            <a:r>
              <a:rPr lang="en-US" dirty="0"/>
              <a:t>It is the sum total of 'value added' by all producing units in the domestic territory and includes value added by current production by foreign residents or foreign-owned firms. </a:t>
            </a:r>
          </a:p>
          <a:p>
            <a:pPr algn="just"/>
            <a:endParaRPr lang="en-US" dirty="0"/>
          </a:p>
        </p:txBody>
      </p:sp>
    </p:spTree>
    <p:extLst>
      <p:ext uri="{BB962C8B-B14F-4D97-AF65-F5344CB8AC3E}">
        <p14:creationId xmlns:p14="http://schemas.microsoft.com/office/powerpoint/2010/main" val="3633906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480CF-7590-BC64-ECC3-EC7B0A8825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75B91A-FB7D-762D-C42D-10CCB541749D}"/>
              </a:ext>
            </a:extLst>
          </p:cNvPr>
          <p:cNvSpPr>
            <a:spLocks noGrp="1"/>
          </p:cNvSpPr>
          <p:nvPr>
            <p:ph type="title"/>
          </p:nvPr>
        </p:nvSpPr>
        <p:spPr/>
        <p:txBody>
          <a:bodyPr/>
          <a:lstStyle/>
          <a:p>
            <a:pPr algn="ctr"/>
            <a:r>
              <a:rPr lang="en-US" dirty="0"/>
              <a:t>Formula</a:t>
            </a:r>
          </a:p>
        </p:txBody>
      </p:sp>
      <p:sp>
        <p:nvSpPr>
          <p:cNvPr id="3" name="Content Placeholder 2">
            <a:extLst>
              <a:ext uri="{FF2B5EF4-FFF2-40B4-BE49-F238E27FC236}">
                <a16:creationId xmlns:a16="http://schemas.microsoft.com/office/drawing/2014/main" id="{FC39FC88-439E-70BF-C8B0-A592B36A1E0B}"/>
              </a:ext>
            </a:extLst>
          </p:cNvPr>
          <p:cNvSpPr>
            <a:spLocks noGrp="1"/>
          </p:cNvSpPr>
          <p:nvPr>
            <p:ph idx="1"/>
          </p:nvPr>
        </p:nvSpPr>
        <p:spPr/>
        <p:txBody>
          <a:bodyPr>
            <a:normAutofit/>
          </a:bodyPr>
          <a:lstStyle/>
          <a:p>
            <a:pPr marL="0" indent="0" algn="ctr">
              <a:buNone/>
            </a:pPr>
            <a:r>
              <a:rPr lang="en-US" dirty="0"/>
              <a:t>National Income = C + I + G + (X -M)</a:t>
            </a:r>
          </a:p>
          <a:p>
            <a:pPr marL="0" indent="0">
              <a:buNone/>
            </a:pPr>
            <a:r>
              <a:rPr lang="en-US" dirty="0"/>
              <a:t>Where,</a:t>
            </a:r>
          </a:p>
          <a:p>
            <a:pPr marL="0" indent="0">
              <a:buNone/>
            </a:pPr>
            <a:r>
              <a:rPr lang="en-US" dirty="0"/>
              <a:t>• C stands for consumption.</a:t>
            </a:r>
          </a:p>
          <a:p>
            <a:pPr marL="0" indent="0">
              <a:buNone/>
            </a:pPr>
            <a:r>
              <a:rPr lang="en-US" dirty="0"/>
              <a:t>• I stands for total investment expenditure</a:t>
            </a:r>
          </a:p>
          <a:p>
            <a:pPr marL="0" indent="0">
              <a:buNone/>
            </a:pPr>
            <a:r>
              <a:rPr lang="en-US" dirty="0"/>
              <a:t>• G stands for the expense made by the government</a:t>
            </a:r>
          </a:p>
          <a:p>
            <a:pPr marL="0" indent="0">
              <a:buNone/>
            </a:pPr>
            <a:r>
              <a:rPr lang="en-US" dirty="0"/>
              <a:t>• X stands for exports and</a:t>
            </a:r>
          </a:p>
          <a:p>
            <a:pPr marL="0" indent="0">
              <a:buNone/>
            </a:pPr>
            <a:r>
              <a:rPr lang="en-US" dirty="0"/>
              <a:t>• M stands for imports.</a:t>
            </a:r>
          </a:p>
        </p:txBody>
      </p:sp>
    </p:spTree>
    <p:extLst>
      <p:ext uri="{BB962C8B-B14F-4D97-AF65-F5344CB8AC3E}">
        <p14:creationId xmlns:p14="http://schemas.microsoft.com/office/powerpoint/2010/main" val="1250272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7EA2B8-F5AD-0288-C241-844895529C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A12F1B-193C-8063-ED14-94EE223AA912}"/>
              </a:ext>
            </a:extLst>
          </p:cNvPr>
          <p:cNvSpPr>
            <a:spLocks noGrp="1"/>
          </p:cNvSpPr>
          <p:nvPr>
            <p:ph type="title"/>
          </p:nvPr>
        </p:nvSpPr>
        <p:spPr/>
        <p:txBody>
          <a:bodyPr>
            <a:normAutofit/>
          </a:bodyPr>
          <a:lstStyle/>
          <a:p>
            <a:pPr algn="ctr"/>
            <a:r>
              <a:rPr lang="en-US" sz="3200" dirty="0"/>
              <a:t>Gross National Product (GNP)</a:t>
            </a:r>
          </a:p>
        </p:txBody>
      </p:sp>
      <p:sp>
        <p:nvSpPr>
          <p:cNvPr id="3" name="Content Placeholder 2">
            <a:extLst>
              <a:ext uri="{FF2B5EF4-FFF2-40B4-BE49-F238E27FC236}">
                <a16:creationId xmlns:a16="http://schemas.microsoft.com/office/drawing/2014/main" id="{C3833249-226F-89B2-BF85-263737EBBD41}"/>
              </a:ext>
            </a:extLst>
          </p:cNvPr>
          <p:cNvSpPr>
            <a:spLocks noGrp="1"/>
          </p:cNvSpPr>
          <p:nvPr>
            <p:ph idx="1"/>
          </p:nvPr>
        </p:nvSpPr>
        <p:spPr/>
        <p:txBody>
          <a:bodyPr>
            <a:normAutofit fontScale="70000" lnSpcReduction="20000"/>
          </a:bodyPr>
          <a:lstStyle/>
          <a:p>
            <a:pPr algn="just"/>
            <a:r>
              <a:rPr lang="en-US" dirty="0"/>
              <a:t>GNP is the market value of final goods and services produced by the residents of the country in </a:t>
            </a:r>
          </a:p>
          <a:p>
            <a:pPr marL="0" indent="0" algn="just">
              <a:buNone/>
            </a:pPr>
            <a:r>
              <a:rPr lang="en-US" dirty="0"/>
              <a:t> the domestic territory as well as outside the country in a year.</a:t>
            </a:r>
          </a:p>
          <a:p>
            <a:pPr algn="just"/>
            <a:r>
              <a:rPr lang="en-US" dirty="0"/>
              <a:t>GNP is the measure of goods and services that the citizens of the country produce regardless of</a:t>
            </a:r>
          </a:p>
          <a:p>
            <a:pPr marL="0" indent="0" algn="just">
              <a:buNone/>
            </a:pPr>
            <a:r>
              <a:rPr lang="en-US" dirty="0"/>
              <a:t>    their location.</a:t>
            </a:r>
          </a:p>
          <a:p>
            <a:pPr marL="0" indent="0" algn="ctr">
              <a:buNone/>
            </a:pPr>
            <a:r>
              <a:rPr lang="en-US" dirty="0"/>
              <a:t>GNP = GDP+NFIA</a:t>
            </a:r>
          </a:p>
          <a:p>
            <a:pPr marL="0" indent="0" algn="ctr">
              <a:buNone/>
            </a:pPr>
            <a:r>
              <a:rPr lang="en-US" dirty="0"/>
              <a:t>GNP = C + I + G + (X-M) + NFIA</a:t>
            </a:r>
          </a:p>
          <a:p>
            <a:pPr marL="0" indent="0" algn="just">
              <a:buNone/>
            </a:pPr>
            <a:r>
              <a:rPr lang="en-US" dirty="0"/>
              <a:t>Where,</a:t>
            </a:r>
          </a:p>
          <a:p>
            <a:pPr marL="0" indent="0" algn="just">
              <a:buNone/>
            </a:pPr>
            <a:r>
              <a:rPr lang="en-US" dirty="0"/>
              <a:t>• C = Consumption</a:t>
            </a:r>
          </a:p>
          <a:p>
            <a:pPr marL="0" indent="0" algn="just">
              <a:buNone/>
            </a:pPr>
            <a:r>
              <a:rPr lang="en-US" dirty="0"/>
              <a:t>• I = Investment</a:t>
            </a:r>
          </a:p>
          <a:p>
            <a:pPr marL="0" indent="0" algn="just">
              <a:buNone/>
            </a:pPr>
            <a:r>
              <a:rPr lang="en-US" dirty="0"/>
              <a:t>• G = Government expenditure</a:t>
            </a:r>
          </a:p>
          <a:p>
            <a:pPr marL="0" indent="0" algn="just">
              <a:buNone/>
            </a:pPr>
            <a:r>
              <a:rPr lang="en-US" dirty="0"/>
              <a:t>• (X-M) = Export minus import</a:t>
            </a:r>
          </a:p>
          <a:p>
            <a:pPr marL="0" indent="0" algn="just">
              <a:buNone/>
            </a:pPr>
            <a:r>
              <a:rPr lang="en-US" dirty="0"/>
              <a:t>• NFIA = Net factor income from abroad</a:t>
            </a:r>
          </a:p>
          <a:p>
            <a:pPr algn="just"/>
            <a:endParaRPr lang="en-US" dirty="0"/>
          </a:p>
        </p:txBody>
      </p:sp>
    </p:spTree>
    <p:extLst>
      <p:ext uri="{BB962C8B-B14F-4D97-AF65-F5344CB8AC3E}">
        <p14:creationId xmlns:p14="http://schemas.microsoft.com/office/powerpoint/2010/main" val="427312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EE357-FA90-AD77-2AB3-9E0D94AC2C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1EA2F6-AD2F-83B9-5816-CADD99EAE0AD}"/>
              </a:ext>
            </a:extLst>
          </p:cNvPr>
          <p:cNvSpPr>
            <a:spLocks noGrp="1"/>
          </p:cNvSpPr>
          <p:nvPr>
            <p:ph type="title"/>
          </p:nvPr>
        </p:nvSpPr>
        <p:spPr/>
        <p:txBody>
          <a:bodyPr>
            <a:normAutofit/>
          </a:bodyPr>
          <a:lstStyle/>
          <a:p>
            <a:pPr algn="ctr"/>
            <a:r>
              <a:rPr lang="en-US" sz="3200" dirty="0"/>
              <a:t>Net National Product (NNP) at Market Price</a:t>
            </a:r>
          </a:p>
        </p:txBody>
      </p:sp>
      <p:sp>
        <p:nvSpPr>
          <p:cNvPr id="3" name="Content Placeholder 2">
            <a:extLst>
              <a:ext uri="{FF2B5EF4-FFF2-40B4-BE49-F238E27FC236}">
                <a16:creationId xmlns:a16="http://schemas.microsoft.com/office/drawing/2014/main" id="{45D1A5A0-B3CE-7A23-F5B5-D172D02879D9}"/>
              </a:ext>
            </a:extLst>
          </p:cNvPr>
          <p:cNvSpPr>
            <a:spLocks noGrp="1"/>
          </p:cNvSpPr>
          <p:nvPr>
            <p:ph idx="1"/>
          </p:nvPr>
        </p:nvSpPr>
        <p:spPr/>
        <p:txBody>
          <a:bodyPr>
            <a:normAutofit fontScale="85000" lnSpcReduction="20000"/>
          </a:bodyPr>
          <a:lstStyle/>
          <a:p>
            <a:pPr algn="just"/>
            <a:r>
              <a:rPr lang="en-US" dirty="0"/>
              <a:t>NNP is the market value of the net yield of final goods and services produced by a country’s  economy during a year and the net factor income(NFIA) from outside the country.</a:t>
            </a:r>
          </a:p>
          <a:p>
            <a:pPr marL="0" indent="0" algn="ctr">
              <a:buNone/>
            </a:pPr>
            <a:r>
              <a:rPr lang="en-US" dirty="0"/>
              <a:t>NNP = GNP - Depreciation</a:t>
            </a:r>
          </a:p>
          <a:p>
            <a:pPr marL="0" indent="0" algn="ctr">
              <a:buNone/>
            </a:pPr>
            <a:r>
              <a:rPr lang="en-US" dirty="0"/>
              <a:t>NNP = C + I + G + (X-M) + NFIA - IT - Depreciation</a:t>
            </a:r>
          </a:p>
          <a:p>
            <a:pPr marL="0" indent="0" algn="just">
              <a:buNone/>
            </a:pPr>
            <a:r>
              <a:rPr lang="en-US" dirty="0"/>
              <a:t>Where,</a:t>
            </a:r>
          </a:p>
          <a:p>
            <a:pPr marL="0" indent="0" algn="just">
              <a:buNone/>
            </a:pPr>
            <a:r>
              <a:rPr lang="en-US" dirty="0"/>
              <a:t>C = Consumption</a:t>
            </a:r>
          </a:p>
          <a:p>
            <a:pPr marL="0" indent="0" algn="just">
              <a:buNone/>
            </a:pPr>
            <a:r>
              <a:rPr lang="en-US" dirty="0"/>
              <a:t>I = Investment</a:t>
            </a:r>
          </a:p>
          <a:p>
            <a:pPr marL="0" indent="0" algn="just">
              <a:buNone/>
            </a:pPr>
            <a:r>
              <a:rPr lang="en-US" dirty="0"/>
              <a:t>G = Government expenditure</a:t>
            </a:r>
          </a:p>
          <a:p>
            <a:pPr marL="0" indent="0" algn="just">
              <a:buNone/>
            </a:pPr>
            <a:r>
              <a:rPr lang="en-US" dirty="0"/>
              <a:t>(X-M) = Export minus import</a:t>
            </a:r>
          </a:p>
          <a:p>
            <a:pPr marL="0" indent="0" algn="just">
              <a:buNone/>
            </a:pPr>
            <a:r>
              <a:rPr lang="en-US" dirty="0"/>
              <a:t>NFIA = Net factor income from abroad</a:t>
            </a:r>
          </a:p>
          <a:p>
            <a:pPr marL="0" indent="0" algn="just">
              <a:buNone/>
            </a:pPr>
            <a:r>
              <a:rPr lang="en-US" dirty="0"/>
              <a:t> IT = Indirect Taxes</a:t>
            </a:r>
          </a:p>
        </p:txBody>
      </p:sp>
    </p:spTree>
    <p:extLst>
      <p:ext uri="{BB962C8B-B14F-4D97-AF65-F5344CB8AC3E}">
        <p14:creationId xmlns:p14="http://schemas.microsoft.com/office/powerpoint/2010/main" val="3474533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96310-7F98-7979-4AFD-963FB8D405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6441F8-238B-5913-3805-DAEB709278B4}"/>
              </a:ext>
            </a:extLst>
          </p:cNvPr>
          <p:cNvSpPr>
            <a:spLocks noGrp="1"/>
          </p:cNvSpPr>
          <p:nvPr>
            <p:ph type="title"/>
          </p:nvPr>
        </p:nvSpPr>
        <p:spPr/>
        <p:txBody>
          <a:bodyPr/>
          <a:lstStyle/>
          <a:p>
            <a:pPr algn="ctr"/>
            <a:r>
              <a:rPr lang="en-US" dirty="0"/>
              <a:t>Disposable Income (DI)</a:t>
            </a:r>
          </a:p>
        </p:txBody>
      </p:sp>
      <p:sp>
        <p:nvSpPr>
          <p:cNvPr id="3" name="Content Placeholder 2">
            <a:extLst>
              <a:ext uri="{FF2B5EF4-FFF2-40B4-BE49-F238E27FC236}">
                <a16:creationId xmlns:a16="http://schemas.microsoft.com/office/drawing/2014/main" id="{EC595A11-B28E-4721-4720-86A8B091E796}"/>
              </a:ext>
            </a:extLst>
          </p:cNvPr>
          <p:cNvSpPr>
            <a:spLocks noGrp="1"/>
          </p:cNvSpPr>
          <p:nvPr>
            <p:ph idx="1"/>
          </p:nvPr>
        </p:nvSpPr>
        <p:spPr/>
        <p:txBody>
          <a:bodyPr>
            <a:normAutofit/>
          </a:bodyPr>
          <a:lstStyle/>
          <a:p>
            <a:pPr algn="just">
              <a:lnSpc>
                <a:spcPct val="150000"/>
              </a:lnSpc>
            </a:pPr>
            <a:r>
              <a:rPr lang="en-US" dirty="0"/>
              <a:t>It is that income that is left over with the individuals after the payment of direct taxes from  personal income.</a:t>
            </a:r>
          </a:p>
          <a:p>
            <a:pPr algn="just">
              <a:lnSpc>
                <a:spcPct val="150000"/>
              </a:lnSpc>
            </a:pPr>
            <a:endParaRPr lang="en-US" dirty="0"/>
          </a:p>
          <a:p>
            <a:pPr algn="just">
              <a:lnSpc>
                <a:spcPct val="150000"/>
              </a:lnSpc>
            </a:pPr>
            <a:r>
              <a:rPr lang="en-US" dirty="0"/>
              <a:t>It is the true income left for disposal or that can be spent for individual consumption.</a:t>
            </a:r>
          </a:p>
          <a:p>
            <a:pPr marL="0" indent="0" algn="ctr">
              <a:lnSpc>
                <a:spcPct val="150000"/>
              </a:lnSpc>
              <a:buNone/>
            </a:pPr>
            <a:r>
              <a:rPr lang="en-US" dirty="0"/>
              <a:t>DI = PI - Direct Taxes</a:t>
            </a:r>
          </a:p>
          <a:p>
            <a:pPr algn="just">
              <a:lnSpc>
                <a:spcPct val="150000"/>
              </a:lnSpc>
            </a:pPr>
            <a:endParaRPr lang="en-US" dirty="0"/>
          </a:p>
        </p:txBody>
      </p:sp>
    </p:spTree>
    <p:extLst>
      <p:ext uri="{BB962C8B-B14F-4D97-AF65-F5344CB8AC3E}">
        <p14:creationId xmlns:p14="http://schemas.microsoft.com/office/powerpoint/2010/main" val="3740619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00D739-B061-8103-6044-49DA781061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D29291-7A1E-E45C-7A45-25A4F40159F2}"/>
              </a:ext>
            </a:extLst>
          </p:cNvPr>
          <p:cNvSpPr>
            <a:spLocks noGrp="1"/>
          </p:cNvSpPr>
          <p:nvPr>
            <p:ph type="title"/>
          </p:nvPr>
        </p:nvSpPr>
        <p:spPr/>
        <p:txBody>
          <a:bodyPr/>
          <a:lstStyle/>
          <a:p>
            <a:pPr algn="ctr"/>
            <a:r>
              <a:rPr lang="en-US" dirty="0"/>
              <a:t>Inflation </a:t>
            </a:r>
          </a:p>
        </p:txBody>
      </p:sp>
      <p:sp>
        <p:nvSpPr>
          <p:cNvPr id="3" name="Content Placeholder 2">
            <a:extLst>
              <a:ext uri="{FF2B5EF4-FFF2-40B4-BE49-F238E27FC236}">
                <a16:creationId xmlns:a16="http://schemas.microsoft.com/office/drawing/2014/main" id="{405EC64C-06A6-D120-EF7B-F36B3DA2E5C1}"/>
              </a:ext>
            </a:extLst>
          </p:cNvPr>
          <p:cNvSpPr>
            <a:spLocks noGrp="1"/>
          </p:cNvSpPr>
          <p:nvPr>
            <p:ph idx="1"/>
          </p:nvPr>
        </p:nvSpPr>
        <p:spPr/>
        <p:txBody>
          <a:bodyPr>
            <a:normAutofit/>
          </a:bodyPr>
          <a:lstStyle/>
          <a:p>
            <a:pPr algn="just"/>
            <a:r>
              <a:rPr lang="en-US" sz="2400" dirty="0">
                <a:solidFill>
                  <a:srgbClr val="FF0000"/>
                </a:solidFill>
              </a:rPr>
              <a:t>Inflation is the rise in the price of goods and services within an economy over a period of time due to which each unit of currency has less purchasing power. </a:t>
            </a:r>
          </a:p>
          <a:p>
            <a:pPr algn="just"/>
            <a:r>
              <a:rPr lang="en-US" sz="2400" dirty="0"/>
              <a:t>It is estimated as the percentage rate of change in price index over the reference time period. </a:t>
            </a:r>
          </a:p>
          <a:p>
            <a:pPr algn="just"/>
            <a:r>
              <a:rPr lang="en-US" sz="2400" dirty="0"/>
              <a:t>Currently in India inflation rate is measured with the help of the Consumer Price Index- combined (Base year- 2010). </a:t>
            </a:r>
          </a:p>
          <a:p>
            <a:pPr algn="just"/>
            <a:r>
              <a:rPr lang="en-US" sz="2400" dirty="0"/>
              <a:t>Till April 2014, the Inflation rate was measured with the help of WPI (Wholesale Price Index). </a:t>
            </a:r>
          </a:p>
          <a:p>
            <a:pPr algn="just"/>
            <a:r>
              <a:rPr lang="en-US" sz="2400" dirty="0"/>
              <a:t>Rate of Inflation= (Current period price index-Reference period price index)/(Reference Period Price Index)×100</a:t>
            </a:r>
          </a:p>
        </p:txBody>
      </p:sp>
    </p:spTree>
    <p:extLst>
      <p:ext uri="{BB962C8B-B14F-4D97-AF65-F5344CB8AC3E}">
        <p14:creationId xmlns:p14="http://schemas.microsoft.com/office/powerpoint/2010/main" val="20784234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553B2-834D-5ED5-6186-C2CA4A5EF6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04217-000E-806A-2EC2-DE51A1E5166D}"/>
              </a:ext>
            </a:extLst>
          </p:cNvPr>
          <p:cNvSpPr>
            <a:spLocks noGrp="1"/>
          </p:cNvSpPr>
          <p:nvPr>
            <p:ph type="title"/>
          </p:nvPr>
        </p:nvSpPr>
        <p:spPr/>
        <p:txBody>
          <a:bodyPr/>
          <a:lstStyle/>
          <a:p>
            <a:pPr algn="ctr"/>
            <a:r>
              <a:rPr lang="en-US" dirty="0"/>
              <a:t>Per Capita Income (PCI)</a:t>
            </a:r>
            <a:br>
              <a:rPr lang="en-US" dirty="0"/>
            </a:br>
            <a:endParaRPr lang="en-US" dirty="0"/>
          </a:p>
        </p:txBody>
      </p:sp>
      <p:sp>
        <p:nvSpPr>
          <p:cNvPr id="3" name="Content Placeholder 2">
            <a:extLst>
              <a:ext uri="{FF2B5EF4-FFF2-40B4-BE49-F238E27FC236}">
                <a16:creationId xmlns:a16="http://schemas.microsoft.com/office/drawing/2014/main" id="{DB273821-85C3-4B3C-7099-22B0B334FC44}"/>
              </a:ext>
            </a:extLst>
          </p:cNvPr>
          <p:cNvSpPr>
            <a:spLocks noGrp="1"/>
          </p:cNvSpPr>
          <p:nvPr>
            <p:ph idx="1"/>
          </p:nvPr>
        </p:nvSpPr>
        <p:spPr/>
        <p:txBody>
          <a:bodyPr/>
          <a:lstStyle/>
          <a:p>
            <a:pPr algn="just">
              <a:lnSpc>
                <a:spcPct val="150000"/>
              </a:lnSpc>
            </a:pPr>
            <a:r>
              <a:rPr lang="en-US" dirty="0"/>
              <a:t>PCI is measured by dividing the overall national income of the country by the total population of a country.</a:t>
            </a:r>
          </a:p>
          <a:p>
            <a:pPr algn="just">
              <a:lnSpc>
                <a:spcPct val="150000"/>
              </a:lnSpc>
            </a:pPr>
            <a:r>
              <a:rPr lang="en-US" dirty="0"/>
              <a:t>PCI = Total National Income / Total National Population</a:t>
            </a:r>
          </a:p>
        </p:txBody>
      </p:sp>
    </p:spTree>
    <p:extLst>
      <p:ext uri="{BB962C8B-B14F-4D97-AF65-F5344CB8AC3E}">
        <p14:creationId xmlns:p14="http://schemas.microsoft.com/office/powerpoint/2010/main" val="3486466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C3AB0-7D53-B2A6-7D9D-23AAF9AF4B7E}"/>
              </a:ext>
            </a:extLst>
          </p:cNvPr>
          <p:cNvSpPr>
            <a:spLocks noGrp="1"/>
          </p:cNvSpPr>
          <p:nvPr>
            <p:ph type="title"/>
          </p:nvPr>
        </p:nvSpPr>
        <p:spPr/>
        <p:txBody>
          <a:bodyPr>
            <a:normAutofit/>
          </a:bodyPr>
          <a:lstStyle/>
          <a:p>
            <a:pPr algn="ctr"/>
            <a:r>
              <a:rPr lang="en-US" sz="3200" dirty="0">
                <a:solidFill>
                  <a:schemeClr val="accent1"/>
                </a:solidFill>
              </a:rPr>
              <a:t>COST-VOLUME-PROFIT (CVP) ANALYSIS</a:t>
            </a:r>
          </a:p>
        </p:txBody>
      </p:sp>
      <p:sp>
        <p:nvSpPr>
          <p:cNvPr id="3" name="Content Placeholder 2">
            <a:extLst>
              <a:ext uri="{FF2B5EF4-FFF2-40B4-BE49-F238E27FC236}">
                <a16:creationId xmlns:a16="http://schemas.microsoft.com/office/drawing/2014/main" id="{1C1216D3-F492-4E44-1A87-2BEBA838CD0B}"/>
              </a:ext>
            </a:extLst>
          </p:cNvPr>
          <p:cNvSpPr>
            <a:spLocks noGrp="1"/>
          </p:cNvSpPr>
          <p:nvPr>
            <p:ph idx="1"/>
          </p:nvPr>
        </p:nvSpPr>
        <p:spPr>
          <a:xfrm>
            <a:off x="838200" y="1613647"/>
            <a:ext cx="10515600" cy="4879227"/>
          </a:xfrm>
        </p:spPr>
        <p:txBody>
          <a:bodyPr>
            <a:normAutofit/>
          </a:bodyPr>
          <a:lstStyle/>
          <a:p>
            <a:pPr algn="just"/>
            <a:r>
              <a:rPr lang="en-US" dirty="0"/>
              <a:t>CVP analysis examines the interaction of a firm’s sales volume, selling price, cost structure, and profitability. It is a powerful tool in making managerial decisions including marketing, production, investment, and financing decisions. </a:t>
            </a:r>
          </a:p>
          <a:p>
            <a:pPr algn="just"/>
            <a:r>
              <a:rPr lang="en-US" dirty="0"/>
              <a:t>How many units of its products must a firm sell to break even?</a:t>
            </a:r>
          </a:p>
          <a:p>
            <a:pPr algn="just"/>
            <a:r>
              <a:rPr lang="en-US" dirty="0"/>
              <a:t>How many units of its products must a firm sell to earn a certain amount of profit? </a:t>
            </a:r>
          </a:p>
          <a:p>
            <a:pPr algn="just"/>
            <a:r>
              <a:rPr lang="en-US" dirty="0"/>
              <a:t>Should a firm invest in highly automated machinery and reduce its labor force? </a:t>
            </a:r>
          </a:p>
          <a:p>
            <a:pPr algn="just"/>
            <a:r>
              <a:rPr lang="en-US" dirty="0"/>
              <a:t>Should a firm advertise more to improve its sales?</a:t>
            </a:r>
          </a:p>
        </p:txBody>
      </p:sp>
    </p:spTree>
    <p:extLst>
      <p:ext uri="{BB962C8B-B14F-4D97-AF65-F5344CB8AC3E}">
        <p14:creationId xmlns:p14="http://schemas.microsoft.com/office/powerpoint/2010/main" val="22449330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6F62D-8095-62AE-52DD-545EDF134F7C}"/>
              </a:ext>
            </a:extLst>
          </p:cNvPr>
          <p:cNvSpPr>
            <a:spLocks noGrp="1"/>
          </p:cNvSpPr>
          <p:nvPr>
            <p:ph type="title"/>
          </p:nvPr>
        </p:nvSpPr>
        <p:spPr/>
        <p:txBody>
          <a:bodyPr>
            <a:normAutofit/>
          </a:bodyPr>
          <a:lstStyle/>
          <a:p>
            <a:pPr algn="ctr"/>
            <a:r>
              <a:rPr lang="en-US" sz="3200" dirty="0"/>
              <a:t>CVP Model – Assumptions</a:t>
            </a:r>
          </a:p>
        </p:txBody>
      </p:sp>
      <p:sp>
        <p:nvSpPr>
          <p:cNvPr id="3" name="Content Placeholder 2">
            <a:extLst>
              <a:ext uri="{FF2B5EF4-FFF2-40B4-BE49-F238E27FC236}">
                <a16:creationId xmlns:a16="http://schemas.microsoft.com/office/drawing/2014/main" id="{BADEF631-518F-3526-6356-4A786CF0E11E}"/>
              </a:ext>
            </a:extLst>
          </p:cNvPr>
          <p:cNvSpPr>
            <a:spLocks noGrp="1"/>
          </p:cNvSpPr>
          <p:nvPr>
            <p:ph idx="1"/>
          </p:nvPr>
        </p:nvSpPr>
        <p:spPr>
          <a:xfrm>
            <a:off x="838200" y="1690688"/>
            <a:ext cx="10515600" cy="4486275"/>
          </a:xfrm>
        </p:spPr>
        <p:txBody>
          <a:bodyPr>
            <a:normAutofit/>
          </a:bodyPr>
          <a:lstStyle/>
          <a:p>
            <a:pPr algn="just">
              <a:lnSpc>
                <a:spcPct val="200000"/>
              </a:lnSpc>
            </a:pPr>
            <a:r>
              <a:rPr lang="en-US" dirty="0"/>
              <a:t>Selling price is constant </a:t>
            </a:r>
          </a:p>
          <a:p>
            <a:pPr algn="just">
              <a:lnSpc>
                <a:spcPct val="200000"/>
              </a:lnSpc>
            </a:pPr>
            <a:r>
              <a:rPr lang="en-US" dirty="0"/>
              <a:t>Costs are linear and can be divided into variable and fixed elements.</a:t>
            </a:r>
          </a:p>
          <a:p>
            <a:pPr algn="just">
              <a:lnSpc>
                <a:spcPct val="200000"/>
              </a:lnSpc>
            </a:pPr>
            <a:r>
              <a:rPr lang="en-US" dirty="0"/>
              <a:t>In multi-product companies, sales mix is constant </a:t>
            </a:r>
          </a:p>
          <a:p>
            <a:pPr algn="just">
              <a:lnSpc>
                <a:spcPct val="200000"/>
              </a:lnSpc>
            </a:pPr>
            <a:r>
              <a:rPr lang="en-US" dirty="0"/>
              <a:t>In manufacturing companies, inventories do not change</a:t>
            </a:r>
          </a:p>
        </p:txBody>
      </p:sp>
    </p:spTree>
    <p:extLst>
      <p:ext uri="{BB962C8B-B14F-4D97-AF65-F5344CB8AC3E}">
        <p14:creationId xmlns:p14="http://schemas.microsoft.com/office/powerpoint/2010/main" val="12166014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F305D-3E7B-6B8B-BDFE-3C1FDB0D1FC2}"/>
              </a:ext>
            </a:extLst>
          </p:cNvPr>
          <p:cNvSpPr>
            <a:spLocks noGrp="1"/>
          </p:cNvSpPr>
          <p:nvPr>
            <p:ph type="title"/>
          </p:nvPr>
        </p:nvSpPr>
        <p:spPr/>
        <p:txBody>
          <a:bodyPr/>
          <a:lstStyle/>
          <a:p>
            <a:pPr algn="ctr"/>
            <a:r>
              <a:rPr lang="en-US" dirty="0"/>
              <a:t>Benefits</a:t>
            </a:r>
          </a:p>
        </p:txBody>
      </p:sp>
      <p:sp>
        <p:nvSpPr>
          <p:cNvPr id="3" name="Content Placeholder 2">
            <a:extLst>
              <a:ext uri="{FF2B5EF4-FFF2-40B4-BE49-F238E27FC236}">
                <a16:creationId xmlns:a16="http://schemas.microsoft.com/office/drawing/2014/main" id="{08797CC0-7064-06D6-F342-6C1F0E12FAAB}"/>
              </a:ext>
            </a:extLst>
          </p:cNvPr>
          <p:cNvSpPr>
            <a:spLocks noGrp="1"/>
          </p:cNvSpPr>
          <p:nvPr>
            <p:ph idx="1"/>
          </p:nvPr>
        </p:nvSpPr>
        <p:spPr/>
        <p:txBody>
          <a:bodyPr/>
          <a:lstStyle/>
          <a:p>
            <a:pPr algn="just">
              <a:lnSpc>
                <a:spcPct val="150000"/>
              </a:lnSpc>
            </a:pPr>
            <a:r>
              <a:rPr lang="en-US" dirty="0"/>
              <a:t>Assists in establishing prices of products. </a:t>
            </a:r>
          </a:p>
          <a:p>
            <a:pPr algn="just">
              <a:lnSpc>
                <a:spcPct val="150000"/>
              </a:lnSpc>
            </a:pPr>
            <a:r>
              <a:rPr lang="en-US" dirty="0"/>
              <a:t>Assists in analyzing the impact that volume has on short-term profits.</a:t>
            </a:r>
          </a:p>
          <a:p>
            <a:pPr algn="just">
              <a:lnSpc>
                <a:spcPct val="150000"/>
              </a:lnSpc>
            </a:pPr>
            <a:r>
              <a:rPr lang="en-US" dirty="0"/>
              <a:t>Assists in focusing on the impact that changes in costs (variable and fixed) have on profits. </a:t>
            </a:r>
          </a:p>
          <a:p>
            <a:pPr algn="just">
              <a:lnSpc>
                <a:spcPct val="150000"/>
              </a:lnSpc>
            </a:pPr>
            <a:r>
              <a:rPr lang="en-US" dirty="0"/>
              <a:t>Assists in analyzing how the mix of products affects profits.</a:t>
            </a:r>
          </a:p>
          <a:p>
            <a:pPr>
              <a:lnSpc>
                <a:spcPct val="150000"/>
              </a:lnSpc>
            </a:pPr>
            <a:endParaRPr lang="en-US" dirty="0"/>
          </a:p>
        </p:txBody>
      </p:sp>
    </p:spTree>
    <p:extLst>
      <p:ext uri="{BB962C8B-B14F-4D97-AF65-F5344CB8AC3E}">
        <p14:creationId xmlns:p14="http://schemas.microsoft.com/office/powerpoint/2010/main" val="2776351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2701A-5992-F7CF-7190-84F53A35EA87}"/>
              </a:ext>
            </a:extLst>
          </p:cNvPr>
          <p:cNvSpPr>
            <a:spLocks noGrp="1"/>
          </p:cNvSpPr>
          <p:nvPr>
            <p:ph type="title"/>
          </p:nvPr>
        </p:nvSpPr>
        <p:spPr/>
        <p:txBody>
          <a:bodyPr/>
          <a:lstStyle/>
          <a:p>
            <a:pPr algn="ctr"/>
            <a:r>
              <a:rPr lang="en-US" dirty="0"/>
              <a:t> Limitations of CVP Analysis</a:t>
            </a:r>
          </a:p>
        </p:txBody>
      </p:sp>
      <p:sp>
        <p:nvSpPr>
          <p:cNvPr id="3" name="Content Placeholder 2">
            <a:extLst>
              <a:ext uri="{FF2B5EF4-FFF2-40B4-BE49-F238E27FC236}">
                <a16:creationId xmlns:a16="http://schemas.microsoft.com/office/drawing/2014/main" id="{990F899A-3612-58A3-3506-86C3021B6CEC}"/>
              </a:ext>
            </a:extLst>
          </p:cNvPr>
          <p:cNvSpPr>
            <a:spLocks noGrp="1"/>
          </p:cNvSpPr>
          <p:nvPr>
            <p:ph idx="1"/>
          </p:nvPr>
        </p:nvSpPr>
        <p:spPr/>
        <p:txBody>
          <a:bodyPr>
            <a:normAutofit fontScale="92500"/>
          </a:bodyPr>
          <a:lstStyle/>
          <a:p>
            <a:pPr algn="just">
              <a:lnSpc>
                <a:spcPct val="150000"/>
              </a:lnSpc>
            </a:pPr>
            <a:r>
              <a:rPr lang="en-US" dirty="0"/>
              <a:t>Analysis assumes a linear revenue function and a linear cost function.</a:t>
            </a:r>
          </a:p>
          <a:p>
            <a:pPr algn="just">
              <a:lnSpc>
                <a:spcPct val="150000"/>
              </a:lnSpc>
            </a:pPr>
            <a:r>
              <a:rPr lang="en-US" dirty="0"/>
              <a:t>The analysis assumes that price, total fixed costs, and unit variable costs can be accurately identified and remain constant over the relevant range.</a:t>
            </a:r>
          </a:p>
          <a:p>
            <a:pPr algn="just">
              <a:lnSpc>
                <a:spcPct val="150000"/>
              </a:lnSpc>
            </a:pPr>
            <a:r>
              <a:rPr lang="en-US" dirty="0"/>
              <a:t> The analysis assumes that what is produced is sold. </a:t>
            </a:r>
          </a:p>
          <a:p>
            <a:pPr algn="just">
              <a:lnSpc>
                <a:spcPct val="150000"/>
              </a:lnSpc>
            </a:pPr>
            <a:r>
              <a:rPr lang="en-US" dirty="0"/>
              <a:t>For multiple-product analysis, the sales mix is assumed to be known. </a:t>
            </a:r>
          </a:p>
          <a:p>
            <a:pPr algn="just">
              <a:lnSpc>
                <a:spcPct val="150000"/>
              </a:lnSpc>
            </a:pPr>
            <a:r>
              <a:rPr lang="en-US" dirty="0"/>
              <a:t>The selling prices and costs are assumed to be known with certainty.</a:t>
            </a:r>
          </a:p>
        </p:txBody>
      </p:sp>
    </p:spTree>
    <p:extLst>
      <p:ext uri="{BB962C8B-B14F-4D97-AF65-F5344CB8AC3E}">
        <p14:creationId xmlns:p14="http://schemas.microsoft.com/office/powerpoint/2010/main" val="1080879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D1271-0754-3DB5-B8BD-F19FC79B29B4}"/>
              </a:ext>
            </a:extLst>
          </p:cNvPr>
          <p:cNvSpPr>
            <a:spLocks noGrp="1"/>
          </p:cNvSpPr>
          <p:nvPr>
            <p:ph type="title"/>
          </p:nvPr>
        </p:nvSpPr>
        <p:spPr/>
        <p:txBody>
          <a:bodyPr/>
          <a:lstStyle/>
          <a:p>
            <a:pPr algn="ctr"/>
            <a:r>
              <a:rPr lang="en-US" dirty="0"/>
              <a:t>Break Even Point</a:t>
            </a:r>
          </a:p>
        </p:txBody>
      </p:sp>
      <p:sp>
        <p:nvSpPr>
          <p:cNvPr id="3" name="Content Placeholder 2">
            <a:extLst>
              <a:ext uri="{FF2B5EF4-FFF2-40B4-BE49-F238E27FC236}">
                <a16:creationId xmlns:a16="http://schemas.microsoft.com/office/drawing/2014/main" id="{76F7CEB5-6E1A-C2DA-8342-0E2C4C8F5982}"/>
              </a:ext>
            </a:extLst>
          </p:cNvPr>
          <p:cNvSpPr>
            <a:spLocks noGrp="1"/>
          </p:cNvSpPr>
          <p:nvPr>
            <p:ph idx="1"/>
          </p:nvPr>
        </p:nvSpPr>
        <p:spPr/>
        <p:txBody>
          <a:bodyPr>
            <a:normAutofit/>
          </a:bodyPr>
          <a:lstStyle/>
          <a:p>
            <a:endParaRPr lang="en-US" sz="3600" dirty="0"/>
          </a:p>
          <a:p>
            <a:endParaRPr lang="en-US" sz="3600" dirty="0"/>
          </a:p>
          <a:p>
            <a:pPr marL="0" indent="0">
              <a:buNone/>
            </a:pPr>
            <a:r>
              <a:rPr lang="en-US" sz="3600" dirty="0"/>
              <a:t>Having revenue exactly equal to expenditure, thus showing neither profit nor loss.</a:t>
            </a:r>
          </a:p>
          <a:p>
            <a:endParaRPr lang="en-US" sz="3600" dirty="0"/>
          </a:p>
          <a:p>
            <a:endParaRPr lang="en-US" sz="3600" dirty="0"/>
          </a:p>
        </p:txBody>
      </p:sp>
    </p:spTree>
    <p:extLst>
      <p:ext uri="{BB962C8B-B14F-4D97-AF65-F5344CB8AC3E}">
        <p14:creationId xmlns:p14="http://schemas.microsoft.com/office/powerpoint/2010/main" val="14616040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45F9A-88C1-8D4A-8F10-86A11AB3CAA0}"/>
              </a:ext>
            </a:extLst>
          </p:cNvPr>
          <p:cNvSpPr>
            <a:spLocks noGrp="1"/>
          </p:cNvSpPr>
          <p:nvPr>
            <p:ph type="title"/>
          </p:nvPr>
        </p:nvSpPr>
        <p:spPr/>
        <p:txBody>
          <a:bodyPr>
            <a:normAutofit/>
          </a:bodyPr>
          <a:lstStyle/>
          <a:p>
            <a:pPr algn="ctr"/>
            <a:r>
              <a:rPr lang="en-US" sz="3600" dirty="0"/>
              <a:t>Break Even Analysis</a:t>
            </a:r>
          </a:p>
        </p:txBody>
      </p:sp>
      <p:sp>
        <p:nvSpPr>
          <p:cNvPr id="3" name="Content Placeholder 2">
            <a:extLst>
              <a:ext uri="{FF2B5EF4-FFF2-40B4-BE49-F238E27FC236}">
                <a16:creationId xmlns:a16="http://schemas.microsoft.com/office/drawing/2014/main" id="{6D9BCC5A-D2D4-1652-44A6-96BDEC164DDF}"/>
              </a:ext>
            </a:extLst>
          </p:cNvPr>
          <p:cNvSpPr>
            <a:spLocks noGrp="1"/>
          </p:cNvSpPr>
          <p:nvPr>
            <p:ph idx="1"/>
          </p:nvPr>
        </p:nvSpPr>
        <p:spPr>
          <a:xfrm>
            <a:off x="838200" y="1690688"/>
            <a:ext cx="10515600" cy="4700685"/>
          </a:xfrm>
        </p:spPr>
        <p:txBody>
          <a:bodyPr/>
          <a:lstStyle/>
          <a:p>
            <a:pPr marL="0" indent="0" algn="just">
              <a:buNone/>
            </a:pPr>
            <a:r>
              <a:rPr lang="en-US" dirty="0"/>
              <a:t>Sales – Variable costs – Fixed cost = Profit (S - VC – FC = P) </a:t>
            </a:r>
          </a:p>
          <a:p>
            <a:pPr marL="0" indent="0" algn="just">
              <a:buNone/>
            </a:pPr>
            <a:r>
              <a:rPr lang="en-US" dirty="0"/>
              <a:t>Sales – Variable costs = Fixed costs + Profit (S - VC = FC + P) </a:t>
            </a:r>
          </a:p>
          <a:p>
            <a:pPr marL="0" indent="0" algn="just">
              <a:buNone/>
            </a:pPr>
            <a:r>
              <a:rPr lang="en-US" dirty="0"/>
              <a:t>Sales minus variable costs is called Contribution. (S - VC = C) Contribution = Fixed costs + Profit (C = FC + P) </a:t>
            </a:r>
          </a:p>
          <a:p>
            <a:pPr marL="0" indent="0" algn="just">
              <a:buNone/>
            </a:pPr>
            <a:r>
              <a:rPr lang="en-US" dirty="0"/>
              <a:t>At break even point, profit is zero. </a:t>
            </a:r>
          </a:p>
          <a:p>
            <a:pPr marL="0" indent="0" algn="just">
              <a:buNone/>
            </a:pPr>
            <a:r>
              <a:rPr lang="en-US" dirty="0"/>
              <a:t>∴ Contribution = Fixed Costs (at break even point) </a:t>
            </a:r>
          </a:p>
          <a:p>
            <a:pPr marL="0" indent="0" algn="ctr">
              <a:buNone/>
            </a:pPr>
            <a:r>
              <a:rPr lang="en-US" dirty="0"/>
              <a:t>or (SP - VC) Q = F </a:t>
            </a:r>
          </a:p>
          <a:p>
            <a:pPr marL="0" indent="0" algn="just">
              <a:buNone/>
            </a:pPr>
            <a:r>
              <a:rPr lang="en-US" dirty="0"/>
              <a:t>Where, SP is selling price, VC is the variable costs, F is a fixed costs and Q is the number of units produced and sold</a:t>
            </a:r>
          </a:p>
        </p:txBody>
      </p:sp>
    </p:spTree>
    <p:extLst>
      <p:ext uri="{BB962C8B-B14F-4D97-AF65-F5344CB8AC3E}">
        <p14:creationId xmlns:p14="http://schemas.microsoft.com/office/powerpoint/2010/main" val="5440897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A3AF0-9BDF-54FF-1798-F053EDA78DF5}"/>
              </a:ext>
            </a:extLst>
          </p:cNvPr>
          <p:cNvSpPr>
            <a:spLocks noGrp="1"/>
          </p:cNvSpPr>
          <p:nvPr>
            <p:ph type="title"/>
          </p:nvPr>
        </p:nvSpPr>
        <p:spPr/>
        <p:txBody>
          <a:bodyPr/>
          <a:lstStyle/>
          <a:p>
            <a:pPr algn="ctr"/>
            <a:r>
              <a:rPr lang="en-US" dirty="0"/>
              <a:t>P/V Ratio</a:t>
            </a:r>
          </a:p>
        </p:txBody>
      </p:sp>
      <p:sp>
        <p:nvSpPr>
          <p:cNvPr id="3" name="Content Placeholder 2">
            <a:extLst>
              <a:ext uri="{FF2B5EF4-FFF2-40B4-BE49-F238E27FC236}">
                <a16:creationId xmlns:a16="http://schemas.microsoft.com/office/drawing/2014/main" id="{335F1868-4B98-9C60-DE05-52E755B95B1E}"/>
              </a:ext>
            </a:extLst>
          </p:cNvPr>
          <p:cNvSpPr>
            <a:spLocks noGrp="1"/>
          </p:cNvSpPr>
          <p:nvPr>
            <p:ph idx="1"/>
          </p:nvPr>
        </p:nvSpPr>
        <p:spPr/>
        <p:txBody>
          <a:bodyPr/>
          <a:lstStyle/>
          <a:p>
            <a:pPr algn="just">
              <a:lnSpc>
                <a:spcPct val="150000"/>
              </a:lnSpc>
            </a:pPr>
            <a:r>
              <a:rPr lang="en-US" dirty="0"/>
              <a:t>Total contribution divided by total sales is called profit-volume ratio or contribution ratio (P/V ratio). Break-even point can be determined with the help of P/V ratio</a:t>
            </a:r>
          </a:p>
        </p:txBody>
      </p:sp>
    </p:spTree>
    <p:extLst>
      <p:ext uri="{BB962C8B-B14F-4D97-AF65-F5344CB8AC3E}">
        <p14:creationId xmlns:p14="http://schemas.microsoft.com/office/powerpoint/2010/main" val="25856440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ADC53-BF5E-8006-991F-A8D46BFF3217}"/>
              </a:ext>
            </a:extLst>
          </p:cNvPr>
          <p:cNvSpPr>
            <a:spLocks noGrp="1"/>
          </p:cNvSpPr>
          <p:nvPr>
            <p:ph type="title"/>
          </p:nvPr>
        </p:nvSpPr>
        <p:spPr/>
        <p:txBody>
          <a:bodyPr>
            <a:normAutofit/>
          </a:bodyPr>
          <a:lstStyle/>
          <a:p>
            <a:pPr algn="ctr"/>
            <a:r>
              <a:rPr lang="en-US" sz="3200" dirty="0"/>
              <a:t>Cost Volume Profit Analysis </a:t>
            </a:r>
          </a:p>
        </p:txBody>
      </p:sp>
      <p:pic>
        <p:nvPicPr>
          <p:cNvPr id="5" name="Picture 4">
            <a:extLst>
              <a:ext uri="{FF2B5EF4-FFF2-40B4-BE49-F238E27FC236}">
                <a16:creationId xmlns:a16="http://schemas.microsoft.com/office/drawing/2014/main" id="{B9B0869D-C3F8-AB80-44F9-5AE82F62780E}"/>
              </a:ext>
            </a:extLst>
          </p:cNvPr>
          <p:cNvPicPr>
            <a:picLocks noChangeAspect="1"/>
          </p:cNvPicPr>
          <p:nvPr/>
        </p:nvPicPr>
        <p:blipFill>
          <a:blip r:embed="rId2"/>
          <a:stretch>
            <a:fillRect/>
          </a:stretch>
        </p:blipFill>
        <p:spPr>
          <a:xfrm>
            <a:off x="3487271" y="1470212"/>
            <a:ext cx="5459505" cy="5022663"/>
          </a:xfrm>
          <a:prstGeom prst="rect">
            <a:avLst/>
          </a:prstGeom>
        </p:spPr>
      </p:pic>
    </p:spTree>
    <p:extLst>
      <p:ext uri="{BB962C8B-B14F-4D97-AF65-F5344CB8AC3E}">
        <p14:creationId xmlns:p14="http://schemas.microsoft.com/office/powerpoint/2010/main" val="3385047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1158F-1501-AE9B-C0B0-43D5A1BADD26}"/>
              </a:ext>
            </a:extLst>
          </p:cNvPr>
          <p:cNvSpPr>
            <a:spLocks noGrp="1"/>
          </p:cNvSpPr>
          <p:nvPr>
            <p:ph type="title"/>
          </p:nvPr>
        </p:nvSpPr>
        <p:spPr/>
        <p:txBody>
          <a:bodyPr>
            <a:normAutofit/>
          </a:bodyPr>
          <a:lstStyle/>
          <a:p>
            <a:pPr algn="ctr"/>
            <a:r>
              <a:rPr lang="en-US" sz="3600" dirty="0"/>
              <a:t>Break Even Point in Units</a:t>
            </a:r>
          </a:p>
        </p:txBody>
      </p:sp>
      <p:pic>
        <p:nvPicPr>
          <p:cNvPr id="5" name="Picture 4">
            <a:extLst>
              <a:ext uri="{FF2B5EF4-FFF2-40B4-BE49-F238E27FC236}">
                <a16:creationId xmlns:a16="http://schemas.microsoft.com/office/drawing/2014/main" id="{6F9675D4-55AE-82E3-7104-D4E057BC25E3}"/>
              </a:ext>
            </a:extLst>
          </p:cNvPr>
          <p:cNvPicPr>
            <a:picLocks noChangeAspect="1"/>
          </p:cNvPicPr>
          <p:nvPr/>
        </p:nvPicPr>
        <p:blipFill>
          <a:blip r:embed="rId2"/>
          <a:stretch>
            <a:fillRect/>
          </a:stretch>
        </p:blipFill>
        <p:spPr>
          <a:xfrm>
            <a:off x="3119718" y="1884968"/>
            <a:ext cx="6347011" cy="3897267"/>
          </a:xfrm>
          <a:prstGeom prst="rect">
            <a:avLst/>
          </a:prstGeom>
        </p:spPr>
      </p:pic>
    </p:spTree>
    <p:extLst>
      <p:ext uri="{BB962C8B-B14F-4D97-AF65-F5344CB8AC3E}">
        <p14:creationId xmlns:p14="http://schemas.microsoft.com/office/powerpoint/2010/main" val="2224859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0164DE-39ED-ED30-8921-9252D30F14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6BA635-0FA9-6B0A-ADF5-62F88A985E73}"/>
              </a:ext>
            </a:extLst>
          </p:cNvPr>
          <p:cNvSpPr>
            <a:spLocks noGrp="1"/>
          </p:cNvSpPr>
          <p:nvPr>
            <p:ph type="title"/>
          </p:nvPr>
        </p:nvSpPr>
        <p:spPr/>
        <p:txBody>
          <a:bodyPr/>
          <a:lstStyle/>
          <a:p>
            <a:pPr algn="ctr"/>
            <a:r>
              <a:rPr lang="en-US" dirty="0"/>
              <a:t>Types</a:t>
            </a:r>
          </a:p>
        </p:txBody>
      </p:sp>
      <p:sp>
        <p:nvSpPr>
          <p:cNvPr id="3" name="Content Placeholder 2">
            <a:extLst>
              <a:ext uri="{FF2B5EF4-FFF2-40B4-BE49-F238E27FC236}">
                <a16:creationId xmlns:a16="http://schemas.microsoft.com/office/drawing/2014/main" id="{04712298-D0D8-0C8D-CB8C-B9183D1948B6}"/>
              </a:ext>
            </a:extLst>
          </p:cNvPr>
          <p:cNvSpPr>
            <a:spLocks noGrp="1"/>
          </p:cNvSpPr>
          <p:nvPr>
            <p:ph idx="1"/>
          </p:nvPr>
        </p:nvSpPr>
        <p:spPr/>
        <p:txBody>
          <a:bodyPr>
            <a:normAutofit/>
          </a:bodyPr>
          <a:lstStyle/>
          <a:p>
            <a:pPr marL="0" indent="0" algn="just">
              <a:buNone/>
            </a:pPr>
            <a:r>
              <a:rPr lang="en-US" dirty="0"/>
              <a:t>1. </a:t>
            </a:r>
            <a:r>
              <a:rPr lang="en-US" dirty="0">
                <a:solidFill>
                  <a:srgbClr val="FF0000"/>
                </a:solidFill>
              </a:rPr>
              <a:t>Creeping Inflation: </a:t>
            </a:r>
            <a:r>
              <a:rPr lang="en-US" dirty="0"/>
              <a:t>This occurs when the rise in price is very slow. A sustained annual rise in prices of less than 3 per cent per annum falls under this category. Such an increase in prices is regarded safe and essential for economic growth. </a:t>
            </a:r>
          </a:p>
          <a:p>
            <a:pPr algn="just"/>
            <a:endParaRPr lang="en-US" dirty="0"/>
          </a:p>
          <a:p>
            <a:pPr marL="0" indent="0" algn="just">
              <a:buNone/>
            </a:pPr>
            <a:r>
              <a:rPr lang="en-US" dirty="0"/>
              <a:t>2. </a:t>
            </a:r>
            <a:r>
              <a:rPr lang="en-US" dirty="0">
                <a:solidFill>
                  <a:srgbClr val="FF0000"/>
                </a:solidFill>
              </a:rPr>
              <a:t>Walking Inflation: </a:t>
            </a:r>
            <a:r>
              <a:rPr lang="en-US" dirty="0"/>
              <a:t>Walking inflation occurs when prices rise moderately and annual inflation rate is a single digit. This occurs when the rate of rise in prices is in the intermediate range of 3 to less than 10 per cent. Inflation of this rate is a warning signal for the government to control it before it turns into running inflation. </a:t>
            </a:r>
          </a:p>
          <a:p>
            <a:pPr algn="just"/>
            <a:endParaRPr lang="en-US" dirty="0"/>
          </a:p>
          <a:p>
            <a:pPr algn="just"/>
            <a:endParaRPr lang="en-US" dirty="0"/>
          </a:p>
        </p:txBody>
      </p:sp>
    </p:spTree>
    <p:extLst>
      <p:ext uri="{BB962C8B-B14F-4D97-AF65-F5344CB8AC3E}">
        <p14:creationId xmlns:p14="http://schemas.microsoft.com/office/powerpoint/2010/main" val="41024750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78C63-CC4C-3A23-5A86-14146A0F3A14}"/>
              </a:ext>
            </a:extLst>
          </p:cNvPr>
          <p:cNvSpPr>
            <a:spLocks noGrp="1"/>
          </p:cNvSpPr>
          <p:nvPr>
            <p:ph type="title"/>
          </p:nvPr>
        </p:nvSpPr>
        <p:spPr/>
        <p:txBody>
          <a:bodyPr/>
          <a:lstStyle/>
          <a:p>
            <a:pPr algn="ctr"/>
            <a:r>
              <a:rPr lang="en-US" sz="4400" dirty="0"/>
              <a:t>Break Even Point in Value</a:t>
            </a:r>
            <a:endParaRPr lang="en-US" dirty="0"/>
          </a:p>
        </p:txBody>
      </p:sp>
      <p:pic>
        <p:nvPicPr>
          <p:cNvPr id="5" name="Picture 4">
            <a:extLst>
              <a:ext uri="{FF2B5EF4-FFF2-40B4-BE49-F238E27FC236}">
                <a16:creationId xmlns:a16="http://schemas.microsoft.com/office/drawing/2014/main" id="{BEA1EF89-A62D-F52D-712A-4C622CA0CCD4}"/>
              </a:ext>
            </a:extLst>
          </p:cNvPr>
          <p:cNvPicPr>
            <a:picLocks noChangeAspect="1"/>
          </p:cNvPicPr>
          <p:nvPr/>
        </p:nvPicPr>
        <p:blipFill>
          <a:blip r:embed="rId2"/>
          <a:stretch>
            <a:fillRect/>
          </a:stretch>
        </p:blipFill>
        <p:spPr>
          <a:xfrm>
            <a:off x="2877670" y="2420471"/>
            <a:ext cx="6113929" cy="3137647"/>
          </a:xfrm>
          <a:prstGeom prst="rect">
            <a:avLst/>
          </a:prstGeom>
        </p:spPr>
      </p:pic>
    </p:spTree>
    <p:extLst>
      <p:ext uri="{BB962C8B-B14F-4D97-AF65-F5344CB8AC3E}">
        <p14:creationId xmlns:p14="http://schemas.microsoft.com/office/powerpoint/2010/main" val="31253105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CB618-6205-4A04-C0FE-4ED2A8B4FE40}"/>
              </a:ext>
            </a:extLst>
          </p:cNvPr>
          <p:cNvSpPr>
            <a:spLocks noGrp="1"/>
          </p:cNvSpPr>
          <p:nvPr>
            <p:ph type="title"/>
          </p:nvPr>
        </p:nvSpPr>
        <p:spPr/>
        <p:txBody>
          <a:bodyPr/>
          <a:lstStyle/>
          <a:p>
            <a:pPr algn="ctr"/>
            <a:r>
              <a:rPr lang="en-US" dirty="0"/>
              <a:t>Example</a:t>
            </a:r>
          </a:p>
        </p:txBody>
      </p:sp>
      <p:sp>
        <p:nvSpPr>
          <p:cNvPr id="3" name="Content Placeholder 2">
            <a:extLst>
              <a:ext uri="{FF2B5EF4-FFF2-40B4-BE49-F238E27FC236}">
                <a16:creationId xmlns:a16="http://schemas.microsoft.com/office/drawing/2014/main" id="{ACCC41D7-787B-7A72-7CEE-0DDC2F5D235A}"/>
              </a:ext>
            </a:extLst>
          </p:cNvPr>
          <p:cNvSpPr>
            <a:spLocks noGrp="1"/>
          </p:cNvSpPr>
          <p:nvPr>
            <p:ph idx="1"/>
          </p:nvPr>
        </p:nvSpPr>
        <p:spPr/>
        <p:txBody>
          <a:bodyPr/>
          <a:lstStyle/>
          <a:p>
            <a:pPr algn="just">
              <a:lnSpc>
                <a:spcPct val="200000"/>
              </a:lnSpc>
            </a:pPr>
            <a:r>
              <a:rPr lang="en-US" dirty="0"/>
              <a:t>A company producing a single product and sells it at Rs. 10 per unit. Variable cost is Rs. 6 per unit and fixed cost is Rs. 40,000 per annum. Calculate (a) Break even point.</a:t>
            </a:r>
          </a:p>
        </p:txBody>
      </p:sp>
    </p:spTree>
    <p:extLst>
      <p:ext uri="{BB962C8B-B14F-4D97-AF65-F5344CB8AC3E}">
        <p14:creationId xmlns:p14="http://schemas.microsoft.com/office/powerpoint/2010/main" val="31108300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4F75C-2EDE-15BC-2B55-9DBE49101F8E}"/>
              </a:ext>
            </a:extLst>
          </p:cNvPr>
          <p:cNvSpPr>
            <a:spLocks noGrp="1"/>
          </p:cNvSpPr>
          <p:nvPr>
            <p:ph type="title"/>
          </p:nvPr>
        </p:nvSpPr>
        <p:spPr/>
        <p:txBody>
          <a:bodyPr>
            <a:normAutofit/>
          </a:bodyPr>
          <a:lstStyle/>
          <a:p>
            <a:pPr algn="ctr"/>
            <a:r>
              <a:rPr lang="en-US" sz="3600" dirty="0"/>
              <a:t>Margin of Safety</a:t>
            </a:r>
          </a:p>
        </p:txBody>
      </p:sp>
      <p:sp>
        <p:nvSpPr>
          <p:cNvPr id="3" name="Content Placeholder 2">
            <a:extLst>
              <a:ext uri="{FF2B5EF4-FFF2-40B4-BE49-F238E27FC236}">
                <a16:creationId xmlns:a16="http://schemas.microsoft.com/office/drawing/2014/main" id="{57684883-4907-A285-E783-72EDB8626F08}"/>
              </a:ext>
            </a:extLst>
          </p:cNvPr>
          <p:cNvSpPr>
            <a:spLocks noGrp="1"/>
          </p:cNvSpPr>
          <p:nvPr>
            <p:ph idx="1"/>
          </p:nvPr>
        </p:nvSpPr>
        <p:spPr/>
        <p:txBody>
          <a:bodyPr>
            <a:normAutofit/>
          </a:bodyPr>
          <a:lstStyle/>
          <a:p>
            <a:pPr algn="just">
              <a:lnSpc>
                <a:spcPct val="150000"/>
              </a:lnSpc>
            </a:pPr>
            <a:r>
              <a:rPr lang="en-US" sz="3200" dirty="0"/>
              <a:t>The margin of safety is the excess of budgeted (or actual) sales over the break-even volume of sales. It is the amount by which sales can drop before losses begin to be incurred. </a:t>
            </a:r>
          </a:p>
          <a:p>
            <a:pPr marL="0" indent="0" algn="ctr">
              <a:lnSpc>
                <a:spcPct val="150000"/>
              </a:lnSpc>
              <a:buNone/>
            </a:pPr>
            <a:r>
              <a:rPr lang="en-US" dirty="0"/>
              <a:t>Margin of safety in Rs. = Total sales – Break-even sales</a:t>
            </a:r>
            <a:endParaRPr lang="en-US" sz="4000" dirty="0"/>
          </a:p>
        </p:txBody>
      </p:sp>
    </p:spTree>
    <p:extLst>
      <p:ext uri="{BB962C8B-B14F-4D97-AF65-F5344CB8AC3E}">
        <p14:creationId xmlns:p14="http://schemas.microsoft.com/office/powerpoint/2010/main" val="2320648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7D36D-0C9A-20D2-2341-66B1D1E83270}"/>
              </a:ext>
            </a:extLst>
          </p:cNvPr>
          <p:cNvSpPr>
            <a:spLocks noGrp="1"/>
          </p:cNvSpPr>
          <p:nvPr>
            <p:ph type="title"/>
          </p:nvPr>
        </p:nvSpPr>
        <p:spPr/>
        <p:txBody>
          <a:bodyPr>
            <a:normAutofit/>
          </a:bodyPr>
          <a:lstStyle/>
          <a:p>
            <a:pPr algn="ctr"/>
            <a:r>
              <a:rPr lang="en-US" sz="3600" dirty="0"/>
              <a:t>Graphical Method</a:t>
            </a:r>
          </a:p>
        </p:txBody>
      </p:sp>
      <p:sp>
        <p:nvSpPr>
          <p:cNvPr id="3" name="Content Placeholder 2">
            <a:extLst>
              <a:ext uri="{FF2B5EF4-FFF2-40B4-BE49-F238E27FC236}">
                <a16:creationId xmlns:a16="http://schemas.microsoft.com/office/drawing/2014/main" id="{D5E24E87-2002-4209-001B-D3674CBD6BE9}"/>
              </a:ext>
            </a:extLst>
          </p:cNvPr>
          <p:cNvSpPr>
            <a:spLocks noGrp="1"/>
          </p:cNvSpPr>
          <p:nvPr>
            <p:ph idx="1"/>
          </p:nvPr>
        </p:nvSpPr>
        <p:spPr/>
        <p:txBody>
          <a:bodyPr>
            <a:normAutofit/>
          </a:bodyPr>
          <a:lstStyle/>
          <a:p>
            <a:pPr algn="just">
              <a:lnSpc>
                <a:spcPct val="150000"/>
              </a:lnSpc>
            </a:pPr>
            <a:r>
              <a:rPr lang="en-US" sz="2400" dirty="0"/>
              <a:t>The break-even point can also be shown graphically. The BEP chart shows the relationships between cost, volume and profit at various levels of output. Fixed costs, variable costs and sales revenues are shown on Y-axis and volume of out on X-axis. The break-even point is that point at which the total cost line and total sales line intersect each other. This point represents “no profit, no loss”</a:t>
            </a:r>
          </a:p>
        </p:txBody>
      </p:sp>
    </p:spTree>
    <p:extLst>
      <p:ext uri="{BB962C8B-B14F-4D97-AF65-F5344CB8AC3E}">
        <p14:creationId xmlns:p14="http://schemas.microsoft.com/office/powerpoint/2010/main" val="3322234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5459-BCE9-5C60-8663-27801992C47A}"/>
              </a:ext>
            </a:extLst>
          </p:cNvPr>
          <p:cNvSpPr>
            <a:spLocks noGrp="1"/>
          </p:cNvSpPr>
          <p:nvPr>
            <p:ph type="title"/>
          </p:nvPr>
        </p:nvSpPr>
        <p:spPr/>
        <p:txBody>
          <a:bodyPr/>
          <a:lstStyle/>
          <a:p>
            <a:pPr algn="ctr"/>
            <a:r>
              <a:rPr lang="en-US" dirty="0"/>
              <a:t>Steps…</a:t>
            </a:r>
          </a:p>
        </p:txBody>
      </p:sp>
      <p:sp>
        <p:nvSpPr>
          <p:cNvPr id="3" name="Content Placeholder 2">
            <a:extLst>
              <a:ext uri="{FF2B5EF4-FFF2-40B4-BE49-F238E27FC236}">
                <a16:creationId xmlns:a16="http://schemas.microsoft.com/office/drawing/2014/main" id="{4D6160EB-5974-A2A9-81E7-A556AD337663}"/>
              </a:ext>
            </a:extLst>
          </p:cNvPr>
          <p:cNvSpPr>
            <a:spLocks noGrp="1"/>
          </p:cNvSpPr>
          <p:nvPr>
            <p:ph idx="1"/>
          </p:nvPr>
        </p:nvSpPr>
        <p:spPr/>
        <p:txBody>
          <a:bodyPr>
            <a:normAutofit lnSpcReduction="10000"/>
          </a:bodyPr>
          <a:lstStyle/>
          <a:p>
            <a:pPr algn="just"/>
            <a:r>
              <a:rPr lang="en-US" dirty="0"/>
              <a:t>Sales volume is plotted on x-axis. Sales volume may be expressed in terms of value (rupee), units or as percentage of capacity.</a:t>
            </a:r>
          </a:p>
          <a:p>
            <a:pPr algn="just"/>
            <a:r>
              <a:rPr lang="en-US" dirty="0"/>
              <a:t>Cost and Revenue are depicted in y-axis. </a:t>
            </a:r>
          </a:p>
          <a:p>
            <a:pPr algn="just"/>
            <a:r>
              <a:rPr lang="en-US" dirty="0"/>
              <a:t>Fixed costs remains constant irrespective to the sales volume. Hence it is parallel to the x-axis </a:t>
            </a:r>
          </a:p>
          <a:p>
            <a:pPr algn="just"/>
            <a:r>
              <a:rPr lang="en-US" dirty="0"/>
              <a:t>Variable cost starts from (0,0) because no sales volume, no variable cost and as the volume increases variable cost also increases. </a:t>
            </a:r>
          </a:p>
          <a:p>
            <a:pPr algn="just"/>
            <a:r>
              <a:rPr lang="en-US" dirty="0"/>
              <a:t>When a parallel line of variable cost drawn from the fixed cost line in y - axis, it depicts the total cost line. </a:t>
            </a:r>
          </a:p>
          <a:p>
            <a:pPr algn="just"/>
            <a:r>
              <a:rPr lang="en-US" dirty="0"/>
              <a:t>The sales revenue curve also starts from (0,0).</a:t>
            </a:r>
          </a:p>
        </p:txBody>
      </p:sp>
    </p:spTree>
    <p:extLst>
      <p:ext uri="{BB962C8B-B14F-4D97-AF65-F5344CB8AC3E}">
        <p14:creationId xmlns:p14="http://schemas.microsoft.com/office/powerpoint/2010/main" val="17486267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53BED-7354-3C31-E122-371F8CD187FB}"/>
              </a:ext>
            </a:extLst>
          </p:cNvPr>
          <p:cNvSpPr>
            <a:spLocks noGrp="1"/>
          </p:cNvSpPr>
          <p:nvPr>
            <p:ph type="title"/>
          </p:nvPr>
        </p:nvSpPr>
        <p:spPr/>
        <p:txBody>
          <a:bodyPr/>
          <a:lstStyle/>
          <a:p>
            <a:pPr algn="ctr"/>
            <a:r>
              <a:rPr lang="en-US" dirty="0"/>
              <a:t>Steps</a:t>
            </a:r>
          </a:p>
        </p:txBody>
      </p:sp>
      <p:sp>
        <p:nvSpPr>
          <p:cNvPr id="3" name="Content Placeholder 2">
            <a:extLst>
              <a:ext uri="{FF2B5EF4-FFF2-40B4-BE49-F238E27FC236}">
                <a16:creationId xmlns:a16="http://schemas.microsoft.com/office/drawing/2014/main" id="{49FFBC26-B1C9-E12B-55F7-5A532A7D1686}"/>
              </a:ext>
            </a:extLst>
          </p:cNvPr>
          <p:cNvSpPr>
            <a:spLocks noGrp="1"/>
          </p:cNvSpPr>
          <p:nvPr>
            <p:ph idx="1"/>
          </p:nvPr>
        </p:nvSpPr>
        <p:spPr/>
        <p:txBody>
          <a:bodyPr>
            <a:normAutofit/>
          </a:bodyPr>
          <a:lstStyle/>
          <a:p>
            <a:pPr algn="just">
              <a:lnSpc>
                <a:spcPct val="150000"/>
              </a:lnSpc>
            </a:pPr>
            <a:r>
              <a:rPr lang="en-US" dirty="0"/>
              <a:t>The point of intersection of sales revenue line and total cost line depicts, break even point. </a:t>
            </a:r>
          </a:p>
          <a:p>
            <a:pPr algn="just">
              <a:lnSpc>
                <a:spcPct val="150000"/>
              </a:lnSpc>
            </a:pPr>
            <a:r>
              <a:rPr lang="en-US" dirty="0"/>
              <a:t>The area to the left side of break even point depicts loss zone as cost curve is at a higher level and sale revenue line is at a lower level. </a:t>
            </a:r>
          </a:p>
          <a:p>
            <a:pPr algn="just">
              <a:lnSpc>
                <a:spcPct val="150000"/>
              </a:lnSpc>
            </a:pPr>
            <a:r>
              <a:rPr lang="en-US" dirty="0"/>
              <a:t>The area to the right hand side of break even point is call profit zone as sale revenue line lies at a higher level than the total cost line. </a:t>
            </a:r>
          </a:p>
        </p:txBody>
      </p:sp>
    </p:spTree>
    <p:extLst>
      <p:ext uri="{BB962C8B-B14F-4D97-AF65-F5344CB8AC3E}">
        <p14:creationId xmlns:p14="http://schemas.microsoft.com/office/powerpoint/2010/main" val="41497606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720B19-1385-23D8-DBE0-0AB8CF70011A}"/>
              </a:ext>
            </a:extLst>
          </p:cNvPr>
          <p:cNvPicPr>
            <a:picLocks noChangeAspect="1"/>
          </p:cNvPicPr>
          <p:nvPr/>
        </p:nvPicPr>
        <p:blipFill>
          <a:blip r:embed="rId2"/>
          <a:stretch>
            <a:fillRect/>
          </a:stretch>
        </p:blipFill>
        <p:spPr>
          <a:xfrm>
            <a:off x="3459251" y="700803"/>
            <a:ext cx="5273497" cy="545639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16217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7151B-A623-1365-BCD8-F653F3BB2D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50A7A0-EAC8-E472-EEC8-B935CC88494B}"/>
              </a:ext>
            </a:extLst>
          </p:cNvPr>
          <p:cNvSpPr>
            <a:spLocks noGrp="1"/>
          </p:cNvSpPr>
          <p:nvPr>
            <p:ph type="title"/>
          </p:nvPr>
        </p:nvSpPr>
        <p:spPr/>
        <p:txBody>
          <a:bodyPr/>
          <a:lstStyle/>
          <a:p>
            <a:pPr algn="ctr"/>
            <a:r>
              <a:rPr lang="en-US" dirty="0"/>
              <a:t>Types</a:t>
            </a:r>
          </a:p>
        </p:txBody>
      </p:sp>
      <p:sp>
        <p:nvSpPr>
          <p:cNvPr id="3" name="Content Placeholder 2">
            <a:extLst>
              <a:ext uri="{FF2B5EF4-FFF2-40B4-BE49-F238E27FC236}">
                <a16:creationId xmlns:a16="http://schemas.microsoft.com/office/drawing/2014/main" id="{8537203E-4997-FCA8-0043-4B2FE4BBF777}"/>
              </a:ext>
            </a:extLst>
          </p:cNvPr>
          <p:cNvSpPr>
            <a:spLocks noGrp="1"/>
          </p:cNvSpPr>
          <p:nvPr>
            <p:ph idx="1"/>
          </p:nvPr>
        </p:nvSpPr>
        <p:spPr/>
        <p:txBody>
          <a:bodyPr>
            <a:normAutofit lnSpcReduction="10000"/>
          </a:bodyPr>
          <a:lstStyle/>
          <a:p>
            <a:pPr marL="0" indent="0" algn="just">
              <a:buNone/>
            </a:pPr>
            <a:r>
              <a:rPr lang="en-US" dirty="0"/>
              <a:t>3. </a:t>
            </a:r>
            <a:r>
              <a:rPr lang="en-US" dirty="0">
                <a:solidFill>
                  <a:srgbClr val="FF0000"/>
                </a:solidFill>
              </a:rPr>
              <a:t>Running Inflation: </a:t>
            </a:r>
            <a:r>
              <a:rPr lang="en-US" dirty="0"/>
              <a:t>When prices rise rapidly at the rate of 10 to 20 per cent per annum, it is called running inflation. This type of inflation has tremendous adverse effects on the poor and middle class. Its control requires strong monetary and fiscal measures. </a:t>
            </a:r>
          </a:p>
          <a:p>
            <a:pPr algn="just"/>
            <a:endParaRPr lang="en-US" dirty="0"/>
          </a:p>
          <a:p>
            <a:pPr marL="0" indent="0" algn="just">
              <a:buNone/>
            </a:pPr>
            <a:r>
              <a:rPr lang="en-US" dirty="0"/>
              <a:t>4. </a:t>
            </a:r>
            <a:r>
              <a:rPr lang="en-US" dirty="0">
                <a:solidFill>
                  <a:srgbClr val="FF0000"/>
                </a:solidFill>
              </a:rPr>
              <a:t>Hyperinflation: </a:t>
            </a:r>
            <a:r>
              <a:rPr lang="en-US" dirty="0"/>
              <a:t>Hyperinflation occurs when prices rise very fast at double or triple digit rates. This could get to a situation where the inflation rate can no longer be measurable and absolutely uncontrollable. Prices could rise many times every day. Such a situation brings a total collapse of the monetary system because of the continuous fall in the purchasing power of money.</a:t>
            </a:r>
          </a:p>
          <a:p>
            <a:pPr algn="just"/>
            <a:endParaRPr lang="en-US" dirty="0"/>
          </a:p>
        </p:txBody>
      </p:sp>
    </p:spTree>
    <p:extLst>
      <p:ext uri="{BB962C8B-B14F-4D97-AF65-F5344CB8AC3E}">
        <p14:creationId xmlns:p14="http://schemas.microsoft.com/office/powerpoint/2010/main" val="2013314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ACD942-F551-EEB6-8175-B1AF16C078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61CCDA-815C-2F92-C0DF-9949F22EAB34}"/>
              </a:ext>
            </a:extLst>
          </p:cNvPr>
          <p:cNvSpPr>
            <a:spLocks noGrp="1"/>
          </p:cNvSpPr>
          <p:nvPr>
            <p:ph type="title"/>
          </p:nvPr>
        </p:nvSpPr>
        <p:spPr/>
        <p:txBody>
          <a:bodyPr/>
          <a:lstStyle/>
          <a:p>
            <a:pPr algn="ctr"/>
            <a:r>
              <a:rPr lang="en-US" dirty="0"/>
              <a:t>Causes of Inflation</a:t>
            </a:r>
          </a:p>
        </p:txBody>
      </p:sp>
      <p:sp>
        <p:nvSpPr>
          <p:cNvPr id="3" name="Content Placeholder 2">
            <a:extLst>
              <a:ext uri="{FF2B5EF4-FFF2-40B4-BE49-F238E27FC236}">
                <a16:creationId xmlns:a16="http://schemas.microsoft.com/office/drawing/2014/main" id="{66F03C8A-1FFA-1590-9082-CB75B95A92C1}"/>
              </a:ext>
            </a:extLst>
          </p:cNvPr>
          <p:cNvSpPr>
            <a:spLocks noGrp="1"/>
          </p:cNvSpPr>
          <p:nvPr>
            <p:ph idx="1"/>
          </p:nvPr>
        </p:nvSpPr>
        <p:spPr/>
        <p:txBody>
          <a:bodyPr>
            <a:normAutofit fontScale="85000" lnSpcReduction="10000"/>
          </a:bodyPr>
          <a:lstStyle/>
          <a:p>
            <a:pPr marL="0" indent="0" algn="just">
              <a:lnSpc>
                <a:spcPct val="150000"/>
              </a:lnSpc>
              <a:buNone/>
            </a:pPr>
            <a:r>
              <a:rPr lang="en-US" dirty="0">
                <a:solidFill>
                  <a:srgbClr val="FF0000"/>
                </a:solidFill>
              </a:rPr>
              <a:t>Demand-pull inflation </a:t>
            </a:r>
            <a:r>
              <a:rPr lang="en-US" dirty="0"/>
              <a:t>is caused by an increase in the conditions of demand. These could either be an increase in the ability to buy goods or an increase in the willingness to do so. </a:t>
            </a:r>
          </a:p>
          <a:p>
            <a:pPr algn="just">
              <a:lnSpc>
                <a:spcPct val="150000"/>
              </a:lnSpc>
            </a:pPr>
            <a:endParaRPr lang="en-US" dirty="0"/>
          </a:p>
          <a:p>
            <a:pPr marL="0" indent="0" algn="just">
              <a:lnSpc>
                <a:spcPct val="150000"/>
              </a:lnSpc>
              <a:buNone/>
            </a:pPr>
            <a:r>
              <a:rPr lang="en-US" dirty="0">
                <a:solidFill>
                  <a:srgbClr val="FF0000"/>
                </a:solidFill>
              </a:rPr>
              <a:t>Cost-push inflation </a:t>
            </a:r>
            <a:r>
              <a:rPr lang="en-US" dirty="0"/>
              <a:t>arises from anything that causes the conditions of supply to decrease. Some of these factors include a rise in the cost of production, an increase in government taxation and a decrease in quantity of goods produced. </a:t>
            </a:r>
          </a:p>
        </p:txBody>
      </p:sp>
    </p:spTree>
    <p:extLst>
      <p:ext uri="{BB962C8B-B14F-4D97-AF65-F5344CB8AC3E}">
        <p14:creationId xmlns:p14="http://schemas.microsoft.com/office/powerpoint/2010/main" val="381511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22A83-BC26-316E-EDD6-4138BFEA9B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D39BE8-8EF4-B19A-C074-37D3797C9F58}"/>
              </a:ext>
            </a:extLst>
          </p:cNvPr>
          <p:cNvSpPr>
            <a:spLocks noGrp="1"/>
          </p:cNvSpPr>
          <p:nvPr>
            <p:ph type="title"/>
          </p:nvPr>
        </p:nvSpPr>
        <p:spPr/>
        <p:txBody>
          <a:bodyPr/>
          <a:lstStyle/>
          <a:p>
            <a:pPr algn="ctr"/>
            <a:r>
              <a:rPr lang="en-US" dirty="0">
                <a:solidFill>
                  <a:srgbClr val="002060"/>
                </a:solidFill>
              </a:rPr>
              <a:t>Demand Pull Inflation</a:t>
            </a:r>
          </a:p>
        </p:txBody>
      </p:sp>
      <p:sp>
        <p:nvSpPr>
          <p:cNvPr id="3" name="Content Placeholder 2">
            <a:extLst>
              <a:ext uri="{FF2B5EF4-FFF2-40B4-BE49-F238E27FC236}">
                <a16:creationId xmlns:a16="http://schemas.microsoft.com/office/drawing/2014/main" id="{547A64B8-15F0-AA7E-0A5A-491098F0902E}"/>
              </a:ext>
            </a:extLst>
          </p:cNvPr>
          <p:cNvSpPr>
            <a:spLocks noGrp="1"/>
          </p:cNvSpPr>
          <p:nvPr>
            <p:ph idx="1"/>
          </p:nvPr>
        </p:nvSpPr>
        <p:spPr/>
        <p:txBody>
          <a:bodyPr>
            <a:normAutofit fontScale="85000" lnSpcReduction="10000"/>
          </a:bodyPr>
          <a:lstStyle/>
          <a:p>
            <a:pPr algn="just">
              <a:lnSpc>
                <a:spcPct val="150000"/>
              </a:lnSpc>
            </a:pPr>
            <a:r>
              <a:rPr lang="en-US" dirty="0"/>
              <a:t>Demand-pull inflation occurs when the overall </a:t>
            </a:r>
            <a:r>
              <a:rPr lang="en-US" dirty="0">
                <a:solidFill>
                  <a:srgbClr val="FF0000"/>
                </a:solidFill>
              </a:rPr>
              <a:t>demand for goods and services in an economy increases more rapidly </a:t>
            </a:r>
            <a:r>
              <a:rPr lang="en-US" dirty="0"/>
              <a:t>than the economy's production capacity. </a:t>
            </a:r>
          </a:p>
          <a:p>
            <a:pPr algn="just">
              <a:lnSpc>
                <a:spcPct val="150000"/>
              </a:lnSpc>
            </a:pPr>
            <a:endParaRPr lang="en-US" dirty="0"/>
          </a:p>
          <a:p>
            <a:pPr algn="just">
              <a:lnSpc>
                <a:spcPct val="150000"/>
              </a:lnSpc>
            </a:pPr>
            <a:r>
              <a:rPr lang="en-US" dirty="0"/>
              <a:t>It creates a </a:t>
            </a:r>
            <a:r>
              <a:rPr lang="en-US" dirty="0">
                <a:highlight>
                  <a:srgbClr val="FFFF00"/>
                </a:highlight>
              </a:rPr>
              <a:t>demand-supply gap </a:t>
            </a:r>
            <a:r>
              <a:rPr lang="en-US" dirty="0"/>
              <a:t>with higher demand and lower supply, which results in higher prices. For instance, when the oil producing nations decide to cut down on oil production, the supply diminishes. It leads to higher demand, which results in price rises and contributes to inflation</a:t>
            </a:r>
          </a:p>
        </p:txBody>
      </p:sp>
    </p:spTree>
    <p:extLst>
      <p:ext uri="{BB962C8B-B14F-4D97-AF65-F5344CB8AC3E}">
        <p14:creationId xmlns:p14="http://schemas.microsoft.com/office/powerpoint/2010/main" val="111273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22AED9-95BF-29DC-DB4D-DC19ABBFA2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B512EA-4184-82E7-F116-AF5CDCAA534A}"/>
              </a:ext>
            </a:extLst>
          </p:cNvPr>
          <p:cNvSpPr>
            <a:spLocks noGrp="1"/>
          </p:cNvSpPr>
          <p:nvPr>
            <p:ph type="title"/>
          </p:nvPr>
        </p:nvSpPr>
        <p:spPr/>
        <p:txBody>
          <a:bodyPr/>
          <a:lstStyle/>
          <a:p>
            <a:pPr algn="ctr"/>
            <a:r>
              <a:rPr lang="en-US" dirty="0"/>
              <a:t>Demand Pull Inflation</a:t>
            </a:r>
          </a:p>
        </p:txBody>
      </p:sp>
      <p:sp>
        <p:nvSpPr>
          <p:cNvPr id="3" name="Content Placeholder 2">
            <a:extLst>
              <a:ext uri="{FF2B5EF4-FFF2-40B4-BE49-F238E27FC236}">
                <a16:creationId xmlns:a16="http://schemas.microsoft.com/office/drawing/2014/main" id="{484A1BEE-1476-8E98-CAF4-264985E8EA27}"/>
              </a:ext>
            </a:extLst>
          </p:cNvPr>
          <p:cNvSpPr>
            <a:spLocks noGrp="1"/>
          </p:cNvSpPr>
          <p:nvPr>
            <p:ph idx="1"/>
          </p:nvPr>
        </p:nvSpPr>
        <p:spPr/>
        <p:txBody>
          <a:bodyPr>
            <a:normAutofit/>
          </a:bodyPr>
          <a:lstStyle/>
          <a:p>
            <a:pPr marL="0" indent="0" algn="just">
              <a:buNone/>
            </a:pPr>
            <a:r>
              <a:rPr lang="en-US" sz="2400" dirty="0"/>
              <a:t>1. </a:t>
            </a:r>
            <a:r>
              <a:rPr lang="en-US" sz="2400" b="1" dirty="0">
                <a:solidFill>
                  <a:srgbClr val="FF0000"/>
                </a:solidFill>
              </a:rPr>
              <a:t>Increase in Money Supply: </a:t>
            </a:r>
            <a:r>
              <a:rPr lang="en-US" sz="2400" dirty="0"/>
              <a:t>Inflation is caused by an increase in the supply of money which leads to increase in aggregate demand. The higher the growth rate of the nominal money supply, the higher is the rate of inflation. </a:t>
            </a:r>
          </a:p>
          <a:p>
            <a:pPr marL="0" indent="0" algn="just">
              <a:buNone/>
            </a:pPr>
            <a:r>
              <a:rPr lang="en-US" sz="2400" dirty="0"/>
              <a:t>2. </a:t>
            </a:r>
            <a:r>
              <a:rPr lang="en-US" sz="2400" b="1" dirty="0">
                <a:solidFill>
                  <a:srgbClr val="FF0000"/>
                </a:solidFill>
              </a:rPr>
              <a:t>Increase in Disposable Income: </a:t>
            </a:r>
            <a:r>
              <a:rPr lang="en-US" sz="2400" dirty="0"/>
              <a:t>When the disposable income of the people increases, it raises their demand for goods and services. </a:t>
            </a:r>
          </a:p>
          <a:p>
            <a:pPr marL="0" indent="0" algn="just">
              <a:buNone/>
            </a:pPr>
            <a:r>
              <a:rPr lang="en-US" sz="2400" dirty="0"/>
              <a:t>3. </a:t>
            </a:r>
            <a:r>
              <a:rPr lang="en-US" sz="2400" b="1" dirty="0">
                <a:solidFill>
                  <a:srgbClr val="FF0000"/>
                </a:solidFill>
              </a:rPr>
              <a:t>Increase in Public Expenditure: </a:t>
            </a:r>
            <a:r>
              <a:rPr lang="en-US" sz="2400" dirty="0"/>
              <a:t>Government activities have been expanding much with the result that government expenditure has also been increasing at a phenomenal rate, thereby raising aggregate demand for goods and services. Governments of both developed and developing countries are providing more facilities under public utilities and social services with the result that they help in increasing aggregate demand.</a:t>
            </a:r>
          </a:p>
        </p:txBody>
      </p:sp>
    </p:spTree>
    <p:extLst>
      <p:ext uri="{BB962C8B-B14F-4D97-AF65-F5344CB8AC3E}">
        <p14:creationId xmlns:p14="http://schemas.microsoft.com/office/powerpoint/2010/main" val="79649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928384-121E-1750-80E0-1E4D0A0406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3725BC-74AA-9BAC-A6F4-B2816C8C7456}"/>
              </a:ext>
            </a:extLst>
          </p:cNvPr>
          <p:cNvSpPr>
            <a:spLocks noGrp="1"/>
          </p:cNvSpPr>
          <p:nvPr>
            <p:ph type="title"/>
          </p:nvPr>
        </p:nvSpPr>
        <p:spPr/>
        <p:txBody>
          <a:bodyPr/>
          <a:lstStyle/>
          <a:p>
            <a:pPr algn="ctr"/>
            <a:r>
              <a:rPr lang="en-US" dirty="0"/>
              <a:t>Demand Pull Inflation</a:t>
            </a:r>
          </a:p>
        </p:txBody>
      </p:sp>
      <p:sp>
        <p:nvSpPr>
          <p:cNvPr id="3" name="Content Placeholder 2">
            <a:extLst>
              <a:ext uri="{FF2B5EF4-FFF2-40B4-BE49-F238E27FC236}">
                <a16:creationId xmlns:a16="http://schemas.microsoft.com/office/drawing/2014/main" id="{AE54693F-7711-ED8B-6AE6-070F25AC589F}"/>
              </a:ext>
            </a:extLst>
          </p:cNvPr>
          <p:cNvSpPr>
            <a:spLocks noGrp="1"/>
          </p:cNvSpPr>
          <p:nvPr>
            <p:ph idx="1"/>
          </p:nvPr>
        </p:nvSpPr>
        <p:spPr>
          <a:xfrm>
            <a:off x="838200" y="1690688"/>
            <a:ext cx="10515600" cy="4486275"/>
          </a:xfrm>
        </p:spPr>
        <p:txBody>
          <a:bodyPr>
            <a:normAutofit/>
          </a:bodyPr>
          <a:lstStyle/>
          <a:p>
            <a:pPr marL="0" indent="0" algn="just">
              <a:buNone/>
            </a:pPr>
            <a:r>
              <a:rPr lang="en-US" b="1" dirty="0">
                <a:solidFill>
                  <a:srgbClr val="FF0000"/>
                </a:solidFill>
              </a:rPr>
              <a:t>4. Increase in Consumer Spending: </a:t>
            </a:r>
            <a:r>
              <a:rPr lang="en-US" dirty="0"/>
              <a:t>The demand for goods and services increases when consumer expenditure increases. They may also spend more when they are given credit facilities to buy goods on hire-purchase and installment basis. </a:t>
            </a:r>
          </a:p>
          <a:p>
            <a:pPr algn="just"/>
            <a:endParaRPr lang="en-US" dirty="0"/>
          </a:p>
          <a:p>
            <a:pPr marL="0" indent="0" algn="just">
              <a:buNone/>
            </a:pPr>
            <a:r>
              <a:rPr lang="en-US" dirty="0"/>
              <a:t>5. </a:t>
            </a:r>
            <a:r>
              <a:rPr lang="en-US" b="1" dirty="0">
                <a:solidFill>
                  <a:srgbClr val="FF0000"/>
                </a:solidFill>
              </a:rPr>
              <a:t>Deficit Financing: </a:t>
            </a:r>
            <a:r>
              <a:rPr lang="en-US" dirty="0"/>
              <a:t>In order to meet its mounting expenses, the government resorts to deficit financing by borrowing from the public and even by printing more notes. This raises aggregate demand in relation to aggregate supply, thereby leading to inflationary rise in prices. This is also known as deficit-induced inflation</a:t>
            </a:r>
          </a:p>
        </p:txBody>
      </p:sp>
    </p:spTree>
    <p:extLst>
      <p:ext uri="{BB962C8B-B14F-4D97-AF65-F5344CB8AC3E}">
        <p14:creationId xmlns:p14="http://schemas.microsoft.com/office/powerpoint/2010/main" val="1181952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TotalTime>
  <Words>3317</Words>
  <Application>Microsoft Office PowerPoint</Application>
  <PresentationFormat>Widescreen</PresentationFormat>
  <Paragraphs>208</Paragraphs>
  <Slides>46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Calibri Light</vt:lpstr>
      <vt:lpstr>Office Theme</vt:lpstr>
      <vt:lpstr>CVP ANALYSIS Inflation National Income</vt:lpstr>
      <vt:lpstr>Inflation </vt:lpstr>
      <vt:lpstr>Inflation </vt:lpstr>
      <vt:lpstr>Types</vt:lpstr>
      <vt:lpstr>Types</vt:lpstr>
      <vt:lpstr>Causes of Inflation</vt:lpstr>
      <vt:lpstr>Demand Pull Inflation</vt:lpstr>
      <vt:lpstr>Demand Pull Inflation</vt:lpstr>
      <vt:lpstr>Demand Pull Inflation</vt:lpstr>
      <vt:lpstr>Demand Pull Inflation</vt:lpstr>
      <vt:lpstr>Supply Side Inflation</vt:lpstr>
      <vt:lpstr>Supply Side Inflation</vt:lpstr>
      <vt:lpstr>Supply Side Inflation</vt:lpstr>
      <vt:lpstr>Cost Push inflation</vt:lpstr>
      <vt:lpstr>Cost Push inflation</vt:lpstr>
      <vt:lpstr>Cost Push inflation</vt:lpstr>
      <vt:lpstr>National Income</vt:lpstr>
      <vt:lpstr>National Income</vt:lpstr>
      <vt:lpstr>National Income</vt:lpstr>
      <vt:lpstr>National Income</vt:lpstr>
      <vt:lpstr>Formula</vt:lpstr>
      <vt:lpstr>Features</vt:lpstr>
      <vt:lpstr>Objectives</vt:lpstr>
      <vt:lpstr>National Income</vt:lpstr>
      <vt:lpstr>GDP</vt:lpstr>
      <vt:lpstr>Formula</vt:lpstr>
      <vt:lpstr>Gross National Product (GNP)</vt:lpstr>
      <vt:lpstr>Net National Product (NNP) at Market Price</vt:lpstr>
      <vt:lpstr>Disposable Income (DI)</vt:lpstr>
      <vt:lpstr>Per Capita Income (PCI) </vt:lpstr>
      <vt:lpstr>COST-VOLUME-PROFIT (CVP) ANALYSIS</vt:lpstr>
      <vt:lpstr>CVP Model – Assumptions</vt:lpstr>
      <vt:lpstr>Benefits</vt:lpstr>
      <vt:lpstr> Limitations of CVP Analysis</vt:lpstr>
      <vt:lpstr>Break Even Point</vt:lpstr>
      <vt:lpstr>Break Even Analysis</vt:lpstr>
      <vt:lpstr>P/V Ratio</vt:lpstr>
      <vt:lpstr>Cost Volume Profit Analysis </vt:lpstr>
      <vt:lpstr>Break Even Point in Units</vt:lpstr>
      <vt:lpstr>Break Even Point in Value</vt:lpstr>
      <vt:lpstr>Example</vt:lpstr>
      <vt:lpstr>Margin of Safety</vt:lpstr>
      <vt:lpstr>Graphical Method</vt:lpstr>
      <vt:lpstr>Steps…</vt:lpstr>
      <vt:lpstr>Steps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 Even Analysis</dc:title>
  <dc:creator>DELL</dc:creator>
  <cp:lastModifiedBy>Dr. Pravin Agrawal</cp:lastModifiedBy>
  <cp:revision>123</cp:revision>
  <dcterms:created xsi:type="dcterms:W3CDTF">2023-11-01T07:33:41Z</dcterms:created>
  <dcterms:modified xsi:type="dcterms:W3CDTF">2024-11-08T03:18:25Z</dcterms:modified>
</cp:coreProperties>
</file>