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7" r:id="rId2"/>
    <p:sldId id="258" r:id="rId3"/>
    <p:sldId id="467" r:id="rId4"/>
    <p:sldId id="468" r:id="rId5"/>
    <p:sldId id="469" r:id="rId6"/>
    <p:sldId id="470" r:id="rId7"/>
    <p:sldId id="471" r:id="rId8"/>
    <p:sldId id="300" r:id="rId9"/>
    <p:sldId id="315" r:id="rId10"/>
    <p:sldId id="301" r:id="rId11"/>
    <p:sldId id="302" r:id="rId12"/>
    <p:sldId id="303" r:id="rId13"/>
    <p:sldId id="316" r:id="rId14"/>
    <p:sldId id="282" r:id="rId15"/>
    <p:sldId id="445" r:id="rId16"/>
    <p:sldId id="446" r:id="rId17"/>
    <p:sldId id="447" r:id="rId18"/>
    <p:sldId id="449" r:id="rId19"/>
    <p:sldId id="450" r:id="rId20"/>
    <p:sldId id="451" r:id="rId21"/>
    <p:sldId id="283" r:id="rId22"/>
    <p:sldId id="457" r:id="rId23"/>
    <p:sldId id="335" r:id="rId24"/>
    <p:sldId id="460" r:id="rId25"/>
    <p:sldId id="337" r:id="rId26"/>
    <p:sldId id="338" r:id="rId27"/>
    <p:sldId id="339" r:id="rId28"/>
    <p:sldId id="340" r:id="rId29"/>
    <p:sldId id="452" r:id="rId30"/>
    <p:sldId id="453" r:id="rId31"/>
    <p:sldId id="324" r:id="rId32"/>
    <p:sldId id="325" r:id="rId33"/>
    <p:sldId id="454" r:id="rId34"/>
    <p:sldId id="455" r:id="rId35"/>
    <p:sldId id="456" r:id="rId36"/>
    <p:sldId id="344" r:id="rId37"/>
    <p:sldId id="322" r:id="rId38"/>
    <p:sldId id="290" r:id="rId39"/>
    <p:sldId id="292" r:id="rId40"/>
    <p:sldId id="436" r:id="rId41"/>
    <p:sldId id="433" r:id="rId42"/>
    <p:sldId id="293" r:id="rId43"/>
    <p:sldId id="434" r:id="rId44"/>
    <p:sldId id="442" r:id="rId45"/>
    <p:sldId id="443" r:id="rId46"/>
    <p:sldId id="294" r:id="rId47"/>
    <p:sldId id="435" r:id="rId48"/>
    <p:sldId id="444" r:id="rId49"/>
    <p:sldId id="441" r:id="rId50"/>
    <p:sldId id="356" r:id="rId51"/>
    <p:sldId id="360" r:id="rId52"/>
    <p:sldId id="295" r:id="rId53"/>
    <p:sldId id="355" r:id="rId54"/>
    <p:sldId id="345" r:id="rId55"/>
    <p:sldId id="354" r:id="rId56"/>
    <p:sldId id="296" r:id="rId57"/>
    <p:sldId id="331" r:id="rId58"/>
    <p:sldId id="361" r:id="rId59"/>
    <p:sldId id="357" r:id="rId60"/>
    <p:sldId id="362" r:id="rId61"/>
    <p:sldId id="363" r:id="rId62"/>
    <p:sldId id="358" r:id="rId63"/>
    <p:sldId id="359" r:id="rId64"/>
    <p:sldId id="330" r:id="rId65"/>
    <p:sldId id="364" r:id="rId66"/>
    <p:sldId id="365" r:id="rId67"/>
    <p:sldId id="366" r:id="rId68"/>
    <p:sldId id="297" r:id="rId69"/>
    <p:sldId id="333" r:id="rId70"/>
    <p:sldId id="367" r:id="rId71"/>
    <p:sldId id="371" r:id="rId72"/>
    <p:sldId id="368" r:id="rId73"/>
    <p:sldId id="369" r:id="rId74"/>
    <p:sldId id="372" r:id="rId75"/>
    <p:sldId id="299" r:id="rId76"/>
    <p:sldId id="373" r:id="rId77"/>
    <p:sldId id="374" r:id="rId78"/>
    <p:sldId id="375" r:id="rId79"/>
    <p:sldId id="393" r:id="rId80"/>
    <p:sldId id="392" r:id="rId81"/>
    <p:sldId id="376" r:id="rId82"/>
    <p:sldId id="377" r:id="rId83"/>
    <p:sldId id="378" r:id="rId84"/>
    <p:sldId id="379" r:id="rId85"/>
    <p:sldId id="380" r:id="rId86"/>
    <p:sldId id="391" r:id="rId87"/>
    <p:sldId id="382" r:id="rId88"/>
    <p:sldId id="383" r:id="rId89"/>
    <p:sldId id="384" r:id="rId90"/>
    <p:sldId id="385" r:id="rId91"/>
    <p:sldId id="406" r:id="rId92"/>
    <p:sldId id="388" r:id="rId93"/>
    <p:sldId id="389" r:id="rId94"/>
    <p:sldId id="390" r:id="rId95"/>
    <p:sldId id="407" r:id="rId96"/>
    <p:sldId id="409" r:id="rId97"/>
    <p:sldId id="410" r:id="rId98"/>
    <p:sldId id="461" r:id="rId99"/>
    <p:sldId id="411" r:id="rId100"/>
    <p:sldId id="412" r:id="rId101"/>
    <p:sldId id="413" r:id="rId102"/>
    <p:sldId id="414" r:id="rId103"/>
    <p:sldId id="415" r:id="rId104"/>
    <p:sldId id="431" r:id="rId105"/>
    <p:sldId id="428" r:id="rId106"/>
    <p:sldId id="429" r:id="rId107"/>
    <p:sldId id="432" r:id="rId108"/>
    <p:sldId id="419" r:id="rId109"/>
    <p:sldId id="420" r:id="rId110"/>
    <p:sldId id="426" r:id="rId111"/>
    <p:sldId id="421" r:id="rId112"/>
    <p:sldId id="422" r:id="rId113"/>
    <p:sldId id="423" r:id="rId114"/>
    <p:sldId id="424" r:id="rId115"/>
    <p:sldId id="425"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23F0C1-B853-4958-8908-EEE86E49C44F}">
          <p14:sldIdLst>
            <p14:sldId id="257"/>
          </p14:sldIdLst>
        </p14:section>
        <p14:section name="Untitled Section" id="{7CF4A5D3-7ACD-4741-B996-ED44885AD22B}">
          <p14:sldIdLst>
            <p14:sldId id="258"/>
            <p14:sldId id="467"/>
            <p14:sldId id="468"/>
            <p14:sldId id="469"/>
            <p14:sldId id="470"/>
            <p14:sldId id="471"/>
            <p14:sldId id="300"/>
            <p14:sldId id="315"/>
            <p14:sldId id="301"/>
            <p14:sldId id="302"/>
            <p14:sldId id="303"/>
            <p14:sldId id="316"/>
            <p14:sldId id="282"/>
            <p14:sldId id="445"/>
            <p14:sldId id="446"/>
            <p14:sldId id="447"/>
            <p14:sldId id="449"/>
            <p14:sldId id="450"/>
            <p14:sldId id="451"/>
            <p14:sldId id="283"/>
            <p14:sldId id="457"/>
            <p14:sldId id="335"/>
            <p14:sldId id="460"/>
            <p14:sldId id="337"/>
            <p14:sldId id="338"/>
            <p14:sldId id="339"/>
            <p14:sldId id="340"/>
            <p14:sldId id="452"/>
            <p14:sldId id="453"/>
            <p14:sldId id="324"/>
            <p14:sldId id="325"/>
            <p14:sldId id="454"/>
            <p14:sldId id="455"/>
            <p14:sldId id="456"/>
            <p14:sldId id="344"/>
            <p14:sldId id="322"/>
            <p14:sldId id="290"/>
            <p14:sldId id="292"/>
            <p14:sldId id="436"/>
            <p14:sldId id="433"/>
            <p14:sldId id="293"/>
            <p14:sldId id="434"/>
            <p14:sldId id="442"/>
            <p14:sldId id="443"/>
            <p14:sldId id="294"/>
            <p14:sldId id="435"/>
            <p14:sldId id="444"/>
            <p14:sldId id="441"/>
            <p14:sldId id="356"/>
            <p14:sldId id="360"/>
            <p14:sldId id="295"/>
            <p14:sldId id="355"/>
            <p14:sldId id="345"/>
            <p14:sldId id="354"/>
            <p14:sldId id="296"/>
            <p14:sldId id="331"/>
            <p14:sldId id="361"/>
            <p14:sldId id="357"/>
            <p14:sldId id="362"/>
            <p14:sldId id="363"/>
            <p14:sldId id="358"/>
            <p14:sldId id="359"/>
            <p14:sldId id="330"/>
            <p14:sldId id="364"/>
            <p14:sldId id="365"/>
            <p14:sldId id="366"/>
            <p14:sldId id="297"/>
            <p14:sldId id="333"/>
            <p14:sldId id="367"/>
            <p14:sldId id="371"/>
            <p14:sldId id="368"/>
            <p14:sldId id="369"/>
            <p14:sldId id="372"/>
            <p14:sldId id="299"/>
            <p14:sldId id="373"/>
            <p14:sldId id="374"/>
            <p14:sldId id="375"/>
            <p14:sldId id="393"/>
            <p14:sldId id="392"/>
            <p14:sldId id="376"/>
            <p14:sldId id="377"/>
            <p14:sldId id="378"/>
            <p14:sldId id="379"/>
            <p14:sldId id="380"/>
            <p14:sldId id="391"/>
            <p14:sldId id="382"/>
            <p14:sldId id="383"/>
            <p14:sldId id="384"/>
            <p14:sldId id="385"/>
            <p14:sldId id="406"/>
            <p14:sldId id="388"/>
            <p14:sldId id="389"/>
            <p14:sldId id="390"/>
            <p14:sldId id="407"/>
            <p14:sldId id="409"/>
            <p14:sldId id="410"/>
            <p14:sldId id="461"/>
            <p14:sldId id="411"/>
            <p14:sldId id="412"/>
            <p14:sldId id="413"/>
            <p14:sldId id="414"/>
            <p14:sldId id="415"/>
            <p14:sldId id="431"/>
            <p14:sldId id="428"/>
            <p14:sldId id="429"/>
            <p14:sldId id="432"/>
            <p14:sldId id="419"/>
            <p14:sldId id="420"/>
            <p14:sldId id="426"/>
            <p14:sldId id="421"/>
            <p14:sldId id="422"/>
            <p14:sldId id="423"/>
            <p14:sldId id="424"/>
            <p14:sldId id="4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8EBF6-1BAC-4372-97C7-B9CFFF4F21DF}" type="datetimeFigureOut">
              <a:rPr lang="en-US" smtClean="0"/>
              <a:pPr/>
              <a:t>04-Sep-23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8F9B7-A723-48D3-9EAA-E67896A45B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eeksforgeeks.org/law-of-variable-proportion-meaning-assumptions-phases-and-reasons-for-variable-propor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Law of Variable Proportion: Meaning, Assumptions, Phases and Reasons for Variable Proportions - </a:t>
            </a:r>
            <a:r>
              <a:rPr lang="en-US" dirty="0" err="1">
                <a:hlinkClick r:id="rId3"/>
              </a:rPr>
              <a:t>GeeksforGeeks</a:t>
            </a:r>
            <a:endParaRPr lang="en-US" dirty="0"/>
          </a:p>
        </p:txBody>
      </p:sp>
      <p:sp>
        <p:nvSpPr>
          <p:cNvPr id="4" name="Slide Number Placeholder 3"/>
          <p:cNvSpPr>
            <a:spLocks noGrp="1"/>
          </p:cNvSpPr>
          <p:nvPr>
            <p:ph type="sldNum" sz="quarter" idx="5"/>
          </p:nvPr>
        </p:nvSpPr>
        <p:spPr/>
        <p:txBody>
          <a:bodyPr/>
          <a:lstStyle/>
          <a:p>
            <a:fld id="{E5631BD9-11A4-43E4-97BC-9B278C8D62F7}" type="slidenum">
              <a:rPr lang="en-US" smtClean="0"/>
              <a:t>13</a:t>
            </a:fld>
            <a:endParaRPr lang="en-US"/>
          </a:p>
        </p:txBody>
      </p:sp>
    </p:spTree>
    <p:extLst>
      <p:ext uri="{BB962C8B-B14F-4D97-AF65-F5344CB8AC3E}">
        <p14:creationId xmlns:p14="http://schemas.microsoft.com/office/powerpoint/2010/main" val="269056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At the same time, you should understand that real cost creates a special dimension of opportunity cost and highlights the importance of concept of scarcity as it reasserts the need for optimum </a:t>
            </a:r>
            <a:r>
              <a:rPr lang="en-US" sz="1200" dirty="0" err="1"/>
              <a:t>utilisation</a:t>
            </a:r>
            <a:r>
              <a:rPr lang="en-US" sz="1200" dirty="0"/>
              <a:t> of resources.</a:t>
            </a:r>
            <a:endParaRPr lang="en-US" dirty="0"/>
          </a:p>
        </p:txBody>
      </p:sp>
      <p:sp>
        <p:nvSpPr>
          <p:cNvPr id="4" name="Slide Number Placeholder 3"/>
          <p:cNvSpPr>
            <a:spLocks noGrp="1"/>
          </p:cNvSpPr>
          <p:nvPr>
            <p:ph type="sldNum" sz="quarter" idx="10"/>
          </p:nvPr>
        </p:nvSpPr>
        <p:spPr/>
        <p:txBody>
          <a:bodyPr/>
          <a:lstStyle/>
          <a:p>
            <a:fld id="{E418F9B7-A723-48D3-9EAA-E67896A45B60}"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449358-C13C-4867-8F47-785E528F1532}" type="datetimeFigureOut">
              <a:rPr lang="en-US" smtClean="0"/>
              <a:pPr/>
              <a:t>04-Sep-23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49358-C13C-4867-8F47-785E528F1532}" type="datetimeFigureOut">
              <a:rPr lang="en-US" smtClean="0"/>
              <a:pPr/>
              <a:t>04-Sep-23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49358-C13C-4867-8F47-785E528F1532}" type="datetimeFigureOut">
              <a:rPr lang="en-US" smtClean="0"/>
              <a:pPr/>
              <a:t>04-Sep-23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49358-C13C-4867-8F47-785E528F1532}" type="datetimeFigureOut">
              <a:rPr lang="en-US" smtClean="0"/>
              <a:pPr/>
              <a:t>04-Sep-23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49358-C13C-4867-8F47-785E528F1532}" type="datetimeFigureOut">
              <a:rPr lang="en-US" smtClean="0"/>
              <a:pPr/>
              <a:t>04-Sep-23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449358-C13C-4867-8F47-785E528F1532}" type="datetimeFigureOut">
              <a:rPr lang="en-US" smtClean="0"/>
              <a:pPr/>
              <a:t>04-Sep-23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449358-C13C-4867-8F47-785E528F1532}" type="datetimeFigureOut">
              <a:rPr lang="en-US" smtClean="0"/>
              <a:pPr/>
              <a:t>04-Sep-23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449358-C13C-4867-8F47-785E528F1532}" type="datetimeFigureOut">
              <a:rPr lang="en-US" smtClean="0"/>
              <a:pPr/>
              <a:t>04-Sep-23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49358-C13C-4867-8F47-785E528F1532}" type="datetimeFigureOut">
              <a:rPr lang="en-US" smtClean="0"/>
              <a:pPr/>
              <a:t>04-Sep-23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49358-C13C-4867-8F47-785E528F1532}" type="datetimeFigureOut">
              <a:rPr lang="en-US" smtClean="0"/>
              <a:pPr/>
              <a:t>04-Sep-23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49358-C13C-4867-8F47-785E528F1532}" type="datetimeFigureOut">
              <a:rPr lang="en-US" smtClean="0"/>
              <a:pPr/>
              <a:t>04-Sep-23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77D89-3792-4AB6-81C6-A6BAF7476E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49358-C13C-4867-8F47-785E528F1532}" type="datetimeFigureOut">
              <a:rPr lang="en-US" smtClean="0"/>
              <a:pPr/>
              <a:t>04-Sep-23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77D89-3792-4AB6-81C6-A6BAF7476E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143671" y="1122219"/>
            <a:ext cx="6858000" cy="2387897"/>
          </a:xfrm>
        </p:spPr>
        <p:txBody>
          <a:bodyPr/>
          <a:lstStyle/>
          <a:p>
            <a:pPr eaLnBrk="1" hangingPunct="1"/>
            <a:r>
              <a:rPr lang="en-IN" sz="4100" b="1" dirty="0">
                <a:solidFill>
                  <a:srgbClr val="0070C0"/>
                </a:solidFill>
              </a:rPr>
              <a:t>Business Economics</a:t>
            </a:r>
            <a:br>
              <a:rPr lang="en-IN" sz="4100" b="1" dirty="0">
                <a:solidFill>
                  <a:srgbClr val="0070C0"/>
                </a:solidFill>
              </a:rPr>
            </a:br>
            <a:r>
              <a:rPr lang="en-IN" sz="4100" b="1" dirty="0">
                <a:solidFill>
                  <a:srgbClr val="0070C0"/>
                </a:solidFill>
              </a:rPr>
              <a:t>UNIT III</a:t>
            </a:r>
            <a:br>
              <a:rPr lang="en-IN" sz="4100" b="1" dirty="0">
                <a:solidFill>
                  <a:srgbClr val="0070C0"/>
                </a:solidFill>
              </a:rPr>
            </a:br>
            <a:r>
              <a:rPr lang="en-IN" sz="4100" b="1" dirty="0">
                <a:solidFill>
                  <a:srgbClr val="0070C0"/>
                </a:solidFill>
              </a:rPr>
              <a:t>Production and Cost Analysis</a:t>
            </a:r>
          </a:p>
        </p:txBody>
      </p:sp>
      <p:sp>
        <p:nvSpPr>
          <p:cNvPr id="2051" name="Subtitle 2"/>
          <p:cNvSpPr>
            <a:spLocks noGrp="1"/>
          </p:cNvSpPr>
          <p:nvPr>
            <p:ph type="subTitle" idx="1"/>
          </p:nvPr>
        </p:nvSpPr>
        <p:spPr>
          <a:xfrm>
            <a:off x="1143671" y="3602629"/>
            <a:ext cx="6858000" cy="1654501"/>
          </a:xfrm>
        </p:spPr>
        <p:txBody>
          <a:bodyPr>
            <a:normAutofit/>
          </a:bodyPr>
          <a:lstStyle/>
          <a:p>
            <a:pPr eaLnBrk="1" hangingPunct="1"/>
            <a:r>
              <a:rPr lang="en-IN" b="1" dirty="0">
                <a:solidFill>
                  <a:srgbClr val="C00000"/>
                </a:solidFill>
              </a:rPr>
              <a:t>Course Code: F010101T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D44B-4BEC-BDD0-F71F-C213122DCA5B}"/>
              </a:ext>
            </a:extLst>
          </p:cNvPr>
          <p:cNvSpPr>
            <a:spLocks noGrp="1"/>
          </p:cNvSpPr>
          <p:nvPr>
            <p:ph type="title"/>
          </p:nvPr>
        </p:nvSpPr>
        <p:spPr/>
        <p:txBody>
          <a:bodyPr>
            <a:normAutofit/>
          </a:bodyPr>
          <a:lstStyle/>
          <a:p>
            <a:pPr algn="ctr"/>
            <a:r>
              <a:rPr lang="en-US" sz="3200" dirty="0">
                <a:latin typeface="Söhne"/>
              </a:rPr>
              <a:t>Law of variable proportion</a:t>
            </a:r>
            <a:endParaRPr lang="en-US" sz="3200" dirty="0"/>
          </a:p>
        </p:txBody>
      </p:sp>
      <p:sp>
        <p:nvSpPr>
          <p:cNvPr id="3" name="Content Placeholder 2">
            <a:extLst>
              <a:ext uri="{FF2B5EF4-FFF2-40B4-BE49-F238E27FC236}">
                <a16:creationId xmlns:a16="http://schemas.microsoft.com/office/drawing/2014/main" id="{97FCED6C-C03D-D82C-718D-D8172C6DACD9}"/>
              </a:ext>
            </a:extLst>
          </p:cNvPr>
          <p:cNvSpPr>
            <a:spLocks noGrp="1"/>
          </p:cNvSpPr>
          <p:nvPr>
            <p:ph idx="1"/>
          </p:nvPr>
        </p:nvSpPr>
        <p:spPr/>
        <p:txBody>
          <a:bodyPr>
            <a:normAutofit fontScale="77500" lnSpcReduction="20000"/>
          </a:bodyPr>
          <a:lstStyle/>
          <a:p>
            <a:pPr algn="just">
              <a:lnSpc>
                <a:spcPct val="150000"/>
              </a:lnSpc>
            </a:pPr>
            <a:r>
              <a:rPr lang="en-US" b="0" i="0" dirty="0">
                <a:effectLst/>
                <a:latin typeface="Söhne"/>
              </a:rPr>
              <a:t>The law states that as more units of a variable input are added to a fixed quantity of other inputs (like capital and land), there comes a point where the marginal product of the variable input starts to decrease. In simpler terms, initially, increasing the variable input leads to a more than proportional increase in output, but eventually, the additional input leads to smaller and smaller increases in output or even negative effects on output.</a:t>
            </a:r>
            <a:endParaRPr lang="en-US" dirty="0"/>
          </a:p>
        </p:txBody>
      </p:sp>
    </p:spTree>
    <p:extLst>
      <p:ext uri="{BB962C8B-B14F-4D97-AF65-F5344CB8AC3E}">
        <p14:creationId xmlns:p14="http://schemas.microsoft.com/office/powerpoint/2010/main" val="17252387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70C0"/>
                </a:solidFill>
              </a:rPr>
              <a:t>5. Economies in Transport and Storage</a:t>
            </a:r>
          </a:p>
        </p:txBody>
      </p:sp>
      <p:sp>
        <p:nvSpPr>
          <p:cNvPr id="3" name="Content Placeholder 2"/>
          <p:cNvSpPr>
            <a:spLocks noGrp="1"/>
          </p:cNvSpPr>
          <p:nvPr>
            <p:ph idx="1"/>
          </p:nvPr>
        </p:nvSpPr>
        <p:spPr/>
        <p:txBody>
          <a:bodyPr/>
          <a:lstStyle/>
          <a:p>
            <a:pPr algn="just"/>
            <a:r>
              <a:rPr lang="en-US" dirty="0"/>
              <a:t>A firm producing on large scale enjoys the economies of transport and storage. A large-sized firm may possess its own fleet of transport to carry raw materials and finished products and thereby it can reduce the transport cost and can prevent delays in transportation. Similarly, a large-sized firm may have its own </a:t>
            </a:r>
            <a:r>
              <a:rPr lang="en-US" dirty="0" err="1"/>
              <a:t>godowns</a:t>
            </a:r>
            <a:r>
              <a:rPr lang="en-US" dirty="0"/>
              <a:t> and can save on the cost of storage.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6. Research and Development</a:t>
            </a:r>
          </a:p>
        </p:txBody>
      </p:sp>
      <p:sp>
        <p:nvSpPr>
          <p:cNvPr id="3" name="Content Placeholder 2"/>
          <p:cNvSpPr>
            <a:spLocks noGrp="1"/>
          </p:cNvSpPr>
          <p:nvPr>
            <p:ph idx="1"/>
          </p:nvPr>
        </p:nvSpPr>
        <p:spPr/>
        <p:txBody>
          <a:bodyPr/>
          <a:lstStyle/>
          <a:p>
            <a:pPr algn="just"/>
            <a:r>
              <a:rPr lang="en-US" dirty="0"/>
              <a:t>A large-sized firm is able to take advantage of research and development (R&amp;D). A large firm can have its own R&amp;D wing. It can set up its own laboratories and employ a large number of scientists and research workers. This helps the large firm to discover new techniques, new product designs and improve the operational functioning.</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7. Risk and Survival Economies</a:t>
            </a:r>
          </a:p>
        </p:txBody>
      </p:sp>
      <p:sp>
        <p:nvSpPr>
          <p:cNvPr id="3" name="Content Placeholder 2"/>
          <p:cNvSpPr>
            <a:spLocks noGrp="1"/>
          </p:cNvSpPr>
          <p:nvPr>
            <p:ph idx="1"/>
          </p:nvPr>
        </p:nvSpPr>
        <p:spPr/>
        <p:txBody>
          <a:bodyPr>
            <a:normAutofit/>
          </a:bodyPr>
          <a:lstStyle/>
          <a:p>
            <a:pPr algn="just"/>
            <a:r>
              <a:rPr lang="en-US" sz="2800" dirty="0"/>
              <a:t>A large-sized firm is able to face the risks and uncertainties of business. This is known as risk and survival economies. It is, therefore, able to absorb various business shocks and can bear the risks and survive. Thus, a large firm or a firm which expands its is able to secure many internal economies of production. As a result of these economies, the firm is able to reduce the per unit cost.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Internal Diseconomies</a:t>
            </a:r>
          </a:p>
        </p:txBody>
      </p:sp>
      <p:sp>
        <p:nvSpPr>
          <p:cNvPr id="3" name="Content Placeholder 2"/>
          <p:cNvSpPr>
            <a:spLocks noGrp="1"/>
          </p:cNvSpPr>
          <p:nvPr>
            <p:ph idx="1"/>
          </p:nvPr>
        </p:nvSpPr>
        <p:spPr/>
        <p:txBody>
          <a:bodyPr>
            <a:normAutofit lnSpcReduction="10000"/>
          </a:bodyPr>
          <a:lstStyle/>
          <a:p>
            <a:pPr algn="just"/>
            <a:r>
              <a:rPr lang="en-US" sz="2400" dirty="0"/>
              <a:t>An increase in the scale of production results in decrease in per unit cost due to economies of scale. At a certain scale the per unit cost of the firm will be at a minimum. </a:t>
            </a:r>
            <a:r>
              <a:rPr lang="en-US" sz="2400" dirty="0">
                <a:solidFill>
                  <a:srgbClr val="C00000"/>
                </a:solidFill>
              </a:rPr>
              <a:t>The level of output at which the cost is minimum is known as the optimum point of production.</a:t>
            </a:r>
          </a:p>
          <a:p>
            <a:pPr algn="just"/>
            <a:endParaRPr lang="en-US" sz="2400" dirty="0"/>
          </a:p>
          <a:p>
            <a:pPr algn="just"/>
            <a:r>
              <a:rPr lang="en-US" sz="2400" dirty="0"/>
              <a:t> An increase in the scale of production beyond the optimum level may give rise to internal diseconomies. Internal diseconomies are those diseconomies which are experienced by a particular from when it expands its scale of production beyond a point. </a:t>
            </a:r>
            <a:r>
              <a:rPr lang="en-US" sz="2400" dirty="0">
                <a:solidFill>
                  <a:srgbClr val="C00000"/>
                </a:solidFill>
              </a:rPr>
              <a:t>Diseconomies of scale may lead to increase in per unit cost. </a:t>
            </a:r>
            <a:r>
              <a:rPr lang="en-US" sz="2400" dirty="0"/>
              <a:t>Following are the main types of internal diseconomies: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Diseconomies of Scale</a:t>
            </a:r>
          </a:p>
        </p:txBody>
      </p:sp>
      <p:sp>
        <p:nvSpPr>
          <p:cNvPr id="3" name="Content Placeholder 2"/>
          <p:cNvSpPr>
            <a:spLocks noGrp="1"/>
          </p:cNvSpPr>
          <p:nvPr>
            <p:ph idx="1"/>
          </p:nvPr>
        </p:nvSpPr>
        <p:spPr/>
        <p:txBody>
          <a:bodyPr>
            <a:normAutofit lnSpcReduction="10000"/>
          </a:bodyPr>
          <a:lstStyle/>
          <a:p>
            <a:pPr algn="just">
              <a:lnSpc>
                <a:spcPct val="150000"/>
              </a:lnSpc>
            </a:pPr>
            <a:r>
              <a:rPr lang="en-US" sz="2400" dirty="0"/>
              <a:t>The extensive use of machinery, division of labor, increased specialization and larger plant size etc., no doubt entail lower cost per unit of output but the fall in cost per unit is up to a certain limit. </a:t>
            </a:r>
          </a:p>
          <a:p>
            <a:pPr algn="just">
              <a:lnSpc>
                <a:spcPct val="150000"/>
              </a:lnSpc>
            </a:pPr>
            <a:endParaRPr lang="en-US" sz="2400" dirty="0"/>
          </a:p>
          <a:p>
            <a:pPr algn="just">
              <a:lnSpc>
                <a:spcPct val="150000"/>
              </a:lnSpc>
            </a:pPr>
            <a:r>
              <a:rPr lang="en-US" sz="2400" dirty="0"/>
              <a:t>As the firm goes beyond the optimum size, the efficiency of the firm begins to decline. The average cost of production begins to rise.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Factors of Diseconomies</a:t>
            </a:r>
          </a:p>
        </p:txBody>
      </p:sp>
      <p:sp>
        <p:nvSpPr>
          <p:cNvPr id="3" name="Content Placeholder 2"/>
          <p:cNvSpPr>
            <a:spLocks noGrp="1"/>
          </p:cNvSpPr>
          <p:nvPr>
            <p:ph idx="1"/>
          </p:nvPr>
        </p:nvSpPr>
        <p:spPr/>
        <p:txBody>
          <a:bodyPr>
            <a:noAutofit/>
          </a:bodyPr>
          <a:lstStyle/>
          <a:p>
            <a:pPr algn="just">
              <a:buNone/>
            </a:pPr>
            <a:r>
              <a:rPr lang="en-US" sz="2400" b="1" dirty="0">
                <a:solidFill>
                  <a:srgbClr val="C00000"/>
                </a:solidFill>
              </a:rPr>
              <a:t>1. Lack of co-ordination. </a:t>
            </a:r>
            <a:r>
              <a:rPr lang="en-US" sz="2400" dirty="0"/>
              <a:t>As a firm becomes large scale producer, it faces difficulty in coordinating the various departments of production. The lack of coordination in the production, planning, marketing personnel, account, etc., lowers efficiency of the factors of production. The average cost of production begins to rise. </a:t>
            </a:r>
          </a:p>
          <a:p>
            <a:pPr algn="just"/>
            <a:endParaRPr lang="en-US" sz="2400" dirty="0"/>
          </a:p>
          <a:p>
            <a:pPr algn="just">
              <a:buNone/>
            </a:pPr>
            <a:r>
              <a:rPr lang="en-US" sz="2400" b="1" dirty="0">
                <a:solidFill>
                  <a:srgbClr val="C00000"/>
                </a:solidFill>
              </a:rPr>
              <a:t>2.  Loose control. </a:t>
            </a:r>
            <a:r>
              <a:rPr lang="en-US" sz="2400" dirty="0"/>
              <a:t>As the size of plant increases, the management loses control over the productive activities. The misuse of delegation of authority, the </a:t>
            </a:r>
            <a:r>
              <a:rPr lang="en-US" sz="2400" dirty="0" err="1"/>
              <a:t>redtapisim</a:t>
            </a:r>
            <a:r>
              <a:rPr lang="en-US" sz="2400" dirty="0"/>
              <a:t> bring diseconomies and lead to higher average cost of production.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Factors of Diseconomies</a:t>
            </a:r>
            <a:endParaRPr lang="en-US" sz="3600" dirty="0"/>
          </a:p>
        </p:txBody>
      </p:sp>
      <p:sp>
        <p:nvSpPr>
          <p:cNvPr id="3" name="Content Placeholder 2"/>
          <p:cNvSpPr>
            <a:spLocks noGrp="1"/>
          </p:cNvSpPr>
          <p:nvPr>
            <p:ph idx="1"/>
          </p:nvPr>
        </p:nvSpPr>
        <p:spPr/>
        <p:txBody>
          <a:bodyPr>
            <a:normAutofit fontScale="85000" lnSpcReduction="10000"/>
          </a:bodyPr>
          <a:lstStyle/>
          <a:p>
            <a:pPr algn="just">
              <a:buNone/>
            </a:pPr>
            <a:r>
              <a:rPr lang="en-US" dirty="0">
                <a:solidFill>
                  <a:srgbClr val="C00000"/>
                </a:solidFill>
              </a:rPr>
              <a:t>3. Lack of proper communication. </a:t>
            </a:r>
            <a:r>
              <a:rPr lang="en-US" dirty="0"/>
              <a:t>The lack of proper communication between top management and the supervisory staff and little feed back from subordinate staff causes diseconomies of scale and results in the average cost to go up. </a:t>
            </a:r>
          </a:p>
          <a:p>
            <a:pPr algn="just">
              <a:buNone/>
            </a:pPr>
            <a:endParaRPr lang="en-US" dirty="0">
              <a:solidFill>
                <a:srgbClr val="C00000"/>
              </a:solidFill>
            </a:endParaRPr>
          </a:p>
          <a:p>
            <a:pPr algn="just">
              <a:buNone/>
            </a:pPr>
            <a:r>
              <a:rPr lang="en-US" dirty="0">
                <a:solidFill>
                  <a:srgbClr val="C00000"/>
                </a:solidFill>
              </a:rPr>
              <a:t>4. Lack of identification. </a:t>
            </a:r>
            <a:r>
              <a:rPr lang="en-US" dirty="0"/>
              <a:t>In a large organizational structure, there is no close liaison between the top management and the thousands of workers employed in the firm. The lack of identification of interest with the firm results in the per unit cost to go up.</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5. Labour Inefficiency</a:t>
            </a:r>
          </a:p>
        </p:txBody>
      </p:sp>
      <p:sp>
        <p:nvSpPr>
          <p:cNvPr id="3" name="Content Placeholder 2"/>
          <p:cNvSpPr>
            <a:spLocks noGrp="1"/>
          </p:cNvSpPr>
          <p:nvPr>
            <p:ph idx="1"/>
          </p:nvPr>
        </p:nvSpPr>
        <p:spPr/>
        <p:txBody>
          <a:bodyPr>
            <a:normAutofit/>
          </a:bodyPr>
          <a:lstStyle/>
          <a:p>
            <a:pPr algn="just"/>
            <a:r>
              <a:rPr lang="en-US" sz="2800" dirty="0"/>
              <a:t>An increase in the scale of production gives rise to the overcrowding of labour. There is loss of personal contact between owners and workers with the consequent loss of morale of workers and increase in labour trouble. Moreover, increase in the number of workers gives rise to trade union activities. All these lead to fall in efficiency and increase in the cost of production.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External Economies</a:t>
            </a:r>
          </a:p>
        </p:txBody>
      </p:sp>
      <p:sp>
        <p:nvSpPr>
          <p:cNvPr id="3" name="Content Placeholder 2"/>
          <p:cNvSpPr>
            <a:spLocks noGrp="1"/>
          </p:cNvSpPr>
          <p:nvPr>
            <p:ph idx="1"/>
          </p:nvPr>
        </p:nvSpPr>
        <p:spPr>
          <a:xfrm>
            <a:off x="457200" y="1417637"/>
            <a:ext cx="8229600" cy="4525963"/>
          </a:xfrm>
        </p:spPr>
        <p:txBody>
          <a:bodyPr>
            <a:normAutofit fontScale="92500"/>
          </a:bodyPr>
          <a:lstStyle/>
          <a:p>
            <a:pPr algn="just"/>
            <a:r>
              <a:rPr lang="en-US" sz="2400" dirty="0"/>
              <a:t>External economies are those economies which are shared by all the firms in the industry. and they arise as a result of expansion of the industry as a whole and not because of increase in the output of an individual firm. </a:t>
            </a:r>
          </a:p>
          <a:p>
            <a:pPr algn="just"/>
            <a:r>
              <a:rPr lang="en-US" sz="2400" dirty="0"/>
              <a:t>They are external in the sense that they accrue to a firm because of the factors that are entirely outside the firm. </a:t>
            </a:r>
          </a:p>
          <a:p>
            <a:pPr algn="just"/>
            <a:r>
              <a:rPr lang="en-US" sz="2400" dirty="0"/>
              <a:t>These economies are general and common to all the firms in an industry because the firm is a part of the industry. </a:t>
            </a:r>
          </a:p>
          <a:p>
            <a:pPr algn="just"/>
            <a:r>
              <a:rPr lang="en-US" sz="2400" dirty="0"/>
              <a:t>For example, when an industry is </a:t>
            </a:r>
            <a:r>
              <a:rPr lang="en-US" sz="2400" dirty="0" err="1"/>
              <a:t>localised</a:t>
            </a:r>
            <a:r>
              <a:rPr lang="en-US" sz="2400" dirty="0"/>
              <a:t>, it is able to get better transport and banking facilities, etc. These advantages will emerge for the industry as a whole and all the firms will enjoy these benefits. Some of the important types of external economies are: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1. Cheaper Inputs</a:t>
            </a:r>
          </a:p>
        </p:txBody>
      </p:sp>
      <p:sp>
        <p:nvSpPr>
          <p:cNvPr id="3" name="Content Placeholder 2"/>
          <p:cNvSpPr>
            <a:spLocks noGrp="1"/>
          </p:cNvSpPr>
          <p:nvPr>
            <p:ph idx="1"/>
          </p:nvPr>
        </p:nvSpPr>
        <p:spPr/>
        <p:txBody>
          <a:bodyPr>
            <a:noAutofit/>
          </a:bodyPr>
          <a:lstStyle/>
          <a:p>
            <a:pPr algn="just">
              <a:lnSpc>
                <a:spcPct val="150000"/>
              </a:lnSpc>
            </a:pPr>
            <a:r>
              <a:rPr lang="en-US" sz="2400" dirty="0"/>
              <a:t>When an industry expands, it demands various types of input like raw materials, capital equipments, etc. Industries which are engaged in the production of these inputs increase their scale of production in order to produce more of these inputs. </a:t>
            </a:r>
          </a:p>
          <a:p>
            <a:pPr algn="just">
              <a:lnSpc>
                <a:spcPct val="150000"/>
              </a:lnSpc>
            </a:pPr>
            <a:endParaRPr lang="en-US" sz="2400" dirty="0"/>
          </a:p>
          <a:p>
            <a:pPr algn="just">
              <a:lnSpc>
                <a:spcPct val="150000"/>
              </a:lnSpc>
            </a:pPr>
            <a:r>
              <a:rPr lang="en-US" sz="2400" dirty="0"/>
              <a:t>They may experience economies of scale as a result of which they are able to provide these inputs at lower prices. Therefore, the industries using more inputs will benefit because they will get these inputs at cheaper prices.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7C76-485E-50EE-588A-70A96F1431E5}"/>
              </a:ext>
            </a:extLst>
          </p:cNvPr>
          <p:cNvSpPr>
            <a:spLocks noGrp="1"/>
          </p:cNvSpPr>
          <p:nvPr>
            <p:ph type="title"/>
          </p:nvPr>
        </p:nvSpPr>
        <p:spPr/>
        <p:txBody>
          <a:bodyPr/>
          <a:lstStyle/>
          <a:p>
            <a:pPr algn="ctr"/>
            <a:r>
              <a:rPr lang="en-US" dirty="0"/>
              <a:t>Assumptions</a:t>
            </a:r>
          </a:p>
        </p:txBody>
      </p:sp>
      <p:sp>
        <p:nvSpPr>
          <p:cNvPr id="3" name="Content Placeholder 2">
            <a:extLst>
              <a:ext uri="{FF2B5EF4-FFF2-40B4-BE49-F238E27FC236}">
                <a16:creationId xmlns:a16="http://schemas.microsoft.com/office/drawing/2014/main" id="{45F384EA-36E5-BB87-00D9-B05966422B02}"/>
              </a:ext>
            </a:extLst>
          </p:cNvPr>
          <p:cNvSpPr>
            <a:spLocks noGrp="1"/>
          </p:cNvSpPr>
          <p:nvPr>
            <p:ph idx="1"/>
          </p:nvPr>
        </p:nvSpPr>
        <p:spPr/>
        <p:txBody>
          <a:bodyPr>
            <a:normAutofit/>
          </a:bodyPr>
          <a:lstStyle/>
          <a:p>
            <a:pPr algn="just">
              <a:lnSpc>
                <a:spcPct val="150000"/>
              </a:lnSpc>
              <a:buFont typeface="+mj-lt"/>
              <a:buAutoNum type="arabicPeriod"/>
            </a:pPr>
            <a:r>
              <a:rPr lang="en-US" sz="1500" dirty="0">
                <a:highlight>
                  <a:srgbClr val="FFFF00"/>
                </a:highlight>
                <a:latin typeface="Poppins" panose="00000500000000000000" pitchFamily="2" charset="0"/>
              </a:rPr>
              <a:t>Constant state of Technology: </a:t>
            </a:r>
            <a:r>
              <a:rPr lang="en-US" sz="1500" dirty="0">
                <a:latin typeface="Poppins" panose="00000500000000000000" pitchFamily="2" charset="0"/>
              </a:rPr>
              <a:t>It is assumed that the state of technology will be constant and with improvements in the technology, the production will improve.</a:t>
            </a:r>
          </a:p>
          <a:p>
            <a:pPr algn="just">
              <a:lnSpc>
                <a:spcPct val="150000"/>
              </a:lnSpc>
              <a:buFont typeface="+mj-lt"/>
              <a:buAutoNum type="arabicPeriod"/>
            </a:pPr>
            <a:r>
              <a:rPr lang="en-US" sz="1500" dirty="0">
                <a:highlight>
                  <a:srgbClr val="FFFF00"/>
                </a:highlight>
                <a:latin typeface="Poppins" panose="00000500000000000000" pitchFamily="2" charset="0"/>
              </a:rPr>
              <a:t>Variable Factor Proportions: </a:t>
            </a:r>
            <a:r>
              <a:rPr lang="en-US" sz="1500" dirty="0">
                <a:latin typeface="Poppins" panose="00000500000000000000" pitchFamily="2" charset="0"/>
              </a:rPr>
              <a:t>This assumes that factors of production are variable. The law is not valid, if factors of production are fixed.</a:t>
            </a:r>
          </a:p>
          <a:p>
            <a:pPr algn="just">
              <a:lnSpc>
                <a:spcPct val="150000"/>
              </a:lnSpc>
              <a:buFont typeface="+mj-lt"/>
              <a:buAutoNum type="arabicPeriod"/>
            </a:pPr>
            <a:r>
              <a:rPr lang="en-US" sz="1500" dirty="0">
                <a:highlight>
                  <a:srgbClr val="FFFF00"/>
                </a:highlight>
                <a:latin typeface="Poppins" panose="00000500000000000000" pitchFamily="2" charset="0"/>
              </a:rPr>
              <a:t>Homogeneous factor units: </a:t>
            </a:r>
            <a:r>
              <a:rPr lang="en-US" sz="1500" dirty="0">
                <a:latin typeface="Poppins" panose="00000500000000000000" pitchFamily="2" charset="0"/>
              </a:rPr>
              <a:t>This assumes that all the units produced are identical in quality, quantity and price. In other words, the units are homogeneous in nature.</a:t>
            </a:r>
          </a:p>
          <a:p>
            <a:pPr algn="just">
              <a:lnSpc>
                <a:spcPct val="150000"/>
              </a:lnSpc>
              <a:buFont typeface="+mj-lt"/>
              <a:buAutoNum type="arabicPeriod"/>
            </a:pPr>
            <a:r>
              <a:rPr lang="en-US" sz="1500" dirty="0">
                <a:highlight>
                  <a:srgbClr val="FFFF00"/>
                </a:highlight>
                <a:latin typeface="Poppins" panose="00000500000000000000" pitchFamily="2" charset="0"/>
              </a:rPr>
              <a:t>Short Run: </a:t>
            </a:r>
            <a:r>
              <a:rPr lang="en-US" sz="1500" dirty="0">
                <a:latin typeface="Poppins" panose="00000500000000000000" pitchFamily="2" charset="0"/>
              </a:rPr>
              <a:t>This assumes that this law is applicable for those systems that are operating for a short term, where it is not possible to alter all factor inputs.</a:t>
            </a:r>
          </a:p>
          <a:p>
            <a:pPr algn="just">
              <a:lnSpc>
                <a:spcPct val="150000"/>
              </a:lnSpc>
            </a:pPr>
            <a:endParaRPr lang="en-US" sz="1500" dirty="0"/>
          </a:p>
        </p:txBody>
      </p:sp>
    </p:spTree>
    <p:extLst>
      <p:ext uri="{BB962C8B-B14F-4D97-AF65-F5344CB8AC3E}">
        <p14:creationId xmlns:p14="http://schemas.microsoft.com/office/powerpoint/2010/main" val="4479378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2. Technological Economies</a:t>
            </a:r>
          </a:p>
        </p:txBody>
      </p:sp>
      <p:sp>
        <p:nvSpPr>
          <p:cNvPr id="3" name="Content Placeholder 2"/>
          <p:cNvSpPr>
            <a:spLocks noGrp="1"/>
          </p:cNvSpPr>
          <p:nvPr>
            <p:ph idx="1"/>
          </p:nvPr>
        </p:nvSpPr>
        <p:spPr/>
        <p:txBody>
          <a:bodyPr>
            <a:normAutofit/>
          </a:bodyPr>
          <a:lstStyle/>
          <a:p>
            <a:pPr algn="just"/>
            <a:r>
              <a:rPr lang="en-US" sz="2800" dirty="0"/>
              <a:t>When an industry expands, it may provide motivation for the discovery of improved and better techniques of production. </a:t>
            </a:r>
          </a:p>
          <a:p>
            <a:pPr algn="just"/>
            <a:endParaRPr lang="en-US" sz="2800" dirty="0"/>
          </a:p>
          <a:p>
            <a:pPr algn="just"/>
            <a:endParaRPr lang="en-US" sz="2800" dirty="0"/>
          </a:p>
          <a:p>
            <a:pPr algn="just"/>
            <a:r>
              <a:rPr lang="en-US" sz="2800" dirty="0"/>
              <a:t>New methods of production and better machines are discovered. Production function improves. Productivity increases and per unit cost decreases.</a:t>
            </a:r>
          </a:p>
          <a:p>
            <a:pPr algn="just"/>
            <a:endParaRPr lang="en-US" sz="28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70C0"/>
                </a:solidFill>
              </a:rPr>
              <a:t>3. Supply of Skilled Labour</a:t>
            </a:r>
          </a:p>
        </p:txBody>
      </p:sp>
      <p:sp>
        <p:nvSpPr>
          <p:cNvPr id="3" name="Content Placeholder 2"/>
          <p:cNvSpPr>
            <a:spLocks noGrp="1"/>
          </p:cNvSpPr>
          <p:nvPr>
            <p:ph idx="1"/>
          </p:nvPr>
        </p:nvSpPr>
        <p:spPr/>
        <p:txBody>
          <a:bodyPr>
            <a:normAutofit/>
          </a:bodyPr>
          <a:lstStyle/>
          <a:p>
            <a:pPr algn="just"/>
            <a:r>
              <a:rPr lang="en-US" sz="2800" dirty="0"/>
              <a:t>When an industry expands in an area, a reservoir of skilled labour force in that area develops. At the same time, various </a:t>
            </a:r>
            <a:r>
              <a:rPr lang="en-US" sz="2800" dirty="0" err="1"/>
              <a:t>specialised</a:t>
            </a:r>
            <a:r>
              <a:rPr lang="en-US" sz="2800" dirty="0"/>
              <a:t> institutions, </a:t>
            </a:r>
            <a:r>
              <a:rPr lang="en-US" sz="2800" dirty="0" err="1"/>
              <a:t>ie</a:t>
            </a:r>
            <a:r>
              <a:rPr lang="en-US" sz="2800" dirty="0"/>
              <a:t>, engineering, management institutions, etc. develop which provide a constant stream of skilled labour. </a:t>
            </a:r>
          </a:p>
          <a:p>
            <a:pPr algn="just"/>
            <a:endParaRPr lang="en-US" sz="2800" dirty="0"/>
          </a:p>
          <a:p>
            <a:pPr algn="just"/>
            <a:r>
              <a:rPr lang="en-US" sz="2800" dirty="0"/>
              <a:t>This has a </a:t>
            </a:r>
            <a:r>
              <a:rPr lang="en-US" sz="2800" dirty="0" err="1"/>
              <a:t>favourable</a:t>
            </a:r>
            <a:r>
              <a:rPr lang="en-US" sz="2800" dirty="0"/>
              <a:t> effect on the level of productivity and cost of the firms in the industry.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70C0"/>
                </a:solidFill>
              </a:rPr>
              <a:t>4. Growth of Ancillary Industry</a:t>
            </a:r>
          </a:p>
        </p:txBody>
      </p:sp>
      <p:sp>
        <p:nvSpPr>
          <p:cNvPr id="3" name="Content Placeholder 2"/>
          <p:cNvSpPr>
            <a:spLocks noGrp="1"/>
          </p:cNvSpPr>
          <p:nvPr>
            <p:ph idx="1"/>
          </p:nvPr>
        </p:nvSpPr>
        <p:spPr/>
        <p:txBody>
          <a:bodyPr>
            <a:normAutofit fontScale="92500"/>
          </a:bodyPr>
          <a:lstStyle/>
          <a:p>
            <a:pPr algn="just">
              <a:lnSpc>
                <a:spcPct val="150000"/>
              </a:lnSpc>
            </a:pPr>
            <a:r>
              <a:rPr lang="en-US" sz="2000" dirty="0"/>
              <a:t>When an industry expands, a number a subsidiary industries develop to cater  the requirements of the major industry. A number of </a:t>
            </a:r>
            <a:r>
              <a:rPr lang="en-US" sz="2000" dirty="0" err="1"/>
              <a:t>specialised</a:t>
            </a:r>
            <a:r>
              <a:rPr lang="en-US" sz="2000" dirty="0"/>
              <a:t> firms emerge to supply goods and material at low prices to the main industry. </a:t>
            </a:r>
          </a:p>
          <a:p>
            <a:pPr algn="just">
              <a:lnSpc>
                <a:spcPct val="150000"/>
              </a:lnSpc>
            </a:pPr>
            <a:endParaRPr lang="en-US" sz="2000" dirty="0"/>
          </a:p>
          <a:p>
            <a:pPr algn="just">
              <a:lnSpc>
                <a:spcPct val="150000"/>
              </a:lnSpc>
            </a:pPr>
            <a:r>
              <a:rPr lang="en-US" sz="2000" dirty="0"/>
              <a:t>For example growth of automobile industry promote the development of </a:t>
            </a:r>
            <a:r>
              <a:rPr lang="en-US" sz="2000" dirty="0" err="1"/>
              <a:t>tyre</a:t>
            </a:r>
            <a:r>
              <a:rPr lang="en-US" sz="2000" dirty="0"/>
              <a:t> and spare par industries. </a:t>
            </a:r>
          </a:p>
          <a:p>
            <a:pPr algn="just">
              <a:lnSpc>
                <a:spcPct val="150000"/>
              </a:lnSpc>
            </a:pPr>
            <a:endParaRPr lang="en-US" sz="2000" dirty="0"/>
          </a:p>
          <a:p>
            <a:pPr algn="just">
              <a:lnSpc>
                <a:spcPct val="150000"/>
              </a:lnSpc>
            </a:pPr>
            <a:r>
              <a:rPr lang="en-US" sz="2000" dirty="0"/>
              <a:t>Likewise, some </a:t>
            </a:r>
            <a:r>
              <a:rPr lang="en-US" sz="2000" dirty="0" err="1"/>
              <a:t>specialised</a:t>
            </a:r>
            <a:r>
              <a:rPr lang="en-US" sz="2000" dirty="0"/>
              <a:t> firm will develop to make use of the by-product and wastes of the main industry.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70C0"/>
                </a:solidFill>
              </a:rPr>
              <a:t>5. Constant Flow of Information</a:t>
            </a:r>
          </a:p>
        </p:txBody>
      </p:sp>
      <p:sp>
        <p:nvSpPr>
          <p:cNvPr id="3" name="Content Placeholder 2"/>
          <p:cNvSpPr>
            <a:spLocks noGrp="1"/>
          </p:cNvSpPr>
          <p:nvPr>
            <p:ph idx="1"/>
          </p:nvPr>
        </p:nvSpPr>
        <p:spPr/>
        <p:txBody>
          <a:bodyPr>
            <a:normAutofit/>
          </a:bodyPr>
          <a:lstStyle/>
          <a:p>
            <a:pPr algn="just"/>
            <a:r>
              <a:rPr lang="en-US" sz="2400" dirty="0"/>
              <a:t>An expansion of industry may lead to the development of various types of information services. Firms may form an association and publish trade and technical journals for the exchange of technical information among its members about new markets, new source of raw materials, latest techniques, etc. </a:t>
            </a:r>
          </a:p>
          <a:p>
            <a:pPr algn="just"/>
            <a:endParaRPr lang="en-US" sz="2400" dirty="0"/>
          </a:p>
          <a:p>
            <a:pPr algn="just"/>
            <a:r>
              <a:rPr lang="en-US" sz="2400" dirty="0"/>
              <a:t>The firm may jointly set up research institutions to discover new and better techniques for the benefit of all the firms. All this would help in increasing the efficiency and lowering the cost of production of all the firms constituting the industry.</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70C0"/>
                </a:solidFill>
              </a:rPr>
              <a:t>6. Economies of Concentration</a:t>
            </a:r>
          </a:p>
        </p:txBody>
      </p:sp>
      <p:sp>
        <p:nvSpPr>
          <p:cNvPr id="3" name="Content Placeholder 2"/>
          <p:cNvSpPr>
            <a:spLocks noGrp="1"/>
          </p:cNvSpPr>
          <p:nvPr>
            <p:ph idx="1"/>
          </p:nvPr>
        </p:nvSpPr>
        <p:spPr/>
        <p:txBody>
          <a:bodyPr>
            <a:normAutofit fontScale="92500" lnSpcReduction="10000"/>
          </a:bodyPr>
          <a:lstStyle/>
          <a:p>
            <a:pPr algn="just"/>
            <a:r>
              <a:rPr lang="en-US" sz="2800" dirty="0"/>
              <a:t>When a number of firms are </a:t>
            </a:r>
            <a:r>
              <a:rPr lang="en-US" sz="2800" dirty="0" err="1"/>
              <a:t>localised</a:t>
            </a:r>
            <a:r>
              <a:rPr lang="en-US" sz="2800" dirty="0"/>
              <a:t> in a particular area, a wide variety of facilities and services are provided which benefit all of them. </a:t>
            </a:r>
          </a:p>
          <a:p>
            <a:pPr algn="just"/>
            <a:endParaRPr lang="en-US" sz="2800" dirty="0"/>
          </a:p>
          <a:p>
            <a:pPr algn="just"/>
            <a:r>
              <a:rPr lang="en-US" sz="2800" dirty="0"/>
              <a:t>Better transportation and communication facilities, better and adequate source of power, adequate banking facilities, etc. are provided when firms are located in a particular region.</a:t>
            </a:r>
          </a:p>
          <a:p>
            <a:pPr algn="just"/>
            <a:endParaRPr lang="en-US" sz="2800" dirty="0"/>
          </a:p>
          <a:p>
            <a:pPr algn="just"/>
            <a:r>
              <a:rPr lang="en-US" sz="2800" dirty="0"/>
              <a:t>Provision of such services increases the efficiency of all the firms and reduces the cost of production.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External Diseconomies</a:t>
            </a:r>
          </a:p>
        </p:txBody>
      </p:sp>
      <p:sp>
        <p:nvSpPr>
          <p:cNvPr id="3" name="Content Placeholder 2"/>
          <p:cNvSpPr>
            <a:spLocks noGrp="1"/>
          </p:cNvSpPr>
          <p:nvPr>
            <p:ph idx="1"/>
          </p:nvPr>
        </p:nvSpPr>
        <p:spPr/>
        <p:txBody>
          <a:bodyPr>
            <a:normAutofit/>
          </a:bodyPr>
          <a:lstStyle/>
          <a:p>
            <a:pPr algn="just"/>
            <a:r>
              <a:rPr lang="en-US" sz="2400" dirty="0"/>
              <a:t>External diseconomies are those diseconomies which are experienced by all the firms of an industry when the scale of production of the industry as a whole expands beyond manageable limits. </a:t>
            </a:r>
          </a:p>
          <a:p>
            <a:pPr algn="just"/>
            <a:r>
              <a:rPr lang="en-US" sz="2400" dirty="0"/>
              <a:t>Beyond a certain stage, expansion of industries will create diseconomies which are general and, therefore, are common to all the firms. They are not confined to any particular firm. </a:t>
            </a:r>
          </a:p>
          <a:p>
            <a:pPr algn="just"/>
            <a:r>
              <a:rPr lang="en-US" sz="2400" dirty="0"/>
              <a:t>Most of the external diseconomies arise when many firms are </a:t>
            </a:r>
            <a:r>
              <a:rPr lang="en-US" sz="2400" dirty="0" err="1"/>
              <a:t>localised</a:t>
            </a:r>
            <a:r>
              <a:rPr lang="en-US" sz="2400" dirty="0"/>
              <a:t> at particular place. </a:t>
            </a:r>
            <a:r>
              <a:rPr lang="en-US" sz="2400" b="1" dirty="0">
                <a:solidFill>
                  <a:srgbClr val="C00000"/>
                </a:solidFill>
              </a:rPr>
              <a:t>Increase in input prices, higher wages and costlier transport</a:t>
            </a:r>
            <a:r>
              <a:rPr lang="en-US" sz="2400" dirty="0"/>
              <a:t> are some of the external diseconomies.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A393-4B52-1B0C-C0FD-BEE99FC62B34}"/>
              </a:ext>
            </a:extLst>
          </p:cNvPr>
          <p:cNvSpPr>
            <a:spLocks noGrp="1"/>
          </p:cNvSpPr>
          <p:nvPr>
            <p:ph type="title"/>
          </p:nvPr>
        </p:nvSpPr>
        <p:spPr/>
        <p:txBody>
          <a:bodyPr/>
          <a:lstStyle/>
          <a:p>
            <a:pPr algn="ctr"/>
            <a:r>
              <a:rPr lang="en-US" dirty="0"/>
              <a:t>Example</a:t>
            </a:r>
          </a:p>
        </p:txBody>
      </p:sp>
      <p:sp>
        <p:nvSpPr>
          <p:cNvPr id="3" name="Content Placeholder 2">
            <a:extLst>
              <a:ext uri="{FF2B5EF4-FFF2-40B4-BE49-F238E27FC236}">
                <a16:creationId xmlns:a16="http://schemas.microsoft.com/office/drawing/2014/main" id="{346C89E2-5396-ED04-2E54-CCF9CCD06B96}"/>
              </a:ext>
            </a:extLst>
          </p:cNvPr>
          <p:cNvSpPr>
            <a:spLocks noGrp="1"/>
          </p:cNvSpPr>
          <p:nvPr>
            <p:ph idx="1"/>
          </p:nvPr>
        </p:nvSpPr>
        <p:spPr/>
        <p:txBody>
          <a:bodyPr>
            <a:normAutofit fontScale="77500" lnSpcReduction="20000"/>
          </a:bodyPr>
          <a:lstStyle/>
          <a:p>
            <a:pPr algn="just">
              <a:lnSpc>
                <a:spcPct val="150000"/>
              </a:lnSpc>
            </a:pPr>
            <a:r>
              <a:rPr lang="en-US" b="0" i="0" dirty="0">
                <a:effectLst/>
                <a:latin typeface="Söhne"/>
              </a:rPr>
              <a:t>Imagine a fixed plot of land (the fixed input) and labor as the variable input. Initially, adding more laborers to work on the land could lead to increased productivity. However, as the number of laborers increases further, they might start getting in each other's way, causing inefficiencies, and the additional output gained from each new laborer might decrease. Eventually, adding even more laborers could lead to a situation where the land becomes overcrowded, resulting in a decline in overall output.</a:t>
            </a:r>
            <a:endParaRPr lang="en-US" dirty="0"/>
          </a:p>
        </p:txBody>
      </p:sp>
    </p:spTree>
    <p:extLst>
      <p:ext uri="{BB962C8B-B14F-4D97-AF65-F5344CB8AC3E}">
        <p14:creationId xmlns:p14="http://schemas.microsoft.com/office/powerpoint/2010/main" val="274811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FDAE58-B002-B120-F013-0D3D0D5A4F4A}"/>
              </a:ext>
            </a:extLst>
          </p:cNvPr>
          <p:cNvPicPr>
            <a:picLocks noChangeAspect="1"/>
          </p:cNvPicPr>
          <p:nvPr/>
        </p:nvPicPr>
        <p:blipFill>
          <a:blip r:embed="rId3"/>
          <a:stretch>
            <a:fillRect/>
          </a:stretch>
        </p:blipFill>
        <p:spPr>
          <a:xfrm>
            <a:off x="3148842" y="1531456"/>
            <a:ext cx="2846317" cy="3795089"/>
          </a:xfrm>
          <a:prstGeom prst="rect">
            <a:avLst/>
          </a:prstGeom>
        </p:spPr>
      </p:pic>
      <p:pic>
        <p:nvPicPr>
          <p:cNvPr id="5" name="Picture 4">
            <a:extLst>
              <a:ext uri="{FF2B5EF4-FFF2-40B4-BE49-F238E27FC236}">
                <a16:creationId xmlns:a16="http://schemas.microsoft.com/office/drawing/2014/main" id="{1A05BB4C-B9D5-F1FA-0C99-74137166737E}"/>
              </a:ext>
            </a:extLst>
          </p:cNvPr>
          <p:cNvPicPr>
            <a:picLocks noChangeAspect="1"/>
          </p:cNvPicPr>
          <p:nvPr/>
        </p:nvPicPr>
        <p:blipFill>
          <a:blip r:embed="rId3"/>
          <a:stretch>
            <a:fillRect/>
          </a:stretch>
        </p:blipFill>
        <p:spPr>
          <a:xfrm>
            <a:off x="2209800" y="762000"/>
            <a:ext cx="4953000" cy="5486400"/>
          </a:xfrm>
          <a:prstGeom prst="rect">
            <a:avLst/>
          </a:prstGeom>
        </p:spPr>
      </p:pic>
    </p:spTree>
    <p:extLst>
      <p:ext uri="{BB962C8B-B14F-4D97-AF65-F5344CB8AC3E}">
        <p14:creationId xmlns:p14="http://schemas.microsoft.com/office/powerpoint/2010/main" val="236102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COST OF PRODUCTION</a:t>
            </a:r>
          </a:p>
        </p:txBody>
      </p:sp>
      <p:sp>
        <p:nvSpPr>
          <p:cNvPr id="3" name="Content Placeholder 2"/>
          <p:cNvSpPr>
            <a:spLocks noGrp="1"/>
          </p:cNvSpPr>
          <p:nvPr>
            <p:ph idx="1"/>
          </p:nvPr>
        </p:nvSpPr>
        <p:spPr/>
        <p:txBody>
          <a:bodyPr>
            <a:normAutofit/>
          </a:bodyPr>
          <a:lstStyle/>
          <a:p>
            <a:pPr algn="just">
              <a:lnSpc>
                <a:spcPct val="150000"/>
              </a:lnSpc>
            </a:pPr>
            <a:r>
              <a:rPr lang="en-US" sz="2800" dirty="0"/>
              <a:t>The total cost incurred by a business to produce a specific quantity of a product or offer a service. </a:t>
            </a:r>
          </a:p>
          <a:p>
            <a:pPr algn="just">
              <a:lnSpc>
                <a:spcPct val="150000"/>
              </a:lnSpc>
            </a:pPr>
            <a:endParaRPr lang="en-US" sz="2800" dirty="0"/>
          </a:p>
          <a:p>
            <a:pPr algn="just">
              <a:lnSpc>
                <a:spcPct val="150000"/>
              </a:lnSpc>
            </a:pPr>
            <a:r>
              <a:rPr lang="en-US" sz="2800" dirty="0"/>
              <a:t>The expenditures incurred to obtain the factors of production such as labor, land, and capital, that are needed in the production process of a product.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Explicit Cost </a:t>
            </a:r>
          </a:p>
        </p:txBody>
      </p:sp>
      <p:sp>
        <p:nvSpPr>
          <p:cNvPr id="3" name="Content Placeholder 2"/>
          <p:cNvSpPr>
            <a:spLocks noGrp="1"/>
          </p:cNvSpPr>
          <p:nvPr>
            <p:ph idx="1"/>
          </p:nvPr>
        </p:nvSpPr>
        <p:spPr/>
        <p:txBody>
          <a:bodyPr>
            <a:normAutofit fontScale="92500" lnSpcReduction="20000"/>
          </a:bodyPr>
          <a:lstStyle/>
          <a:p>
            <a:pPr algn="just"/>
            <a:r>
              <a:rPr lang="en-US" dirty="0"/>
              <a:t>Explicit Costs refer to the actual expenditures of the firm to hire, rent or purchase the input it requires in production. </a:t>
            </a:r>
          </a:p>
          <a:p>
            <a:pPr algn="just"/>
            <a:endParaRPr lang="en-US" dirty="0"/>
          </a:p>
          <a:p>
            <a:pPr algn="just"/>
            <a:r>
              <a:rPr lang="en-US" dirty="0"/>
              <a:t>These include the wages to hire labour, the rental price of capital, equipment and buildings and the purchase prices of raw materials etc. </a:t>
            </a:r>
          </a:p>
          <a:p>
            <a:pPr algn="just"/>
            <a:endParaRPr lang="en-US" dirty="0"/>
          </a:p>
          <a:p>
            <a:pPr algn="just"/>
            <a:r>
              <a:rPr lang="en-US" dirty="0"/>
              <a:t>These are the recorded expenditure during the process of production.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B0F0"/>
                </a:solidFill>
              </a:rPr>
              <a:t>Implicit costs</a:t>
            </a:r>
          </a:p>
        </p:txBody>
      </p:sp>
      <p:sp>
        <p:nvSpPr>
          <p:cNvPr id="3" name="Content Placeholder 2"/>
          <p:cNvSpPr>
            <a:spLocks noGrp="1"/>
          </p:cNvSpPr>
          <p:nvPr>
            <p:ph idx="1"/>
          </p:nvPr>
        </p:nvSpPr>
        <p:spPr/>
        <p:txBody>
          <a:bodyPr>
            <a:normAutofit fontScale="85000" lnSpcReduction="20000"/>
          </a:bodyPr>
          <a:lstStyle/>
          <a:p>
            <a:pPr algn="just">
              <a:lnSpc>
                <a:spcPct val="160000"/>
              </a:lnSpc>
            </a:pPr>
            <a:r>
              <a:rPr lang="en-US" dirty="0"/>
              <a:t>The costs of self-owned and self-employed resources. </a:t>
            </a:r>
          </a:p>
          <a:p>
            <a:pPr algn="just">
              <a:lnSpc>
                <a:spcPct val="160000"/>
              </a:lnSpc>
            </a:pPr>
            <a:r>
              <a:rPr lang="en-US" dirty="0"/>
              <a:t>These include the rewards for the entrepreneur’s self-owned land, </a:t>
            </a:r>
            <a:r>
              <a:rPr lang="en-US" dirty="0" err="1"/>
              <a:t>labour</a:t>
            </a:r>
            <a:r>
              <a:rPr lang="en-US" dirty="0"/>
              <a:t> and capital. </a:t>
            </a:r>
          </a:p>
          <a:p>
            <a:pPr algn="just">
              <a:lnSpc>
                <a:spcPct val="160000"/>
              </a:lnSpc>
            </a:pPr>
            <a:r>
              <a:rPr lang="en-US" dirty="0"/>
              <a:t>These costs do not appear in the accounting records of the firm. </a:t>
            </a:r>
          </a:p>
          <a:p>
            <a:pPr algn="just">
              <a:lnSpc>
                <a:spcPct val="160000"/>
              </a:lnSpc>
            </a:pPr>
            <a:r>
              <a:rPr lang="en-US" dirty="0"/>
              <a:t>The sum of explicit costs and implicit costs constitutes the total cost of production of a commodity.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solidFill>
                  <a:srgbClr val="00B0F0"/>
                </a:solidFill>
              </a:rPr>
              <a:t>Implicit Cost</a:t>
            </a:r>
          </a:p>
        </p:txBody>
      </p:sp>
      <p:sp>
        <p:nvSpPr>
          <p:cNvPr id="3" name="Content Placeholder 2"/>
          <p:cNvSpPr>
            <a:spLocks noGrp="1"/>
          </p:cNvSpPr>
          <p:nvPr>
            <p:ph idx="1"/>
          </p:nvPr>
        </p:nvSpPr>
        <p:spPr>
          <a:xfrm>
            <a:off x="457200" y="1371600"/>
            <a:ext cx="8229600" cy="4525963"/>
          </a:xfrm>
        </p:spPr>
        <p:txBody>
          <a:bodyPr>
            <a:noAutofit/>
          </a:bodyPr>
          <a:lstStyle/>
          <a:p>
            <a:pPr algn="just">
              <a:lnSpc>
                <a:spcPct val="150000"/>
              </a:lnSpc>
            </a:pPr>
            <a:r>
              <a:rPr lang="en-US" sz="2400" dirty="0"/>
              <a:t>Implicit costs include the highest salary that the entrepreneur can earn for him, if working for other firms and the highest return the firm could receive from investing its capital in alternatives uses or renting its land and buildings to the highest bidder rather than using them itself. </a:t>
            </a:r>
          </a:p>
          <a:p>
            <a:pPr algn="just">
              <a:lnSpc>
                <a:spcPct val="150000"/>
              </a:lnSpc>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Economic Cost</a:t>
            </a:r>
          </a:p>
        </p:txBody>
      </p:sp>
      <p:sp>
        <p:nvSpPr>
          <p:cNvPr id="3" name="Content Placeholder 2"/>
          <p:cNvSpPr>
            <a:spLocks noGrp="1"/>
          </p:cNvSpPr>
          <p:nvPr>
            <p:ph idx="1"/>
          </p:nvPr>
        </p:nvSpPr>
        <p:spPr/>
        <p:txBody>
          <a:bodyPr/>
          <a:lstStyle/>
          <a:p>
            <a:pPr algn="just">
              <a:lnSpc>
                <a:spcPct val="200000"/>
              </a:lnSpc>
            </a:pPr>
            <a:r>
              <a:rPr lang="en-US" dirty="0"/>
              <a:t>Economic Cost = Accounting cost (Explicit Costs) + Implicit Cost (including normal profit)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00B0F0"/>
                </a:solidFill>
              </a:rPr>
              <a:t>Normal Profit</a:t>
            </a:r>
          </a:p>
        </p:txBody>
      </p:sp>
      <p:sp>
        <p:nvSpPr>
          <p:cNvPr id="3" name="Content Placeholder 2"/>
          <p:cNvSpPr>
            <a:spLocks noGrp="1"/>
          </p:cNvSpPr>
          <p:nvPr>
            <p:ph idx="1"/>
          </p:nvPr>
        </p:nvSpPr>
        <p:spPr>
          <a:xfrm>
            <a:off x="457200" y="1295400"/>
            <a:ext cx="8229600" cy="4525963"/>
          </a:xfrm>
        </p:spPr>
        <p:txBody>
          <a:bodyPr>
            <a:noAutofit/>
          </a:bodyPr>
          <a:lstStyle/>
          <a:p>
            <a:pPr algn="just"/>
            <a:r>
              <a:rPr lang="en-US" sz="2400" dirty="0">
                <a:solidFill>
                  <a:srgbClr val="FF0000"/>
                </a:solidFill>
              </a:rPr>
              <a:t>The minimum payment which a producer must get in order to induce him to undertake the risk Involved in production. </a:t>
            </a:r>
          </a:p>
          <a:p>
            <a:pPr algn="just"/>
            <a:endParaRPr lang="en-US" sz="2400" dirty="0"/>
          </a:p>
          <a:p>
            <a:pPr algn="just"/>
            <a:r>
              <a:rPr lang="en-US" sz="2400" dirty="0"/>
              <a:t>Reward or remuneration for the services of the entrepreneurs. </a:t>
            </a:r>
          </a:p>
          <a:p>
            <a:pPr algn="just"/>
            <a:endParaRPr lang="en-US" sz="2400" dirty="0"/>
          </a:p>
          <a:p>
            <a:pPr algn="just"/>
            <a:r>
              <a:rPr lang="en-US" sz="2400" dirty="0"/>
              <a:t>It is part of the cost of production because unless the entrepreneur expects to get it in the long-run, he is not likely to undertake production. </a:t>
            </a:r>
          </a:p>
          <a:p>
            <a:pPr algn="just"/>
            <a:endParaRPr lang="en-US" sz="2400" dirty="0"/>
          </a:p>
          <a:p>
            <a:pPr algn="just"/>
            <a:r>
              <a:rPr lang="en-US" sz="2400" dirty="0"/>
              <a:t>From an economic perspective, normal profit is also a type of cost. It represents the cost needed to keep the firm in business.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srcRect/>
          <a:stretch>
            <a:fillRect/>
          </a:stretch>
        </p:blipFill>
        <p:spPr bwMode="auto">
          <a:xfrm>
            <a:off x="533400" y="597980"/>
            <a:ext cx="8001000" cy="54218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Economic cost</a:t>
            </a:r>
          </a:p>
        </p:txBody>
      </p:sp>
      <p:sp>
        <p:nvSpPr>
          <p:cNvPr id="3" name="Content Placeholder 2"/>
          <p:cNvSpPr>
            <a:spLocks noGrp="1"/>
          </p:cNvSpPr>
          <p:nvPr>
            <p:ph idx="1"/>
          </p:nvPr>
        </p:nvSpPr>
        <p:spPr/>
        <p:txBody>
          <a:bodyPr>
            <a:normAutofit lnSpcReduction="10000"/>
          </a:bodyPr>
          <a:lstStyle/>
          <a:p>
            <a:pPr algn="just"/>
            <a:r>
              <a:rPr lang="en-US" sz="2800" dirty="0"/>
              <a:t>Is the sum total of both explicit cost and implicit cost, including normal profit, Economic cost is wider than the accounting cost. </a:t>
            </a:r>
          </a:p>
          <a:p>
            <a:pPr algn="just"/>
            <a:endParaRPr lang="en-US" sz="2800" dirty="0"/>
          </a:p>
          <a:p>
            <a:pPr algn="just"/>
            <a:r>
              <a:rPr lang="en-US" sz="2800" dirty="0"/>
              <a:t>It includes both explicit cost and implicit cost (including normal profit), whereas accounting cost includes only explicit or money cost.</a:t>
            </a:r>
          </a:p>
          <a:p>
            <a:pPr algn="just"/>
            <a:endParaRPr lang="en-US" sz="2800" dirty="0"/>
          </a:p>
          <a:p>
            <a:pPr algn="just"/>
            <a:r>
              <a:rPr lang="en-US" sz="2800" dirty="0"/>
              <a:t> In the theory of price, cost is taken in the sense of economic cost.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B0F0"/>
                </a:solidFill>
              </a:rPr>
              <a:t>Real Cost and Nominal Cost</a:t>
            </a:r>
          </a:p>
        </p:txBody>
      </p:sp>
      <p:sp>
        <p:nvSpPr>
          <p:cNvPr id="3" name="Content Placeholder 2"/>
          <p:cNvSpPr>
            <a:spLocks noGrp="1"/>
          </p:cNvSpPr>
          <p:nvPr>
            <p:ph idx="1"/>
          </p:nvPr>
        </p:nvSpPr>
        <p:spPr/>
        <p:txBody>
          <a:bodyPr>
            <a:normAutofit/>
          </a:bodyPr>
          <a:lstStyle/>
          <a:p>
            <a:pPr algn="just">
              <a:lnSpc>
                <a:spcPct val="150000"/>
              </a:lnSpc>
            </a:pPr>
            <a:r>
              <a:rPr lang="en-US" sz="2400" dirty="0"/>
              <a:t>A nominal cost, also known as a nominal price, is the current price or cost of a good or service without adjusting for inflation or changes in purchasing power. In other words, it's the price that is expressed in the currency of the given time period without considering the impact of changes in the value of money over time.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FB32-9217-6D39-4F3F-381B73497745}"/>
              </a:ext>
            </a:extLst>
          </p:cNvPr>
          <p:cNvSpPr>
            <a:spLocks noGrp="1"/>
          </p:cNvSpPr>
          <p:nvPr>
            <p:ph type="title"/>
          </p:nvPr>
        </p:nvSpPr>
        <p:spPr/>
        <p:txBody>
          <a:bodyPr>
            <a:normAutofit/>
          </a:bodyPr>
          <a:lstStyle/>
          <a:p>
            <a:r>
              <a:rPr lang="en-US" sz="4000" dirty="0"/>
              <a:t>Nominal Cost </a:t>
            </a:r>
          </a:p>
        </p:txBody>
      </p:sp>
      <p:sp>
        <p:nvSpPr>
          <p:cNvPr id="3" name="Content Placeholder 2">
            <a:extLst>
              <a:ext uri="{FF2B5EF4-FFF2-40B4-BE49-F238E27FC236}">
                <a16:creationId xmlns:a16="http://schemas.microsoft.com/office/drawing/2014/main" id="{1C57B14E-6E87-5538-414B-6DB683028530}"/>
              </a:ext>
            </a:extLst>
          </p:cNvPr>
          <p:cNvSpPr>
            <a:spLocks noGrp="1"/>
          </p:cNvSpPr>
          <p:nvPr>
            <p:ph idx="1"/>
          </p:nvPr>
        </p:nvSpPr>
        <p:spPr/>
        <p:txBody>
          <a:bodyPr>
            <a:normAutofit/>
          </a:bodyPr>
          <a:lstStyle/>
          <a:p>
            <a:pPr algn="just"/>
            <a:r>
              <a:rPr lang="en-US" sz="2800" b="0" i="0" dirty="0">
                <a:effectLst/>
                <a:latin typeface="Söhne"/>
              </a:rPr>
              <a:t>if the price of a product increases from RS. 100 to Rs. 120 over the course of a few years, you might think the nominal cost has gone up by Rs. 20. However, if inflation during that time was 10%, the real increase in cost (adjusted for inflation) would only be Rs. 10 in terms of purchasing power.</a:t>
            </a:r>
            <a:endParaRPr lang="en-US" sz="2800" dirty="0"/>
          </a:p>
        </p:txBody>
      </p:sp>
    </p:spTree>
    <p:extLst>
      <p:ext uri="{BB962C8B-B14F-4D97-AF65-F5344CB8AC3E}">
        <p14:creationId xmlns:p14="http://schemas.microsoft.com/office/powerpoint/2010/main" val="77471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Real Cost</a:t>
            </a:r>
          </a:p>
        </p:txBody>
      </p:sp>
      <p:sp>
        <p:nvSpPr>
          <p:cNvPr id="3" name="Content Placeholder 2"/>
          <p:cNvSpPr>
            <a:spLocks noGrp="1"/>
          </p:cNvSpPr>
          <p:nvPr>
            <p:ph idx="1"/>
          </p:nvPr>
        </p:nvSpPr>
        <p:spPr>
          <a:xfrm>
            <a:off x="457200" y="1447800"/>
            <a:ext cx="8229600" cy="4678363"/>
          </a:xfrm>
        </p:spPr>
        <p:txBody>
          <a:bodyPr>
            <a:noAutofit/>
          </a:bodyPr>
          <a:lstStyle/>
          <a:p>
            <a:pPr algn="just">
              <a:lnSpc>
                <a:spcPct val="200000"/>
              </a:lnSpc>
            </a:pPr>
            <a:r>
              <a:rPr lang="en-US" sz="2400" b="0" i="0" dirty="0">
                <a:effectLst/>
                <a:latin typeface="Söhne"/>
              </a:rPr>
              <a:t>if the price of a product increases from Rs.100 to Rs.120 over the course of a few years, you might think the nominal cost has gone up by Rs.20. However, if inflation during that time was 10%, the real increase in cost (adjusted for inflation) would only be Rs.10 in terms of purchasing power.</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F23E-5C7E-A3F0-172D-BC99451CBDAB}"/>
              </a:ext>
            </a:extLst>
          </p:cNvPr>
          <p:cNvSpPr>
            <a:spLocks noGrp="1"/>
          </p:cNvSpPr>
          <p:nvPr>
            <p:ph type="title"/>
          </p:nvPr>
        </p:nvSpPr>
        <p:spPr/>
        <p:txBody>
          <a:bodyPr/>
          <a:lstStyle/>
          <a:p>
            <a:r>
              <a:rPr lang="en-US" dirty="0">
                <a:solidFill>
                  <a:srgbClr val="00B0F0"/>
                </a:solidFill>
              </a:rPr>
              <a:t>Real Cost</a:t>
            </a:r>
            <a:endParaRPr lang="en-US" dirty="0"/>
          </a:p>
        </p:txBody>
      </p:sp>
      <p:sp>
        <p:nvSpPr>
          <p:cNvPr id="3" name="Content Placeholder 2">
            <a:extLst>
              <a:ext uri="{FF2B5EF4-FFF2-40B4-BE49-F238E27FC236}">
                <a16:creationId xmlns:a16="http://schemas.microsoft.com/office/drawing/2014/main" id="{1A49EB10-4A14-47B3-EFEE-C01461C2FD5C}"/>
              </a:ext>
            </a:extLst>
          </p:cNvPr>
          <p:cNvSpPr>
            <a:spLocks noGrp="1"/>
          </p:cNvSpPr>
          <p:nvPr>
            <p:ph idx="1"/>
          </p:nvPr>
        </p:nvSpPr>
        <p:spPr/>
        <p:txBody>
          <a:bodyPr>
            <a:normAutofit/>
          </a:bodyPr>
          <a:lstStyle/>
          <a:p>
            <a:pPr algn="just"/>
            <a:r>
              <a:rPr lang="en-US" sz="2800" b="0" i="0" dirty="0">
                <a:effectLst/>
                <a:latin typeface="Söhne"/>
              </a:rPr>
              <a:t>For example, if a product's nominal cost increased from Rs.100 to Rs.120 over a certain period, and the inflation rate during that time was 10%, the real cost of the product would be:</a:t>
            </a:r>
          </a:p>
          <a:p>
            <a:pPr algn="just"/>
            <a:r>
              <a:rPr lang="en-US" sz="2800" b="0" i="0" dirty="0">
                <a:effectLst/>
                <a:latin typeface="Söhne"/>
              </a:rPr>
              <a:t>Real Cost = Nominal Cost / (1 + Inflation Rate) Real Cost = Rs.120 / (1 + 0.10) Real Cost ≈ Rs.109.09</a:t>
            </a:r>
          </a:p>
          <a:p>
            <a:pPr algn="just"/>
            <a:endParaRPr lang="en-US" sz="2800" dirty="0"/>
          </a:p>
        </p:txBody>
      </p:sp>
    </p:spTree>
    <p:extLst>
      <p:ext uri="{BB962C8B-B14F-4D97-AF65-F5344CB8AC3E}">
        <p14:creationId xmlns:p14="http://schemas.microsoft.com/office/powerpoint/2010/main" val="56811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Replacement Cost</a:t>
            </a:r>
          </a:p>
        </p:txBody>
      </p:sp>
      <p:sp>
        <p:nvSpPr>
          <p:cNvPr id="3" name="Content Placeholder 2"/>
          <p:cNvSpPr>
            <a:spLocks noGrp="1"/>
          </p:cNvSpPr>
          <p:nvPr>
            <p:ph idx="1"/>
          </p:nvPr>
        </p:nvSpPr>
        <p:spPr/>
        <p:txBody>
          <a:bodyPr>
            <a:normAutofit/>
          </a:bodyPr>
          <a:lstStyle/>
          <a:p>
            <a:pPr algn="just"/>
            <a:r>
              <a:rPr lang="en-US" sz="2800" b="0" i="0" dirty="0">
                <a:effectLst/>
                <a:latin typeface="Söhne"/>
              </a:rPr>
              <a:t>Replacement cost is a financial concept that refers to the expense required to replace an asset, such as a piece of equipment, a building, or an entire business, with a new one of the same kind and quality. It represents the amount of money needed to reproduce or replace an asset at its current market value, without factoring in depreciation.</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Historic Cost</a:t>
            </a:r>
          </a:p>
        </p:txBody>
      </p:sp>
      <p:sp>
        <p:nvSpPr>
          <p:cNvPr id="3" name="Content Placeholder 2"/>
          <p:cNvSpPr>
            <a:spLocks noGrp="1"/>
          </p:cNvSpPr>
          <p:nvPr>
            <p:ph idx="1"/>
          </p:nvPr>
        </p:nvSpPr>
        <p:spPr/>
        <p:txBody>
          <a:bodyPr>
            <a:normAutofit lnSpcReduction="10000"/>
          </a:bodyPr>
          <a:lstStyle/>
          <a:p>
            <a:pPr algn="just">
              <a:lnSpc>
                <a:spcPct val="170000"/>
              </a:lnSpc>
            </a:pPr>
            <a:r>
              <a:rPr lang="en-US" sz="2400" dirty="0"/>
              <a:t>Historic costs are incurred at the time of purchase of assets. They are also regarded as sunk costs, as they cannot be retrieved from the business without loss. </a:t>
            </a:r>
          </a:p>
          <a:p>
            <a:pPr algn="just">
              <a:lnSpc>
                <a:spcPct val="170000"/>
              </a:lnSpc>
            </a:pPr>
            <a:endParaRPr lang="en-US" sz="2400" dirty="0"/>
          </a:p>
          <a:p>
            <a:pPr algn="just">
              <a:lnSpc>
                <a:spcPct val="170000"/>
              </a:lnSpc>
            </a:pPr>
            <a:r>
              <a:rPr lang="en-US" sz="2400" dirty="0"/>
              <a:t>Sunk cost is an economic term for a sum paid in the past, which should no longer be relevant; hence these costs are irrelevant in decision-making with the perspective of time. </a:t>
            </a:r>
          </a:p>
          <a:p>
            <a:pPr algn="just">
              <a:lnSpc>
                <a:spcPct val="170000"/>
              </a:lnSpc>
            </a:pPr>
            <a:endParaRPr lang="en-US" sz="2400" dirty="0"/>
          </a:p>
          <a:p>
            <a:pPr algn="just">
              <a:lnSpc>
                <a:spcPct val="170000"/>
              </a:lnSpc>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Controllable and Uncontrollable Costs</a:t>
            </a:r>
          </a:p>
        </p:txBody>
      </p:sp>
      <p:sp>
        <p:nvSpPr>
          <p:cNvPr id="3" name="Content Placeholder 2"/>
          <p:cNvSpPr>
            <a:spLocks noGrp="1"/>
          </p:cNvSpPr>
          <p:nvPr>
            <p:ph idx="1"/>
          </p:nvPr>
        </p:nvSpPr>
        <p:spPr/>
        <p:txBody>
          <a:bodyPr>
            <a:noAutofit/>
          </a:bodyPr>
          <a:lstStyle/>
          <a:p>
            <a:pPr algn="just"/>
            <a:r>
              <a:rPr lang="en-US" sz="2800" dirty="0"/>
              <a:t>Controllable costs are those which are subject to regulation by the management of a firm, example, fringe benefits to employees, costs of quality control, etc. </a:t>
            </a:r>
          </a:p>
          <a:p>
            <a:pPr algn="just"/>
            <a:endParaRPr lang="en-US" sz="2800" dirty="0"/>
          </a:p>
          <a:p>
            <a:pPr algn="just"/>
            <a:r>
              <a:rPr lang="en-US" sz="2800" dirty="0"/>
              <a:t>On the other hand, uncontrollable costs are beyond regulation of the management example, minimum wages to be paid are determined by government, price of raw material by supplier. </a:t>
            </a:r>
          </a:p>
          <a:p>
            <a:pPr algn="just"/>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Production and Selling Costs</a:t>
            </a:r>
          </a:p>
        </p:txBody>
      </p:sp>
      <p:sp>
        <p:nvSpPr>
          <p:cNvPr id="3" name="Content Placeholder 2"/>
          <p:cNvSpPr>
            <a:spLocks noGrp="1"/>
          </p:cNvSpPr>
          <p:nvPr>
            <p:ph idx="1"/>
          </p:nvPr>
        </p:nvSpPr>
        <p:spPr/>
        <p:txBody>
          <a:bodyPr>
            <a:normAutofit/>
          </a:bodyPr>
          <a:lstStyle/>
          <a:p>
            <a:pPr algn="just"/>
            <a:r>
              <a:rPr lang="en-US" sz="2800" dirty="0"/>
              <a:t>Production costs (or simply costs) are estimated as a function of the level of output, whereas selling costs are incurred on making the output available to the consumer. </a:t>
            </a:r>
          </a:p>
          <a:p>
            <a:pPr algn="just"/>
            <a:endParaRPr lang="en-US" sz="2800" dirty="0"/>
          </a:p>
          <a:p>
            <a:pPr algn="just"/>
            <a:r>
              <a:rPr lang="en-US" sz="2800" dirty="0"/>
              <a:t>A commission paid to the salesman is calculated on the value of sales and is a selling cost whereas cost of raw material is a production cost. </a:t>
            </a:r>
          </a:p>
          <a:p>
            <a:pPr algn="just"/>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B0F0"/>
                </a:solidFill>
              </a:rPr>
              <a:t>Social Cost</a:t>
            </a:r>
          </a:p>
        </p:txBody>
      </p:sp>
      <p:sp>
        <p:nvSpPr>
          <p:cNvPr id="3" name="Content Placeholder 2"/>
          <p:cNvSpPr>
            <a:spLocks noGrp="1"/>
          </p:cNvSpPr>
          <p:nvPr>
            <p:ph idx="1"/>
          </p:nvPr>
        </p:nvSpPr>
        <p:spPr/>
        <p:txBody>
          <a:bodyPr>
            <a:normAutofit/>
          </a:bodyPr>
          <a:lstStyle/>
          <a:p>
            <a:pPr algn="just"/>
            <a:r>
              <a:rPr lang="en-US" sz="2800" dirty="0"/>
              <a:t>The cost that the society has to hear on account of the production of a commodity.</a:t>
            </a:r>
          </a:p>
          <a:p>
            <a:pPr algn="just"/>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83F6-D86C-1519-AB2D-719DBABE5C6B}"/>
              </a:ext>
            </a:extLst>
          </p:cNvPr>
          <p:cNvSpPr>
            <a:spLocks noGrp="1"/>
          </p:cNvSpPr>
          <p:nvPr>
            <p:ph type="title"/>
          </p:nvPr>
        </p:nvSpPr>
        <p:spPr/>
        <p:txBody>
          <a:bodyPr>
            <a:normAutofit/>
          </a:bodyPr>
          <a:lstStyle/>
          <a:p>
            <a:r>
              <a:rPr lang="en-US" sz="4000" dirty="0">
                <a:latin typeface="Söhne"/>
              </a:rPr>
              <a:t>P</a:t>
            </a:r>
            <a:r>
              <a:rPr lang="en-US" sz="4000" b="0" i="0" dirty="0">
                <a:effectLst/>
                <a:latin typeface="Söhne"/>
              </a:rPr>
              <a:t>roduction </a:t>
            </a:r>
            <a:r>
              <a:rPr lang="en-US" sz="4000" dirty="0">
                <a:latin typeface="Söhne"/>
              </a:rPr>
              <a:t>F</a:t>
            </a:r>
            <a:r>
              <a:rPr lang="en-US" sz="4000" b="0" i="0" dirty="0">
                <a:effectLst/>
                <a:latin typeface="Söhne"/>
              </a:rPr>
              <a:t>unction</a:t>
            </a:r>
            <a:endParaRPr lang="en-US" sz="4000" dirty="0"/>
          </a:p>
        </p:txBody>
      </p:sp>
      <p:sp>
        <p:nvSpPr>
          <p:cNvPr id="3" name="Content Placeholder 2">
            <a:extLst>
              <a:ext uri="{FF2B5EF4-FFF2-40B4-BE49-F238E27FC236}">
                <a16:creationId xmlns:a16="http://schemas.microsoft.com/office/drawing/2014/main" id="{A7E6D151-3361-287C-4361-A17B00EB7DFB}"/>
              </a:ext>
            </a:extLst>
          </p:cNvPr>
          <p:cNvSpPr>
            <a:spLocks noGrp="1"/>
          </p:cNvSpPr>
          <p:nvPr>
            <p:ph idx="1"/>
          </p:nvPr>
        </p:nvSpPr>
        <p:spPr/>
        <p:txBody>
          <a:bodyPr>
            <a:normAutofit/>
          </a:bodyPr>
          <a:lstStyle/>
          <a:p>
            <a:pPr algn="just"/>
            <a:r>
              <a:rPr lang="en-US" sz="2800" b="0" i="0" dirty="0">
                <a:effectLst/>
                <a:latin typeface="Söhne"/>
              </a:rPr>
              <a:t>A production function is a fundamental concept in economics that represents the relationship between inputs (factors of production) and outputs (goods and services) in the process of producing goods and services. It provides a mathematical or graphical representation of how different combinations of inputs lead to different levels of output.</a:t>
            </a:r>
          </a:p>
          <a:p>
            <a:pPr algn="just"/>
            <a:br>
              <a:rPr lang="en-US" sz="2800" dirty="0"/>
            </a:br>
            <a:endParaRPr lang="en-US" sz="2800" dirty="0"/>
          </a:p>
        </p:txBody>
      </p:sp>
    </p:spTree>
    <p:extLst>
      <p:ext uri="{BB962C8B-B14F-4D97-AF65-F5344CB8AC3E}">
        <p14:creationId xmlns:p14="http://schemas.microsoft.com/office/powerpoint/2010/main" val="609645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Social Cost</a:t>
            </a:r>
            <a:endParaRPr lang="en-US" dirty="0"/>
          </a:p>
        </p:txBody>
      </p:sp>
      <p:sp>
        <p:nvSpPr>
          <p:cNvPr id="3" name="Content Placeholder 2"/>
          <p:cNvSpPr>
            <a:spLocks noGrp="1"/>
          </p:cNvSpPr>
          <p:nvPr>
            <p:ph idx="1"/>
          </p:nvPr>
        </p:nvSpPr>
        <p:spPr/>
        <p:txBody>
          <a:bodyPr/>
          <a:lstStyle/>
          <a:p>
            <a:pPr algn="just"/>
            <a:r>
              <a:rPr lang="en-US" dirty="0"/>
              <a:t>For instance, oil refinery may discharge its wastes in the river causing water pollution; mills and factories located in the city cause air pollution by emitting smoke; buses and trucks and other vehicles cause both air and noise pollution. Such water, air and noise pollution cause health hazards and thereby involve cost to the entire society.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Opportunity Cost</a:t>
            </a:r>
          </a:p>
        </p:txBody>
      </p:sp>
      <p:sp>
        <p:nvSpPr>
          <p:cNvPr id="3" name="Content Placeholder 2"/>
          <p:cNvSpPr>
            <a:spLocks noGrp="1"/>
          </p:cNvSpPr>
          <p:nvPr>
            <p:ph idx="1"/>
          </p:nvPr>
        </p:nvSpPr>
        <p:spPr/>
        <p:txBody>
          <a:bodyPr>
            <a:normAutofit fontScale="92500" lnSpcReduction="20000"/>
          </a:bodyPr>
          <a:lstStyle/>
          <a:p>
            <a:pPr algn="just"/>
            <a:r>
              <a:rPr lang="en-US" dirty="0"/>
              <a:t>Opportunity cost of a decision may be defined as the cost of next best alternative sacrificed in order to take this decision. In short, the opportunity cost of using resources to produce a good is the value of the best alternative or opportunity forgone. Opportunity costs include both explicit and implicit costs. For example, if with a sum of Rs. 2000, a producer can produce a bicycle or a radio set and decides to produce a radio set. In this case, opportunity cost of a radio set is equal to the cost of a bicycle that he has sacrificed.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Short Run Costs and Long Run Costs</a:t>
            </a:r>
          </a:p>
        </p:txBody>
      </p:sp>
      <p:sp>
        <p:nvSpPr>
          <p:cNvPr id="3" name="Content Placeholder 2"/>
          <p:cNvSpPr>
            <a:spLocks noGrp="1"/>
          </p:cNvSpPr>
          <p:nvPr>
            <p:ph idx="1"/>
          </p:nvPr>
        </p:nvSpPr>
        <p:spPr/>
        <p:txBody>
          <a:bodyPr>
            <a:normAutofit fontScale="77500" lnSpcReduction="20000"/>
          </a:bodyPr>
          <a:lstStyle/>
          <a:p>
            <a:pPr algn="just"/>
            <a:r>
              <a:rPr lang="en-US" dirty="0"/>
              <a:t>Short run is a period of time within which the firm can change its output by changing only the amount of variable factors, such as </a:t>
            </a:r>
            <a:r>
              <a:rPr lang="en-US" dirty="0" err="1"/>
              <a:t>labour</a:t>
            </a:r>
            <a:r>
              <a:rPr lang="en-US" dirty="0"/>
              <a:t> and raw materials etc. </a:t>
            </a:r>
          </a:p>
          <a:p>
            <a:pPr algn="just"/>
            <a:endParaRPr lang="en-US" dirty="0"/>
          </a:p>
          <a:p>
            <a:pPr algn="just"/>
            <a:r>
              <a:rPr lang="en-US" dirty="0"/>
              <a:t>In short period, fixed factors such as land, machinery etc, cannot be changed. </a:t>
            </a:r>
          </a:p>
          <a:p>
            <a:pPr algn="just"/>
            <a:endParaRPr lang="en-US" dirty="0"/>
          </a:p>
          <a:p>
            <a:pPr algn="just"/>
            <a:r>
              <a:rPr lang="en-US" dirty="0"/>
              <a:t>Costs of production incurred in the short run i.e., on variable factors are called short run costs. </a:t>
            </a:r>
          </a:p>
          <a:p>
            <a:pPr algn="just"/>
            <a:endParaRPr lang="en-US" dirty="0"/>
          </a:p>
          <a:p>
            <a:pPr algn="just"/>
            <a:r>
              <a:rPr lang="en-US" dirty="0"/>
              <a:t>The long run costs are the costs over a period in which all factors are changeable.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Fixed and Variable Cost</a:t>
            </a:r>
          </a:p>
        </p:txBody>
      </p:sp>
      <p:sp>
        <p:nvSpPr>
          <p:cNvPr id="3" name="Content Placeholder 2"/>
          <p:cNvSpPr>
            <a:spLocks noGrp="1"/>
          </p:cNvSpPr>
          <p:nvPr>
            <p:ph idx="1"/>
          </p:nvPr>
        </p:nvSpPr>
        <p:spPr/>
        <p:txBody>
          <a:bodyPr>
            <a:normAutofit/>
          </a:bodyPr>
          <a:lstStyle/>
          <a:p>
            <a:pPr algn="just">
              <a:lnSpc>
                <a:spcPct val="150000"/>
              </a:lnSpc>
            </a:pPr>
            <a:r>
              <a:rPr lang="en-US" sz="2800" dirty="0"/>
              <a:t>Fixed cost includes expenses that remain constant for a period of time irrespective of the level of outputs, like rent, salaries, and loan payments, while variable costs are expenses that change directly and proportionally to the changes in business activity level or volume, like direct labor, taxes, and operational expenses.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Fixed Costs</a:t>
            </a:r>
          </a:p>
        </p:txBody>
      </p:sp>
      <p:sp>
        <p:nvSpPr>
          <p:cNvPr id="3" name="Content Placeholder 2"/>
          <p:cNvSpPr>
            <a:spLocks noGrp="1"/>
          </p:cNvSpPr>
          <p:nvPr>
            <p:ph idx="1"/>
          </p:nvPr>
        </p:nvSpPr>
        <p:spPr/>
        <p:txBody>
          <a:bodyPr>
            <a:normAutofit fontScale="70000" lnSpcReduction="20000"/>
          </a:bodyPr>
          <a:lstStyle/>
          <a:p>
            <a:pPr algn="just"/>
            <a:r>
              <a:rPr lang="en-US" dirty="0"/>
              <a:t>The expenses incurred on fixed factors are called fixed costs, whereas those incurred on the variable factors may be called variable costs.</a:t>
            </a:r>
          </a:p>
          <a:p>
            <a:pPr algn="just"/>
            <a:r>
              <a:rPr lang="en-US" dirty="0"/>
              <a:t>The fixed costs include the costs of:</a:t>
            </a:r>
          </a:p>
          <a:p>
            <a:pPr algn="just">
              <a:buNone/>
            </a:pPr>
            <a:r>
              <a:rPr lang="en-US" dirty="0"/>
              <a:t>(a) The salaries and other expenses of administrative staff;</a:t>
            </a:r>
          </a:p>
          <a:p>
            <a:pPr algn="just">
              <a:buNone/>
            </a:pPr>
            <a:r>
              <a:rPr lang="en-US" dirty="0"/>
              <a:t>(b) The salaries of staff involved directly in the production, but on a fixed term basis;</a:t>
            </a:r>
          </a:p>
          <a:p>
            <a:pPr algn="just">
              <a:buNone/>
            </a:pPr>
            <a:r>
              <a:rPr lang="en-US" dirty="0"/>
              <a:t>(c) The wear and tear of machinery (standard depreciation allowances);</a:t>
            </a:r>
          </a:p>
          <a:p>
            <a:pPr algn="just">
              <a:buNone/>
            </a:pPr>
            <a:r>
              <a:rPr lang="en-US" dirty="0"/>
              <a:t>(d) The expenses for maintenance of buildings;</a:t>
            </a:r>
          </a:p>
          <a:p>
            <a:pPr algn="just">
              <a:buNone/>
            </a:pPr>
            <a:r>
              <a:rPr lang="en-US" dirty="0"/>
              <a:t>(e) The expenses for the maintenance of the land on which the plant is installed and operates and</a:t>
            </a:r>
          </a:p>
          <a:p>
            <a:pPr algn="just">
              <a:buNone/>
            </a:pPr>
            <a:r>
              <a:rPr lang="en-US" dirty="0"/>
              <a:t>(f) Normal profit, which is a lump sum including a percentage return on fixed capital and allowance for risk.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Variable cost</a:t>
            </a:r>
          </a:p>
        </p:txBody>
      </p:sp>
      <p:sp>
        <p:nvSpPr>
          <p:cNvPr id="3" name="Content Placeholder 2"/>
          <p:cNvSpPr>
            <a:spLocks noGrp="1"/>
          </p:cNvSpPr>
          <p:nvPr>
            <p:ph idx="1"/>
          </p:nvPr>
        </p:nvSpPr>
        <p:spPr/>
        <p:txBody>
          <a:bodyPr>
            <a:normAutofit/>
          </a:bodyPr>
          <a:lstStyle/>
          <a:p>
            <a:r>
              <a:rPr lang="en-US" sz="2800" dirty="0"/>
              <a:t>The variable costs include the cost of:</a:t>
            </a:r>
          </a:p>
          <a:p>
            <a:pPr>
              <a:buNone/>
            </a:pPr>
            <a:r>
              <a:rPr lang="en-US" sz="2800" dirty="0"/>
              <a:t>(a) Direct </a:t>
            </a:r>
            <a:r>
              <a:rPr lang="en-US" sz="2800" dirty="0" err="1"/>
              <a:t>labour</a:t>
            </a:r>
            <a:r>
              <a:rPr lang="en-US" sz="2800" dirty="0"/>
              <a:t>, which varies with output.</a:t>
            </a:r>
          </a:p>
          <a:p>
            <a:pPr>
              <a:buNone/>
            </a:pPr>
            <a:r>
              <a:rPr lang="en-US" sz="2800" dirty="0"/>
              <a:t>(b) Raw materials; and</a:t>
            </a:r>
          </a:p>
          <a:p>
            <a:pPr>
              <a:buNone/>
            </a:pPr>
            <a:r>
              <a:rPr lang="en-US" sz="2800" dirty="0"/>
              <a:t>The sum of fixed and variable costs constitutes the total cost of production. Symbolically,</a:t>
            </a:r>
          </a:p>
          <a:p>
            <a:pPr algn="ctr">
              <a:buNone/>
            </a:pPr>
            <a:r>
              <a:rPr lang="en-US" sz="2800" dirty="0"/>
              <a:t>TC = TFC + TVC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B0F0"/>
                </a:solidFill>
              </a:rPr>
              <a:t>Semi Variable Cost</a:t>
            </a:r>
          </a:p>
        </p:txBody>
      </p:sp>
      <p:sp>
        <p:nvSpPr>
          <p:cNvPr id="3" name="Content Placeholder 2"/>
          <p:cNvSpPr>
            <a:spLocks noGrp="1"/>
          </p:cNvSpPr>
          <p:nvPr>
            <p:ph idx="1"/>
          </p:nvPr>
        </p:nvSpPr>
        <p:spPr/>
        <p:txBody>
          <a:bodyPr>
            <a:normAutofit fontScale="92500" lnSpcReduction="20000"/>
          </a:bodyPr>
          <a:lstStyle/>
          <a:p>
            <a:pPr algn="just"/>
            <a:r>
              <a:rPr lang="en-US" sz="2800" dirty="0"/>
              <a:t>This type of cost lies in between fixed and variable cost. It is neither perfectly variable nor perfectly fixed in relation to changes in output. </a:t>
            </a:r>
          </a:p>
          <a:p>
            <a:pPr algn="just"/>
            <a:endParaRPr lang="en-US" sz="2800" dirty="0"/>
          </a:p>
          <a:p>
            <a:pPr algn="just"/>
            <a:r>
              <a:rPr lang="en-US" sz="2800" dirty="0"/>
              <a:t>This type of costs include a portion of fixed cost and a portion of variable cost, this is known as semi variable cost. </a:t>
            </a:r>
          </a:p>
          <a:p>
            <a:pPr algn="just"/>
            <a:endParaRPr lang="en-US" sz="2800" dirty="0"/>
          </a:p>
          <a:p>
            <a:pPr algn="just"/>
            <a:r>
              <a:rPr lang="en-US" sz="2800" dirty="0"/>
              <a:t>For example- electricity bill generally include both a fixed charge (meter rent) and a variable charge(charge based on units consumed) and the total payment made is semi variable cost.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Total variable costs (TVC)</a:t>
            </a:r>
          </a:p>
        </p:txBody>
      </p:sp>
      <p:sp>
        <p:nvSpPr>
          <p:cNvPr id="3" name="Content Placeholder 2"/>
          <p:cNvSpPr>
            <a:spLocks noGrp="1"/>
          </p:cNvSpPr>
          <p:nvPr>
            <p:ph idx="1"/>
          </p:nvPr>
        </p:nvSpPr>
        <p:spPr/>
        <p:txBody>
          <a:bodyPr>
            <a:normAutofit/>
          </a:bodyPr>
          <a:lstStyle/>
          <a:p>
            <a:pPr algn="just"/>
            <a:r>
              <a:rPr lang="en-US" dirty="0"/>
              <a:t>On the other hand, are the total obligations of the firm per time period for all the variable inputs that the firm use. Variable inputs are those that the firm can change easily and on short notice. Payment for raw materials the labour costs, excise duties are included invariable costs.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Costs</a:t>
            </a:r>
          </a:p>
        </p:txBody>
      </p:sp>
      <p:sp>
        <p:nvSpPr>
          <p:cNvPr id="3" name="Content Placeholder 2"/>
          <p:cNvSpPr>
            <a:spLocks noGrp="1"/>
          </p:cNvSpPr>
          <p:nvPr>
            <p:ph idx="1"/>
          </p:nvPr>
        </p:nvSpPr>
        <p:spPr/>
        <p:txBody>
          <a:bodyPr/>
          <a:lstStyle/>
          <a:p>
            <a:pPr algn="just"/>
            <a:r>
              <a:rPr lang="en-US" dirty="0"/>
              <a:t>Total costs (TC) equal total fixed costs (TFC) plus total variable costs (TVC).</a:t>
            </a:r>
          </a:p>
          <a:p>
            <a:pPr algn="ctr">
              <a:buNone/>
            </a:pPr>
            <a:r>
              <a:rPr lang="en-US" dirty="0"/>
              <a:t>That is TC = TFC + TVC.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Total Fixed Cost (TFC)</a:t>
            </a:r>
          </a:p>
        </p:txBody>
      </p:sp>
      <p:sp>
        <p:nvSpPr>
          <p:cNvPr id="3" name="Content Placeholder 2"/>
          <p:cNvSpPr>
            <a:spLocks noGrp="1"/>
          </p:cNvSpPr>
          <p:nvPr>
            <p:ph idx="1"/>
          </p:nvPr>
        </p:nvSpPr>
        <p:spPr/>
        <p:txBody>
          <a:bodyPr>
            <a:normAutofit/>
          </a:bodyPr>
          <a:lstStyle/>
          <a:p>
            <a:pPr algn="just"/>
            <a:r>
              <a:rPr lang="en-US" sz="2400" dirty="0"/>
              <a:t>Total fixed cost is the sum of expenses incurred on those inputs that remain same at different levels of output. Total fixed cost is graphically shown. It is a straight line parallel to output or x-axis. TFC is the total fixed cost curve parallel to x-axis indicating that it remains constant at all levels of output.</a:t>
            </a:r>
          </a:p>
        </p:txBody>
      </p:sp>
      <p:pic>
        <p:nvPicPr>
          <p:cNvPr id="5122" name="Picture 2"/>
          <p:cNvPicPr>
            <a:picLocks noChangeAspect="1" noChangeArrowheads="1"/>
          </p:cNvPicPr>
          <p:nvPr/>
        </p:nvPicPr>
        <p:blipFill>
          <a:blip r:embed="rId2"/>
          <a:srcRect/>
          <a:stretch>
            <a:fillRect/>
          </a:stretch>
        </p:blipFill>
        <p:spPr bwMode="auto">
          <a:xfrm>
            <a:off x="2286000" y="3505200"/>
            <a:ext cx="4981575" cy="31337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A30B-28F7-7FE4-EFCA-37F21BE8C392}"/>
              </a:ext>
            </a:extLst>
          </p:cNvPr>
          <p:cNvSpPr>
            <a:spLocks noGrp="1"/>
          </p:cNvSpPr>
          <p:nvPr>
            <p:ph type="title"/>
          </p:nvPr>
        </p:nvSpPr>
        <p:spPr/>
        <p:txBody>
          <a:bodyPr/>
          <a:lstStyle/>
          <a:p>
            <a:r>
              <a:rPr lang="en-US" sz="4400" dirty="0">
                <a:latin typeface="Söhne"/>
              </a:rPr>
              <a:t>P</a:t>
            </a:r>
            <a:r>
              <a:rPr lang="en-US" sz="4400" b="0" i="0" dirty="0">
                <a:effectLst/>
                <a:latin typeface="Söhne"/>
              </a:rPr>
              <a:t>roduction </a:t>
            </a:r>
            <a:r>
              <a:rPr lang="en-US" sz="4400" dirty="0">
                <a:latin typeface="Söhne"/>
              </a:rPr>
              <a:t>F</a:t>
            </a:r>
            <a:r>
              <a:rPr lang="en-US" sz="4400" b="0" i="0" dirty="0">
                <a:effectLst/>
                <a:latin typeface="Söhne"/>
              </a:rPr>
              <a:t>unction</a:t>
            </a:r>
            <a:endParaRPr lang="en-US" dirty="0"/>
          </a:p>
        </p:txBody>
      </p:sp>
      <p:sp>
        <p:nvSpPr>
          <p:cNvPr id="3" name="Content Placeholder 2">
            <a:extLst>
              <a:ext uri="{FF2B5EF4-FFF2-40B4-BE49-F238E27FC236}">
                <a16:creationId xmlns:a16="http://schemas.microsoft.com/office/drawing/2014/main" id="{7CF9AF67-C395-D1F7-A4B1-0B86FDD73248}"/>
              </a:ext>
            </a:extLst>
          </p:cNvPr>
          <p:cNvSpPr>
            <a:spLocks noGrp="1"/>
          </p:cNvSpPr>
          <p:nvPr>
            <p:ph idx="1"/>
          </p:nvPr>
        </p:nvSpPr>
        <p:spPr/>
        <p:txBody>
          <a:bodyPr>
            <a:normAutofit/>
          </a:bodyPr>
          <a:lstStyle/>
          <a:p>
            <a:pPr marL="0" indent="0" algn="ctr">
              <a:buNone/>
            </a:pPr>
            <a:r>
              <a:rPr lang="en-US" sz="2400" b="0" i="0" dirty="0">
                <a:effectLst/>
                <a:latin typeface="Söhne"/>
              </a:rPr>
              <a:t>Q = f(L, K, M, ...)</a:t>
            </a:r>
          </a:p>
          <a:p>
            <a:pPr marL="0" indent="0">
              <a:buNone/>
            </a:pPr>
            <a:r>
              <a:rPr lang="en-US" sz="2400" b="0" i="0" dirty="0">
                <a:effectLst/>
                <a:latin typeface="Söhne"/>
              </a:rPr>
              <a:t>Where:</a:t>
            </a:r>
          </a:p>
          <a:p>
            <a:pPr marL="0" indent="0">
              <a:buNone/>
            </a:pPr>
            <a:r>
              <a:rPr lang="en-US" sz="2400" b="0" i="0" dirty="0">
                <a:effectLst/>
                <a:latin typeface="Söhne"/>
              </a:rPr>
              <a:t>Q represents the quantity of output produced.</a:t>
            </a:r>
          </a:p>
          <a:p>
            <a:pPr marL="0" indent="0">
              <a:buNone/>
            </a:pPr>
            <a:r>
              <a:rPr lang="en-US" sz="2400" b="0" i="0" dirty="0">
                <a:effectLst/>
                <a:latin typeface="Söhne"/>
              </a:rPr>
              <a:t>L stands for labor input.</a:t>
            </a:r>
          </a:p>
          <a:p>
            <a:pPr marL="0" indent="0">
              <a:buNone/>
            </a:pPr>
            <a:r>
              <a:rPr lang="en-US" sz="2400" b="0" i="0" dirty="0">
                <a:effectLst/>
                <a:latin typeface="Söhne"/>
              </a:rPr>
              <a:t>K represents capital input (physical capital such as machinery, equipment, etc.).</a:t>
            </a:r>
          </a:p>
          <a:p>
            <a:pPr marL="0" indent="0">
              <a:buNone/>
            </a:pPr>
            <a:r>
              <a:rPr lang="en-US" sz="2400" b="0" i="0" dirty="0">
                <a:effectLst/>
                <a:latin typeface="Söhne"/>
              </a:rPr>
              <a:t>M could represent other inputs such as materials, technology, or land.</a:t>
            </a:r>
          </a:p>
          <a:p>
            <a:pPr marL="0" indent="0">
              <a:buNone/>
            </a:pPr>
            <a:r>
              <a:rPr lang="en-US" sz="2400" b="0" i="0" dirty="0">
                <a:effectLst/>
                <a:latin typeface="Söhne"/>
              </a:rPr>
              <a:t>... indicates that there can be more inputs.</a:t>
            </a:r>
          </a:p>
          <a:p>
            <a:endParaRPr lang="en-US" sz="2400" dirty="0"/>
          </a:p>
        </p:txBody>
      </p:sp>
    </p:spTree>
    <p:extLst>
      <p:ext uri="{BB962C8B-B14F-4D97-AF65-F5344CB8AC3E}">
        <p14:creationId xmlns:p14="http://schemas.microsoft.com/office/powerpoint/2010/main" val="1841689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1c529cc-ded1-4ac6-9f22-0fd9f35bb652.jpg"/>
          <p:cNvPicPr>
            <a:picLocks noChangeAspect="1" noChangeArrowheads="1"/>
          </p:cNvPicPr>
          <p:nvPr/>
        </p:nvPicPr>
        <p:blipFill>
          <a:blip r:embed="rId2"/>
          <a:srcRect/>
          <a:stretch>
            <a:fillRect/>
          </a:stretch>
        </p:blipFill>
        <p:spPr bwMode="auto">
          <a:xfrm>
            <a:off x="457200" y="1066800"/>
            <a:ext cx="8001000" cy="5510893"/>
          </a:xfrm>
          <a:prstGeom prst="rect">
            <a:avLst/>
          </a:prstGeom>
          <a:noFill/>
        </p:spPr>
      </p:pic>
      <p:sp>
        <p:nvSpPr>
          <p:cNvPr id="3" name="TextBox 2"/>
          <p:cNvSpPr txBox="1"/>
          <p:nvPr/>
        </p:nvSpPr>
        <p:spPr>
          <a:xfrm>
            <a:off x="914400" y="304800"/>
            <a:ext cx="7543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Table 1: Total Fixed, Total Variable and Total Cost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normAutofit/>
          </a:bodyPr>
          <a:lstStyle/>
          <a:p>
            <a:r>
              <a:rPr lang="en-US" sz="4000" dirty="0">
                <a:solidFill>
                  <a:srgbClr val="00B0F0"/>
                </a:solidFill>
              </a:rPr>
              <a:t>Total Fixed Cost (TFC) </a:t>
            </a:r>
          </a:p>
        </p:txBody>
      </p:sp>
      <p:sp>
        <p:nvSpPr>
          <p:cNvPr id="3" name="Content Placeholder 2"/>
          <p:cNvSpPr>
            <a:spLocks noGrp="1"/>
          </p:cNvSpPr>
          <p:nvPr>
            <p:ph idx="1"/>
          </p:nvPr>
        </p:nvSpPr>
        <p:spPr>
          <a:xfrm>
            <a:off x="0" y="1143000"/>
            <a:ext cx="8991600" cy="5181600"/>
          </a:xfrm>
        </p:spPr>
        <p:txBody>
          <a:bodyPr>
            <a:noAutofit/>
          </a:bodyPr>
          <a:lstStyle/>
          <a:p>
            <a:pPr lvl="1" algn="just">
              <a:lnSpc>
                <a:spcPct val="150000"/>
              </a:lnSpc>
            </a:pPr>
            <a:endParaRPr lang="en-US" sz="2000" dirty="0">
              <a:latin typeface="Times New Roman" pitchFamily="18" charset="0"/>
              <a:cs typeface="Times New Roman" pitchFamily="18" charset="0"/>
            </a:endParaRPr>
          </a:p>
          <a:p>
            <a:pPr lvl="1" algn="just">
              <a:lnSpc>
                <a:spcPct val="150000"/>
              </a:lnSpc>
            </a:pPr>
            <a:r>
              <a:rPr lang="en-US" sz="2000" dirty="0">
                <a:latin typeface="Times New Roman" pitchFamily="18" charset="0"/>
                <a:cs typeface="Times New Roman" pitchFamily="18" charset="0"/>
              </a:rPr>
              <a:t>Total cost incurred by the firm on the use of all fixed factors. </a:t>
            </a:r>
          </a:p>
          <a:p>
            <a:pPr lvl="1" algn="just">
              <a:lnSpc>
                <a:spcPct val="150000"/>
              </a:lnSpc>
            </a:pPr>
            <a:r>
              <a:rPr lang="en-US" sz="2000" dirty="0">
                <a:latin typeface="Times New Roman" pitchFamily="18" charset="0"/>
                <a:cs typeface="Times New Roman" pitchFamily="18" charset="0"/>
              </a:rPr>
              <a:t>This cost is independent of output,  it does not change with change in the quantity of output. </a:t>
            </a:r>
          </a:p>
          <a:p>
            <a:pPr lvl="1" algn="just">
              <a:lnSpc>
                <a:spcPct val="150000"/>
              </a:lnSpc>
            </a:pPr>
            <a:r>
              <a:rPr lang="en-US" sz="2000" dirty="0">
                <a:latin typeface="Times New Roman" pitchFamily="18" charset="0"/>
                <a:cs typeface="Times New Roman" pitchFamily="18" charset="0"/>
              </a:rPr>
              <a:t>It remains constant regardless of the quantity of output produced. </a:t>
            </a:r>
          </a:p>
          <a:p>
            <a:pPr lvl="1" algn="just">
              <a:lnSpc>
                <a:spcPct val="150000"/>
              </a:lnSpc>
            </a:pPr>
            <a:r>
              <a:rPr lang="en-US" sz="2000" dirty="0">
                <a:latin typeface="Times New Roman" pitchFamily="18" charset="0"/>
                <a:cs typeface="Times New Roman" pitchFamily="18" charset="0"/>
              </a:rPr>
              <a:t>Fixed cost includes interest on the capital invested, rent, insurance premium, property tax, etc. </a:t>
            </a:r>
          </a:p>
          <a:p>
            <a:pPr lvl="1" algn="just">
              <a:lnSpc>
                <a:spcPct val="150000"/>
              </a:lnSpc>
            </a:pPr>
            <a:r>
              <a:rPr lang="en-US" sz="2000" dirty="0">
                <a:latin typeface="Times New Roman" pitchFamily="18" charset="0"/>
                <a:cs typeface="Times New Roman" pitchFamily="18" charset="0"/>
              </a:rPr>
              <a:t>That is why fixed cost is often known as 'unavoidable cost.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Total Variable Cost (TVC)</a:t>
            </a:r>
          </a:p>
        </p:txBody>
      </p:sp>
      <p:sp>
        <p:nvSpPr>
          <p:cNvPr id="3" name="Content Placeholder 2"/>
          <p:cNvSpPr>
            <a:spLocks noGrp="1"/>
          </p:cNvSpPr>
          <p:nvPr>
            <p:ph idx="1"/>
          </p:nvPr>
        </p:nvSpPr>
        <p:spPr/>
        <p:txBody>
          <a:bodyPr>
            <a:normAutofit/>
          </a:bodyPr>
          <a:lstStyle/>
          <a:p>
            <a:pPr algn="just"/>
            <a:r>
              <a:rPr lang="en-US" sz="2000" dirty="0"/>
              <a:t>Total variable cost is the sum of expenses incurred on those factor inputs whose quantity varies with a change in the level of output. Total variable cost curve TVC is shown in the Fig. It has inverse-S shape. Total variable costs increase as the level of output increases.</a:t>
            </a:r>
          </a:p>
        </p:txBody>
      </p:sp>
      <p:pic>
        <p:nvPicPr>
          <p:cNvPr id="6146" name="Picture 2"/>
          <p:cNvPicPr>
            <a:picLocks noChangeAspect="1" noChangeArrowheads="1"/>
          </p:cNvPicPr>
          <p:nvPr/>
        </p:nvPicPr>
        <p:blipFill>
          <a:blip r:embed="rId2"/>
          <a:srcRect/>
          <a:stretch>
            <a:fillRect/>
          </a:stretch>
        </p:blipFill>
        <p:spPr bwMode="auto">
          <a:xfrm>
            <a:off x="2743200" y="3667125"/>
            <a:ext cx="3733800" cy="258127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solidFill>
                  <a:srgbClr val="00B0F0"/>
                </a:solidFill>
              </a:rPr>
              <a:t>Total Variable Cost (TVC) </a:t>
            </a:r>
          </a:p>
        </p:txBody>
      </p:sp>
      <p:sp>
        <p:nvSpPr>
          <p:cNvPr id="3" name="Content Placeholder 2"/>
          <p:cNvSpPr>
            <a:spLocks noGrp="1"/>
          </p:cNvSpPr>
          <p:nvPr>
            <p:ph idx="1"/>
          </p:nvPr>
        </p:nvSpPr>
        <p:spPr>
          <a:xfrm>
            <a:off x="228600" y="1295400"/>
            <a:ext cx="8686800" cy="5257800"/>
          </a:xfrm>
        </p:spPr>
        <p:txBody>
          <a:bodyPr>
            <a:normAutofit/>
          </a:bodyPr>
          <a:lstStyle/>
          <a:p>
            <a:pPr algn="just">
              <a:lnSpc>
                <a:spcPct val="150000"/>
              </a:lnSpc>
            </a:pPr>
            <a:r>
              <a:rPr lang="en-US" sz="2400" dirty="0">
                <a:latin typeface="Times New Roman" pitchFamily="18" charset="0"/>
                <a:cs typeface="Times New Roman" pitchFamily="18" charset="0"/>
              </a:rPr>
              <a:t>This cost includes payments for raw materials, wages paid to temporary and casual workers, payment for fuel and power used in production, etc. </a:t>
            </a: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Since the use of variable factors varies in accordance with the level of output, variable costs also vary with the level of output. </a:t>
            </a: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These costs vary directly with change in the volume of output; rising as more is produced and falling as less is produced.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B0F0"/>
                </a:solidFill>
              </a:rPr>
              <a:t>TVC Curve </a:t>
            </a:r>
          </a:p>
        </p:txBody>
      </p:sp>
      <p:sp>
        <p:nvSpPr>
          <p:cNvPr id="3" name="Content Placeholder 2"/>
          <p:cNvSpPr>
            <a:spLocks noGrp="1"/>
          </p:cNvSpPr>
          <p:nvPr>
            <p:ph idx="1"/>
          </p:nvPr>
        </p:nvSpPr>
        <p:spPr>
          <a:xfrm>
            <a:off x="228600" y="1143000"/>
            <a:ext cx="8610600" cy="5562600"/>
          </a:xfrm>
        </p:spPr>
        <p:txBody>
          <a:bodyPr>
            <a:noAutofit/>
          </a:bodyPr>
          <a:lstStyle/>
          <a:p>
            <a:pPr algn="just"/>
            <a:r>
              <a:rPr lang="en-US" sz="2400" dirty="0">
                <a:latin typeface="Times New Roman" pitchFamily="18" charset="0"/>
                <a:cs typeface="Times New Roman" pitchFamily="18" charset="0"/>
              </a:rPr>
              <a:t>Total variable cost increases with output. But the rate of increase in the total variable cost is different at different levels of output. As can be seen from the column (3) of Table 1, total variable cost initially increases at a decreasing rate as total output increases (up to 3 units) and subsequently it increases at an increasing rate with increase in output (from 4th unit onwards). </a:t>
            </a:r>
          </a:p>
          <a:p>
            <a:pPr algn="just"/>
            <a:r>
              <a:rPr lang="en-US" sz="2400" dirty="0">
                <a:latin typeface="Times New Roman" pitchFamily="18" charset="0"/>
                <a:cs typeface="Times New Roman" pitchFamily="18" charset="0"/>
              </a:rPr>
              <a:t>The TVC curve is a positively sloping curve, showing that as output increases total variable cost also increases. But the rate of increase of TVC is not same </a:t>
            </a:r>
            <a:r>
              <a:rPr lang="en-US" sz="2400" dirty="0" err="1">
                <a:latin typeface="Times New Roman" pitchFamily="18" charset="0"/>
                <a:cs typeface="Times New Roman" pitchFamily="18" charset="0"/>
              </a:rPr>
              <a:t>thoughout</a:t>
            </a:r>
            <a:r>
              <a:rPr lang="en-US" sz="2400" dirty="0">
                <a:latin typeface="Times New Roman" pitchFamily="18" charset="0"/>
                <a:cs typeface="Times New Roman" pitchFamily="18" charset="0"/>
              </a:rPr>
              <a:t>; it increases at a decreasing rate first and then at an increasing rate.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Hence, TVC curve looks like 'inverted S-shape. Also, note that TVC curve starts from the origin which shows that when output is zero, total variable cost is also zero.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592763"/>
          </a:xfrm>
        </p:spPr>
        <p:txBody>
          <a:bodyPr>
            <a:normAutofit/>
          </a:bodyPr>
          <a:lstStyle/>
          <a:p>
            <a:pPr algn="just"/>
            <a:endParaRPr lang="en-US" sz="2800" dirty="0">
              <a:latin typeface="+mj-lt"/>
              <a:cs typeface="Times New Roman" pitchFamily="18" charset="0"/>
            </a:endParaRPr>
          </a:p>
          <a:p>
            <a:pPr algn="just"/>
            <a:endParaRPr lang="en-US" sz="2800" dirty="0">
              <a:latin typeface="+mj-lt"/>
              <a:cs typeface="Times New Roman" pitchFamily="18" charset="0"/>
            </a:endParaRPr>
          </a:p>
          <a:p>
            <a:pPr algn="just"/>
            <a:r>
              <a:rPr lang="en-US" sz="2800" dirty="0">
                <a:latin typeface="+mj-lt"/>
                <a:cs typeface="Times New Roman" pitchFamily="18" charset="0"/>
              </a:rPr>
              <a:t>Total variable cost increases at a diminishing rate due to increasing returns to the variable inputs arising from the fuller </a:t>
            </a:r>
            <a:r>
              <a:rPr lang="en-US" sz="2800" dirty="0" err="1">
                <a:latin typeface="+mj-lt"/>
                <a:cs typeface="Times New Roman" pitchFamily="18" charset="0"/>
              </a:rPr>
              <a:t>utilisation</a:t>
            </a:r>
            <a:r>
              <a:rPr lang="en-US" sz="2800" dirty="0">
                <a:latin typeface="+mj-lt"/>
                <a:cs typeface="Times New Roman" pitchFamily="18" charset="0"/>
              </a:rPr>
              <a:t> of fixed factors and </a:t>
            </a:r>
            <a:r>
              <a:rPr lang="en-US" sz="2800" dirty="0" err="1">
                <a:latin typeface="+mj-lt"/>
                <a:cs typeface="Times New Roman" pitchFamily="18" charset="0"/>
              </a:rPr>
              <a:t>specialisation</a:t>
            </a:r>
            <a:r>
              <a:rPr lang="en-US" sz="2800" dirty="0">
                <a:latin typeface="+mj-lt"/>
                <a:cs typeface="Times New Roman" pitchFamily="18" charset="0"/>
              </a:rPr>
              <a:t>. </a:t>
            </a:r>
          </a:p>
          <a:p>
            <a:pPr algn="just"/>
            <a:endParaRPr lang="en-US" sz="2800" dirty="0">
              <a:latin typeface="+mj-lt"/>
              <a:cs typeface="Times New Roman" pitchFamily="18" charset="0"/>
            </a:endParaRPr>
          </a:p>
          <a:p>
            <a:pPr algn="just"/>
            <a:r>
              <a:rPr lang="en-US" sz="2800" dirty="0">
                <a:latin typeface="+mj-lt"/>
                <a:cs typeface="Times New Roman" pitchFamily="18" charset="0"/>
              </a:rPr>
              <a:t>It increases at an increasing rate due to diminishing returns to the variable inputs arising from difficulty of management and over </a:t>
            </a:r>
            <a:r>
              <a:rPr lang="en-US" sz="2800" dirty="0" err="1">
                <a:latin typeface="+mj-lt"/>
                <a:cs typeface="Times New Roman" pitchFamily="18" charset="0"/>
              </a:rPr>
              <a:t>utilisation</a:t>
            </a:r>
            <a:r>
              <a:rPr lang="en-US" sz="2800" dirty="0">
                <a:latin typeface="+mj-lt"/>
                <a:cs typeface="Times New Roman" pitchFamily="18" charset="0"/>
              </a:rPr>
              <a:t> of fixed factor etc.</a:t>
            </a:r>
          </a:p>
        </p:txBody>
      </p:sp>
      <p:sp>
        <p:nvSpPr>
          <p:cNvPr id="2" name="TextBox 1">
            <a:extLst>
              <a:ext uri="{FF2B5EF4-FFF2-40B4-BE49-F238E27FC236}">
                <a16:creationId xmlns:a16="http://schemas.microsoft.com/office/drawing/2014/main" id="{7986CD0D-B716-1EAD-5F9D-80065CA68E63}"/>
              </a:ext>
            </a:extLst>
          </p:cNvPr>
          <p:cNvSpPr txBox="1"/>
          <p:nvPr/>
        </p:nvSpPr>
        <p:spPr>
          <a:xfrm>
            <a:off x="3657600" y="381000"/>
            <a:ext cx="1987404" cy="584775"/>
          </a:xfrm>
          <a:prstGeom prst="rect">
            <a:avLst/>
          </a:prstGeom>
          <a:noFill/>
        </p:spPr>
        <p:txBody>
          <a:bodyPr wrap="none" rtlCol="0">
            <a:spAutoFit/>
          </a:bodyPr>
          <a:lstStyle/>
          <a:p>
            <a:r>
              <a:rPr lang="en-US" sz="3200" dirty="0">
                <a:solidFill>
                  <a:srgbClr val="00B0F0"/>
                </a:solidFill>
              </a:rPr>
              <a:t>TVC Curve </a:t>
            </a:r>
            <a:endParaRPr lang="en-US"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B0F0"/>
                </a:solidFill>
              </a:rPr>
              <a:t>Total Cost (TC)</a:t>
            </a:r>
          </a:p>
        </p:txBody>
      </p:sp>
      <p:sp>
        <p:nvSpPr>
          <p:cNvPr id="3" name="Content Placeholder 2"/>
          <p:cNvSpPr>
            <a:spLocks noGrp="1"/>
          </p:cNvSpPr>
          <p:nvPr>
            <p:ph idx="1"/>
          </p:nvPr>
        </p:nvSpPr>
        <p:spPr/>
        <p:txBody>
          <a:bodyPr>
            <a:normAutofit/>
          </a:bodyPr>
          <a:lstStyle/>
          <a:p>
            <a:pPr algn="just"/>
            <a:r>
              <a:rPr lang="en-US" dirty="0"/>
              <a:t>Total cost to a producer for the various levels of output is the sum of total fixed costs and total variable costs, i.e.,</a:t>
            </a:r>
          </a:p>
          <a:p>
            <a:pPr algn="ctr">
              <a:buNone/>
            </a:pPr>
            <a:r>
              <a:rPr lang="en-US" dirty="0"/>
              <a:t>TC = TFC+TVC</a:t>
            </a:r>
          </a:p>
          <a:p>
            <a:pPr algn="just"/>
            <a:r>
              <a:rPr lang="en-US" dirty="0"/>
              <a:t>Total cost of production which is the sum of total variable cost and total fixed cost.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rgbClr val="00B0F0"/>
                </a:solidFill>
              </a:rPr>
              <a:t>Total Cost</a:t>
            </a:r>
          </a:p>
        </p:txBody>
      </p:sp>
      <p:sp>
        <p:nvSpPr>
          <p:cNvPr id="3" name="Content Placeholder 2"/>
          <p:cNvSpPr>
            <a:spLocks noGrp="1"/>
          </p:cNvSpPr>
          <p:nvPr>
            <p:ph idx="1"/>
          </p:nvPr>
        </p:nvSpPr>
        <p:spPr>
          <a:xfrm>
            <a:off x="228600" y="1295400"/>
            <a:ext cx="8686800" cy="5562600"/>
          </a:xfrm>
        </p:spPr>
        <p:txBody>
          <a:bodyPr>
            <a:noAutofit/>
          </a:bodyPr>
          <a:lstStyle/>
          <a:p>
            <a:pPr algn="just">
              <a:lnSpc>
                <a:spcPct val="150000"/>
              </a:lnSpc>
            </a:pPr>
            <a:r>
              <a:rPr lang="en-US" sz="2800" dirty="0">
                <a:latin typeface="Times New Roman" pitchFamily="18" charset="0"/>
                <a:cs typeface="Times New Roman" pitchFamily="18" charset="0"/>
              </a:rPr>
              <a:t>Since total cost has total variable cost as one of its components which varies with change in output, the total cost will also change directly with the change in output. </a:t>
            </a:r>
          </a:p>
          <a:p>
            <a:pPr algn="just">
              <a:lnSpc>
                <a:spcPct val="150000"/>
              </a:lnSpc>
            </a:pPr>
            <a:endParaRPr lang="en-US" sz="28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Also, since total fixed cost by definition remains constant, the changes in total cost are entirely due to changes in total variable cost.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09600"/>
          </a:xfrm>
        </p:spPr>
        <p:txBody>
          <a:bodyPr>
            <a:normAutofit fontScale="90000"/>
          </a:bodyPr>
          <a:lstStyle/>
          <a:p>
            <a:br>
              <a:rPr lang="en-US" dirty="0">
                <a:solidFill>
                  <a:srgbClr val="00B0F0"/>
                </a:solidFill>
              </a:rPr>
            </a:br>
            <a:r>
              <a:rPr lang="en-US" dirty="0">
                <a:solidFill>
                  <a:srgbClr val="00B0F0"/>
                </a:solidFill>
              </a:rPr>
              <a:t>TC Curve </a:t>
            </a:r>
          </a:p>
        </p:txBody>
      </p:sp>
      <p:sp>
        <p:nvSpPr>
          <p:cNvPr id="3" name="Content Placeholder 2"/>
          <p:cNvSpPr>
            <a:spLocks noGrp="1"/>
          </p:cNvSpPr>
          <p:nvPr>
            <p:ph idx="1"/>
          </p:nvPr>
        </p:nvSpPr>
        <p:spPr>
          <a:xfrm>
            <a:off x="0" y="1036637"/>
            <a:ext cx="9144000" cy="5516563"/>
          </a:xfrm>
        </p:spPr>
        <p:txBody>
          <a:bodyPr>
            <a:noAutofit/>
          </a:bodyPr>
          <a:lstStyle/>
          <a:p>
            <a:pPr algn="just"/>
            <a:r>
              <a:rPr lang="en-US" sz="2000" dirty="0">
                <a:latin typeface="Times New Roman" pitchFamily="18" charset="0"/>
                <a:cs typeface="Times New Roman" pitchFamily="18" charset="0"/>
              </a:rPr>
              <a:t>Total cost is the sum of total fixed cost and total variable cost. Since a constant fixed cost is added to the total variable cost, the shape of TC curve is the same as that of the TVC curve. </a:t>
            </a:r>
          </a:p>
          <a:p>
            <a:pPr algn="just"/>
            <a:r>
              <a:rPr lang="en-US" sz="2000" dirty="0">
                <a:latin typeface="Times New Roman" pitchFamily="18" charset="0"/>
                <a:cs typeface="Times New Roman" pitchFamily="18" charset="0"/>
              </a:rPr>
              <a:t>This means that slopes of the total cost curves and the total variable cost curves are identical. </a:t>
            </a:r>
          </a:p>
          <a:p>
            <a:pPr algn="just"/>
            <a:r>
              <a:rPr lang="en-US" sz="2000" dirty="0">
                <a:latin typeface="Times New Roman" pitchFamily="18" charset="0"/>
                <a:cs typeface="Times New Roman" pitchFamily="18" charset="0"/>
              </a:rPr>
              <a:t>In other words, TC curve and TVC curve are always parallel to each other. </a:t>
            </a:r>
          </a:p>
          <a:p>
            <a:pPr algn="just"/>
            <a:r>
              <a:rPr lang="en-US" sz="2000" dirty="0">
                <a:latin typeface="Times New Roman" pitchFamily="18" charset="0"/>
                <a:cs typeface="Times New Roman" pitchFamily="18" charset="0"/>
              </a:rPr>
              <a:t>Note that TC curve originates not from O, but from point A because at zero level of output total cost equals total fixed cost since TVC is zero when output is zero. </a:t>
            </a:r>
          </a:p>
          <a:p>
            <a:pPr algn="just"/>
            <a:r>
              <a:rPr lang="en-US" sz="2000" dirty="0">
                <a:latin typeface="Times New Roman" pitchFamily="18" charset="0"/>
                <a:cs typeface="Times New Roman" pitchFamily="18" charset="0"/>
              </a:rPr>
              <a:t>Thus, total variable cost curve starts from the origin while the total cost curve starts at the point where the total fixed cost curve intersects the vertical axis (starting point of TFC). Vertical distance between the TVC and TC curves equals the amount of total fixed cost, and since the total fixed cost is constant, the vertical distance between the TVC curve and TC curve is same at all levels of output. </a:t>
            </a:r>
          </a:p>
          <a:p>
            <a:pPr algn="just"/>
            <a:r>
              <a:rPr lang="en-US" sz="2000" dirty="0">
                <a:latin typeface="Times New Roman" pitchFamily="18" charset="0"/>
                <a:cs typeface="Times New Roman" pitchFamily="18" charset="0"/>
              </a:rPr>
              <a:t>Like TVC, TC increases at a decreasing rate first and then at an increasing rate. Hence, the TC curve is initially concave downward, subsequently it is concave upward. This behaviour of the TC curve follows directly from the law variable proportions.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1a99e1e2-b037-453e-b6e8-e1135fcb7219.jpg"/>
          <p:cNvPicPr>
            <a:picLocks noChangeAspect="1" noChangeArrowheads="1"/>
          </p:cNvPicPr>
          <p:nvPr/>
        </p:nvPicPr>
        <p:blipFill>
          <a:blip r:embed="rId2"/>
          <a:srcRect b="12222"/>
          <a:stretch>
            <a:fillRect/>
          </a:stretch>
        </p:blipFill>
        <p:spPr bwMode="auto">
          <a:xfrm>
            <a:off x="609600" y="381000"/>
            <a:ext cx="7887008"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828800" y="6396335"/>
            <a:ext cx="6172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Fig 1: Behaviour of Short-run Total Costs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A753-DFC2-548E-251C-B803F13A2EE3}"/>
              </a:ext>
            </a:extLst>
          </p:cNvPr>
          <p:cNvSpPr>
            <a:spLocks noGrp="1"/>
          </p:cNvSpPr>
          <p:nvPr>
            <p:ph type="title"/>
          </p:nvPr>
        </p:nvSpPr>
        <p:spPr/>
        <p:txBody>
          <a:bodyPr/>
          <a:lstStyle/>
          <a:p>
            <a:r>
              <a:rPr lang="en-US" sz="4400" dirty="0">
                <a:latin typeface="Söhne"/>
              </a:rPr>
              <a:t>P</a:t>
            </a:r>
            <a:r>
              <a:rPr lang="en-US" sz="4400" b="0" i="0" dirty="0">
                <a:effectLst/>
                <a:latin typeface="Söhne"/>
              </a:rPr>
              <a:t>roduction </a:t>
            </a:r>
            <a:r>
              <a:rPr lang="en-US" sz="4400" dirty="0">
                <a:latin typeface="Söhne"/>
              </a:rPr>
              <a:t>F</a:t>
            </a:r>
            <a:r>
              <a:rPr lang="en-US" sz="4400" b="0" i="0" dirty="0">
                <a:effectLst/>
                <a:latin typeface="Söhne"/>
              </a:rPr>
              <a:t>unction</a:t>
            </a:r>
            <a:endParaRPr lang="en-US" dirty="0"/>
          </a:p>
        </p:txBody>
      </p:sp>
      <p:sp>
        <p:nvSpPr>
          <p:cNvPr id="3" name="Content Placeholder 2">
            <a:extLst>
              <a:ext uri="{FF2B5EF4-FFF2-40B4-BE49-F238E27FC236}">
                <a16:creationId xmlns:a16="http://schemas.microsoft.com/office/drawing/2014/main" id="{15BD90A2-93F4-6CF5-284D-AFB422EC6C49}"/>
              </a:ext>
            </a:extLst>
          </p:cNvPr>
          <p:cNvSpPr>
            <a:spLocks noGrp="1"/>
          </p:cNvSpPr>
          <p:nvPr>
            <p:ph idx="1"/>
          </p:nvPr>
        </p:nvSpPr>
        <p:spPr/>
        <p:txBody>
          <a:bodyPr>
            <a:normAutofit/>
          </a:bodyPr>
          <a:lstStyle/>
          <a:p>
            <a:pPr algn="just"/>
            <a:r>
              <a:rPr lang="en-US" sz="2800" b="0" i="0" dirty="0">
                <a:effectLst/>
                <a:latin typeface="Söhne"/>
              </a:rPr>
              <a:t>The production function shows how varying the quantities of inputs affects the resulting output. It helps economists and businesses analyze how factors like labor, capital, and technology contribute to production and how changes in these factors influence overall output levels.</a:t>
            </a:r>
            <a:endParaRPr lang="en-US" sz="2800" dirty="0"/>
          </a:p>
        </p:txBody>
      </p:sp>
    </p:spTree>
    <p:extLst>
      <p:ext uri="{BB962C8B-B14F-4D97-AF65-F5344CB8AC3E}">
        <p14:creationId xmlns:p14="http://schemas.microsoft.com/office/powerpoint/2010/main" val="2501503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B0F0"/>
                </a:solidFill>
              </a:rPr>
              <a:t>Average Cost Curves</a:t>
            </a:r>
            <a:br>
              <a:rPr lang="en-US" sz="3600" dirty="0">
                <a:solidFill>
                  <a:srgbClr val="00B0F0"/>
                </a:solidFill>
              </a:rPr>
            </a:br>
            <a:endParaRPr lang="en-US" sz="3600" dirty="0">
              <a:solidFill>
                <a:srgbClr val="00B0F0"/>
              </a:solidFill>
            </a:endParaRPr>
          </a:p>
        </p:txBody>
      </p:sp>
      <p:sp>
        <p:nvSpPr>
          <p:cNvPr id="3" name="Content Placeholder 2"/>
          <p:cNvSpPr>
            <a:spLocks noGrp="1"/>
          </p:cNvSpPr>
          <p:nvPr>
            <p:ph idx="1"/>
          </p:nvPr>
        </p:nvSpPr>
        <p:spPr>
          <a:xfrm>
            <a:off x="457200" y="1447800"/>
            <a:ext cx="8305800" cy="4678363"/>
          </a:xfrm>
        </p:spPr>
        <p:txBody>
          <a:bodyPr>
            <a:normAutofit/>
          </a:bodyPr>
          <a:lstStyle/>
          <a:p>
            <a:pPr algn="just">
              <a:lnSpc>
                <a:spcPct val="150000"/>
              </a:lnSpc>
            </a:pPr>
            <a:r>
              <a:rPr lang="en-US" sz="2400" dirty="0">
                <a:latin typeface="Times New Roman" pitchFamily="18" charset="0"/>
                <a:cs typeface="Times New Roman" pitchFamily="18" charset="0"/>
              </a:rPr>
              <a:t>Average cost is the cost per unit of output. Average cost is simply the total cost divided by the number of units produced Corresponding to three types of total costs in the short-run, there are three types of average cost namely (1) average fixed cost, (2) average variable cost, and (3) average total cost.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4c52acb4-a9c8-4615-bcac-44e4050bd0a3.jpg"/>
          <p:cNvPicPr>
            <a:picLocks noChangeAspect="1" noChangeArrowheads="1"/>
          </p:cNvPicPr>
          <p:nvPr/>
        </p:nvPicPr>
        <p:blipFill>
          <a:blip r:embed="rId2"/>
          <a:srcRect/>
          <a:stretch>
            <a:fillRect/>
          </a:stretch>
        </p:blipFill>
        <p:spPr bwMode="auto">
          <a:xfrm>
            <a:off x="0" y="1524000"/>
            <a:ext cx="9144000" cy="4724400"/>
          </a:xfrm>
          <a:prstGeom prst="rect">
            <a:avLst/>
          </a:prstGeom>
          <a:noFill/>
        </p:spPr>
      </p:pic>
      <p:sp>
        <p:nvSpPr>
          <p:cNvPr id="3" name="Rectangle 2"/>
          <p:cNvSpPr/>
          <p:nvPr/>
        </p:nvSpPr>
        <p:spPr>
          <a:xfrm>
            <a:off x="1905000" y="762000"/>
            <a:ext cx="5680529" cy="523220"/>
          </a:xfrm>
          <a:prstGeom prst="rect">
            <a:avLst/>
          </a:prstGeom>
        </p:spPr>
        <p:txBody>
          <a:bodyPr wrap="none">
            <a:spAutoFit/>
          </a:bodyPr>
          <a:lstStyle/>
          <a:p>
            <a:pPr algn="ctr"/>
            <a:r>
              <a:rPr lang="en-US" sz="2800" b="1" dirty="0">
                <a:solidFill>
                  <a:srgbClr val="00B0F0"/>
                </a:solidFill>
              </a:rPr>
              <a:t>Table 8.2:Behaviour of Average Costs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Average Fixed Cost (AFC)</a:t>
            </a:r>
          </a:p>
        </p:txBody>
      </p:sp>
      <p:sp>
        <p:nvSpPr>
          <p:cNvPr id="3" name="Content Placeholder 2"/>
          <p:cNvSpPr>
            <a:spLocks noGrp="1"/>
          </p:cNvSpPr>
          <p:nvPr>
            <p:ph idx="1"/>
          </p:nvPr>
        </p:nvSpPr>
        <p:spPr/>
        <p:txBody>
          <a:bodyPr>
            <a:normAutofit/>
          </a:bodyPr>
          <a:lstStyle/>
          <a:p>
            <a:pPr algn="just"/>
            <a:r>
              <a:rPr lang="en-US" dirty="0"/>
              <a:t>Average fixed cost is total fixed cost divided by total output. It is per unit cost on fixed factors</a:t>
            </a:r>
          </a:p>
          <a:p>
            <a:pPr algn="ctr">
              <a:buNone/>
            </a:pPr>
            <a:r>
              <a:rPr lang="en-US" dirty="0"/>
              <a:t>AFC  = TFC/TQ</a:t>
            </a:r>
          </a:p>
          <a:p>
            <a:pPr algn="just"/>
            <a:r>
              <a:rPr lang="en-US" dirty="0"/>
              <a:t>TQ is the total output.</a:t>
            </a:r>
          </a:p>
          <a:p>
            <a:pPr algn="just"/>
            <a:r>
              <a:rPr lang="en-US" dirty="0"/>
              <a:t>AFC curve is a rectangular hyperbola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0" y="1066800"/>
            <a:ext cx="6019800" cy="48768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Average Fixed Cost (AFC)</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Average fixed cost falls throughout with an increase in output because the total fixed cost is spread over larger and larger units as output increases. </a:t>
            </a:r>
          </a:p>
          <a:p>
            <a:pPr algn="just"/>
            <a:r>
              <a:rPr lang="en-US" dirty="0"/>
              <a:t>AFC falls as output increases because the TFC numerator of the ratio is constant Q while the denominator increases. Yet as long as there is some fixed cost, the average fixed cost cannot be zero.</a:t>
            </a:r>
          </a:p>
          <a:p>
            <a:pPr algn="just"/>
            <a:r>
              <a:rPr lang="en-US" dirty="0"/>
              <a:t>It slopes downward throughout its length from left to right showing continuous fall in average fixed cost with an increase in output.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305800" cy="5334000"/>
          </a:xfrm>
        </p:spPr>
        <p:txBody>
          <a:bodyPr>
            <a:normAutofit/>
          </a:bodyPr>
          <a:lstStyle/>
          <a:p>
            <a:pPr algn="just">
              <a:lnSpc>
                <a:spcPct val="150000"/>
              </a:lnSpc>
            </a:pPr>
            <a:r>
              <a:rPr lang="en-US" sz="2400" dirty="0">
                <a:latin typeface="Times New Roman" pitchFamily="18" charset="0"/>
                <a:cs typeface="Times New Roman" pitchFamily="18" charset="0"/>
              </a:rPr>
              <a:t>For very small outputs, average fixed cost is high, and for large outputs it is low.</a:t>
            </a:r>
          </a:p>
          <a:p>
            <a:pPr algn="just">
              <a:lnSpc>
                <a:spcPct val="150000"/>
              </a:lnSpc>
            </a:pPr>
            <a:r>
              <a:rPr lang="en-US" sz="2400" dirty="0">
                <a:latin typeface="Times New Roman" pitchFamily="18" charset="0"/>
                <a:cs typeface="Times New Roman" pitchFamily="18" charset="0"/>
              </a:rPr>
              <a:t> AFC curve is asymptotic to the axes, i.e., the curve approaches the X-axis and the Y-axis at each end. </a:t>
            </a:r>
          </a:p>
          <a:p>
            <a:pPr algn="just">
              <a:lnSpc>
                <a:spcPct val="150000"/>
              </a:lnSpc>
            </a:pPr>
            <a:r>
              <a:rPr lang="en-US" sz="2400" dirty="0">
                <a:latin typeface="Times New Roman" pitchFamily="18" charset="0"/>
                <a:cs typeface="Times New Roman" pitchFamily="18" charset="0"/>
              </a:rPr>
              <a:t>The curve approaches X-axis but never touches it because average fixed cost cannot be zero since the total fixed cost is positive. </a:t>
            </a:r>
          </a:p>
          <a:p>
            <a:pPr algn="just">
              <a:lnSpc>
                <a:spcPct val="150000"/>
              </a:lnSpc>
            </a:pPr>
            <a:r>
              <a:rPr lang="en-US" sz="2400" dirty="0">
                <a:latin typeface="Times New Roman" pitchFamily="18" charset="0"/>
                <a:cs typeface="Times New Roman" pitchFamily="18" charset="0"/>
              </a:rPr>
              <a:t>Similarly, AFC curve never touches Y-axis because the total fixed cost has a positive value at very low levels of output. </a:t>
            </a:r>
          </a:p>
        </p:txBody>
      </p:sp>
      <p:sp>
        <p:nvSpPr>
          <p:cNvPr id="4" name="Rectangle 3"/>
          <p:cNvSpPr/>
          <p:nvPr/>
        </p:nvSpPr>
        <p:spPr>
          <a:xfrm>
            <a:off x="3200400" y="228600"/>
            <a:ext cx="3261021" cy="461665"/>
          </a:xfrm>
          <a:prstGeom prst="rect">
            <a:avLst/>
          </a:prstGeom>
        </p:spPr>
        <p:txBody>
          <a:bodyPr wrap="none">
            <a:spAutoFit/>
          </a:bodyPr>
          <a:lstStyle/>
          <a:p>
            <a:r>
              <a:rPr lang="en-US" sz="2400" dirty="0">
                <a:solidFill>
                  <a:srgbClr val="00B0F0"/>
                </a:solidFill>
              </a:rPr>
              <a:t>Average Fixed Cost (AFC)</a:t>
            </a: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Average Variable Cost (AVC)</a:t>
            </a:r>
          </a:p>
        </p:txBody>
      </p:sp>
      <p:sp>
        <p:nvSpPr>
          <p:cNvPr id="3" name="Content Placeholder 2"/>
          <p:cNvSpPr>
            <a:spLocks noGrp="1"/>
          </p:cNvSpPr>
          <p:nvPr>
            <p:ph idx="1"/>
          </p:nvPr>
        </p:nvSpPr>
        <p:spPr/>
        <p:txBody>
          <a:bodyPr>
            <a:normAutofit/>
          </a:bodyPr>
          <a:lstStyle/>
          <a:p>
            <a:pPr algn="just"/>
            <a:r>
              <a:rPr lang="en-US" sz="2400" dirty="0"/>
              <a:t>The average variable cost is found by dividing the total variable costs by the total units of output, i.e., it is per unit cost of the variable inputs. </a:t>
            </a:r>
          </a:p>
          <a:p>
            <a:pPr algn="just"/>
            <a:endParaRPr lang="en-US" sz="2400" dirty="0"/>
          </a:p>
          <a:p>
            <a:pPr algn="ctr">
              <a:buNone/>
            </a:pPr>
            <a:r>
              <a:rPr lang="en-US" sz="4000" b="1" dirty="0"/>
              <a:t>AVC =TVC/TQ</a:t>
            </a:r>
            <a:endParaRPr lang="en-US" sz="2400" b="1" dirty="0"/>
          </a:p>
          <a:p>
            <a:pPr algn="ctr">
              <a:buNone/>
            </a:pPr>
            <a:endParaRPr lang="en-US" sz="2400" dirty="0"/>
          </a:p>
          <a:p>
            <a:pPr algn="just"/>
            <a:r>
              <a:rPr lang="en-US" sz="2400" dirty="0"/>
              <a:t>Average variable cost falls initially, reaches a minimum when the plant is operated optimally and rises after the point of normal capacity has been reached.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990600" y="1600200"/>
            <a:ext cx="6934200" cy="3809999"/>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177d49a8-f7c0-4b0c-84d4-243cdcbb1c97.jpg"/>
          <p:cNvPicPr>
            <a:picLocks noChangeAspect="1" noChangeArrowheads="1"/>
          </p:cNvPicPr>
          <p:nvPr/>
        </p:nvPicPr>
        <p:blipFill>
          <a:blip r:embed="rId2"/>
          <a:srcRect/>
          <a:stretch>
            <a:fillRect/>
          </a:stretch>
        </p:blipFill>
        <p:spPr bwMode="auto">
          <a:xfrm>
            <a:off x="1371600" y="152400"/>
            <a:ext cx="6956280" cy="5765959"/>
          </a:xfrm>
          <a:prstGeom prst="rect">
            <a:avLst/>
          </a:prstGeom>
          <a:noFill/>
        </p:spPr>
      </p:pic>
      <p:sp>
        <p:nvSpPr>
          <p:cNvPr id="3" name="Rectangle 2"/>
          <p:cNvSpPr/>
          <p:nvPr/>
        </p:nvSpPr>
        <p:spPr>
          <a:xfrm>
            <a:off x="2133600" y="6172200"/>
            <a:ext cx="6038320" cy="461665"/>
          </a:xfrm>
          <a:prstGeom prst="rect">
            <a:avLst/>
          </a:prstGeom>
        </p:spPr>
        <p:txBody>
          <a:bodyPr wrap="none">
            <a:spAutoFit/>
          </a:bodyPr>
          <a:lstStyle/>
          <a:p>
            <a:r>
              <a:rPr lang="en-US" sz="2400" b="1" dirty="0">
                <a:latin typeface="Times New Roman" pitchFamily="18" charset="0"/>
                <a:cs typeface="Times New Roman" pitchFamily="18" charset="0"/>
              </a:rPr>
              <a:t>Fig 2: Behaviour of Short-run Average Costs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Average Variable Cost (AVC)</a:t>
            </a:r>
          </a:p>
        </p:txBody>
      </p:sp>
      <p:sp>
        <p:nvSpPr>
          <p:cNvPr id="3" name="Content Placeholder 2"/>
          <p:cNvSpPr>
            <a:spLocks noGrp="1"/>
          </p:cNvSpPr>
          <p:nvPr>
            <p:ph idx="1"/>
          </p:nvPr>
        </p:nvSpPr>
        <p:spPr>
          <a:xfrm>
            <a:off x="304800" y="1219200"/>
            <a:ext cx="8534400" cy="5410200"/>
          </a:xfrm>
        </p:spPr>
        <p:txBody>
          <a:bodyPr>
            <a:noAutofit/>
          </a:bodyPr>
          <a:lstStyle/>
          <a:p>
            <a:pPr algn="just">
              <a:lnSpc>
                <a:spcPct val="150000"/>
              </a:lnSpc>
            </a:pPr>
            <a:r>
              <a:rPr lang="en-US" sz="2000" dirty="0">
                <a:latin typeface="Times New Roman" pitchFamily="18" charset="0"/>
                <a:cs typeface="Times New Roman" pitchFamily="18" charset="0"/>
              </a:rPr>
              <a:t>The average variable cost first falls (up to 4th unit of output) and then starts rising (from 5th unit onwards). </a:t>
            </a:r>
          </a:p>
          <a:p>
            <a:pPr algn="just">
              <a:lnSpc>
                <a:spcPct val="150000"/>
              </a:lnSpc>
            </a:pPr>
            <a:r>
              <a:rPr lang="en-US" sz="2000" dirty="0">
                <a:latin typeface="Times New Roman" pitchFamily="18" charset="0"/>
                <a:cs typeface="Times New Roman" pitchFamily="18" charset="0"/>
              </a:rPr>
              <a:t>Graphically, the behaviour of the average variable cost is shown by AVC curve in Fig. 2. The AVC curve slopes downward up to OQ, level of output (the optimum capacity level of output), showing decrease in the average variable cost, and it slopes upward beyond output level OQ, indicating an increase in the average variable cost. In other words, AVC curve is U-shaped. </a:t>
            </a:r>
          </a:p>
          <a:p>
            <a:pPr algn="just">
              <a:lnSpc>
                <a:spcPct val="150000"/>
              </a:lnSpc>
            </a:pPr>
            <a:r>
              <a:rPr lang="en-US" sz="2000" dirty="0">
                <a:latin typeface="Times New Roman" pitchFamily="18" charset="0"/>
                <a:cs typeface="Times New Roman" pitchFamily="18" charset="0"/>
              </a:rPr>
              <a:t>It is negatively sloped over early levels of production (from zero to OQ, level of output) and is positively sloped at higher levels of output (beyond OQ, level of output). It is minimum at A corresponding to the optimum capacity level of output OQ.</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437D-F99B-F759-33A5-8E5E3ECC1498}"/>
              </a:ext>
            </a:extLst>
          </p:cNvPr>
          <p:cNvSpPr>
            <a:spLocks noGrp="1"/>
          </p:cNvSpPr>
          <p:nvPr>
            <p:ph type="title"/>
          </p:nvPr>
        </p:nvSpPr>
        <p:spPr/>
        <p:txBody>
          <a:bodyPr/>
          <a:lstStyle/>
          <a:p>
            <a:r>
              <a:rPr lang="en-US" sz="4400" dirty="0">
                <a:latin typeface="Söhne"/>
              </a:rPr>
              <a:t>P</a:t>
            </a:r>
            <a:r>
              <a:rPr lang="en-US" sz="4400" b="0" i="0" dirty="0">
                <a:effectLst/>
                <a:latin typeface="Söhne"/>
              </a:rPr>
              <a:t>roduction </a:t>
            </a:r>
            <a:r>
              <a:rPr lang="en-US" sz="4400" dirty="0">
                <a:latin typeface="Söhne"/>
              </a:rPr>
              <a:t>F</a:t>
            </a:r>
            <a:r>
              <a:rPr lang="en-US" sz="4400" b="0" i="0" dirty="0">
                <a:effectLst/>
                <a:latin typeface="Söhne"/>
              </a:rPr>
              <a:t>unction</a:t>
            </a:r>
            <a:endParaRPr lang="en-US" dirty="0"/>
          </a:p>
        </p:txBody>
      </p:sp>
      <p:sp>
        <p:nvSpPr>
          <p:cNvPr id="3" name="Content Placeholder 2">
            <a:extLst>
              <a:ext uri="{FF2B5EF4-FFF2-40B4-BE49-F238E27FC236}">
                <a16:creationId xmlns:a16="http://schemas.microsoft.com/office/drawing/2014/main" id="{F6E01464-D0A4-700A-8F57-E6855DA9CB91}"/>
              </a:ext>
            </a:extLst>
          </p:cNvPr>
          <p:cNvSpPr>
            <a:spLocks noGrp="1"/>
          </p:cNvSpPr>
          <p:nvPr>
            <p:ph idx="1"/>
          </p:nvPr>
        </p:nvSpPr>
        <p:spPr/>
        <p:txBody>
          <a:bodyPr>
            <a:normAutofit/>
          </a:bodyPr>
          <a:lstStyle/>
          <a:p>
            <a:pPr algn="just"/>
            <a:r>
              <a:rPr lang="en-US" sz="2400" b="0" i="0" dirty="0">
                <a:effectLst/>
                <a:latin typeface="Söhne"/>
              </a:rPr>
              <a:t>There are several key concepts related to production functions:</a:t>
            </a:r>
          </a:p>
          <a:p>
            <a:pPr algn="just">
              <a:buFont typeface="+mj-lt"/>
              <a:buAutoNum type="arabicPeriod"/>
            </a:pPr>
            <a:r>
              <a:rPr lang="en-US" sz="2400" b="1" i="0" dirty="0">
                <a:effectLst/>
                <a:latin typeface="Söhne"/>
              </a:rPr>
              <a:t>Total Product (TP)</a:t>
            </a:r>
            <a:r>
              <a:rPr lang="en-US" sz="2400" b="0" i="0" dirty="0">
                <a:effectLst/>
                <a:latin typeface="Söhne"/>
              </a:rPr>
              <a:t>: This refers to the total quantity of output that is produced from a given combination of inputs.</a:t>
            </a:r>
          </a:p>
          <a:p>
            <a:pPr algn="just">
              <a:buFont typeface="+mj-lt"/>
              <a:buAutoNum type="arabicPeriod"/>
            </a:pPr>
            <a:r>
              <a:rPr lang="en-US" sz="2400" b="1" i="0" dirty="0">
                <a:effectLst/>
                <a:latin typeface="Söhne"/>
              </a:rPr>
              <a:t>Marginal Product (MP)</a:t>
            </a:r>
            <a:r>
              <a:rPr lang="en-US" sz="2400" b="0" i="0" dirty="0">
                <a:effectLst/>
                <a:latin typeface="Söhne"/>
              </a:rPr>
              <a:t>: The marginal product of a specific input is the additional output produced by adding one more unit of that input while keeping other inputs constant.</a:t>
            </a:r>
          </a:p>
          <a:p>
            <a:pPr algn="just">
              <a:buFont typeface="+mj-lt"/>
              <a:buAutoNum type="arabicPeriod"/>
            </a:pPr>
            <a:r>
              <a:rPr lang="en-US" sz="2400" b="1" i="0" dirty="0">
                <a:effectLst/>
                <a:latin typeface="Söhne"/>
              </a:rPr>
              <a:t>Average Product (AP)</a:t>
            </a:r>
            <a:r>
              <a:rPr lang="en-US" sz="2400" b="0" i="0" dirty="0">
                <a:effectLst/>
                <a:latin typeface="Söhne"/>
              </a:rPr>
              <a:t>: The average product of a specific input is the total output divided by the quantity of that input.</a:t>
            </a:r>
          </a:p>
          <a:p>
            <a:pPr algn="just"/>
            <a:endParaRPr lang="en-US" sz="2400" dirty="0"/>
          </a:p>
        </p:txBody>
      </p:sp>
    </p:spTree>
    <p:extLst>
      <p:ext uri="{BB962C8B-B14F-4D97-AF65-F5344CB8AC3E}">
        <p14:creationId xmlns:p14="http://schemas.microsoft.com/office/powerpoint/2010/main" val="1352184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latin typeface="Times New Roman" pitchFamily="18" charset="0"/>
                <a:cs typeface="Times New Roman" pitchFamily="18" charset="0"/>
              </a:rPr>
              <a:t>Why is AVC Curve U-shaped?</a:t>
            </a:r>
            <a:endParaRPr lang="en-US" sz="3200" dirty="0">
              <a:solidFill>
                <a:srgbClr val="00B0F0"/>
              </a:solidFill>
            </a:endParaRPr>
          </a:p>
        </p:txBody>
      </p:sp>
      <p:sp>
        <p:nvSpPr>
          <p:cNvPr id="3" name="Content Placeholder 2"/>
          <p:cNvSpPr>
            <a:spLocks noGrp="1"/>
          </p:cNvSpPr>
          <p:nvPr>
            <p:ph idx="1"/>
          </p:nvPr>
        </p:nvSpPr>
        <p:spPr/>
        <p:txBody>
          <a:bodyPr>
            <a:normAutofit/>
          </a:bodyPr>
          <a:lstStyle/>
          <a:p>
            <a:pPr algn="just"/>
            <a:r>
              <a:rPr lang="en-US" sz="2400" dirty="0">
                <a:latin typeface="Times New Roman" pitchFamily="18" charset="0"/>
                <a:cs typeface="Times New Roman" pitchFamily="18" charset="0"/>
              </a:rPr>
              <a:t>U-shape of AVC follows directly from the law of variable proportions. Initially, there is too little of variable input in comparison to the fixed input, resulting in underutilization of the fixed input.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Therefore, as the quantity of variable input increases, fixed input is better </a:t>
            </a:r>
            <a:r>
              <a:rPr lang="en-US" sz="2400" dirty="0" err="1">
                <a:latin typeface="Times New Roman" pitchFamily="18" charset="0"/>
                <a:cs typeface="Times New Roman" pitchFamily="18" charset="0"/>
              </a:rPr>
              <a:t>utilised</a:t>
            </a:r>
            <a:r>
              <a:rPr lang="en-US" sz="2400" dirty="0">
                <a:latin typeface="Times New Roman" pitchFamily="18" charset="0"/>
                <a:cs typeface="Times New Roman" pitchFamily="18" charset="0"/>
              </a:rPr>
              <a:t>, resulting in an increase in the efficiency of the variable factor. Efficiency of variable input increases also because of specialization and division of labour. Increase in efficiency of variable factor implies decrease in average variable cost. </a:t>
            </a:r>
          </a:p>
          <a:p>
            <a:pPr algn="just"/>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latin typeface="Times New Roman" pitchFamily="18" charset="0"/>
                <a:cs typeface="Times New Roman" pitchFamily="18" charset="0"/>
              </a:rPr>
              <a:t>Why is AVC Curve U-shaped?</a:t>
            </a:r>
            <a:endParaRPr lang="en-US" sz="3600" dirty="0">
              <a:solidFill>
                <a:srgbClr val="00B0F0"/>
              </a:solidFill>
            </a:endParaRPr>
          </a:p>
        </p:txBody>
      </p:sp>
      <p:sp>
        <p:nvSpPr>
          <p:cNvPr id="3" name="Content Placeholder 2"/>
          <p:cNvSpPr>
            <a:spLocks noGrp="1"/>
          </p:cNvSpPr>
          <p:nvPr>
            <p:ph idx="1"/>
          </p:nvPr>
        </p:nvSpPr>
        <p:spPr/>
        <p:txBody>
          <a:bodyPr>
            <a:noAutofit/>
          </a:bodyPr>
          <a:lstStyle/>
          <a:p>
            <a:pPr algn="just"/>
            <a:r>
              <a:rPr lang="en-US" sz="2000" dirty="0"/>
              <a:t>Therefore, the AVC curve is negatively sloped over initial levels of production. Subsequently, however, as the quantity of variable input goes on increasing, the variable input becomes too much (overcrowding of variable input) in relation to the fixed input as the fixed input has been fully </a:t>
            </a:r>
            <a:r>
              <a:rPr lang="en-US" sz="2000" dirty="0" err="1"/>
              <a:t>utilised</a:t>
            </a:r>
            <a:r>
              <a:rPr lang="en-US" sz="2000" dirty="0"/>
              <a:t>. Therefore, efficiency of the variable factor declines. </a:t>
            </a:r>
          </a:p>
          <a:p>
            <a:pPr algn="just"/>
            <a:r>
              <a:rPr lang="en-US" sz="2000" dirty="0"/>
              <a:t>The efficiency of the variable factor decreases also because of the indivisibility of certain inputs. Decrease in the efficiency of the variable factor implies increase in average variable cost. Therefore, AVC curve is sloped positively at higher levels of output since the average efficiency of variable inputs decreases as successive units of variable inputs are added on a given amount of fixed factors. In short, the average variable cost falls up to the optimum capacity level of output due to increasing returns to the variable factor and it increases thereafter due to diminishing returns to the variable factor.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4c52acb4-a9c8-4615-bcac-44e4050bd0a3.jpg"/>
          <p:cNvPicPr>
            <a:picLocks noChangeAspect="1" noChangeArrowheads="1"/>
          </p:cNvPicPr>
          <p:nvPr/>
        </p:nvPicPr>
        <p:blipFill>
          <a:blip r:embed="rId2"/>
          <a:srcRect/>
          <a:stretch>
            <a:fillRect/>
          </a:stretch>
        </p:blipFill>
        <p:spPr bwMode="auto">
          <a:xfrm>
            <a:off x="0" y="1524000"/>
            <a:ext cx="9144000" cy="4724400"/>
          </a:xfrm>
          <a:prstGeom prst="rect">
            <a:avLst/>
          </a:prstGeom>
          <a:noFill/>
        </p:spPr>
      </p:pic>
      <p:sp>
        <p:nvSpPr>
          <p:cNvPr id="3" name="Rectangle 2"/>
          <p:cNvSpPr/>
          <p:nvPr/>
        </p:nvSpPr>
        <p:spPr>
          <a:xfrm>
            <a:off x="1905000" y="762000"/>
            <a:ext cx="5680529" cy="523220"/>
          </a:xfrm>
          <a:prstGeom prst="rect">
            <a:avLst/>
          </a:prstGeom>
        </p:spPr>
        <p:txBody>
          <a:bodyPr wrap="none">
            <a:spAutoFit/>
          </a:bodyPr>
          <a:lstStyle/>
          <a:p>
            <a:pPr algn="ctr"/>
            <a:r>
              <a:rPr lang="en-US" sz="2800" b="1" dirty="0">
                <a:solidFill>
                  <a:srgbClr val="00B0F0"/>
                </a:solidFill>
              </a:rPr>
              <a:t>Table 8.2:Behaviour of Average Costs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177d49a8-f7c0-4b0c-84d4-243cdcbb1c97.jpg"/>
          <p:cNvPicPr>
            <a:picLocks noChangeAspect="1" noChangeArrowheads="1"/>
          </p:cNvPicPr>
          <p:nvPr/>
        </p:nvPicPr>
        <p:blipFill>
          <a:blip r:embed="rId2"/>
          <a:srcRect/>
          <a:stretch>
            <a:fillRect/>
          </a:stretch>
        </p:blipFill>
        <p:spPr bwMode="auto">
          <a:xfrm>
            <a:off x="1371600" y="152400"/>
            <a:ext cx="6956280" cy="5765959"/>
          </a:xfrm>
          <a:prstGeom prst="rect">
            <a:avLst/>
          </a:prstGeom>
          <a:noFill/>
        </p:spPr>
      </p:pic>
      <p:sp>
        <p:nvSpPr>
          <p:cNvPr id="3" name="Rectangle 2"/>
          <p:cNvSpPr/>
          <p:nvPr/>
        </p:nvSpPr>
        <p:spPr>
          <a:xfrm>
            <a:off x="2133600" y="6172200"/>
            <a:ext cx="6038320" cy="461665"/>
          </a:xfrm>
          <a:prstGeom prst="rect">
            <a:avLst/>
          </a:prstGeom>
        </p:spPr>
        <p:txBody>
          <a:bodyPr wrap="none">
            <a:spAutoFit/>
          </a:bodyPr>
          <a:lstStyle/>
          <a:p>
            <a:r>
              <a:rPr lang="en-US" sz="2400" b="1" dirty="0">
                <a:latin typeface="Times New Roman" pitchFamily="18" charset="0"/>
                <a:cs typeface="Times New Roman" pitchFamily="18" charset="0"/>
              </a:rPr>
              <a:t>Fig 2: Behaviour of Short-run Average Costs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Average Total Cost (ATC/AC)</a:t>
            </a:r>
          </a:p>
        </p:txBody>
      </p:sp>
      <p:sp>
        <p:nvSpPr>
          <p:cNvPr id="3" name="Content Placeholder 2"/>
          <p:cNvSpPr>
            <a:spLocks noGrp="1"/>
          </p:cNvSpPr>
          <p:nvPr>
            <p:ph idx="1"/>
          </p:nvPr>
        </p:nvSpPr>
        <p:spPr/>
        <p:txBody>
          <a:bodyPr>
            <a:normAutofit fontScale="92500" lnSpcReduction="10000"/>
          </a:bodyPr>
          <a:lstStyle/>
          <a:p>
            <a:pPr algn="just"/>
            <a:r>
              <a:rPr lang="en-US" sz="2800" dirty="0"/>
              <a:t>ATC is the per unit cost of both fixed and variable inputs. Average total cost of production can be obtained by dividing total cost by the units of output, i.e.,</a:t>
            </a:r>
          </a:p>
          <a:p>
            <a:pPr algn="just"/>
            <a:endParaRPr lang="en-US" sz="2800" dirty="0"/>
          </a:p>
          <a:p>
            <a:pPr algn="just"/>
            <a:endParaRPr lang="en-US" sz="2800" dirty="0"/>
          </a:p>
          <a:p>
            <a:pPr algn="just"/>
            <a:endParaRPr lang="en-US" sz="2800" dirty="0"/>
          </a:p>
          <a:p>
            <a:pPr algn="just"/>
            <a:endParaRPr lang="en-US" sz="2800" dirty="0"/>
          </a:p>
          <a:p>
            <a:endParaRPr lang="en-US" sz="2800" dirty="0"/>
          </a:p>
          <a:p>
            <a:r>
              <a:rPr lang="en-US" sz="2800" dirty="0"/>
              <a:t>Average total cost or ATC curve has the similar shape as that of AVC, that is, U-shaped.</a:t>
            </a:r>
          </a:p>
        </p:txBody>
      </p:sp>
      <p:pic>
        <p:nvPicPr>
          <p:cNvPr id="10242" name="Picture 2"/>
          <p:cNvPicPr>
            <a:picLocks noChangeAspect="1" noChangeArrowheads="1"/>
          </p:cNvPicPr>
          <p:nvPr/>
        </p:nvPicPr>
        <p:blipFill>
          <a:blip r:embed="rId2"/>
          <a:srcRect/>
          <a:stretch>
            <a:fillRect/>
          </a:stretch>
        </p:blipFill>
        <p:spPr bwMode="auto">
          <a:xfrm>
            <a:off x="2590800" y="2743200"/>
            <a:ext cx="3657600" cy="14097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Average Total Cost (ATC/AC)</a:t>
            </a:r>
          </a:p>
        </p:txBody>
      </p:sp>
      <p:sp>
        <p:nvSpPr>
          <p:cNvPr id="3" name="Content Placeholder 2"/>
          <p:cNvSpPr>
            <a:spLocks noGrp="1"/>
          </p:cNvSpPr>
          <p:nvPr>
            <p:ph idx="1"/>
          </p:nvPr>
        </p:nvSpPr>
        <p:spPr/>
        <p:txBody>
          <a:bodyPr>
            <a:normAutofit/>
          </a:bodyPr>
          <a:lstStyle/>
          <a:p>
            <a:pPr algn="just"/>
            <a:r>
              <a:rPr lang="en-US" sz="2800" dirty="0"/>
              <a:t>Geometrically, ATC curve (or AC curve) can be obtained by adding the AFC and AVC curves. ATC curve is vertical summation of AFC and AVC curves. Therefore, at each level of output ATC curve lies above AVC curve equal to the value (height) of AFC curve. For example, in Fig. 2, for OQ1, level of output the average cost is KQ1, which is the sum of LQ1(AFC) and MQ1, (AVC).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Average Total Cost (ATC/AC)</a:t>
            </a:r>
          </a:p>
        </p:txBody>
      </p:sp>
      <p:sp>
        <p:nvSpPr>
          <p:cNvPr id="3" name="Content Placeholder 2"/>
          <p:cNvSpPr>
            <a:spLocks noGrp="1"/>
          </p:cNvSpPr>
          <p:nvPr>
            <p:ph idx="1"/>
          </p:nvPr>
        </p:nvSpPr>
        <p:spPr/>
        <p:txBody>
          <a:bodyPr>
            <a:normAutofit fontScale="70000" lnSpcReduction="20000"/>
          </a:bodyPr>
          <a:lstStyle/>
          <a:p>
            <a:pPr algn="just"/>
            <a:r>
              <a:rPr lang="en-US" dirty="0"/>
              <a:t>A number of important observations must be noted about the ATC curve:</a:t>
            </a:r>
          </a:p>
          <a:p>
            <a:pPr algn="just"/>
            <a:endParaRPr lang="en-US" dirty="0"/>
          </a:p>
          <a:p>
            <a:pPr marL="514350" indent="-514350" algn="just">
              <a:buAutoNum type="arabicPeriod"/>
            </a:pPr>
            <a:r>
              <a:rPr lang="en-US" dirty="0"/>
              <a:t>The distance between the average total cost curve and the average variable cost curve gets smaller as production increases. ATC curve is far above the AVC curve at initial levels of output because the average fixed cost is a high percentage of the average total cost. But ATC curve tends to come closer to AVC at higher levels of output because the average fixed cost accounts for a relatively small percentage of the average total cost.</a:t>
            </a:r>
          </a:p>
          <a:p>
            <a:pPr marL="514350" indent="-514350" algn="just">
              <a:buAutoNum type="arabicPeriod"/>
            </a:pPr>
            <a:endParaRPr lang="en-US" dirty="0"/>
          </a:p>
          <a:p>
            <a:pPr marL="514350" indent="-514350" algn="just">
              <a:buAutoNum type="arabicPeriod"/>
            </a:pPr>
            <a:r>
              <a:rPr lang="en-US" dirty="0"/>
              <a:t>ATC curve never touches AVC curve because the average fixed cost is always positive. Thus, the distance between the ATC curve and the AVC curve gets smaller as the level of output.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Average Total Cost (ATC/AC)</a:t>
            </a:r>
          </a:p>
        </p:txBody>
      </p:sp>
      <p:sp>
        <p:nvSpPr>
          <p:cNvPr id="3" name="Content Placeholder 2"/>
          <p:cNvSpPr>
            <a:spLocks noGrp="1"/>
          </p:cNvSpPr>
          <p:nvPr>
            <p:ph idx="1"/>
          </p:nvPr>
        </p:nvSpPr>
        <p:spPr/>
        <p:txBody>
          <a:bodyPr>
            <a:normAutofit/>
          </a:bodyPr>
          <a:lstStyle/>
          <a:p>
            <a:pPr marL="0" indent="0" algn="just">
              <a:lnSpc>
                <a:spcPct val="150000"/>
              </a:lnSpc>
              <a:buNone/>
            </a:pPr>
            <a:r>
              <a:rPr lang="en-US" sz="2400" dirty="0"/>
              <a:t>2. ATC curve is U-shaped indicating that the average total cost falls initially, reaches the minimum point and then starts rising. Remember that the level of output at which average cost is minimum is known as the optimum point of production. ATC curve is U-shaped for the same reasons for which AVC curve is U-shaped, i.e., ATC curve is U-shaped because of the law of variable proportions.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B0F0"/>
                </a:solidFill>
              </a:rPr>
              <a:t>Marginal Cost</a:t>
            </a:r>
          </a:p>
        </p:txBody>
      </p:sp>
      <p:pic>
        <p:nvPicPr>
          <p:cNvPr id="12290" name="Picture 2"/>
          <p:cNvPicPr>
            <a:picLocks noChangeAspect="1" noChangeArrowheads="1"/>
          </p:cNvPicPr>
          <p:nvPr/>
        </p:nvPicPr>
        <p:blipFill>
          <a:blip r:embed="rId2"/>
          <a:srcRect/>
          <a:stretch>
            <a:fillRect/>
          </a:stretch>
        </p:blipFill>
        <p:spPr bwMode="auto">
          <a:xfrm>
            <a:off x="671513" y="1524000"/>
            <a:ext cx="7800975" cy="44958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066800" y="1219200"/>
            <a:ext cx="6095999" cy="4572000"/>
          </a:xfrm>
          <a:prstGeom prst="rect">
            <a:avLst/>
          </a:prstGeom>
          <a:noFill/>
          <a:ln w="9525">
            <a:noFill/>
            <a:miter lim="800000"/>
            <a:headEnd/>
            <a:tailEnd/>
          </a:ln>
          <a:effectLst/>
        </p:spPr>
      </p:pic>
      <p:cxnSp>
        <p:nvCxnSpPr>
          <p:cNvPr id="4" name="Straight Connector 3"/>
          <p:cNvCxnSpPr/>
          <p:nvPr/>
        </p:nvCxnSpPr>
        <p:spPr>
          <a:xfrm rot="5400000">
            <a:off x="3276600" y="4724400"/>
            <a:ext cx="914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68484" y="3821668"/>
            <a:ext cx="317716" cy="369332"/>
          </a:xfrm>
          <a:prstGeom prst="rect">
            <a:avLst/>
          </a:prstGeom>
          <a:noFill/>
        </p:spPr>
        <p:txBody>
          <a:bodyPr wrap="none" rtlCol="0">
            <a:spAutoFit/>
          </a:bodyPr>
          <a:lstStyle/>
          <a:p>
            <a:r>
              <a:rPr lang="en-US" dirty="0"/>
              <a:t>A</a:t>
            </a:r>
          </a:p>
        </p:txBody>
      </p:sp>
      <p:sp>
        <p:nvSpPr>
          <p:cNvPr id="6" name="TextBox 5"/>
          <p:cNvSpPr txBox="1"/>
          <p:nvPr/>
        </p:nvSpPr>
        <p:spPr>
          <a:xfrm>
            <a:off x="3581400" y="5193268"/>
            <a:ext cx="340158" cy="369332"/>
          </a:xfrm>
          <a:prstGeom prst="rect">
            <a:avLst/>
          </a:prstGeom>
          <a:noFill/>
        </p:spPr>
        <p:txBody>
          <a:bodyPr wrap="none" rtlCol="0">
            <a:spAutoFit/>
          </a:bodyPr>
          <a:lstStyle/>
          <a:p>
            <a:r>
              <a:rPr lang="en-US" dirty="0"/>
              <a:t>Q</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E3C5-6F37-3BF4-714A-41330BFF0863}"/>
              </a:ext>
            </a:extLst>
          </p:cNvPr>
          <p:cNvSpPr>
            <a:spLocks noGrp="1"/>
          </p:cNvSpPr>
          <p:nvPr>
            <p:ph type="title"/>
          </p:nvPr>
        </p:nvSpPr>
        <p:spPr/>
        <p:txBody>
          <a:bodyPr/>
          <a:lstStyle/>
          <a:p>
            <a:r>
              <a:rPr lang="en-US" sz="4400" dirty="0">
                <a:latin typeface="Söhne"/>
              </a:rPr>
              <a:t>P</a:t>
            </a:r>
            <a:r>
              <a:rPr lang="en-US" sz="4400" b="0" i="0" dirty="0">
                <a:effectLst/>
                <a:latin typeface="Söhne"/>
              </a:rPr>
              <a:t>roduction </a:t>
            </a:r>
            <a:r>
              <a:rPr lang="en-US" sz="4400" dirty="0">
                <a:latin typeface="Söhne"/>
              </a:rPr>
              <a:t>F</a:t>
            </a:r>
            <a:r>
              <a:rPr lang="en-US" sz="4400" b="0" i="0" dirty="0">
                <a:effectLst/>
                <a:latin typeface="Söhne"/>
              </a:rPr>
              <a:t>unction</a:t>
            </a:r>
            <a:endParaRPr lang="en-US" dirty="0"/>
          </a:p>
        </p:txBody>
      </p:sp>
      <p:sp>
        <p:nvSpPr>
          <p:cNvPr id="3" name="Content Placeholder 2">
            <a:extLst>
              <a:ext uri="{FF2B5EF4-FFF2-40B4-BE49-F238E27FC236}">
                <a16:creationId xmlns:a16="http://schemas.microsoft.com/office/drawing/2014/main" id="{8F29FCEE-5387-66AA-B049-6209BD166D54}"/>
              </a:ext>
            </a:extLst>
          </p:cNvPr>
          <p:cNvSpPr>
            <a:spLocks noGrp="1"/>
          </p:cNvSpPr>
          <p:nvPr>
            <p:ph idx="1"/>
          </p:nvPr>
        </p:nvSpPr>
        <p:spPr/>
        <p:txBody>
          <a:bodyPr>
            <a:normAutofit/>
          </a:bodyPr>
          <a:lstStyle/>
          <a:p>
            <a:pPr algn="just"/>
            <a:r>
              <a:rPr lang="en-US" sz="2800" b="0" i="0" dirty="0">
                <a:effectLst/>
                <a:latin typeface="Söhne"/>
              </a:rPr>
              <a:t>Production functions are used in various economic analyses, such as determining the optimal combination of inputs to maximize output or analyzing the effects of technological advancements on production processes. </a:t>
            </a:r>
            <a:endParaRPr lang="en-US" sz="2800" dirty="0"/>
          </a:p>
        </p:txBody>
      </p:sp>
    </p:spTree>
    <p:extLst>
      <p:ext uri="{BB962C8B-B14F-4D97-AF65-F5344CB8AC3E}">
        <p14:creationId xmlns:p14="http://schemas.microsoft.com/office/powerpoint/2010/main" val="20249638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Marginal Cost</a:t>
            </a:r>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en-US" sz="2400" dirty="0"/>
              <a:t>Marginal cost has nothing to do with the fixed cost.  </a:t>
            </a:r>
          </a:p>
          <a:p>
            <a:pPr marL="0" indent="0" algn="just">
              <a:lnSpc>
                <a:spcPct val="150000"/>
              </a:lnSpc>
              <a:buNone/>
            </a:pPr>
            <a:r>
              <a:rPr lang="en-US" sz="2400" dirty="0"/>
              <a:t>Marginal cost is an addition to the total cost when one additional unit of output is produced. </a:t>
            </a:r>
          </a:p>
          <a:p>
            <a:pPr marL="0" indent="0" algn="just">
              <a:lnSpc>
                <a:spcPct val="150000"/>
              </a:lnSpc>
              <a:buNone/>
            </a:pPr>
            <a:r>
              <a:rPr lang="en-US" sz="2400" dirty="0"/>
              <a:t>But there is no addition or change in the total fixed cost (as TFC is constant) with an increase in output. </a:t>
            </a:r>
          </a:p>
          <a:p>
            <a:pPr marL="0" indent="0" algn="just">
              <a:lnSpc>
                <a:spcPct val="150000"/>
              </a:lnSpc>
              <a:buNone/>
            </a:pPr>
            <a:r>
              <a:rPr lang="en-US" sz="2400" dirty="0"/>
              <a:t>It is thus clear that the marginal cost is independent of the fixed cost. Marginal cost is associated with the variable cost and thereby with the total cost.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Marginal Cost</a:t>
            </a:r>
          </a:p>
        </p:txBody>
      </p:sp>
      <p:sp>
        <p:nvSpPr>
          <p:cNvPr id="3" name="Content Placeholder 2"/>
          <p:cNvSpPr>
            <a:spLocks noGrp="1"/>
          </p:cNvSpPr>
          <p:nvPr>
            <p:ph idx="1"/>
          </p:nvPr>
        </p:nvSpPr>
        <p:spPr>
          <a:xfrm>
            <a:off x="457200" y="1295400"/>
            <a:ext cx="8229600" cy="4525963"/>
          </a:xfrm>
        </p:spPr>
        <p:txBody>
          <a:bodyPr>
            <a:noAutofit/>
          </a:bodyPr>
          <a:lstStyle/>
          <a:p>
            <a:pPr marL="0" indent="0" algn="just">
              <a:lnSpc>
                <a:spcPct val="150000"/>
              </a:lnSpc>
              <a:buNone/>
            </a:pPr>
            <a:r>
              <a:rPr lang="en-US" sz="2400" dirty="0"/>
              <a:t>Total cost exceeds the total variable cost by a constant amount (</a:t>
            </a:r>
            <a:r>
              <a:rPr lang="en-US" sz="2400" dirty="0" err="1"/>
              <a:t>ie</a:t>
            </a:r>
            <a:r>
              <a:rPr lang="en-US" sz="2400" dirty="0"/>
              <a:t>, the amount of total fixed cost), the addition in total cost for one additional unit of output would be the same as addition in the total variable cost. </a:t>
            </a:r>
          </a:p>
          <a:p>
            <a:pPr marL="0" indent="0" algn="just">
              <a:lnSpc>
                <a:spcPct val="150000"/>
              </a:lnSpc>
              <a:buNone/>
            </a:pPr>
            <a:endParaRPr lang="en-US" sz="2400" dirty="0"/>
          </a:p>
          <a:p>
            <a:pPr marL="0" indent="0" algn="just">
              <a:lnSpc>
                <a:spcPct val="150000"/>
              </a:lnSpc>
              <a:buNone/>
            </a:pPr>
            <a:r>
              <a:rPr lang="en-US" sz="2400" dirty="0"/>
              <a:t>MC curve derived from TVC curve is the same as derived from TC curve. Therefore, MC curve is common both to AVC curve and ATC curve. </a:t>
            </a:r>
            <a:r>
              <a:rPr lang="en-US" sz="2400" dirty="0">
                <a:highlight>
                  <a:srgbClr val="FFFF00"/>
                </a:highlight>
              </a:rPr>
              <a:t>Notice that the MC curve cuts ATC and AVC curves at their minimum points.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Marginal Cost</a:t>
            </a:r>
          </a:p>
        </p:txBody>
      </p:sp>
      <p:sp>
        <p:nvSpPr>
          <p:cNvPr id="3" name="Content Placeholder 2"/>
          <p:cNvSpPr>
            <a:spLocks noGrp="1"/>
          </p:cNvSpPr>
          <p:nvPr>
            <p:ph idx="1"/>
          </p:nvPr>
        </p:nvSpPr>
        <p:spPr/>
        <p:txBody>
          <a:bodyPr>
            <a:normAutofit fontScale="92500"/>
          </a:bodyPr>
          <a:lstStyle/>
          <a:p>
            <a:pPr algn="just">
              <a:lnSpc>
                <a:spcPct val="150000"/>
              </a:lnSpc>
            </a:pPr>
            <a:r>
              <a:rPr lang="en-US" sz="2400" dirty="0"/>
              <a:t>MC curve is U-shaped. As output increases, MC curve slopes downward (up to OQ units), reaches the minimum (at point A) and then starts sloping upward beyond OQ level of output. </a:t>
            </a:r>
          </a:p>
          <a:p>
            <a:pPr algn="just">
              <a:lnSpc>
                <a:spcPct val="150000"/>
              </a:lnSpc>
            </a:pPr>
            <a:endParaRPr lang="en-US" sz="2400" dirty="0"/>
          </a:p>
          <a:p>
            <a:pPr algn="just">
              <a:lnSpc>
                <a:spcPct val="150000"/>
              </a:lnSpc>
            </a:pPr>
            <a:r>
              <a:rPr lang="en-US" sz="2400" dirty="0"/>
              <a:t>The U-shape of MC curve is because of the law of variable proportions. It is negatively sloped in the initial stage of production due to increasing returns to the variable factor and is positively sloped thereafter due to decreasing returns to the variable factor.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Marginal Cost</a:t>
            </a:r>
          </a:p>
        </p:txBody>
      </p:sp>
      <p:sp>
        <p:nvSpPr>
          <p:cNvPr id="3" name="Content Placeholder 2"/>
          <p:cNvSpPr>
            <a:spLocks noGrp="1"/>
          </p:cNvSpPr>
          <p:nvPr>
            <p:ph idx="1"/>
          </p:nvPr>
        </p:nvSpPr>
        <p:spPr/>
        <p:txBody>
          <a:bodyPr>
            <a:normAutofit/>
          </a:bodyPr>
          <a:lstStyle/>
          <a:p>
            <a:pPr algn="just"/>
            <a:r>
              <a:rPr lang="en-US" sz="2800" dirty="0"/>
              <a:t>It is important to note that the TVC can be computed as the sum total of MC of various units of output, i.e. </a:t>
            </a:r>
            <a:r>
              <a:rPr lang="en-US" sz="2800" dirty="0" err="1"/>
              <a:t>TVCn</a:t>
            </a:r>
            <a:r>
              <a:rPr lang="en-US" sz="2800" dirty="0"/>
              <a:t> = MC1 + MC2+.....+ </a:t>
            </a:r>
            <a:r>
              <a:rPr lang="en-US" sz="2800" dirty="0" err="1"/>
              <a:t>MCn</a:t>
            </a:r>
            <a:r>
              <a:rPr lang="en-US" sz="2800" dirty="0"/>
              <a:t>, For example, it is seen in when 4 units of output are produced, </a:t>
            </a:r>
            <a:r>
              <a:rPr lang="en-US" sz="2800" dirty="0" err="1"/>
              <a:t>ie</a:t>
            </a:r>
            <a:r>
              <a:rPr lang="en-US" sz="2800" dirty="0"/>
              <a:t>, n= 4, then TVC = 40+36+26+30 =Rs.132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blob:https://web.whatsapp.com/c5ed6822-c4d0-4d1a-b3b0-aa8acca2b2d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blob:https://web.whatsapp.com/c5ed6822-c4d0-4d1a-b3b0-aa8acca2b2d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blob:https://web.whatsapp.com/c5ed6822-c4d0-4d1a-b3b0-aa8acca2b2d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7" name="Picture 7" descr="C:\Users\Dell\Desktop\c5ed6822-c4d0-4d1a-b3b0-aa8acca2b2d8.jpg"/>
          <p:cNvPicPr>
            <a:picLocks noChangeAspect="1" noChangeArrowheads="1"/>
          </p:cNvPicPr>
          <p:nvPr/>
        </p:nvPicPr>
        <p:blipFill>
          <a:blip r:embed="rId2"/>
          <a:srcRect/>
          <a:stretch>
            <a:fillRect/>
          </a:stretch>
        </p:blipFill>
        <p:spPr bwMode="auto">
          <a:xfrm>
            <a:off x="838200" y="685800"/>
            <a:ext cx="7599734" cy="57150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0B0F0"/>
                </a:solidFill>
              </a:rPr>
              <a:t>RELATIONSHIP BETWEEN AVERAGE COST AND MARGINAL COST</a:t>
            </a:r>
          </a:p>
        </p:txBody>
      </p:sp>
      <p:sp>
        <p:nvSpPr>
          <p:cNvPr id="3" name="Content Placeholder 2"/>
          <p:cNvSpPr>
            <a:spLocks noGrp="1"/>
          </p:cNvSpPr>
          <p:nvPr>
            <p:ph idx="1"/>
          </p:nvPr>
        </p:nvSpPr>
        <p:spPr/>
        <p:txBody>
          <a:bodyPr>
            <a:normAutofit fontScale="70000" lnSpcReduction="20000"/>
          </a:bodyPr>
          <a:lstStyle/>
          <a:p>
            <a:pPr algn="just"/>
            <a:r>
              <a:rPr lang="en-US" dirty="0"/>
              <a:t>Average cost is obtained by dividing total costs by the units of output. Marginal cost is the change in total costs resulting from a unit increase in output. The relationships between the two are as follows:</a:t>
            </a:r>
          </a:p>
          <a:p>
            <a:pPr algn="just">
              <a:buNone/>
            </a:pPr>
            <a:r>
              <a:rPr lang="en-US" dirty="0"/>
              <a:t>1. When average cost falls with an increase in output, marginal cost is less than the average cost (before point L).</a:t>
            </a:r>
          </a:p>
          <a:p>
            <a:pPr algn="just">
              <a:buNone/>
            </a:pPr>
            <a:r>
              <a:rPr lang="en-US" dirty="0"/>
              <a:t>2. When average cost rises, marginal cost is greater than the average cost (after point L).</a:t>
            </a:r>
          </a:p>
          <a:p>
            <a:pPr algn="just">
              <a:buNone/>
            </a:pPr>
            <a:r>
              <a:rPr lang="en-US" dirty="0"/>
              <a:t>3. Marginal cost curve cuts the average cost curve at its minimum point (minimum point on the average cost curve is also the point of optimum capacity) i.e., at the point of optimum capacity, MC = AC (at point L).</a:t>
            </a:r>
          </a:p>
          <a:p>
            <a:pPr algn="just"/>
            <a:r>
              <a:rPr lang="en-US" dirty="0"/>
              <a:t>With increase in average cost, marginal cost rises at a faster rate.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00B0F0"/>
                </a:solidFill>
              </a:rPr>
              <a:t>RELATIONSHIP BETWEEN AVERAGE COST AND MARGINAL COST</a:t>
            </a:r>
          </a:p>
        </p:txBody>
      </p:sp>
      <p:sp>
        <p:nvSpPr>
          <p:cNvPr id="3" name="Content Placeholder 2"/>
          <p:cNvSpPr>
            <a:spLocks noGrp="1"/>
          </p:cNvSpPr>
          <p:nvPr>
            <p:ph idx="1"/>
          </p:nvPr>
        </p:nvSpPr>
        <p:spPr/>
        <p:txBody>
          <a:bodyPr>
            <a:normAutofit/>
          </a:bodyPr>
          <a:lstStyle/>
          <a:p>
            <a:pPr algn="just"/>
            <a:r>
              <a:rPr lang="en-US" sz="2800" dirty="0"/>
              <a:t>An easy way to remember the relationship between the average cost and marginal cost is that when M (marginal cost) is more than A (average cost), A rises; when M is less than A, A falls and when M is equal to A, then A is constant.</a:t>
            </a:r>
          </a:p>
        </p:txBody>
      </p:sp>
      <p:pic>
        <p:nvPicPr>
          <p:cNvPr id="1026" name="Picture 2"/>
          <p:cNvPicPr>
            <a:picLocks noChangeAspect="1" noChangeArrowheads="1"/>
          </p:cNvPicPr>
          <p:nvPr/>
        </p:nvPicPr>
        <p:blipFill>
          <a:blip r:embed="rId2" cstate="print">
            <a:lum bright="-10000"/>
          </a:blip>
          <a:srcRect/>
          <a:stretch>
            <a:fillRect/>
          </a:stretch>
        </p:blipFill>
        <p:spPr bwMode="auto">
          <a:xfrm>
            <a:off x="2514600" y="4038600"/>
            <a:ext cx="4195482" cy="219075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solidFill>
                  <a:srgbClr val="00B0F0"/>
                </a:solidFill>
              </a:rPr>
              <a:t>Long Run Cost Curves</a:t>
            </a:r>
          </a:p>
        </p:txBody>
      </p:sp>
      <p:sp>
        <p:nvSpPr>
          <p:cNvPr id="3" name="Content Placeholder 2"/>
          <p:cNvSpPr>
            <a:spLocks noGrp="1"/>
          </p:cNvSpPr>
          <p:nvPr>
            <p:ph idx="1"/>
          </p:nvPr>
        </p:nvSpPr>
        <p:spPr>
          <a:xfrm>
            <a:off x="457200" y="990600"/>
            <a:ext cx="8229600" cy="4525963"/>
          </a:xfrm>
        </p:spPr>
        <p:txBody>
          <a:bodyPr>
            <a:noAutofit/>
          </a:bodyPr>
          <a:lstStyle/>
          <a:p>
            <a:pPr algn="just"/>
            <a:r>
              <a:rPr lang="en-US" sz="2200" dirty="0"/>
              <a:t>A firm may be able to increase output in the short-run only by adding workers and raw materials etc. to the given plant and some fixed factors such as capital equipments, machinery, land, etc.</a:t>
            </a:r>
          </a:p>
          <a:p>
            <a:pPr algn="just"/>
            <a:r>
              <a:rPr lang="en-US" sz="2200" dirty="0"/>
              <a:t>But in the long-run, the firm can build a new plant like a bigger factory more suitable to the larger output level. </a:t>
            </a:r>
          </a:p>
          <a:p>
            <a:pPr algn="just"/>
            <a:r>
              <a:rPr lang="en-US" sz="2200" dirty="0"/>
              <a:t>The long-run cost of a product is the least cost of producing each level of output when all factors of production, including the plant, are variable. </a:t>
            </a:r>
          </a:p>
          <a:p>
            <a:pPr algn="just"/>
            <a:r>
              <a:rPr lang="en-US" sz="2200" dirty="0"/>
              <a:t>In the long-run, a firm can produce a given level of output at the minimum cost since it has sufficient time to select the optimum plant size for that level of output. </a:t>
            </a:r>
          </a:p>
          <a:p>
            <a:pPr algn="just"/>
            <a:r>
              <a:rPr lang="en-US" sz="2200" dirty="0"/>
              <a:t>Since there are no fixed costs in the long-run, the cost in the long-run is entirely made up of the variable cost. Therefore, out of the seven cost curves that we examined in our discussion of the short-run cost curves (TFC, TVC, TC, AFC, AVC, ATC and MC curves) only three are relevant in the long-run.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Long Run Cost Curves</a:t>
            </a:r>
            <a:endParaRPr lang="en-US" dirty="0"/>
          </a:p>
        </p:txBody>
      </p:sp>
      <p:sp>
        <p:nvSpPr>
          <p:cNvPr id="3" name="Content Placeholder 2"/>
          <p:cNvSpPr>
            <a:spLocks noGrp="1"/>
          </p:cNvSpPr>
          <p:nvPr>
            <p:ph idx="1"/>
          </p:nvPr>
        </p:nvSpPr>
        <p:spPr/>
        <p:txBody>
          <a:bodyPr>
            <a:normAutofit/>
          </a:bodyPr>
          <a:lstStyle/>
          <a:p>
            <a:pPr marL="514350" indent="-514350" algn="just">
              <a:lnSpc>
                <a:spcPct val="200000"/>
              </a:lnSpc>
              <a:buAutoNum type="arabicParenBoth"/>
            </a:pPr>
            <a:r>
              <a:rPr lang="en-US" dirty="0"/>
              <a:t>the long-run total cost curve,</a:t>
            </a:r>
          </a:p>
          <a:p>
            <a:pPr marL="514350" indent="-514350" algn="just">
              <a:lnSpc>
                <a:spcPct val="200000"/>
              </a:lnSpc>
              <a:buAutoNum type="arabicParenBoth"/>
            </a:pPr>
            <a:r>
              <a:rPr lang="en-US" dirty="0"/>
              <a:t>the long-run average cost curve and </a:t>
            </a:r>
          </a:p>
          <a:p>
            <a:pPr marL="514350" indent="-514350" algn="just">
              <a:lnSpc>
                <a:spcPct val="200000"/>
              </a:lnSpc>
              <a:buAutoNum type="arabicParenBoth"/>
            </a:pPr>
            <a:r>
              <a:rPr lang="en-US" dirty="0"/>
              <a:t> the long-run marginal cost curve.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Long Run Cost Curves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sz="2400" dirty="0"/>
              <a:t>Long-run total cost (LTC) curve is derived from short-run total cost (STC) curve as the envelope of STC curves. </a:t>
            </a:r>
          </a:p>
          <a:p>
            <a:pPr algn="just"/>
            <a:r>
              <a:rPr lang="en-US" sz="2400" dirty="0"/>
              <a:t>The shape of long-run cost curve as that of an inverse 'S' shape, as shown in Fig. 6. </a:t>
            </a:r>
          </a:p>
          <a:p>
            <a:pPr algn="just"/>
            <a:r>
              <a:rPr lang="en-US" sz="2400" dirty="0"/>
              <a:t>It is a positively sloping curve indicating that LTC increases with increase in output. </a:t>
            </a:r>
          </a:p>
          <a:p>
            <a:pPr algn="just"/>
            <a:r>
              <a:rPr lang="en-US" sz="2400" dirty="0"/>
              <a:t>It begins from the point of origin, showing that LTC is zero when the quantity of output is zero because all the factors (and hence total cost) are variable in the long-run, LTC curve is concave downward </a:t>
            </a:r>
            <a:r>
              <a:rPr lang="en-US" sz="2400" dirty="0" err="1"/>
              <a:t>upto</a:t>
            </a:r>
            <a:r>
              <a:rPr lang="en-US" sz="2400" dirty="0"/>
              <a:t> OQ level of output, indicating that LTC increases at a decreasing rate initially, and it is concave upward subsequently, (beyond OQ level of output), indicating that LTC increases at an increasing rate.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FE98-AA7A-C114-1C84-E0CC862CD836}"/>
              </a:ext>
            </a:extLst>
          </p:cNvPr>
          <p:cNvSpPr>
            <a:spLocks noGrp="1"/>
          </p:cNvSpPr>
          <p:nvPr>
            <p:ph type="title"/>
          </p:nvPr>
        </p:nvSpPr>
        <p:spPr/>
        <p:txBody>
          <a:bodyPr>
            <a:normAutofit/>
          </a:bodyPr>
          <a:lstStyle/>
          <a:p>
            <a:pPr algn="ctr"/>
            <a:r>
              <a:rPr lang="en-US" sz="4000" dirty="0">
                <a:latin typeface="Söhne"/>
              </a:rPr>
              <a:t>L</a:t>
            </a:r>
            <a:r>
              <a:rPr lang="en-US" sz="4000" b="0" i="0" dirty="0">
                <a:effectLst/>
                <a:latin typeface="Söhne"/>
              </a:rPr>
              <a:t>aw of variable proportion</a:t>
            </a:r>
            <a:endParaRPr lang="en-US" sz="4000" dirty="0"/>
          </a:p>
        </p:txBody>
      </p:sp>
      <p:sp>
        <p:nvSpPr>
          <p:cNvPr id="3" name="Content Placeholder 2">
            <a:extLst>
              <a:ext uri="{FF2B5EF4-FFF2-40B4-BE49-F238E27FC236}">
                <a16:creationId xmlns:a16="http://schemas.microsoft.com/office/drawing/2014/main" id="{F090A57C-BEE5-717C-65A7-4A18F6D54112}"/>
              </a:ext>
            </a:extLst>
          </p:cNvPr>
          <p:cNvSpPr>
            <a:spLocks noGrp="1"/>
          </p:cNvSpPr>
          <p:nvPr>
            <p:ph idx="1"/>
          </p:nvPr>
        </p:nvSpPr>
        <p:spPr/>
        <p:txBody>
          <a:bodyPr>
            <a:normAutofit/>
          </a:bodyPr>
          <a:lstStyle/>
          <a:p>
            <a:pPr algn="just">
              <a:lnSpc>
                <a:spcPct val="150000"/>
              </a:lnSpc>
            </a:pPr>
            <a:r>
              <a:rPr lang="en-US" sz="2400" b="0" i="0" dirty="0">
                <a:effectLst/>
                <a:latin typeface="Söhne"/>
              </a:rPr>
              <a:t>known as the Law of Diminishing Return</a:t>
            </a:r>
          </a:p>
          <a:p>
            <a:pPr algn="just">
              <a:lnSpc>
                <a:spcPct val="150000"/>
              </a:lnSpc>
            </a:pPr>
            <a:r>
              <a:rPr lang="en-US" sz="2400" b="0" i="0" dirty="0">
                <a:effectLst/>
                <a:latin typeface="Söhne"/>
              </a:rPr>
              <a:t>That describes the relationship between the variable inputs (such as labor or raw materials) and the output of a production process. </a:t>
            </a:r>
          </a:p>
          <a:p>
            <a:pPr algn="just">
              <a:lnSpc>
                <a:spcPct val="150000"/>
              </a:lnSpc>
            </a:pPr>
            <a:r>
              <a:rPr lang="en-US" sz="2400" b="0" i="0" dirty="0">
                <a:effectLst/>
                <a:latin typeface="Söhne"/>
              </a:rPr>
              <a:t>It explains how changes in the proportion of one input while keeping other inputs constant can affect the overall production.</a:t>
            </a:r>
            <a:endParaRPr lang="en-US" sz="2400" dirty="0"/>
          </a:p>
        </p:txBody>
      </p:sp>
    </p:spTree>
    <p:extLst>
      <p:ext uri="{BB962C8B-B14F-4D97-AF65-F5344CB8AC3E}">
        <p14:creationId xmlns:p14="http://schemas.microsoft.com/office/powerpoint/2010/main" val="41374663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229967ac-6464-4b0c-888d-158dc93fd95e.jpg"/>
          <p:cNvPicPr>
            <a:picLocks noChangeAspect="1" noChangeArrowheads="1"/>
          </p:cNvPicPr>
          <p:nvPr/>
        </p:nvPicPr>
        <p:blipFill>
          <a:blip r:embed="rId2"/>
          <a:srcRect/>
          <a:stretch>
            <a:fillRect/>
          </a:stretch>
        </p:blipFill>
        <p:spPr bwMode="auto">
          <a:xfrm>
            <a:off x="1295400" y="914400"/>
            <a:ext cx="6455093" cy="54102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Long Run Cost Curves</a:t>
            </a:r>
            <a:endParaRPr lang="en-US" dirty="0"/>
          </a:p>
        </p:txBody>
      </p:sp>
      <p:sp>
        <p:nvSpPr>
          <p:cNvPr id="3" name="Content Placeholder 2"/>
          <p:cNvSpPr>
            <a:spLocks noGrp="1"/>
          </p:cNvSpPr>
          <p:nvPr>
            <p:ph idx="1"/>
          </p:nvPr>
        </p:nvSpPr>
        <p:spPr/>
        <p:txBody>
          <a:bodyPr>
            <a:normAutofit/>
          </a:bodyPr>
          <a:lstStyle/>
          <a:p>
            <a:pPr algn="just"/>
            <a:r>
              <a:rPr lang="en-US" sz="2800" dirty="0"/>
              <a:t>But this shape of long-run total cost curve is because of economies and diseconomies of scale. However, we shall be concerned here only with the long-run average cost (LAC) and long- run marginal cost (LMC) because total cost and per unit cost are different ways of looking at the same thing, and they are interrelated.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B0F0"/>
                </a:solidFill>
              </a:rPr>
              <a:t>Long-run Average Cost (LAC) Curve</a:t>
            </a:r>
          </a:p>
        </p:txBody>
      </p:sp>
      <p:sp>
        <p:nvSpPr>
          <p:cNvPr id="3" name="Content Placeholder 2"/>
          <p:cNvSpPr>
            <a:spLocks noGrp="1"/>
          </p:cNvSpPr>
          <p:nvPr>
            <p:ph idx="1"/>
          </p:nvPr>
        </p:nvSpPr>
        <p:spPr/>
        <p:txBody>
          <a:bodyPr>
            <a:noAutofit/>
          </a:bodyPr>
          <a:lstStyle/>
          <a:p>
            <a:pPr algn="just"/>
            <a:r>
              <a:rPr lang="en-US" sz="2000" dirty="0"/>
              <a:t>Long-run average cost is the per unit cost of factors of production used in the long-run. It is obtained by dividing the long-run total cost with the level of output. It shows the lowest per unit cost of producing each level of output when all inputs have been adjusted that is, when any place size can be built. </a:t>
            </a:r>
          </a:p>
          <a:p>
            <a:pPr algn="just"/>
            <a:endParaRPr lang="en-US" sz="2000" dirty="0"/>
          </a:p>
          <a:p>
            <a:pPr algn="just"/>
            <a:r>
              <a:rPr lang="en-US" sz="2000" dirty="0"/>
              <a:t>A rational producer in the long run will produce each level of output with the help of such a plant which </a:t>
            </a:r>
            <a:r>
              <a:rPr lang="en-US" sz="2000" dirty="0" err="1"/>
              <a:t>minimises</a:t>
            </a:r>
            <a:r>
              <a:rPr lang="en-US" sz="2000" dirty="0"/>
              <a:t> the average cost. SAC curve corresponds to a particular plant, and the firm in the short-run can use this plane more or less intensively by applying more or less of the variable factors on it. For every plant there is a particular SAC curve and since in the long run the firm can change the size of plant, it can move from one SAC curve to another.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B0F0"/>
                </a:solidFill>
              </a:rPr>
              <a:t>Long-run Average Cost (LAC) Curve</a:t>
            </a:r>
            <a:endParaRPr lang="en-US" sz="3600" dirty="0"/>
          </a:p>
        </p:txBody>
      </p:sp>
      <p:sp>
        <p:nvSpPr>
          <p:cNvPr id="3" name="Content Placeholder 2"/>
          <p:cNvSpPr>
            <a:spLocks noGrp="1"/>
          </p:cNvSpPr>
          <p:nvPr>
            <p:ph idx="1"/>
          </p:nvPr>
        </p:nvSpPr>
        <p:spPr/>
        <p:txBody>
          <a:bodyPr>
            <a:normAutofit fontScale="92500"/>
          </a:bodyPr>
          <a:lstStyle/>
          <a:p>
            <a:pPr algn="just">
              <a:lnSpc>
                <a:spcPct val="150000"/>
              </a:lnSpc>
            </a:pPr>
            <a:r>
              <a:rPr lang="en-US" sz="2400" dirty="0"/>
              <a:t>LAC curve is generally U-shaped, but U-shape of the long-run average cost curve is flatter than that of the short-run average cost curve. </a:t>
            </a:r>
            <a:r>
              <a:rPr lang="en-US" sz="2400" dirty="0">
                <a:solidFill>
                  <a:srgbClr val="FF0000"/>
                </a:solidFill>
              </a:rPr>
              <a:t>U-shape of the LAC curve implies that the long-run average cost falls first, reaches the minimum, and then rises.</a:t>
            </a:r>
            <a:r>
              <a:rPr lang="en-US" sz="2400" dirty="0"/>
              <a:t> Thus, in Fig. 7, long-run average cost falls up to A (up to OQ level of output), rises beyond A (beyond OQ output), and is minimum at A (at OQ level of output). Long-run average cost curve is of U-shape because of economies and diseconomies of scale.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Long-run Marginal Cost (LMC) Curve</a:t>
            </a:r>
          </a:p>
        </p:txBody>
      </p:sp>
      <p:sp>
        <p:nvSpPr>
          <p:cNvPr id="3" name="Content Placeholder 2"/>
          <p:cNvSpPr>
            <a:spLocks noGrp="1"/>
          </p:cNvSpPr>
          <p:nvPr>
            <p:ph idx="1"/>
          </p:nvPr>
        </p:nvSpPr>
        <p:spPr/>
        <p:txBody>
          <a:bodyPr>
            <a:normAutofit fontScale="77500" lnSpcReduction="20000"/>
          </a:bodyPr>
          <a:lstStyle/>
          <a:p>
            <a:pPr algn="just"/>
            <a:r>
              <a:rPr lang="en-US" dirty="0"/>
              <a:t>Long-run marginal cost (LMC) is the addition to the long-term total cost as one additional unit of output is produced when all inputs are optionally adjusted. When LAC curve is U-shaped, LMC curve is also U-shaped. </a:t>
            </a:r>
          </a:p>
          <a:p>
            <a:pPr algn="just"/>
            <a:r>
              <a:rPr lang="en-US" dirty="0"/>
              <a:t>U-shape of the LMC curve will be flatter than the short-run marginal cost curve. This is illustrated in Fig. 7. It should be noted that the relationship between LAC and LMC curves is the same as between the short-run average cost curve and the short run marginal cost curve. When the LAC curve is U-shaped, the corresponding LMC curve will also be U-shaped and it will cut the LAC curve at its minimum point from below.</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B0F0"/>
                </a:solidFill>
              </a:rPr>
              <a:t>The relationship between LAC and LMC </a:t>
            </a:r>
          </a:p>
        </p:txBody>
      </p:sp>
      <p:sp>
        <p:nvSpPr>
          <p:cNvPr id="3" name="Content Placeholder 2"/>
          <p:cNvSpPr>
            <a:spLocks noGrp="1"/>
          </p:cNvSpPr>
          <p:nvPr>
            <p:ph idx="1"/>
          </p:nvPr>
        </p:nvSpPr>
        <p:spPr/>
        <p:txBody>
          <a:bodyPr>
            <a:normAutofit/>
          </a:bodyPr>
          <a:lstStyle/>
          <a:p>
            <a:pPr algn="just">
              <a:lnSpc>
                <a:spcPct val="150000"/>
              </a:lnSpc>
            </a:pPr>
            <a:r>
              <a:rPr lang="en-US" sz="2400" dirty="0"/>
              <a:t>When LMC is less than the LAC, average cost falls with increase in output. In other words, when LAC falls LMC is less than it </a:t>
            </a:r>
            <a:r>
              <a:rPr lang="en-US" sz="2400" dirty="0" err="1"/>
              <a:t>It</a:t>
            </a:r>
            <a:r>
              <a:rPr lang="en-US" sz="2400" dirty="0"/>
              <a:t> will be seen from Fig. 7 that so long as LMC curve lies below the LAC curve (up to OQ amount of output), LAC curve is negatively sloped. It does not matter whether LMC curve itself is sloping downwards or upwards. In other words, when LAC is falling, LMC is less than LAC</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03377e28-2e59-4b8a-b33a-3c3670d6fefc.jpg"/>
          <p:cNvPicPr>
            <a:picLocks noChangeAspect="1" noChangeArrowheads="1"/>
          </p:cNvPicPr>
          <p:nvPr/>
        </p:nvPicPr>
        <p:blipFill>
          <a:blip r:embed="rId2"/>
          <a:srcRect/>
          <a:stretch>
            <a:fillRect/>
          </a:stretch>
        </p:blipFill>
        <p:spPr bwMode="auto">
          <a:xfrm>
            <a:off x="1371600" y="1219200"/>
            <a:ext cx="6400800" cy="4713923"/>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The relationship between LAC and LMC </a:t>
            </a:r>
            <a:endParaRPr lang="en-US" sz="3200" dirty="0"/>
          </a:p>
        </p:txBody>
      </p:sp>
      <p:sp>
        <p:nvSpPr>
          <p:cNvPr id="3" name="Content Placeholder 2"/>
          <p:cNvSpPr>
            <a:spLocks noGrp="1"/>
          </p:cNvSpPr>
          <p:nvPr>
            <p:ph idx="1"/>
          </p:nvPr>
        </p:nvSpPr>
        <p:spPr/>
        <p:txBody>
          <a:bodyPr/>
          <a:lstStyle/>
          <a:p>
            <a:pPr algn="just">
              <a:buNone/>
            </a:pPr>
            <a:r>
              <a:rPr lang="en-US" dirty="0"/>
              <a:t>2. When LMC is equal to LAC, average cost is constant. In Fig. 7, LAC is minimum and constant for a while at point A on LAC curve, and LMC curve cuts the LAC curve at this minimum point, showing that LMC = LAC</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The relationship between LAC and LMC </a:t>
            </a:r>
            <a:endParaRPr lang="en-US" sz="3200" dirty="0"/>
          </a:p>
        </p:txBody>
      </p:sp>
      <p:sp>
        <p:nvSpPr>
          <p:cNvPr id="3" name="Content Placeholder 2"/>
          <p:cNvSpPr>
            <a:spLocks noGrp="1"/>
          </p:cNvSpPr>
          <p:nvPr>
            <p:ph idx="1"/>
          </p:nvPr>
        </p:nvSpPr>
        <p:spPr/>
        <p:txBody>
          <a:bodyPr>
            <a:normAutofit/>
          </a:bodyPr>
          <a:lstStyle/>
          <a:p>
            <a:pPr algn="just"/>
            <a:r>
              <a:rPr lang="en-US" sz="2800" dirty="0"/>
              <a:t>3. When LMC is greater than LAC, average cost increases with increase in output. In other words, when LAC is rising LMC is also rising. In Fig. 7, LMC curve lies above LAC curve beyond OQ level of output and LAC curve is positively sloping. In other words, when LAC is rising, LMC is more than LAC.</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The relationship between LAC and LMC </a:t>
            </a:r>
            <a:endParaRPr lang="en-US" dirty="0"/>
          </a:p>
        </p:txBody>
      </p:sp>
      <p:sp>
        <p:nvSpPr>
          <p:cNvPr id="3" name="Content Placeholder 2"/>
          <p:cNvSpPr>
            <a:spLocks noGrp="1"/>
          </p:cNvSpPr>
          <p:nvPr>
            <p:ph idx="1"/>
          </p:nvPr>
        </p:nvSpPr>
        <p:spPr/>
        <p:txBody>
          <a:bodyPr>
            <a:normAutofit/>
          </a:bodyPr>
          <a:lstStyle/>
          <a:p>
            <a:pPr algn="just"/>
            <a:r>
              <a:rPr lang="en-US" sz="2400" dirty="0"/>
              <a:t>In the U-shaped cost curve, LAC falls first, reaches the minimum and then rises. Therefore, up to the minimum point of the LAC curve, LMC curve will be below the LAC curve. Beyond the minimum point of the LAC curve, LMC curve has to be above the LAC curve. This would imply that LMC curve has to cut the LAC curve at its minimum point from below.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38F6-E2A1-3F8A-27CA-8BB381660CE8}"/>
              </a:ext>
            </a:extLst>
          </p:cNvPr>
          <p:cNvSpPr>
            <a:spLocks noGrp="1"/>
          </p:cNvSpPr>
          <p:nvPr>
            <p:ph type="title"/>
          </p:nvPr>
        </p:nvSpPr>
        <p:spPr/>
        <p:txBody>
          <a:bodyPr>
            <a:normAutofit/>
          </a:bodyPr>
          <a:lstStyle/>
          <a:p>
            <a:pPr algn="ctr"/>
            <a:r>
              <a:rPr lang="en-US" sz="3000" dirty="0">
                <a:latin typeface="Söhne"/>
              </a:rPr>
              <a:t>Law of variable proportion</a:t>
            </a:r>
            <a:endParaRPr lang="en-US" sz="3000" dirty="0"/>
          </a:p>
        </p:txBody>
      </p:sp>
      <p:sp>
        <p:nvSpPr>
          <p:cNvPr id="3" name="Content Placeholder 2">
            <a:extLst>
              <a:ext uri="{FF2B5EF4-FFF2-40B4-BE49-F238E27FC236}">
                <a16:creationId xmlns:a16="http://schemas.microsoft.com/office/drawing/2014/main" id="{C32EEF48-E370-7E92-5349-0449ACAEA692}"/>
              </a:ext>
            </a:extLst>
          </p:cNvPr>
          <p:cNvSpPr>
            <a:spLocks noGrp="1"/>
          </p:cNvSpPr>
          <p:nvPr>
            <p:ph idx="1"/>
          </p:nvPr>
        </p:nvSpPr>
        <p:spPr/>
        <p:txBody>
          <a:bodyPr>
            <a:normAutofit/>
          </a:bodyPr>
          <a:lstStyle/>
          <a:p>
            <a:pPr algn="just">
              <a:lnSpc>
                <a:spcPct val="150000"/>
              </a:lnSpc>
            </a:pPr>
            <a:r>
              <a:rPr lang="en-US" sz="2800" i="0" dirty="0">
                <a:effectLst/>
                <a:latin typeface="Nunito" panose="020F0502020204030204" pitchFamily="2" charset="0"/>
              </a:rPr>
              <a:t>The Law of variable proportion states that when only one production element is allowed to increase keeping all other elements constant, the production firstly increases, then the output will decrease and finally there will be a negative production.</a:t>
            </a:r>
            <a:endParaRPr lang="en-US" sz="2800" dirty="0"/>
          </a:p>
        </p:txBody>
      </p:sp>
    </p:spTree>
    <p:extLst>
      <p:ext uri="{BB962C8B-B14F-4D97-AF65-F5344CB8AC3E}">
        <p14:creationId xmlns:p14="http://schemas.microsoft.com/office/powerpoint/2010/main" val="704599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0B0F0"/>
                </a:solidFill>
              </a:rPr>
              <a:t>Why is LAC Curve U-Shaped- Economies and Diseconomies of Scale</a:t>
            </a:r>
          </a:p>
        </p:txBody>
      </p:sp>
      <p:sp>
        <p:nvSpPr>
          <p:cNvPr id="3" name="Content Placeholder 2"/>
          <p:cNvSpPr>
            <a:spLocks noGrp="1"/>
          </p:cNvSpPr>
          <p:nvPr>
            <p:ph idx="1"/>
          </p:nvPr>
        </p:nvSpPr>
        <p:spPr/>
        <p:txBody>
          <a:bodyPr>
            <a:noAutofit/>
          </a:bodyPr>
          <a:lstStyle/>
          <a:p>
            <a:pPr algn="just"/>
            <a:r>
              <a:rPr lang="en-US" sz="2800" dirty="0"/>
              <a:t>The U-shape of the long-run average cost curve is explained by the economies and diseconomies of scale. When the firms expand their size of production, </a:t>
            </a:r>
            <a:r>
              <a:rPr lang="en-US" sz="2800" dirty="0" err="1"/>
              <a:t>ie</a:t>
            </a:r>
            <a:r>
              <a:rPr lang="en-US" sz="2800" dirty="0"/>
              <a:t>, increase their scale of production, they get some advantages or economies of production. But if the scale of production becomes excessively large, certain disadvantages or diseconomies accrue to the firms. Economy means saving in per unit cost as output increases. Diseconomy means increase in per unit cost as output increases.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B0F0"/>
                </a:solidFill>
              </a:rPr>
              <a:t>Why is LAC Curve U-Shaped- Economies and Diseconomies of Scale</a:t>
            </a:r>
          </a:p>
        </p:txBody>
      </p:sp>
      <p:sp>
        <p:nvSpPr>
          <p:cNvPr id="3" name="Content Placeholder 2"/>
          <p:cNvSpPr>
            <a:spLocks noGrp="1"/>
          </p:cNvSpPr>
          <p:nvPr>
            <p:ph idx="1"/>
          </p:nvPr>
        </p:nvSpPr>
        <p:spPr>
          <a:xfrm>
            <a:off x="457200" y="1265237"/>
            <a:ext cx="8229600" cy="4525963"/>
          </a:xfrm>
        </p:spPr>
        <p:txBody>
          <a:bodyPr>
            <a:noAutofit/>
          </a:bodyPr>
          <a:lstStyle/>
          <a:p>
            <a:pPr algn="just"/>
            <a:r>
              <a:rPr lang="en-US" sz="2400" dirty="0"/>
              <a:t>Changing the firm's scale of production in the long-run can change its long-run average cost. As the firm expands its scale of production, it experiences economies of scale. This leads to a fall in the long-run average cost. However, as the firm increases the scale of production beyond a point, it may experience diseconomies of scale. </a:t>
            </a:r>
          </a:p>
          <a:p>
            <a:pPr algn="just"/>
            <a:r>
              <a:rPr lang="en-US" sz="2400" dirty="0"/>
              <a:t>This causes an increase in the long run average cost. The economics and diseconomies of large-scale production are of two kinds: (i) Internal economies and diseconomies, (ii) External economies and diseconomies. It is important to remember that U-shape of LAC curve is explained by internal economies and diseconomies of scale. The long-run average cost of production falls initially due to internal economies of scale and it increases subsequently due to internal diseconomies of scale.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Internal Economies</a:t>
            </a:r>
          </a:p>
        </p:txBody>
      </p:sp>
      <p:sp>
        <p:nvSpPr>
          <p:cNvPr id="3" name="Content Placeholder 2"/>
          <p:cNvSpPr>
            <a:spLocks noGrp="1"/>
          </p:cNvSpPr>
          <p:nvPr>
            <p:ph idx="1"/>
          </p:nvPr>
        </p:nvSpPr>
        <p:spPr/>
        <p:txBody>
          <a:bodyPr>
            <a:noAutofit/>
          </a:bodyPr>
          <a:lstStyle/>
          <a:p>
            <a:pPr algn="just"/>
            <a:r>
              <a:rPr lang="en-US" sz="2400" dirty="0"/>
              <a:t>Internal economies are those economies which arise from the expansion of the plant size or increase in the scale of production of the firm. </a:t>
            </a:r>
          </a:p>
          <a:p>
            <a:pPr algn="just"/>
            <a:r>
              <a:rPr lang="en-US" sz="2400" dirty="0"/>
              <a:t>They are internal in the sense that they accrue to the firm when its scale of production increases and are available to that firm only i.e. they are firm specific. </a:t>
            </a:r>
          </a:p>
          <a:p>
            <a:pPr algn="just"/>
            <a:r>
              <a:rPr lang="en-US" sz="2400" dirty="0"/>
              <a:t>They depend solely upon the size of the firm and will be different for different firms. They are specific to each firm, and are enjoyed by only those firms which expand their scale of production.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1. Technical Economies</a:t>
            </a:r>
          </a:p>
        </p:txBody>
      </p:sp>
      <p:sp>
        <p:nvSpPr>
          <p:cNvPr id="3" name="Content Placeholder 2"/>
          <p:cNvSpPr>
            <a:spLocks noGrp="1"/>
          </p:cNvSpPr>
          <p:nvPr>
            <p:ph idx="1"/>
          </p:nvPr>
        </p:nvSpPr>
        <p:spPr/>
        <p:txBody>
          <a:bodyPr>
            <a:normAutofit fontScale="77500" lnSpcReduction="20000"/>
          </a:bodyPr>
          <a:lstStyle/>
          <a:p>
            <a:pPr algn="just"/>
            <a:r>
              <a:rPr lang="en-US" dirty="0"/>
              <a:t>Technical economies arise from the use of better techniques of production, increase in the labour efficiency, etc. A large firm achieves technical economies in the following forms:</a:t>
            </a:r>
          </a:p>
          <a:p>
            <a:pPr algn="just"/>
            <a:endParaRPr lang="en-US" dirty="0"/>
          </a:p>
          <a:p>
            <a:pPr algn="just">
              <a:buNone/>
            </a:pPr>
            <a:r>
              <a:rPr lang="en-US" dirty="0"/>
              <a:t>  </a:t>
            </a:r>
            <a:r>
              <a:rPr lang="en-US" b="1" dirty="0">
                <a:solidFill>
                  <a:srgbClr val="0070C0"/>
                </a:solidFill>
              </a:rPr>
              <a:t>(1) Use of advanced techniques:</a:t>
            </a:r>
            <a:r>
              <a:rPr lang="en-US" dirty="0"/>
              <a:t> A large-sized firm is able to make use of advanced, sophisticated and </a:t>
            </a:r>
            <a:r>
              <a:rPr lang="en-US" dirty="0" err="1"/>
              <a:t>specialised</a:t>
            </a:r>
            <a:r>
              <a:rPr lang="en-US" dirty="0"/>
              <a:t> mechanics and equipments. Such machinery is costly and meant for the large-scale production. A large firm, therefore, can afford to employ such costly machinery since the high cost of machines can be easily spread over a large output. Use of advanced technique increases the efficiency in production and reduces the per unit cost of production.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1. Technical Economies…</a:t>
            </a:r>
            <a:endParaRPr lang="en-US" sz="4000" dirty="0"/>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en-US" sz="2400" dirty="0"/>
              <a:t>(ii) </a:t>
            </a:r>
            <a:r>
              <a:rPr lang="en-US" sz="2400" dirty="0">
                <a:solidFill>
                  <a:srgbClr val="C00000"/>
                </a:solidFill>
              </a:rPr>
              <a:t>Greater </a:t>
            </a:r>
            <a:r>
              <a:rPr lang="en-US" sz="2400" dirty="0" err="1">
                <a:solidFill>
                  <a:srgbClr val="C00000"/>
                </a:solidFill>
              </a:rPr>
              <a:t>specialisation</a:t>
            </a:r>
            <a:r>
              <a:rPr lang="en-US" sz="2400" dirty="0">
                <a:solidFill>
                  <a:srgbClr val="C00000"/>
                </a:solidFill>
              </a:rPr>
              <a:t>: </a:t>
            </a:r>
            <a:r>
              <a:rPr lang="en-US" sz="2400" dirty="0"/>
              <a:t>A large firm permits greater division of labour and </a:t>
            </a:r>
            <a:r>
              <a:rPr lang="en-US" sz="2400" dirty="0" err="1"/>
              <a:t>specialisation</a:t>
            </a:r>
            <a:r>
              <a:rPr lang="en-US" sz="2400" dirty="0"/>
              <a:t>. It employs a large number of workers. </a:t>
            </a:r>
          </a:p>
          <a:p>
            <a:pPr marL="0" indent="0" algn="just">
              <a:lnSpc>
                <a:spcPct val="150000"/>
              </a:lnSpc>
              <a:buNone/>
            </a:pPr>
            <a:r>
              <a:rPr lang="en-US" sz="2400" dirty="0"/>
              <a:t>Therefore, it becomes possible to divide the whole production process into small jobs which can be assigned to specific workers according to their skill and qualifications. </a:t>
            </a:r>
          </a:p>
          <a:p>
            <a:pPr marL="0" indent="0" algn="just">
              <a:lnSpc>
                <a:spcPct val="150000"/>
              </a:lnSpc>
              <a:buNone/>
            </a:pPr>
            <a:r>
              <a:rPr lang="en-US" sz="2400" dirty="0"/>
              <a:t>It is also possible for a large firm to employ qualified specialists. This will increase the efficiency of labour and reduce per unit cost of production.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1. Technical Economies…</a:t>
            </a:r>
            <a:endParaRPr lang="en-US" dirty="0"/>
          </a:p>
        </p:txBody>
      </p:sp>
      <p:sp>
        <p:nvSpPr>
          <p:cNvPr id="3" name="Content Placeholder 2"/>
          <p:cNvSpPr>
            <a:spLocks noGrp="1"/>
          </p:cNvSpPr>
          <p:nvPr>
            <p:ph idx="1"/>
          </p:nvPr>
        </p:nvSpPr>
        <p:spPr/>
        <p:txBody>
          <a:bodyPr>
            <a:normAutofit/>
          </a:bodyPr>
          <a:lstStyle/>
          <a:p>
            <a:pPr algn="just">
              <a:buNone/>
            </a:pPr>
            <a:r>
              <a:rPr lang="en-US" sz="2800" dirty="0"/>
              <a:t>(iii) </a:t>
            </a:r>
            <a:r>
              <a:rPr lang="en-US" sz="2800" dirty="0">
                <a:solidFill>
                  <a:srgbClr val="C00000"/>
                </a:solidFill>
              </a:rPr>
              <a:t>Use of by-products: </a:t>
            </a:r>
            <a:r>
              <a:rPr lang="en-US" sz="2800" dirty="0"/>
              <a:t>A large firm is able to make economical use of its waste material. It can </a:t>
            </a:r>
            <a:r>
              <a:rPr lang="en-US" sz="2800" dirty="0" err="1"/>
              <a:t>utilise</a:t>
            </a:r>
            <a:r>
              <a:rPr lang="en-US" sz="2800" dirty="0"/>
              <a:t> its waste material to produce other products, i.e., by-products. Sugar Industry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2. Managerial Economies</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sz="2400" dirty="0"/>
              <a:t>A large firm is able to enjoy the benefit of division of labour in the management of its concern. The task of management is </a:t>
            </a:r>
            <a:r>
              <a:rPr lang="en-US" sz="2400" dirty="0" err="1"/>
              <a:t>decentralised</a:t>
            </a:r>
            <a:r>
              <a:rPr lang="en-US" sz="2400" dirty="0"/>
              <a:t> with different departments. </a:t>
            </a:r>
          </a:p>
          <a:p>
            <a:pPr algn="just">
              <a:lnSpc>
                <a:spcPct val="150000"/>
              </a:lnSpc>
            </a:pPr>
            <a:r>
              <a:rPr lang="en-US" sz="2400" dirty="0"/>
              <a:t>The management can be divided and sub-divided into different departments such as production, sales transport and personnel departments. </a:t>
            </a:r>
          </a:p>
          <a:p>
            <a:pPr algn="just">
              <a:lnSpc>
                <a:spcPct val="150000"/>
              </a:lnSpc>
            </a:pPr>
            <a:r>
              <a:rPr lang="en-US" sz="2400" dirty="0"/>
              <a:t>The firm can engage qualified persons to look after different departments. This functional </a:t>
            </a:r>
            <a:r>
              <a:rPr lang="en-US" sz="2400" dirty="0" err="1"/>
              <a:t>specialisation</a:t>
            </a:r>
            <a:r>
              <a:rPr lang="en-US" sz="2400" dirty="0"/>
              <a:t> in management increases efficiency at all levels.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3. Marketing Economies</a:t>
            </a:r>
          </a:p>
        </p:txBody>
      </p:sp>
      <p:sp>
        <p:nvSpPr>
          <p:cNvPr id="3" name="Content Placeholder 2"/>
          <p:cNvSpPr>
            <a:spLocks noGrp="1"/>
          </p:cNvSpPr>
          <p:nvPr>
            <p:ph idx="1"/>
          </p:nvPr>
        </p:nvSpPr>
        <p:spPr/>
        <p:txBody>
          <a:bodyPr>
            <a:noAutofit/>
          </a:bodyPr>
          <a:lstStyle/>
          <a:p>
            <a:pPr algn="just">
              <a:lnSpc>
                <a:spcPct val="150000"/>
              </a:lnSpc>
            </a:pPr>
            <a:r>
              <a:rPr lang="en-US" sz="2400" dirty="0"/>
              <a:t>Marketing economies arise from the large-scale purchase of raw materials</a:t>
            </a:r>
          </a:p>
          <a:p>
            <a:pPr algn="just">
              <a:lnSpc>
                <a:spcPct val="150000"/>
              </a:lnSpc>
            </a:pPr>
            <a:r>
              <a:rPr lang="en-US" sz="2400" dirty="0"/>
              <a:t> and other inputs and the large-scale sale of firm's own products. A large firm is able to buy raw materials and other inputs more cheaply than a small firm because a large firm buys regularly and in bulk and so is able to get discounts. </a:t>
            </a:r>
          </a:p>
          <a:p>
            <a:pPr algn="just">
              <a:lnSpc>
                <a:spcPct val="150000"/>
              </a:lnSpc>
            </a:pPr>
            <a:r>
              <a:rPr lang="en-US" sz="2400" dirty="0"/>
              <a:t>It is also able to get special concessional rates from transport companies. A large firm enjoys marketing economies in selling its products as well.</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4B59-5771-F5DC-CDD0-9978B1BA566E}"/>
              </a:ext>
            </a:extLst>
          </p:cNvPr>
          <p:cNvSpPr>
            <a:spLocks noGrp="1"/>
          </p:cNvSpPr>
          <p:nvPr>
            <p:ph type="title"/>
          </p:nvPr>
        </p:nvSpPr>
        <p:spPr/>
        <p:txBody>
          <a:bodyPr>
            <a:normAutofit/>
          </a:bodyPr>
          <a:lstStyle/>
          <a:p>
            <a:r>
              <a:rPr lang="en-US" sz="3200" dirty="0">
                <a:solidFill>
                  <a:srgbClr val="0070C0"/>
                </a:solidFill>
              </a:rPr>
              <a:t>3. Marketing Economies</a:t>
            </a:r>
            <a:endParaRPr lang="en-US" sz="3200" dirty="0"/>
          </a:p>
        </p:txBody>
      </p:sp>
      <p:sp>
        <p:nvSpPr>
          <p:cNvPr id="3" name="Content Placeholder 2">
            <a:extLst>
              <a:ext uri="{FF2B5EF4-FFF2-40B4-BE49-F238E27FC236}">
                <a16:creationId xmlns:a16="http://schemas.microsoft.com/office/drawing/2014/main" id="{A273E3CF-ED58-B29A-3617-16A039043FB1}"/>
              </a:ext>
            </a:extLst>
          </p:cNvPr>
          <p:cNvSpPr>
            <a:spLocks noGrp="1"/>
          </p:cNvSpPr>
          <p:nvPr>
            <p:ph idx="1"/>
          </p:nvPr>
        </p:nvSpPr>
        <p:spPr/>
        <p:txBody>
          <a:bodyPr>
            <a:normAutofit lnSpcReduction="10000"/>
          </a:bodyPr>
          <a:lstStyle/>
          <a:p>
            <a:pPr algn="just">
              <a:lnSpc>
                <a:spcPct val="150000"/>
              </a:lnSpc>
            </a:pPr>
            <a:r>
              <a:rPr lang="en-US" sz="2400" dirty="0"/>
              <a:t> It can set up its own sales agency such as exclusive shops and showrooms, to promote the sale of its products. It can reduce the distribution cost by selling through wholesale dealers. </a:t>
            </a:r>
          </a:p>
          <a:p>
            <a:pPr algn="just">
              <a:lnSpc>
                <a:spcPct val="150000"/>
              </a:lnSpc>
            </a:pPr>
            <a:r>
              <a:rPr lang="en-US" sz="2400" dirty="0"/>
              <a:t>It can afford to incur large expenditure on sale promotion in the form of advertisement, door-to-door sale campaigns, exhibitions, etc. to push its sale The cost incurred on advertisement could be more than recovered by increase in sale.</a:t>
            </a:r>
          </a:p>
          <a:p>
            <a:pPr algn="just">
              <a:lnSpc>
                <a:spcPct val="150000"/>
              </a:lnSpc>
            </a:pPr>
            <a:endParaRPr lang="en-US" sz="2400" dirty="0"/>
          </a:p>
        </p:txBody>
      </p:sp>
    </p:spTree>
    <p:extLst>
      <p:ext uri="{BB962C8B-B14F-4D97-AF65-F5344CB8AC3E}">
        <p14:creationId xmlns:p14="http://schemas.microsoft.com/office/powerpoint/2010/main" val="42656843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rPr>
              <a:t>4. Financial Economies</a:t>
            </a:r>
          </a:p>
        </p:txBody>
      </p:sp>
      <p:sp>
        <p:nvSpPr>
          <p:cNvPr id="3" name="Content Placeholder 2"/>
          <p:cNvSpPr>
            <a:spLocks noGrp="1"/>
          </p:cNvSpPr>
          <p:nvPr>
            <p:ph idx="1"/>
          </p:nvPr>
        </p:nvSpPr>
        <p:spPr/>
        <p:txBody>
          <a:bodyPr>
            <a:noAutofit/>
          </a:bodyPr>
          <a:lstStyle/>
          <a:p>
            <a:pPr algn="just"/>
            <a:r>
              <a:rPr lang="en-US" sz="2800" dirty="0"/>
              <a:t>A large firm is in a </a:t>
            </a:r>
            <a:r>
              <a:rPr lang="en-US" sz="2800" dirty="0" err="1"/>
              <a:t>favourable</a:t>
            </a:r>
            <a:r>
              <a:rPr lang="en-US" sz="2800" dirty="0"/>
              <a:t> position while raising its finances. In other words, it enjoys financial economies. It will be able to raise the necessary finances easily and cheaply. It has better creditworthiness as it offers better security to the banks. Therefore, it can secure loans from the banks and other financial institutions at lower interest rates. A large firm can also raise large financial resources by issuing shares and debentures.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8527</Words>
  <Application>Microsoft Office PowerPoint</Application>
  <PresentationFormat>On-screen Show (4:3)</PresentationFormat>
  <Paragraphs>393</Paragraphs>
  <Slides>115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115</vt:i4>
      </vt:variant>
    </vt:vector>
  </HeadingPairs>
  <TitlesOfParts>
    <vt:vector size="122" baseType="lpstr">
      <vt:lpstr>Arial</vt:lpstr>
      <vt:lpstr>Calibri</vt:lpstr>
      <vt:lpstr>Nunito</vt:lpstr>
      <vt:lpstr>Poppins</vt:lpstr>
      <vt:lpstr>Söhne</vt:lpstr>
      <vt:lpstr>Times New Roman</vt:lpstr>
      <vt:lpstr>Office Theme</vt:lpstr>
      <vt:lpstr>Business Economics UNIT III Production and Cost Analysis</vt:lpstr>
      <vt:lpstr>PowerPoint Presentation</vt:lpstr>
      <vt:lpstr>Production Function</vt:lpstr>
      <vt:lpstr>Production Function</vt:lpstr>
      <vt:lpstr>Production Function</vt:lpstr>
      <vt:lpstr>Production Function</vt:lpstr>
      <vt:lpstr>Production Function</vt:lpstr>
      <vt:lpstr>Law of variable proportion</vt:lpstr>
      <vt:lpstr>Law of variable proportion</vt:lpstr>
      <vt:lpstr>Law of variable proportion</vt:lpstr>
      <vt:lpstr>Assumptions</vt:lpstr>
      <vt:lpstr>Example</vt:lpstr>
      <vt:lpstr>PowerPoint Presentation</vt:lpstr>
      <vt:lpstr>COST OF PRODUCTION</vt:lpstr>
      <vt:lpstr>Explicit Cost </vt:lpstr>
      <vt:lpstr>Implicit costs</vt:lpstr>
      <vt:lpstr>Implicit Cost</vt:lpstr>
      <vt:lpstr>Economic Cost</vt:lpstr>
      <vt:lpstr>Normal Profit</vt:lpstr>
      <vt:lpstr>Economic cost</vt:lpstr>
      <vt:lpstr>Real Cost and Nominal Cost</vt:lpstr>
      <vt:lpstr>Nominal Cost </vt:lpstr>
      <vt:lpstr>Real Cost</vt:lpstr>
      <vt:lpstr>Real Cost</vt:lpstr>
      <vt:lpstr>Replacement Cost</vt:lpstr>
      <vt:lpstr>Historic Cost</vt:lpstr>
      <vt:lpstr>Controllable and Uncontrollable Costs</vt:lpstr>
      <vt:lpstr>Production and Selling Costs</vt:lpstr>
      <vt:lpstr>Social Cost</vt:lpstr>
      <vt:lpstr>Social Cost</vt:lpstr>
      <vt:lpstr>Opportunity Cost</vt:lpstr>
      <vt:lpstr>Short Run Costs and Long Run Costs</vt:lpstr>
      <vt:lpstr>Fixed and Variable Cost</vt:lpstr>
      <vt:lpstr>Fixed Costs</vt:lpstr>
      <vt:lpstr>Variable cost</vt:lpstr>
      <vt:lpstr>Semi Variable Cost</vt:lpstr>
      <vt:lpstr>Total variable costs (TVC)</vt:lpstr>
      <vt:lpstr>Total Costs</vt:lpstr>
      <vt:lpstr>Total Fixed Cost (TFC)</vt:lpstr>
      <vt:lpstr>PowerPoint Presentation</vt:lpstr>
      <vt:lpstr>Total Fixed Cost (TFC) </vt:lpstr>
      <vt:lpstr>Total Variable Cost (TVC)</vt:lpstr>
      <vt:lpstr>Total Variable Cost (TVC) </vt:lpstr>
      <vt:lpstr>TVC Curve </vt:lpstr>
      <vt:lpstr>PowerPoint Presentation</vt:lpstr>
      <vt:lpstr>Total Cost (TC)</vt:lpstr>
      <vt:lpstr>Total Cost</vt:lpstr>
      <vt:lpstr> TC Curve </vt:lpstr>
      <vt:lpstr>PowerPoint Presentation</vt:lpstr>
      <vt:lpstr>Average Cost Curves </vt:lpstr>
      <vt:lpstr>PowerPoint Presentation</vt:lpstr>
      <vt:lpstr>Average Fixed Cost (AFC)</vt:lpstr>
      <vt:lpstr>PowerPoint Presentation</vt:lpstr>
      <vt:lpstr>Average Fixed Cost (AFC)</vt:lpstr>
      <vt:lpstr>PowerPoint Presentation</vt:lpstr>
      <vt:lpstr>Average Variable Cost (AVC)</vt:lpstr>
      <vt:lpstr>PowerPoint Presentation</vt:lpstr>
      <vt:lpstr>PowerPoint Presentation</vt:lpstr>
      <vt:lpstr>Average Variable Cost (AVC)</vt:lpstr>
      <vt:lpstr>Why is AVC Curve U-shaped?</vt:lpstr>
      <vt:lpstr>Why is AVC Curve U-shaped?</vt:lpstr>
      <vt:lpstr>PowerPoint Presentation</vt:lpstr>
      <vt:lpstr>PowerPoint Presentation</vt:lpstr>
      <vt:lpstr>Average Total Cost (ATC/AC)</vt:lpstr>
      <vt:lpstr>Average Total Cost (ATC/AC)</vt:lpstr>
      <vt:lpstr>Average Total Cost (ATC/AC)</vt:lpstr>
      <vt:lpstr>Average Total Cost (ATC/AC)</vt:lpstr>
      <vt:lpstr>Marginal Cost</vt:lpstr>
      <vt:lpstr>PowerPoint Presentation</vt:lpstr>
      <vt:lpstr>Marginal Cost</vt:lpstr>
      <vt:lpstr>Marginal Cost</vt:lpstr>
      <vt:lpstr>Marginal Cost</vt:lpstr>
      <vt:lpstr>Marginal Cost</vt:lpstr>
      <vt:lpstr>PowerPoint Presentation</vt:lpstr>
      <vt:lpstr>RELATIONSHIP BETWEEN AVERAGE COST AND MARGINAL COST</vt:lpstr>
      <vt:lpstr>RELATIONSHIP BETWEEN AVERAGE COST AND MARGINAL COST</vt:lpstr>
      <vt:lpstr>Long Run Cost Curves</vt:lpstr>
      <vt:lpstr>Long Run Cost Curves</vt:lpstr>
      <vt:lpstr>Long Run Cost Curves</vt:lpstr>
      <vt:lpstr>PowerPoint Presentation</vt:lpstr>
      <vt:lpstr>Long Run Cost Curves</vt:lpstr>
      <vt:lpstr>Long-run Average Cost (LAC) Curve</vt:lpstr>
      <vt:lpstr>Long-run Average Cost (LAC) Curve</vt:lpstr>
      <vt:lpstr>Long-run Marginal Cost (LMC) Curve</vt:lpstr>
      <vt:lpstr>The relationship between LAC and LMC </vt:lpstr>
      <vt:lpstr>PowerPoint Presentation</vt:lpstr>
      <vt:lpstr>The relationship between LAC and LMC </vt:lpstr>
      <vt:lpstr>The relationship between LAC and LMC </vt:lpstr>
      <vt:lpstr>The relationship between LAC and LMC </vt:lpstr>
      <vt:lpstr>Why is LAC Curve U-Shaped- Economies and Diseconomies of Scale</vt:lpstr>
      <vt:lpstr>Why is LAC Curve U-Shaped- Economies and Diseconomies of Scale</vt:lpstr>
      <vt:lpstr>Internal Economies</vt:lpstr>
      <vt:lpstr>1. Technical Economies</vt:lpstr>
      <vt:lpstr>1. Technical Economies…</vt:lpstr>
      <vt:lpstr>1. Technical Economies…</vt:lpstr>
      <vt:lpstr>2. Managerial Economies</vt:lpstr>
      <vt:lpstr>3. Marketing Economies</vt:lpstr>
      <vt:lpstr>3. Marketing Economies</vt:lpstr>
      <vt:lpstr>4. Financial Economies</vt:lpstr>
      <vt:lpstr>5. Economies in Transport and Storage</vt:lpstr>
      <vt:lpstr>6. Research and Development</vt:lpstr>
      <vt:lpstr>7. Risk and Survival Economies</vt:lpstr>
      <vt:lpstr>Internal Diseconomies</vt:lpstr>
      <vt:lpstr>Diseconomies of Scale</vt:lpstr>
      <vt:lpstr>Factors of Diseconomies</vt:lpstr>
      <vt:lpstr>Factors of Diseconomies</vt:lpstr>
      <vt:lpstr>5. Labour Inefficiency</vt:lpstr>
      <vt:lpstr>External Economies</vt:lpstr>
      <vt:lpstr>1. Cheaper Inputs</vt:lpstr>
      <vt:lpstr>2. Technological Economies</vt:lpstr>
      <vt:lpstr>3. Supply of Skilled Labour</vt:lpstr>
      <vt:lpstr>4. Growth of Ancillary Industry</vt:lpstr>
      <vt:lpstr>5. Constant Flow of Information</vt:lpstr>
      <vt:lpstr>6. Economies of Concentration</vt:lpstr>
      <vt:lpstr>External Diseconomies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Economics UNIT III Production and Cost Analysis</dc:title>
  <dc:creator>Dell</dc:creator>
  <cp:lastModifiedBy>DELL</cp:lastModifiedBy>
  <cp:revision>214</cp:revision>
  <dcterms:created xsi:type="dcterms:W3CDTF">2022-08-28T10:52:58Z</dcterms:created>
  <dcterms:modified xsi:type="dcterms:W3CDTF">2023-09-04T03:10:23Z</dcterms:modified>
</cp:coreProperties>
</file>