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0" r:id="rId9"/>
    <p:sldId id="263" r:id="rId10"/>
    <p:sldId id="271" r:id="rId11"/>
    <p:sldId id="264" r:id="rId12"/>
    <p:sldId id="272" r:id="rId13"/>
    <p:sldId id="265"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64C38-4E4B-17A9-7063-4C9189BEBB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8F3D6C-EB7E-8E02-7E6F-6717C2C89F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25020A-8E7B-44A8-2D92-1D927AA06002}"/>
              </a:ext>
            </a:extLst>
          </p:cNvPr>
          <p:cNvSpPr>
            <a:spLocks noGrp="1"/>
          </p:cNvSpPr>
          <p:nvPr>
            <p:ph type="dt" sz="half" idx="10"/>
          </p:nvPr>
        </p:nvSpPr>
        <p:spPr/>
        <p:txBody>
          <a:bodyPr/>
          <a:lstStyle/>
          <a:p>
            <a:fld id="{F51A88F3-4A57-46CD-851F-3E12479404CC}" type="datetimeFigureOut">
              <a:rPr lang="en-US" smtClean="0"/>
              <a:t>5/8/2022</a:t>
            </a:fld>
            <a:endParaRPr lang="en-US"/>
          </a:p>
        </p:txBody>
      </p:sp>
      <p:sp>
        <p:nvSpPr>
          <p:cNvPr id="5" name="Footer Placeholder 4">
            <a:extLst>
              <a:ext uri="{FF2B5EF4-FFF2-40B4-BE49-F238E27FC236}">
                <a16:creationId xmlns:a16="http://schemas.microsoft.com/office/drawing/2014/main" id="{3C3E1227-3C78-384C-F1E7-C0C1FC5D39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780B46-BA85-8446-A7D6-C1CC77FE4C04}"/>
              </a:ext>
            </a:extLst>
          </p:cNvPr>
          <p:cNvSpPr>
            <a:spLocks noGrp="1"/>
          </p:cNvSpPr>
          <p:nvPr>
            <p:ph type="sldNum" sz="quarter" idx="12"/>
          </p:nvPr>
        </p:nvSpPr>
        <p:spPr/>
        <p:txBody>
          <a:bodyPr/>
          <a:lstStyle/>
          <a:p>
            <a:fld id="{B2E2001C-14A2-4B5C-8376-58C61003AAA8}" type="slidenum">
              <a:rPr lang="en-US" smtClean="0"/>
              <a:t>‹#›</a:t>
            </a:fld>
            <a:endParaRPr lang="en-US"/>
          </a:p>
        </p:txBody>
      </p:sp>
    </p:spTree>
    <p:extLst>
      <p:ext uri="{BB962C8B-B14F-4D97-AF65-F5344CB8AC3E}">
        <p14:creationId xmlns:p14="http://schemas.microsoft.com/office/powerpoint/2010/main" val="3969184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8D1F7-DF12-D533-7B45-B339BCE6FD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452A27-F1CB-3E2C-4655-AC8C32CEF2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071533-9A2A-8335-CBF8-44F173D35DCD}"/>
              </a:ext>
            </a:extLst>
          </p:cNvPr>
          <p:cNvSpPr>
            <a:spLocks noGrp="1"/>
          </p:cNvSpPr>
          <p:nvPr>
            <p:ph type="dt" sz="half" idx="10"/>
          </p:nvPr>
        </p:nvSpPr>
        <p:spPr/>
        <p:txBody>
          <a:bodyPr/>
          <a:lstStyle/>
          <a:p>
            <a:fld id="{F51A88F3-4A57-46CD-851F-3E12479404CC}" type="datetimeFigureOut">
              <a:rPr lang="en-US" smtClean="0"/>
              <a:t>5/8/2022</a:t>
            </a:fld>
            <a:endParaRPr lang="en-US"/>
          </a:p>
        </p:txBody>
      </p:sp>
      <p:sp>
        <p:nvSpPr>
          <p:cNvPr id="5" name="Footer Placeholder 4">
            <a:extLst>
              <a:ext uri="{FF2B5EF4-FFF2-40B4-BE49-F238E27FC236}">
                <a16:creationId xmlns:a16="http://schemas.microsoft.com/office/drawing/2014/main" id="{6EC17315-4886-622D-B040-F6467D23CF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8E955B-1B6E-39E9-49EC-363BE1CA56A8}"/>
              </a:ext>
            </a:extLst>
          </p:cNvPr>
          <p:cNvSpPr>
            <a:spLocks noGrp="1"/>
          </p:cNvSpPr>
          <p:nvPr>
            <p:ph type="sldNum" sz="quarter" idx="12"/>
          </p:nvPr>
        </p:nvSpPr>
        <p:spPr/>
        <p:txBody>
          <a:bodyPr/>
          <a:lstStyle/>
          <a:p>
            <a:fld id="{B2E2001C-14A2-4B5C-8376-58C61003AAA8}" type="slidenum">
              <a:rPr lang="en-US" smtClean="0"/>
              <a:t>‹#›</a:t>
            </a:fld>
            <a:endParaRPr lang="en-US"/>
          </a:p>
        </p:txBody>
      </p:sp>
    </p:spTree>
    <p:extLst>
      <p:ext uri="{BB962C8B-B14F-4D97-AF65-F5344CB8AC3E}">
        <p14:creationId xmlns:p14="http://schemas.microsoft.com/office/powerpoint/2010/main" val="21945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A66299-98BD-1E52-E44E-D5FA199510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B2264C-4EDD-0A91-28B9-92E7A44A95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CB922-4344-E9D5-ACD3-97EB29944F6B}"/>
              </a:ext>
            </a:extLst>
          </p:cNvPr>
          <p:cNvSpPr>
            <a:spLocks noGrp="1"/>
          </p:cNvSpPr>
          <p:nvPr>
            <p:ph type="dt" sz="half" idx="10"/>
          </p:nvPr>
        </p:nvSpPr>
        <p:spPr/>
        <p:txBody>
          <a:bodyPr/>
          <a:lstStyle/>
          <a:p>
            <a:fld id="{F51A88F3-4A57-46CD-851F-3E12479404CC}" type="datetimeFigureOut">
              <a:rPr lang="en-US" smtClean="0"/>
              <a:t>5/8/2022</a:t>
            </a:fld>
            <a:endParaRPr lang="en-US"/>
          </a:p>
        </p:txBody>
      </p:sp>
      <p:sp>
        <p:nvSpPr>
          <p:cNvPr id="5" name="Footer Placeholder 4">
            <a:extLst>
              <a:ext uri="{FF2B5EF4-FFF2-40B4-BE49-F238E27FC236}">
                <a16:creationId xmlns:a16="http://schemas.microsoft.com/office/drawing/2014/main" id="{15668250-2B12-C137-4739-19177C962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1938EB-1063-6F98-2CA4-675260C87576}"/>
              </a:ext>
            </a:extLst>
          </p:cNvPr>
          <p:cNvSpPr>
            <a:spLocks noGrp="1"/>
          </p:cNvSpPr>
          <p:nvPr>
            <p:ph type="sldNum" sz="quarter" idx="12"/>
          </p:nvPr>
        </p:nvSpPr>
        <p:spPr/>
        <p:txBody>
          <a:bodyPr/>
          <a:lstStyle/>
          <a:p>
            <a:fld id="{B2E2001C-14A2-4B5C-8376-58C61003AAA8}" type="slidenum">
              <a:rPr lang="en-US" smtClean="0"/>
              <a:t>‹#›</a:t>
            </a:fld>
            <a:endParaRPr lang="en-US"/>
          </a:p>
        </p:txBody>
      </p:sp>
    </p:spTree>
    <p:extLst>
      <p:ext uri="{BB962C8B-B14F-4D97-AF65-F5344CB8AC3E}">
        <p14:creationId xmlns:p14="http://schemas.microsoft.com/office/powerpoint/2010/main" val="1535929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62174-E085-8656-3F44-8508865238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61C667-F73B-3614-A539-759C21C1B5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459593-1830-82C9-232C-55C5F3BEF86B}"/>
              </a:ext>
            </a:extLst>
          </p:cNvPr>
          <p:cNvSpPr>
            <a:spLocks noGrp="1"/>
          </p:cNvSpPr>
          <p:nvPr>
            <p:ph type="dt" sz="half" idx="10"/>
          </p:nvPr>
        </p:nvSpPr>
        <p:spPr/>
        <p:txBody>
          <a:bodyPr/>
          <a:lstStyle/>
          <a:p>
            <a:fld id="{F51A88F3-4A57-46CD-851F-3E12479404CC}" type="datetimeFigureOut">
              <a:rPr lang="en-US" smtClean="0"/>
              <a:t>5/8/2022</a:t>
            </a:fld>
            <a:endParaRPr lang="en-US"/>
          </a:p>
        </p:txBody>
      </p:sp>
      <p:sp>
        <p:nvSpPr>
          <p:cNvPr id="5" name="Footer Placeholder 4">
            <a:extLst>
              <a:ext uri="{FF2B5EF4-FFF2-40B4-BE49-F238E27FC236}">
                <a16:creationId xmlns:a16="http://schemas.microsoft.com/office/drawing/2014/main" id="{B51E3A13-E16A-31DC-6F91-EC466FAC8E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41D597-6E00-E8FF-335C-3D722260BA51}"/>
              </a:ext>
            </a:extLst>
          </p:cNvPr>
          <p:cNvSpPr>
            <a:spLocks noGrp="1"/>
          </p:cNvSpPr>
          <p:nvPr>
            <p:ph type="sldNum" sz="quarter" idx="12"/>
          </p:nvPr>
        </p:nvSpPr>
        <p:spPr/>
        <p:txBody>
          <a:bodyPr/>
          <a:lstStyle/>
          <a:p>
            <a:fld id="{B2E2001C-14A2-4B5C-8376-58C61003AAA8}" type="slidenum">
              <a:rPr lang="en-US" smtClean="0"/>
              <a:t>‹#›</a:t>
            </a:fld>
            <a:endParaRPr lang="en-US"/>
          </a:p>
        </p:txBody>
      </p:sp>
    </p:spTree>
    <p:extLst>
      <p:ext uri="{BB962C8B-B14F-4D97-AF65-F5344CB8AC3E}">
        <p14:creationId xmlns:p14="http://schemas.microsoft.com/office/powerpoint/2010/main" val="311331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57DA8-E0C5-BC44-A041-6D7853733E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BEFE13-E7C5-B08F-420B-95F5759813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B175CC-C3D0-C21E-9EEA-9F5D8B209D1D}"/>
              </a:ext>
            </a:extLst>
          </p:cNvPr>
          <p:cNvSpPr>
            <a:spLocks noGrp="1"/>
          </p:cNvSpPr>
          <p:nvPr>
            <p:ph type="dt" sz="half" idx="10"/>
          </p:nvPr>
        </p:nvSpPr>
        <p:spPr/>
        <p:txBody>
          <a:bodyPr/>
          <a:lstStyle/>
          <a:p>
            <a:fld id="{F51A88F3-4A57-46CD-851F-3E12479404CC}" type="datetimeFigureOut">
              <a:rPr lang="en-US" smtClean="0"/>
              <a:t>5/8/2022</a:t>
            </a:fld>
            <a:endParaRPr lang="en-US"/>
          </a:p>
        </p:txBody>
      </p:sp>
      <p:sp>
        <p:nvSpPr>
          <p:cNvPr id="5" name="Footer Placeholder 4">
            <a:extLst>
              <a:ext uri="{FF2B5EF4-FFF2-40B4-BE49-F238E27FC236}">
                <a16:creationId xmlns:a16="http://schemas.microsoft.com/office/drawing/2014/main" id="{1A6EC645-2EB6-B5EB-B728-F29387EEF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C633CB-3EF5-EEFB-168B-7B98A63DE8A4}"/>
              </a:ext>
            </a:extLst>
          </p:cNvPr>
          <p:cNvSpPr>
            <a:spLocks noGrp="1"/>
          </p:cNvSpPr>
          <p:nvPr>
            <p:ph type="sldNum" sz="quarter" idx="12"/>
          </p:nvPr>
        </p:nvSpPr>
        <p:spPr/>
        <p:txBody>
          <a:bodyPr/>
          <a:lstStyle/>
          <a:p>
            <a:fld id="{B2E2001C-14A2-4B5C-8376-58C61003AAA8}" type="slidenum">
              <a:rPr lang="en-US" smtClean="0"/>
              <a:t>‹#›</a:t>
            </a:fld>
            <a:endParaRPr lang="en-US"/>
          </a:p>
        </p:txBody>
      </p:sp>
    </p:spTree>
    <p:extLst>
      <p:ext uri="{BB962C8B-B14F-4D97-AF65-F5344CB8AC3E}">
        <p14:creationId xmlns:p14="http://schemas.microsoft.com/office/powerpoint/2010/main" val="58820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3BA1-015E-D48F-5EDD-2F85BE8FD2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C2692D-18DF-BB17-1CE2-A25A6A6049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36D1B4-D744-188E-6833-D6BEF92C53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8A43ED-E760-B928-D8BA-C17FB5D4DDBA}"/>
              </a:ext>
            </a:extLst>
          </p:cNvPr>
          <p:cNvSpPr>
            <a:spLocks noGrp="1"/>
          </p:cNvSpPr>
          <p:nvPr>
            <p:ph type="dt" sz="half" idx="10"/>
          </p:nvPr>
        </p:nvSpPr>
        <p:spPr/>
        <p:txBody>
          <a:bodyPr/>
          <a:lstStyle/>
          <a:p>
            <a:fld id="{F51A88F3-4A57-46CD-851F-3E12479404CC}" type="datetimeFigureOut">
              <a:rPr lang="en-US" smtClean="0"/>
              <a:t>5/8/2022</a:t>
            </a:fld>
            <a:endParaRPr lang="en-US"/>
          </a:p>
        </p:txBody>
      </p:sp>
      <p:sp>
        <p:nvSpPr>
          <p:cNvPr id="6" name="Footer Placeholder 5">
            <a:extLst>
              <a:ext uri="{FF2B5EF4-FFF2-40B4-BE49-F238E27FC236}">
                <a16:creationId xmlns:a16="http://schemas.microsoft.com/office/drawing/2014/main" id="{C1C32A28-19BB-DA22-69CC-1015AA8B12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1A4F72-F53C-8502-5DD0-BA782DEBC885}"/>
              </a:ext>
            </a:extLst>
          </p:cNvPr>
          <p:cNvSpPr>
            <a:spLocks noGrp="1"/>
          </p:cNvSpPr>
          <p:nvPr>
            <p:ph type="sldNum" sz="quarter" idx="12"/>
          </p:nvPr>
        </p:nvSpPr>
        <p:spPr/>
        <p:txBody>
          <a:bodyPr/>
          <a:lstStyle/>
          <a:p>
            <a:fld id="{B2E2001C-14A2-4B5C-8376-58C61003AAA8}" type="slidenum">
              <a:rPr lang="en-US" smtClean="0"/>
              <a:t>‹#›</a:t>
            </a:fld>
            <a:endParaRPr lang="en-US"/>
          </a:p>
        </p:txBody>
      </p:sp>
    </p:spTree>
    <p:extLst>
      <p:ext uri="{BB962C8B-B14F-4D97-AF65-F5344CB8AC3E}">
        <p14:creationId xmlns:p14="http://schemas.microsoft.com/office/powerpoint/2010/main" val="246029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73060-5C6C-7844-DCE1-9DB322D09D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9CD33E-DD71-D0A1-49C6-DDFF135B3F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0FDB15-59DA-D1E9-1C20-2330BF2D90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43D69-EA71-D83E-C310-6C8C9739A1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34DF8E-3E3A-84A7-3A29-3424AB0EA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8D954B-00F2-9EC5-D26F-FF7E8D5FA858}"/>
              </a:ext>
            </a:extLst>
          </p:cNvPr>
          <p:cNvSpPr>
            <a:spLocks noGrp="1"/>
          </p:cNvSpPr>
          <p:nvPr>
            <p:ph type="dt" sz="half" idx="10"/>
          </p:nvPr>
        </p:nvSpPr>
        <p:spPr/>
        <p:txBody>
          <a:bodyPr/>
          <a:lstStyle/>
          <a:p>
            <a:fld id="{F51A88F3-4A57-46CD-851F-3E12479404CC}" type="datetimeFigureOut">
              <a:rPr lang="en-US" smtClean="0"/>
              <a:t>5/8/2022</a:t>
            </a:fld>
            <a:endParaRPr lang="en-US"/>
          </a:p>
        </p:txBody>
      </p:sp>
      <p:sp>
        <p:nvSpPr>
          <p:cNvPr id="8" name="Footer Placeholder 7">
            <a:extLst>
              <a:ext uri="{FF2B5EF4-FFF2-40B4-BE49-F238E27FC236}">
                <a16:creationId xmlns:a16="http://schemas.microsoft.com/office/drawing/2014/main" id="{297B2B1F-364F-DDE9-A82C-FA32FA2C3B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2159B3-3098-4D56-12C9-23147756C38A}"/>
              </a:ext>
            </a:extLst>
          </p:cNvPr>
          <p:cNvSpPr>
            <a:spLocks noGrp="1"/>
          </p:cNvSpPr>
          <p:nvPr>
            <p:ph type="sldNum" sz="quarter" idx="12"/>
          </p:nvPr>
        </p:nvSpPr>
        <p:spPr/>
        <p:txBody>
          <a:bodyPr/>
          <a:lstStyle/>
          <a:p>
            <a:fld id="{B2E2001C-14A2-4B5C-8376-58C61003AAA8}" type="slidenum">
              <a:rPr lang="en-US" smtClean="0"/>
              <a:t>‹#›</a:t>
            </a:fld>
            <a:endParaRPr lang="en-US"/>
          </a:p>
        </p:txBody>
      </p:sp>
    </p:spTree>
    <p:extLst>
      <p:ext uri="{BB962C8B-B14F-4D97-AF65-F5344CB8AC3E}">
        <p14:creationId xmlns:p14="http://schemas.microsoft.com/office/powerpoint/2010/main" val="105346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1F6FA-A4B1-EEC0-947A-33C9F74987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79CC80-E1E5-4C76-65A7-7807E9DA7134}"/>
              </a:ext>
            </a:extLst>
          </p:cNvPr>
          <p:cNvSpPr>
            <a:spLocks noGrp="1"/>
          </p:cNvSpPr>
          <p:nvPr>
            <p:ph type="dt" sz="half" idx="10"/>
          </p:nvPr>
        </p:nvSpPr>
        <p:spPr/>
        <p:txBody>
          <a:bodyPr/>
          <a:lstStyle/>
          <a:p>
            <a:fld id="{F51A88F3-4A57-46CD-851F-3E12479404CC}" type="datetimeFigureOut">
              <a:rPr lang="en-US" smtClean="0"/>
              <a:t>5/8/2022</a:t>
            </a:fld>
            <a:endParaRPr lang="en-US"/>
          </a:p>
        </p:txBody>
      </p:sp>
      <p:sp>
        <p:nvSpPr>
          <p:cNvPr id="4" name="Footer Placeholder 3">
            <a:extLst>
              <a:ext uri="{FF2B5EF4-FFF2-40B4-BE49-F238E27FC236}">
                <a16:creationId xmlns:a16="http://schemas.microsoft.com/office/drawing/2014/main" id="{DED4F08A-33DA-1963-4BC8-3D6C140B1B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BD085A-D43A-1261-57D2-2AF36DB031D7}"/>
              </a:ext>
            </a:extLst>
          </p:cNvPr>
          <p:cNvSpPr>
            <a:spLocks noGrp="1"/>
          </p:cNvSpPr>
          <p:nvPr>
            <p:ph type="sldNum" sz="quarter" idx="12"/>
          </p:nvPr>
        </p:nvSpPr>
        <p:spPr/>
        <p:txBody>
          <a:bodyPr/>
          <a:lstStyle/>
          <a:p>
            <a:fld id="{B2E2001C-14A2-4B5C-8376-58C61003AAA8}" type="slidenum">
              <a:rPr lang="en-US" smtClean="0"/>
              <a:t>‹#›</a:t>
            </a:fld>
            <a:endParaRPr lang="en-US"/>
          </a:p>
        </p:txBody>
      </p:sp>
    </p:spTree>
    <p:extLst>
      <p:ext uri="{BB962C8B-B14F-4D97-AF65-F5344CB8AC3E}">
        <p14:creationId xmlns:p14="http://schemas.microsoft.com/office/powerpoint/2010/main" val="113589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C15FDB-08B6-6D55-22E2-341E3BD7DB80}"/>
              </a:ext>
            </a:extLst>
          </p:cNvPr>
          <p:cNvSpPr>
            <a:spLocks noGrp="1"/>
          </p:cNvSpPr>
          <p:nvPr>
            <p:ph type="dt" sz="half" idx="10"/>
          </p:nvPr>
        </p:nvSpPr>
        <p:spPr/>
        <p:txBody>
          <a:bodyPr/>
          <a:lstStyle/>
          <a:p>
            <a:fld id="{F51A88F3-4A57-46CD-851F-3E12479404CC}" type="datetimeFigureOut">
              <a:rPr lang="en-US" smtClean="0"/>
              <a:t>5/8/2022</a:t>
            </a:fld>
            <a:endParaRPr lang="en-US"/>
          </a:p>
        </p:txBody>
      </p:sp>
      <p:sp>
        <p:nvSpPr>
          <p:cNvPr id="3" name="Footer Placeholder 2">
            <a:extLst>
              <a:ext uri="{FF2B5EF4-FFF2-40B4-BE49-F238E27FC236}">
                <a16:creationId xmlns:a16="http://schemas.microsoft.com/office/drawing/2014/main" id="{ADE5065E-4379-122E-D272-9F4EAA6F3C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03F41A-98ED-D405-53BE-5198DEA7F694}"/>
              </a:ext>
            </a:extLst>
          </p:cNvPr>
          <p:cNvSpPr>
            <a:spLocks noGrp="1"/>
          </p:cNvSpPr>
          <p:nvPr>
            <p:ph type="sldNum" sz="quarter" idx="12"/>
          </p:nvPr>
        </p:nvSpPr>
        <p:spPr/>
        <p:txBody>
          <a:bodyPr/>
          <a:lstStyle/>
          <a:p>
            <a:fld id="{B2E2001C-14A2-4B5C-8376-58C61003AAA8}" type="slidenum">
              <a:rPr lang="en-US" smtClean="0"/>
              <a:t>‹#›</a:t>
            </a:fld>
            <a:endParaRPr lang="en-US"/>
          </a:p>
        </p:txBody>
      </p:sp>
    </p:spTree>
    <p:extLst>
      <p:ext uri="{BB962C8B-B14F-4D97-AF65-F5344CB8AC3E}">
        <p14:creationId xmlns:p14="http://schemas.microsoft.com/office/powerpoint/2010/main" val="2260498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89C97-8445-4958-AB98-CCA1602507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92FA47-F576-579A-A728-B1D119CAFA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8B7C66-B744-51B0-C458-074A2069EB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682B78-1ABC-9068-8CD1-52E7A5A935E8}"/>
              </a:ext>
            </a:extLst>
          </p:cNvPr>
          <p:cNvSpPr>
            <a:spLocks noGrp="1"/>
          </p:cNvSpPr>
          <p:nvPr>
            <p:ph type="dt" sz="half" idx="10"/>
          </p:nvPr>
        </p:nvSpPr>
        <p:spPr/>
        <p:txBody>
          <a:bodyPr/>
          <a:lstStyle/>
          <a:p>
            <a:fld id="{F51A88F3-4A57-46CD-851F-3E12479404CC}" type="datetimeFigureOut">
              <a:rPr lang="en-US" smtClean="0"/>
              <a:t>5/8/2022</a:t>
            </a:fld>
            <a:endParaRPr lang="en-US"/>
          </a:p>
        </p:txBody>
      </p:sp>
      <p:sp>
        <p:nvSpPr>
          <p:cNvPr id="6" name="Footer Placeholder 5">
            <a:extLst>
              <a:ext uri="{FF2B5EF4-FFF2-40B4-BE49-F238E27FC236}">
                <a16:creationId xmlns:a16="http://schemas.microsoft.com/office/drawing/2014/main" id="{ACC1DC8C-9AF0-BBA8-4E1A-EF84326A30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61D0EF-1CE7-B28D-2A24-8940C66E5E1A}"/>
              </a:ext>
            </a:extLst>
          </p:cNvPr>
          <p:cNvSpPr>
            <a:spLocks noGrp="1"/>
          </p:cNvSpPr>
          <p:nvPr>
            <p:ph type="sldNum" sz="quarter" idx="12"/>
          </p:nvPr>
        </p:nvSpPr>
        <p:spPr/>
        <p:txBody>
          <a:bodyPr/>
          <a:lstStyle/>
          <a:p>
            <a:fld id="{B2E2001C-14A2-4B5C-8376-58C61003AAA8}" type="slidenum">
              <a:rPr lang="en-US" smtClean="0"/>
              <a:t>‹#›</a:t>
            </a:fld>
            <a:endParaRPr lang="en-US"/>
          </a:p>
        </p:txBody>
      </p:sp>
    </p:spTree>
    <p:extLst>
      <p:ext uri="{BB962C8B-B14F-4D97-AF65-F5344CB8AC3E}">
        <p14:creationId xmlns:p14="http://schemas.microsoft.com/office/powerpoint/2010/main" val="4061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928B4-C4EB-F15A-5C44-7D8FDF2F7D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A10E40-3BA8-77CF-586D-A34391FF38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F0B241-C70F-48AA-D30C-1A7C49BE6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5D37EF-BFE8-3866-15C6-C4EE84B28A2C}"/>
              </a:ext>
            </a:extLst>
          </p:cNvPr>
          <p:cNvSpPr>
            <a:spLocks noGrp="1"/>
          </p:cNvSpPr>
          <p:nvPr>
            <p:ph type="dt" sz="half" idx="10"/>
          </p:nvPr>
        </p:nvSpPr>
        <p:spPr/>
        <p:txBody>
          <a:bodyPr/>
          <a:lstStyle/>
          <a:p>
            <a:fld id="{F51A88F3-4A57-46CD-851F-3E12479404CC}" type="datetimeFigureOut">
              <a:rPr lang="en-US" smtClean="0"/>
              <a:t>5/8/2022</a:t>
            </a:fld>
            <a:endParaRPr lang="en-US"/>
          </a:p>
        </p:txBody>
      </p:sp>
      <p:sp>
        <p:nvSpPr>
          <p:cNvPr id="6" name="Footer Placeholder 5">
            <a:extLst>
              <a:ext uri="{FF2B5EF4-FFF2-40B4-BE49-F238E27FC236}">
                <a16:creationId xmlns:a16="http://schemas.microsoft.com/office/drawing/2014/main" id="{84B2B39E-5EAB-95EF-179F-5F73844BCB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282F59-ED72-BCDA-4D9C-8144919858E2}"/>
              </a:ext>
            </a:extLst>
          </p:cNvPr>
          <p:cNvSpPr>
            <a:spLocks noGrp="1"/>
          </p:cNvSpPr>
          <p:nvPr>
            <p:ph type="sldNum" sz="quarter" idx="12"/>
          </p:nvPr>
        </p:nvSpPr>
        <p:spPr/>
        <p:txBody>
          <a:bodyPr/>
          <a:lstStyle/>
          <a:p>
            <a:fld id="{B2E2001C-14A2-4B5C-8376-58C61003AAA8}" type="slidenum">
              <a:rPr lang="en-US" smtClean="0"/>
              <a:t>‹#›</a:t>
            </a:fld>
            <a:endParaRPr lang="en-US"/>
          </a:p>
        </p:txBody>
      </p:sp>
    </p:spTree>
    <p:extLst>
      <p:ext uri="{BB962C8B-B14F-4D97-AF65-F5344CB8AC3E}">
        <p14:creationId xmlns:p14="http://schemas.microsoft.com/office/powerpoint/2010/main" val="2323919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C7C2C5-8104-D066-D683-0C49A4A470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B0532B-7E05-9276-AEF8-9C6F9F2485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B1A804-1157-2113-168F-D3A14944E5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A88F3-4A57-46CD-851F-3E12479404CC}" type="datetimeFigureOut">
              <a:rPr lang="en-US" smtClean="0"/>
              <a:t>5/8/2022</a:t>
            </a:fld>
            <a:endParaRPr lang="en-US"/>
          </a:p>
        </p:txBody>
      </p:sp>
      <p:sp>
        <p:nvSpPr>
          <p:cNvPr id="5" name="Footer Placeholder 4">
            <a:extLst>
              <a:ext uri="{FF2B5EF4-FFF2-40B4-BE49-F238E27FC236}">
                <a16:creationId xmlns:a16="http://schemas.microsoft.com/office/drawing/2014/main" id="{3327CEE5-6E38-3B8C-F096-D9FBABC3FD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C8B5A8-B8F5-9995-7375-3DE94C2D38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2001C-14A2-4B5C-8376-58C61003AAA8}" type="slidenum">
              <a:rPr lang="en-US" smtClean="0"/>
              <a:t>‹#›</a:t>
            </a:fld>
            <a:endParaRPr lang="en-US"/>
          </a:p>
        </p:txBody>
      </p:sp>
    </p:spTree>
    <p:extLst>
      <p:ext uri="{BB962C8B-B14F-4D97-AF65-F5344CB8AC3E}">
        <p14:creationId xmlns:p14="http://schemas.microsoft.com/office/powerpoint/2010/main" val="4078009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indiankanoon.org/doc/39534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awsikho.com/course/lord-of-the-courses-judiciary-test-prep?p_source=iPleaders_RightColumn_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AE867-2835-C6DD-EBA7-F87CDEA231BA}"/>
              </a:ext>
            </a:extLst>
          </p:cNvPr>
          <p:cNvSpPr>
            <a:spLocks noGrp="1"/>
          </p:cNvSpPr>
          <p:nvPr>
            <p:ph type="title"/>
          </p:nvPr>
        </p:nvSpPr>
        <p:spPr>
          <a:xfrm>
            <a:off x="838200" y="365125"/>
            <a:ext cx="10515600" cy="1325563"/>
          </a:xfrm>
        </p:spPr>
        <p:txBody>
          <a:bodyPr/>
          <a:lstStyle/>
          <a:p>
            <a:r>
              <a:rPr lang="en-US" b="0" i="0" dirty="0">
                <a:solidFill>
                  <a:srgbClr val="111111"/>
                </a:solidFill>
                <a:effectLst/>
                <a:latin typeface="Arial Rounded MT Bold" panose="020F0704030504030204" pitchFamily="34" charset="0"/>
              </a:rPr>
              <a:t>Introduction – Contingent Contract  </a:t>
            </a:r>
            <a:endParaRPr lang="en-US" dirty="0">
              <a:latin typeface="Arial Rounded MT Bold" panose="020F0704030504030204" pitchFamily="34" charset="0"/>
            </a:endParaRPr>
          </a:p>
        </p:txBody>
      </p:sp>
      <p:sp>
        <p:nvSpPr>
          <p:cNvPr id="3" name="Content Placeholder 2">
            <a:extLst>
              <a:ext uri="{FF2B5EF4-FFF2-40B4-BE49-F238E27FC236}">
                <a16:creationId xmlns:a16="http://schemas.microsoft.com/office/drawing/2014/main" id="{DE1E432D-0208-0A6D-41F8-A8B4B59BB886}"/>
              </a:ext>
            </a:extLst>
          </p:cNvPr>
          <p:cNvSpPr>
            <a:spLocks noGrp="1"/>
          </p:cNvSpPr>
          <p:nvPr>
            <p:ph idx="1"/>
          </p:nvPr>
        </p:nvSpPr>
        <p:spPr>
          <a:xfrm>
            <a:off x="838200" y="2100263"/>
            <a:ext cx="10515600" cy="4076700"/>
          </a:xfrm>
        </p:spPr>
        <p:txBody>
          <a:bodyPr/>
          <a:lstStyle/>
          <a:p>
            <a:pPr algn="just"/>
            <a:r>
              <a:rPr lang="en-US" b="0" i="0" dirty="0">
                <a:solidFill>
                  <a:srgbClr val="222222"/>
                </a:solidFill>
                <a:effectLst/>
                <a:latin typeface="Times New Roman" panose="02020603050405020304" pitchFamily="18" charset="0"/>
                <a:cs typeface="Times New Roman" panose="02020603050405020304" pitchFamily="18" charset="0"/>
              </a:rPr>
              <a:t>The word contingent means when an event or situation is contingent, i.e. it depends on some other event or fact.</a:t>
            </a:r>
          </a:p>
          <a:p>
            <a:pPr algn="just"/>
            <a:r>
              <a:rPr lang="en-US" b="1" i="0" dirty="0">
                <a:solidFill>
                  <a:srgbClr val="222222"/>
                </a:solidFill>
                <a:effectLst/>
                <a:latin typeface="Times New Roman" panose="02020603050405020304" pitchFamily="18" charset="0"/>
                <a:cs typeface="Times New Roman" panose="02020603050405020304" pitchFamily="18" charset="0"/>
              </a:rPr>
              <a:t>For example</a:t>
            </a:r>
            <a:r>
              <a:rPr lang="en-US" b="0" i="0" dirty="0">
                <a:solidFill>
                  <a:srgbClr val="222222"/>
                </a:solidFill>
                <a:effectLst/>
                <a:latin typeface="Times New Roman" panose="02020603050405020304" pitchFamily="18" charset="0"/>
                <a:cs typeface="Times New Roman" panose="02020603050405020304" pitchFamily="18" charset="0"/>
              </a:rPr>
              <a:t>, making money is contingent on finding a good-paying job.</a:t>
            </a:r>
          </a:p>
          <a:p>
            <a:pPr algn="just"/>
            <a:r>
              <a:rPr lang="en-US" b="0" i="0" dirty="0">
                <a:solidFill>
                  <a:srgbClr val="222222"/>
                </a:solidFill>
                <a:effectLst/>
                <a:latin typeface="Times New Roman" panose="02020603050405020304" pitchFamily="18" charset="0"/>
                <a:cs typeface="Times New Roman" panose="02020603050405020304" pitchFamily="18" charset="0"/>
              </a:rPr>
              <a:t>Now, the ‘contingent contract’ means enforceability of that contract is directly depends upon happening or not happening of an event.</a:t>
            </a:r>
          </a:p>
          <a:p>
            <a:endParaRPr lang="en-US" dirty="0"/>
          </a:p>
        </p:txBody>
      </p:sp>
    </p:spTree>
    <p:extLst>
      <p:ext uri="{BB962C8B-B14F-4D97-AF65-F5344CB8AC3E}">
        <p14:creationId xmlns:p14="http://schemas.microsoft.com/office/powerpoint/2010/main" val="3259075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4E26D-818F-A20D-5E54-5C65F12FEF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A37DDD-F5D4-9FC4-59B2-6D99A5B4A911}"/>
              </a:ext>
            </a:extLst>
          </p:cNvPr>
          <p:cNvSpPr>
            <a:spLocks noGrp="1"/>
          </p:cNvSpPr>
          <p:nvPr>
            <p:ph idx="1"/>
          </p:nvPr>
        </p:nvSpPr>
        <p:spPr/>
        <p:txBody>
          <a:bodyPr/>
          <a:lstStyle/>
          <a:p>
            <a:pPr algn="just"/>
            <a:r>
              <a:rPr lang="en-US" b="1" i="0" dirty="0">
                <a:solidFill>
                  <a:srgbClr val="333333"/>
                </a:solidFill>
                <a:effectLst/>
                <a:latin typeface="Times New Roman" panose="02020603050405020304" pitchFamily="18" charset="0"/>
                <a:cs typeface="Times New Roman" panose="02020603050405020304" pitchFamily="18" charset="0"/>
              </a:rPr>
              <a:t>Gian Chand Vs Gopala and </a:t>
            </a:r>
            <a:r>
              <a:rPr lang="en-US" b="1" i="0" dirty="0" err="1">
                <a:solidFill>
                  <a:srgbClr val="333333"/>
                </a:solidFill>
                <a:effectLst/>
                <a:latin typeface="Times New Roman" panose="02020603050405020304" pitchFamily="18" charset="0"/>
                <a:cs typeface="Times New Roman" panose="02020603050405020304" pitchFamily="18" charset="0"/>
              </a:rPr>
              <a:t>Ors</a:t>
            </a:r>
            <a:r>
              <a:rPr lang="en-US" b="1" i="0" dirty="0">
                <a:solidFill>
                  <a:srgbClr val="333333"/>
                </a:solidFill>
                <a:effectLst/>
                <a:latin typeface="Times New Roman" panose="02020603050405020304" pitchFamily="18" charset="0"/>
                <a:cs typeface="Times New Roman" panose="02020603050405020304" pitchFamily="18" charset="0"/>
              </a:rPr>
              <a:t> </a:t>
            </a:r>
            <a:r>
              <a:rPr lang="en-US" b="0" i="0" dirty="0">
                <a:solidFill>
                  <a:srgbClr val="333333"/>
                </a:solidFill>
                <a:effectLst/>
                <a:latin typeface="Times New Roman" panose="02020603050405020304" pitchFamily="18" charset="0"/>
                <a:cs typeface="Times New Roman" panose="02020603050405020304" pitchFamily="18" charset="0"/>
              </a:rPr>
              <a:t>1995 SCC (2) 528, JT 1995 (2) 513, in this case, there was an agreement to sell the land that provided that the earnest money would be returned in case the land is notified for acquisition. Unknown to the parties, the land was already under notification. </a:t>
            </a:r>
          </a:p>
          <a:p>
            <a:pPr algn="just"/>
            <a:r>
              <a:rPr lang="en-US" b="0" i="0" dirty="0">
                <a:solidFill>
                  <a:srgbClr val="333333"/>
                </a:solidFill>
                <a:effectLst/>
                <a:latin typeface="Times New Roman" panose="02020603050405020304" pitchFamily="18" charset="0"/>
                <a:cs typeface="Times New Roman" panose="02020603050405020304" pitchFamily="18" charset="0"/>
              </a:rPr>
              <a:t>The contract became impossible for performance and therefore void on declaration under section 6 of the Land Acquisition Act.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3654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996EFB-B7F0-C1A3-92FC-54410F2956BB}"/>
              </a:ext>
            </a:extLst>
          </p:cNvPr>
          <p:cNvSpPr>
            <a:spLocks noGrp="1"/>
          </p:cNvSpPr>
          <p:nvPr>
            <p:ph idx="1"/>
          </p:nvPr>
        </p:nvSpPr>
        <p:spPr>
          <a:xfrm>
            <a:off x="838200" y="728663"/>
            <a:ext cx="10515600" cy="5448300"/>
          </a:xfrm>
        </p:spPr>
        <p:txBody>
          <a:bodyPr>
            <a:normAutofit/>
          </a:bodyPr>
          <a:lstStyle/>
          <a:p>
            <a:pPr algn="just"/>
            <a:r>
              <a:rPr lang="en-US" sz="3200" b="0" i="0" dirty="0">
                <a:effectLst/>
                <a:latin typeface="Times New Roman" panose="02020603050405020304" pitchFamily="18" charset="0"/>
                <a:cs typeface="Times New Roman" panose="02020603050405020304" pitchFamily="18" charset="0"/>
              </a:rPr>
              <a:t>Condition #3- when an event on which contract is contingent to be deemed impossible if it is the future conduct of a living person</a:t>
            </a:r>
          </a:p>
          <a:p>
            <a:pPr algn="just"/>
            <a:r>
              <a:rPr lang="en-US" sz="3200" b="0" i="0" dirty="0">
                <a:effectLst/>
                <a:latin typeface="Times New Roman" panose="02020603050405020304" pitchFamily="18" charset="0"/>
                <a:cs typeface="Times New Roman" panose="02020603050405020304" pitchFamily="18" charset="0"/>
              </a:rPr>
              <a:t>If a contract contingent upon how a person will act at a future time, the event shall be considered impossible when such person does anything which makes it impossible for the event to happen.[</a:t>
            </a:r>
            <a:r>
              <a:rPr lang="en-US" sz="3200" b="0" i="0" u="none" strike="noStrike" dirty="0">
                <a:effectLst/>
                <a:latin typeface="Times New Roman" panose="02020603050405020304" pitchFamily="18" charset="0"/>
                <a:cs typeface="Times New Roman" panose="02020603050405020304" pitchFamily="18" charset="0"/>
              </a:rPr>
              <a:t>Section 34</a:t>
            </a:r>
            <a:r>
              <a:rPr lang="en-US" sz="3200" b="0" i="0" dirty="0">
                <a:effectLst/>
                <a:latin typeface="Times New Roman" panose="02020603050405020304" pitchFamily="18" charset="0"/>
                <a:cs typeface="Times New Roman" panose="02020603050405020304" pitchFamily="18" charset="0"/>
              </a:rPr>
              <a:t>]</a:t>
            </a:r>
          </a:p>
          <a:p>
            <a:pPr algn="just"/>
            <a:r>
              <a:rPr lang="en-US" sz="3200" b="1" i="0" dirty="0">
                <a:effectLst/>
                <a:latin typeface="Times New Roman" panose="02020603050405020304" pitchFamily="18" charset="0"/>
                <a:cs typeface="Times New Roman" panose="02020603050405020304" pitchFamily="18" charset="0"/>
              </a:rPr>
              <a:t>Illustration: </a:t>
            </a:r>
            <a:r>
              <a:rPr lang="en-US" sz="3200" b="0" i="0" dirty="0">
                <a:effectLst/>
                <a:latin typeface="Times New Roman" panose="02020603050405020304" pitchFamily="18" charset="0"/>
                <a:cs typeface="Times New Roman" panose="02020603050405020304" pitchFamily="18" charset="0"/>
              </a:rPr>
              <a:t>X agrees to pay Y, Rs. 100,000 if Y marries Z. However, Z marries A. The marriage of Y to Z must now be considered impossible, although it is possible that A may die and that Z afterward marry Y.</a:t>
            </a:r>
          </a:p>
          <a:p>
            <a:endParaRPr lang="en-US" dirty="0"/>
          </a:p>
        </p:txBody>
      </p:sp>
    </p:spTree>
    <p:extLst>
      <p:ext uri="{BB962C8B-B14F-4D97-AF65-F5344CB8AC3E}">
        <p14:creationId xmlns:p14="http://schemas.microsoft.com/office/powerpoint/2010/main" val="1974920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F14B4-60B3-7E23-3CA7-0B1115E2D0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4498E5-5008-2569-A994-BD7DCE8B3293}"/>
              </a:ext>
            </a:extLst>
          </p:cNvPr>
          <p:cNvSpPr>
            <a:spLocks noGrp="1"/>
          </p:cNvSpPr>
          <p:nvPr>
            <p:ph idx="1"/>
          </p:nvPr>
        </p:nvSpPr>
        <p:spPr/>
        <p:txBody>
          <a:bodyPr/>
          <a:lstStyle/>
          <a:p>
            <a:pPr algn="just"/>
            <a:r>
              <a:rPr lang="en-US" b="1" i="0" dirty="0">
                <a:solidFill>
                  <a:srgbClr val="333333"/>
                </a:solidFill>
                <a:effectLst/>
                <a:latin typeface="Times New Roman" panose="02020603050405020304" pitchFamily="18" charset="0"/>
                <a:cs typeface="Times New Roman" panose="02020603050405020304" pitchFamily="18" charset="0"/>
              </a:rPr>
              <a:t>Frost Vs Knight </a:t>
            </a:r>
            <a:r>
              <a:rPr lang="en-US" b="0" i="0" dirty="0">
                <a:solidFill>
                  <a:srgbClr val="333333"/>
                </a:solidFill>
                <a:effectLst/>
                <a:latin typeface="Times New Roman" panose="02020603050405020304" pitchFamily="18" charset="0"/>
                <a:cs typeface="Times New Roman" panose="02020603050405020304" pitchFamily="18" charset="0"/>
              </a:rPr>
              <a:t>(1872) 7 Ex. 111 : 41 L.J. Ex. 78 : 26 L.T. 77</a:t>
            </a:r>
            <a:br>
              <a:rPr lang="en-US" dirty="0">
                <a:latin typeface="Times New Roman" panose="02020603050405020304" pitchFamily="18" charset="0"/>
                <a:cs typeface="Times New Roman" panose="02020603050405020304" pitchFamily="18" charset="0"/>
              </a:rPr>
            </a:br>
            <a:r>
              <a:rPr lang="en-US" b="0" i="0" dirty="0">
                <a:solidFill>
                  <a:srgbClr val="333333"/>
                </a:solidFill>
                <a:effectLst/>
                <a:latin typeface="Times New Roman" panose="02020603050405020304" pitchFamily="18" charset="0"/>
                <a:cs typeface="Times New Roman" panose="02020603050405020304" pitchFamily="18" charset="0"/>
              </a:rPr>
              <a:t>the defendant promised to marry the plaintiff on the death of his father. While the father was still alive, he married another woman. it was held that it had become impossible that he should marry the plaintiff and she was entitled to sue him for the breach of contract.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2565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10D7A1-4130-C982-ED5E-314F3D28B6E1}"/>
              </a:ext>
            </a:extLst>
          </p:cNvPr>
          <p:cNvSpPr>
            <a:spLocks noGrp="1"/>
          </p:cNvSpPr>
          <p:nvPr>
            <p:ph idx="1"/>
          </p:nvPr>
        </p:nvSpPr>
        <p:spPr>
          <a:xfrm>
            <a:off x="838200" y="628650"/>
            <a:ext cx="10515600" cy="5548313"/>
          </a:xfrm>
        </p:spPr>
        <p:txBody>
          <a:bodyPr>
            <a:normAutofit/>
          </a:bodyPr>
          <a:lstStyle/>
          <a:p>
            <a:pPr algn="just"/>
            <a:r>
              <a:rPr lang="en-US" b="0" i="0" dirty="0">
                <a:effectLst/>
                <a:latin typeface="Times New Roman" panose="02020603050405020304" pitchFamily="18" charset="0"/>
                <a:cs typeface="Times New Roman" panose="02020603050405020304" pitchFamily="18" charset="0"/>
              </a:rPr>
              <a:t>Condition #4- contracts contingent on an event happening within the fixed time</a:t>
            </a:r>
          </a:p>
          <a:p>
            <a:pPr algn="just"/>
            <a:r>
              <a:rPr lang="en-US" b="0" i="0" dirty="0">
                <a:effectLst/>
                <a:latin typeface="Times New Roman" panose="02020603050405020304" pitchFamily="18" charset="0"/>
                <a:cs typeface="Times New Roman" panose="02020603050405020304" pitchFamily="18" charset="0"/>
              </a:rPr>
              <a:t>Contingent contracts to do or not to do anything if a future uncertain event happens within a fixed time. Such a contract is void if the event does not happen and the time lapses. It is also void if before the time fixed, the happening of the event becomes impossible.[</a:t>
            </a:r>
            <a:r>
              <a:rPr lang="en-US" b="0" i="0" u="none" strike="noStrike" dirty="0">
                <a:effectLst/>
                <a:latin typeface="Times New Roman" panose="02020603050405020304" pitchFamily="18" charset="0"/>
                <a:cs typeface="Times New Roman" panose="02020603050405020304" pitchFamily="18" charset="0"/>
              </a:rPr>
              <a:t>Section 35(para 1)</a:t>
            </a:r>
            <a:r>
              <a:rPr lang="en-US" b="0" i="0" dirty="0">
                <a:effectLst/>
                <a:latin typeface="Times New Roman" panose="02020603050405020304" pitchFamily="18" charset="0"/>
                <a:cs typeface="Times New Roman" panose="02020603050405020304" pitchFamily="18" charset="0"/>
              </a:rPr>
              <a:t>]</a:t>
            </a:r>
          </a:p>
          <a:p>
            <a:pPr algn="just"/>
            <a:r>
              <a:rPr lang="en-US" b="1" i="0" dirty="0">
                <a:effectLst/>
                <a:latin typeface="Times New Roman" panose="02020603050405020304" pitchFamily="18" charset="0"/>
                <a:cs typeface="Times New Roman" panose="02020603050405020304" pitchFamily="18" charset="0"/>
              </a:rPr>
              <a:t>Illustration: </a:t>
            </a:r>
            <a:r>
              <a:rPr lang="en-US" b="0" i="0" dirty="0">
                <a:effectLst/>
                <a:latin typeface="Times New Roman" panose="02020603050405020304" pitchFamily="18" charset="0"/>
                <a:cs typeface="Times New Roman" panose="02020603050405020304" pitchFamily="18" charset="0"/>
              </a:rPr>
              <a:t>X promises to pay Y a sum of money if a certain ship returns before 1st April 2019. The contracts may be enforced if the ship returns within the fixed time. On the other hand, becomes void if the ship sinks.</a:t>
            </a:r>
          </a:p>
          <a:p>
            <a:endParaRPr lang="en-US" dirty="0"/>
          </a:p>
        </p:txBody>
      </p:sp>
    </p:spTree>
    <p:extLst>
      <p:ext uri="{BB962C8B-B14F-4D97-AF65-F5344CB8AC3E}">
        <p14:creationId xmlns:p14="http://schemas.microsoft.com/office/powerpoint/2010/main" val="1733691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2071C9-2CCE-9871-6182-029A250D728B}"/>
              </a:ext>
            </a:extLst>
          </p:cNvPr>
          <p:cNvSpPr>
            <a:spLocks noGrp="1"/>
          </p:cNvSpPr>
          <p:nvPr>
            <p:ph idx="1"/>
          </p:nvPr>
        </p:nvSpPr>
        <p:spPr>
          <a:xfrm>
            <a:off x="838200" y="614363"/>
            <a:ext cx="10515600" cy="5562600"/>
          </a:xfrm>
        </p:spPr>
        <p:txBody>
          <a:bodyPr>
            <a:normAutofit fontScale="92500" lnSpcReduction="10000"/>
          </a:bodyPr>
          <a:lstStyle/>
          <a:p>
            <a:pPr algn="just"/>
            <a:r>
              <a:rPr lang="en-US" sz="3500" b="0" i="0" dirty="0">
                <a:effectLst/>
                <a:latin typeface="Times New Roman" panose="02020603050405020304" pitchFamily="18" charset="0"/>
                <a:cs typeface="Times New Roman" panose="02020603050405020304" pitchFamily="18" charset="0"/>
              </a:rPr>
              <a:t>Condition #5- contracts contingent on an event not happening within the fixed time</a:t>
            </a:r>
          </a:p>
          <a:p>
            <a:pPr algn="just"/>
            <a:r>
              <a:rPr lang="en-US" sz="3500" b="0" i="0" dirty="0">
                <a:effectLst/>
                <a:latin typeface="Times New Roman" panose="02020603050405020304" pitchFamily="18" charset="0"/>
                <a:cs typeface="Times New Roman" panose="02020603050405020304" pitchFamily="18" charset="0"/>
              </a:rPr>
              <a:t>Contingent contract to do or not to do anything if an uncertain event does not happen within a fixed time may be enforced by law when the fixed time has expired, and such event has not happened, or before the time fixed has expired, if it becomes certain that such event will not happen.[</a:t>
            </a:r>
            <a:r>
              <a:rPr lang="en-US" sz="3500" b="0" i="0" u="none" strike="noStrik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Section 35(para 2)</a:t>
            </a:r>
            <a:r>
              <a:rPr lang="en-US" sz="3500" b="0" i="0" dirty="0">
                <a:effectLst/>
                <a:latin typeface="Times New Roman" panose="02020603050405020304" pitchFamily="18" charset="0"/>
                <a:cs typeface="Times New Roman" panose="02020603050405020304" pitchFamily="18" charset="0"/>
              </a:rPr>
              <a:t>]</a:t>
            </a:r>
          </a:p>
          <a:p>
            <a:pPr algn="just"/>
            <a:r>
              <a:rPr lang="en-US" sz="3500" b="1" i="0" dirty="0">
                <a:effectLst/>
                <a:latin typeface="Times New Roman" panose="02020603050405020304" pitchFamily="18" charset="0"/>
                <a:cs typeface="Times New Roman" panose="02020603050405020304" pitchFamily="18" charset="0"/>
              </a:rPr>
              <a:t>Illustration: </a:t>
            </a:r>
            <a:r>
              <a:rPr lang="en-US" sz="3500" b="0" i="0" dirty="0">
                <a:effectLst/>
                <a:latin typeface="Times New Roman" panose="02020603050405020304" pitchFamily="18" charset="0"/>
                <a:cs typeface="Times New Roman" panose="02020603050405020304" pitchFamily="18" charset="0"/>
              </a:rPr>
              <a:t>X promises to pay Y a sum of money if a certain ship does not return before 31st March 2019. The contract may be enforced if the ship does not return before 31st March 2019. Also, if the ship burnt before the given time, the contract is enforced by law since the return is impossible.</a:t>
            </a:r>
          </a:p>
          <a:p>
            <a:endParaRPr lang="en-US" dirty="0"/>
          </a:p>
        </p:txBody>
      </p:sp>
    </p:spTree>
    <p:extLst>
      <p:ext uri="{BB962C8B-B14F-4D97-AF65-F5344CB8AC3E}">
        <p14:creationId xmlns:p14="http://schemas.microsoft.com/office/powerpoint/2010/main" val="16219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9DF451-4A2D-4885-5611-B67DE9E52E16}"/>
              </a:ext>
            </a:extLst>
          </p:cNvPr>
          <p:cNvSpPr>
            <a:spLocks noGrp="1"/>
          </p:cNvSpPr>
          <p:nvPr>
            <p:ph idx="1"/>
          </p:nvPr>
        </p:nvSpPr>
        <p:spPr>
          <a:xfrm>
            <a:off x="838200" y="1900237"/>
            <a:ext cx="10515600" cy="4276725"/>
          </a:xfrm>
        </p:spPr>
        <p:txBody>
          <a:bodyPr/>
          <a:lstStyle/>
          <a:p>
            <a:pPr algn="just"/>
            <a:r>
              <a:rPr lang="en-US" sz="3200" b="0" i="0" dirty="0">
                <a:effectLst/>
                <a:latin typeface="Times New Roman" panose="02020603050405020304" pitchFamily="18" charset="0"/>
                <a:cs typeface="Times New Roman" panose="02020603050405020304" pitchFamily="18" charset="0"/>
              </a:rPr>
              <a:t>Condition #6- contract contingent of impossible event void</a:t>
            </a:r>
          </a:p>
          <a:p>
            <a:pPr algn="just"/>
            <a:r>
              <a:rPr lang="en-US" sz="3200" b="0" i="0" dirty="0">
                <a:effectLst/>
                <a:latin typeface="Times New Roman" panose="02020603050405020304" pitchFamily="18" charset="0"/>
                <a:cs typeface="Times New Roman" panose="02020603050405020304" pitchFamily="18" charset="0"/>
              </a:rPr>
              <a:t>If an agreement to do or not to do is based on the impossible event, then such agreement is void, whether the impossibility of the event is known or not to the parties to the agreement at the time when it is made.[</a:t>
            </a:r>
            <a:r>
              <a:rPr lang="en-US" sz="3200" b="0" i="0" u="none" strike="noStrike" dirty="0">
                <a:effectLst/>
                <a:latin typeface="Times New Roman" panose="02020603050405020304" pitchFamily="18" charset="0"/>
                <a:cs typeface="Times New Roman" panose="02020603050405020304" pitchFamily="18" charset="0"/>
              </a:rPr>
              <a:t>Section 36</a:t>
            </a:r>
            <a:r>
              <a:rPr lang="en-US" sz="3200" b="0" i="0" dirty="0">
                <a:effectLst/>
                <a:latin typeface="Times New Roman" panose="02020603050405020304" pitchFamily="18" charset="0"/>
                <a:cs typeface="Times New Roman" panose="02020603050405020304" pitchFamily="18" charset="0"/>
              </a:rPr>
              <a:t>]</a:t>
            </a:r>
          </a:p>
          <a:p>
            <a:pPr algn="just"/>
            <a:r>
              <a:rPr lang="en-US" sz="3200" b="1" i="0" dirty="0">
                <a:effectLst/>
                <a:latin typeface="Times New Roman" panose="02020603050405020304" pitchFamily="18" charset="0"/>
                <a:cs typeface="Times New Roman" panose="02020603050405020304" pitchFamily="18" charset="0"/>
              </a:rPr>
              <a:t>Illustration: </a:t>
            </a:r>
            <a:r>
              <a:rPr lang="en-US" sz="3200" b="0" i="0" dirty="0">
                <a:effectLst/>
                <a:latin typeface="Times New Roman" panose="02020603050405020304" pitchFamily="18" charset="0"/>
                <a:cs typeface="Times New Roman" panose="02020603050405020304" pitchFamily="18" charset="0"/>
              </a:rPr>
              <a:t>X promises to pay Y, Rs 500 if two straight lines should enclose a space. The agreement is void.</a:t>
            </a:r>
          </a:p>
          <a:p>
            <a:endParaRPr lang="en-US" dirty="0"/>
          </a:p>
        </p:txBody>
      </p:sp>
    </p:spTree>
    <p:extLst>
      <p:ext uri="{BB962C8B-B14F-4D97-AF65-F5344CB8AC3E}">
        <p14:creationId xmlns:p14="http://schemas.microsoft.com/office/powerpoint/2010/main" val="940481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E2B6A-7529-9583-E65C-9112DDE8FDA0}"/>
              </a:ext>
            </a:extLst>
          </p:cNvPr>
          <p:cNvSpPr>
            <a:spLocks noGrp="1"/>
          </p:cNvSpPr>
          <p:nvPr>
            <p:ph type="title"/>
          </p:nvPr>
        </p:nvSpPr>
        <p:spPr>
          <a:xfrm>
            <a:off x="838200" y="800100"/>
            <a:ext cx="10515600" cy="728664"/>
          </a:xfrm>
        </p:spPr>
        <p:txBody>
          <a:bodyPr>
            <a:normAutofit fontScale="90000"/>
          </a:bodyPr>
          <a:lstStyle/>
          <a:p>
            <a:r>
              <a:rPr lang="en-US" b="0" i="0" dirty="0">
                <a:solidFill>
                  <a:srgbClr val="111111"/>
                </a:solidFill>
                <a:effectLst/>
                <a:latin typeface="Arial Rounded MT Bold" panose="020F0704030504030204" pitchFamily="34" charset="0"/>
              </a:rPr>
              <a:t>Conditions when a contingent contract becomes void</a:t>
            </a:r>
            <a:br>
              <a:rPr lang="en-US" b="0" i="0" dirty="0">
                <a:solidFill>
                  <a:srgbClr val="111111"/>
                </a:solidFill>
                <a:effectLst/>
                <a:latin typeface="roboto" panose="02000000000000000000" pitchFamily="2" charset="0"/>
              </a:rPr>
            </a:br>
            <a:endParaRPr lang="en-US" dirty="0"/>
          </a:p>
        </p:txBody>
      </p:sp>
      <p:sp>
        <p:nvSpPr>
          <p:cNvPr id="3" name="Content Placeholder 2">
            <a:extLst>
              <a:ext uri="{FF2B5EF4-FFF2-40B4-BE49-F238E27FC236}">
                <a16:creationId xmlns:a16="http://schemas.microsoft.com/office/drawing/2014/main" id="{53A8A552-E4A9-2557-9E88-74755F35EBCA}"/>
              </a:ext>
            </a:extLst>
          </p:cNvPr>
          <p:cNvSpPr>
            <a:spLocks noGrp="1"/>
          </p:cNvSpPr>
          <p:nvPr>
            <p:ph idx="1"/>
          </p:nvPr>
        </p:nvSpPr>
        <p:spPr/>
        <p:txBody>
          <a:bodyPr>
            <a:normAutofit fontScale="92500" lnSpcReduction="10000"/>
          </a:bodyPr>
          <a:lstStyle/>
          <a:p>
            <a:pPr algn="just">
              <a:buFont typeface="Arial" panose="020B0604020202020204" pitchFamily="34" charset="0"/>
              <a:buChar char="•"/>
            </a:pPr>
            <a:r>
              <a:rPr lang="en-US" b="1" i="0" dirty="0">
                <a:solidFill>
                  <a:srgbClr val="222222"/>
                </a:solidFill>
                <a:effectLst/>
                <a:latin typeface="Times New Roman" panose="02020603050405020304" pitchFamily="18" charset="0"/>
                <a:cs typeface="Times New Roman" panose="02020603050405020304" pitchFamily="18" charset="0"/>
              </a:rPr>
              <a:t>Section 32- </a:t>
            </a:r>
            <a:r>
              <a:rPr lang="en-US" b="0" i="0" dirty="0">
                <a:solidFill>
                  <a:srgbClr val="222222"/>
                </a:solidFill>
                <a:effectLst/>
                <a:latin typeface="Times New Roman" panose="02020603050405020304" pitchFamily="18" charset="0"/>
                <a:cs typeface="Times New Roman" panose="02020603050405020304" pitchFamily="18" charset="0"/>
              </a:rPr>
              <a:t>if the event on the happening of which the contract is contingent becomes impossible, the contract becomes void.</a:t>
            </a:r>
          </a:p>
          <a:p>
            <a:pPr algn="just"/>
            <a:r>
              <a:rPr lang="en-US" b="1" i="0" dirty="0">
                <a:solidFill>
                  <a:srgbClr val="222222"/>
                </a:solidFill>
                <a:effectLst/>
                <a:latin typeface="Times New Roman" panose="02020603050405020304" pitchFamily="18" charset="0"/>
                <a:cs typeface="Times New Roman" panose="02020603050405020304" pitchFamily="18" charset="0"/>
              </a:rPr>
              <a:t>Illustration: </a:t>
            </a:r>
            <a:r>
              <a:rPr lang="en-US" b="0" i="0" dirty="0">
                <a:solidFill>
                  <a:srgbClr val="222222"/>
                </a:solidFill>
                <a:effectLst/>
                <a:latin typeface="Times New Roman" panose="02020603050405020304" pitchFamily="18" charset="0"/>
                <a:cs typeface="Times New Roman" panose="02020603050405020304" pitchFamily="18" charset="0"/>
              </a:rPr>
              <a:t>Mohan contracts to pay Ram a sum of Money when Ram marries Geeta. Geeta dies without being married to Ram. The contract becomes void.</a:t>
            </a:r>
          </a:p>
          <a:p>
            <a:pPr algn="just">
              <a:buFont typeface="Arial" panose="020B0604020202020204" pitchFamily="34" charset="0"/>
              <a:buChar char="•"/>
            </a:pPr>
            <a:r>
              <a:rPr lang="en-US" b="1" i="0" dirty="0">
                <a:solidFill>
                  <a:srgbClr val="222222"/>
                </a:solidFill>
                <a:effectLst/>
                <a:latin typeface="Times New Roman" panose="02020603050405020304" pitchFamily="18" charset="0"/>
                <a:cs typeface="Times New Roman" panose="02020603050405020304" pitchFamily="18" charset="0"/>
              </a:rPr>
              <a:t>Section 35- </a:t>
            </a:r>
            <a:r>
              <a:rPr lang="en-US" b="0" i="0" dirty="0">
                <a:solidFill>
                  <a:srgbClr val="222222"/>
                </a:solidFill>
                <a:effectLst/>
                <a:latin typeface="Times New Roman" panose="02020603050405020304" pitchFamily="18" charset="0"/>
                <a:cs typeface="Times New Roman" panose="02020603050405020304" pitchFamily="18" charset="0"/>
              </a:rPr>
              <a:t>contingent contract to do or not to do something, if a specified uncertain event happens within a fixed time, becomes void if, at the expiration of the time fixed, such event has not happened, or if, before the time fixed, such event becomes impossible.</a:t>
            </a:r>
          </a:p>
          <a:p>
            <a:pPr algn="just"/>
            <a:r>
              <a:rPr lang="en-US" b="1" i="0" dirty="0">
                <a:solidFill>
                  <a:srgbClr val="222222"/>
                </a:solidFill>
                <a:effectLst/>
                <a:latin typeface="Times New Roman" panose="02020603050405020304" pitchFamily="18" charset="0"/>
                <a:cs typeface="Times New Roman" panose="02020603050405020304" pitchFamily="18" charset="0"/>
              </a:rPr>
              <a:t>Illustration: </a:t>
            </a:r>
            <a:r>
              <a:rPr lang="en-US" b="0" i="0" dirty="0" err="1">
                <a:solidFill>
                  <a:srgbClr val="222222"/>
                </a:solidFill>
                <a:effectLst/>
                <a:latin typeface="Times New Roman" panose="02020603050405020304" pitchFamily="18" charset="0"/>
                <a:cs typeface="Times New Roman" panose="02020603050405020304" pitchFamily="18" charset="0"/>
              </a:rPr>
              <a:t>Saurbh</a:t>
            </a:r>
            <a:r>
              <a:rPr lang="en-US" b="0" i="0" dirty="0">
                <a:solidFill>
                  <a:srgbClr val="222222"/>
                </a:solidFill>
                <a:effectLst/>
                <a:latin typeface="Times New Roman" panose="02020603050405020304" pitchFamily="18" charset="0"/>
                <a:cs typeface="Times New Roman" panose="02020603050405020304" pitchFamily="18" charset="0"/>
              </a:rPr>
              <a:t> promises to pay </a:t>
            </a:r>
            <a:r>
              <a:rPr lang="en-US" b="0" i="0" dirty="0" err="1">
                <a:solidFill>
                  <a:srgbClr val="222222"/>
                </a:solidFill>
                <a:effectLst/>
                <a:latin typeface="Times New Roman" panose="02020603050405020304" pitchFamily="18" charset="0"/>
                <a:cs typeface="Times New Roman" panose="02020603050405020304" pitchFamily="18" charset="0"/>
              </a:rPr>
              <a:t>Servesh</a:t>
            </a:r>
            <a:r>
              <a:rPr lang="en-US" b="0" i="0" dirty="0">
                <a:solidFill>
                  <a:srgbClr val="222222"/>
                </a:solidFill>
                <a:effectLst/>
                <a:latin typeface="Times New Roman" panose="02020603050405020304" pitchFamily="18" charset="0"/>
                <a:cs typeface="Times New Roman" panose="02020603050405020304" pitchFamily="18" charset="0"/>
              </a:rPr>
              <a:t> if a certain ship returns within the year. The contract becomes void if the ship is burnt within the year.</a:t>
            </a:r>
          </a:p>
          <a:p>
            <a:endParaRPr lang="en-US" dirty="0"/>
          </a:p>
        </p:txBody>
      </p:sp>
    </p:spTree>
    <p:extLst>
      <p:ext uri="{BB962C8B-B14F-4D97-AF65-F5344CB8AC3E}">
        <p14:creationId xmlns:p14="http://schemas.microsoft.com/office/powerpoint/2010/main" val="557562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6CFF1-8BF7-319F-491F-6B8110BFBF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79FF56-C2C4-F8E7-BA27-C7D7C673E00A}"/>
              </a:ext>
            </a:extLst>
          </p:cNvPr>
          <p:cNvSpPr>
            <a:spLocks noGrp="1"/>
          </p:cNvSpPr>
          <p:nvPr>
            <p:ph idx="1"/>
          </p:nvPr>
        </p:nvSpPr>
        <p:spPr/>
        <p:txBody>
          <a:bodyPr>
            <a:normAutofit fontScale="92500"/>
          </a:bodyPr>
          <a:lstStyle/>
          <a:p>
            <a:pPr algn="just">
              <a:buFont typeface="Arial" panose="020B0604020202020204" pitchFamily="34" charset="0"/>
              <a:buChar char="•"/>
            </a:pPr>
            <a:r>
              <a:rPr lang="en-US" b="1" i="0" dirty="0">
                <a:solidFill>
                  <a:srgbClr val="222222"/>
                </a:solidFill>
                <a:effectLst/>
                <a:latin typeface="Times New Roman" panose="02020603050405020304" pitchFamily="18" charset="0"/>
                <a:cs typeface="Times New Roman" panose="02020603050405020304" pitchFamily="18" charset="0"/>
              </a:rPr>
              <a:t>Section 34- </a:t>
            </a:r>
            <a:r>
              <a:rPr lang="en-US" b="0" i="0" dirty="0">
                <a:solidFill>
                  <a:srgbClr val="222222"/>
                </a:solidFill>
                <a:effectLst/>
                <a:latin typeface="Times New Roman" panose="02020603050405020304" pitchFamily="18" charset="0"/>
                <a:cs typeface="Times New Roman" panose="02020603050405020304" pitchFamily="18" charset="0"/>
              </a:rPr>
              <a:t>if the future event on which a contract is a contingent is the way in which a person will act at an unspecified time, the event shall be considered to become impossible when such person does anything which renders it impossible that he should so act within any definite time, or otherwise than under further contingencies.</a:t>
            </a:r>
          </a:p>
          <a:p>
            <a:pPr algn="just">
              <a:buFont typeface="Arial" panose="020B0604020202020204" pitchFamily="34" charset="0"/>
              <a:buChar char="•"/>
            </a:pPr>
            <a:r>
              <a:rPr lang="en-US" b="0" i="0" dirty="0">
                <a:solidFill>
                  <a:srgbClr val="222222"/>
                </a:solidFill>
                <a:effectLst/>
                <a:latin typeface="Times New Roman" panose="02020603050405020304" pitchFamily="18" charset="0"/>
                <a:cs typeface="Times New Roman" panose="02020603050405020304" pitchFamily="18" charset="0"/>
              </a:rPr>
              <a:t>Section 36- contingent agreement to do or not to do anything, if an impossible event happens, are void, whether the impossibility of the event is known or not to the parties to the agreement at the time when it is made.</a:t>
            </a:r>
          </a:p>
          <a:p>
            <a:pPr algn="just"/>
            <a:r>
              <a:rPr lang="en-US" b="1" i="0" dirty="0">
                <a:solidFill>
                  <a:srgbClr val="222222"/>
                </a:solidFill>
                <a:effectLst/>
                <a:latin typeface="Times New Roman" panose="02020603050405020304" pitchFamily="18" charset="0"/>
                <a:cs typeface="Times New Roman" panose="02020603050405020304" pitchFamily="18" charset="0"/>
              </a:rPr>
              <a:t>Illustration: </a:t>
            </a:r>
            <a:r>
              <a:rPr lang="en-US" b="0" i="0" dirty="0">
                <a:solidFill>
                  <a:srgbClr val="222222"/>
                </a:solidFill>
                <a:effectLst/>
                <a:latin typeface="Times New Roman" panose="02020603050405020304" pitchFamily="18" charset="0"/>
                <a:cs typeface="Times New Roman" panose="02020603050405020304" pitchFamily="18" charset="0"/>
              </a:rPr>
              <a:t>X agrees to pay Y, Rs. 10,000 if Y will marry X’s daughter P. P was dead at the time of the agreement. The agreement is void.</a:t>
            </a:r>
          </a:p>
          <a:p>
            <a:endParaRPr lang="en-US" dirty="0"/>
          </a:p>
        </p:txBody>
      </p:sp>
    </p:spTree>
    <p:extLst>
      <p:ext uri="{BB962C8B-B14F-4D97-AF65-F5344CB8AC3E}">
        <p14:creationId xmlns:p14="http://schemas.microsoft.com/office/powerpoint/2010/main" val="845920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62F70-9DBA-A3DB-123D-CC6FDE1BD8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E5ED8B-9919-25B7-80FE-36B2F2983AD3}"/>
              </a:ext>
            </a:extLst>
          </p:cNvPr>
          <p:cNvSpPr>
            <a:spLocks noGrp="1"/>
          </p:cNvSpPr>
          <p:nvPr>
            <p:ph idx="1"/>
          </p:nvPr>
        </p:nvSpPr>
        <p:spPr/>
        <p:txBody>
          <a:bodyPr>
            <a:normAutofit/>
          </a:bodyPr>
          <a:lstStyle/>
          <a:p>
            <a:pPr algn="just"/>
            <a:r>
              <a:rPr lang="en-US" b="1" i="0" u="none" strike="noStrike" dirty="0">
                <a:effectLst/>
                <a:latin typeface="Times New Roman" panose="02020603050405020304" pitchFamily="18" charset="0"/>
                <a:cs typeface="Times New Roman" panose="02020603050405020304" pitchFamily="18" charset="0"/>
              </a:rPr>
              <a:t>Section 31</a:t>
            </a:r>
            <a:r>
              <a:rPr lang="en-US" b="0" i="0" dirty="0">
                <a:effectLst/>
                <a:latin typeface="Times New Roman" panose="02020603050405020304" pitchFamily="18" charset="0"/>
                <a:cs typeface="Times New Roman" panose="02020603050405020304" pitchFamily="18" charset="0"/>
              </a:rPr>
              <a:t> of the </a:t>
            </a:r>
            <a:r>
              <a:rPr lang="en-US" b="1" i="0" dirty="0">
                <a:effectLst/>
                <a:latin typeface="Times New Roman" panose="02020603050405020304" pitchFamily="18" charset="0"/>
                <a:cs typeface="Times New Roman" panose="02020603050405020304" pitchFamily="18" charset="0"/>
              </a:rPr>
              <a:t>Indian Contract Act, 1872</a:t>
            </a:r>
            <a:r>
              <a:rPr lang="en-US" b="0" i="0" dirty="0">
                <a:effectLst/>
                <a:latin typeface="Times New Roman" panose="02020603050405020304" pitchFamily="18" charset="0"/>
                <a:cs typeface="Times New Roman" panose="02020603050405020304" pitchFamily="18" charset="0"/>
              </a:rPr>
              <a:t> defines the term ‘Contingent Contract’ as follows:</a:t>
            </a:r>
          </a:p>
          <a:p>
            <a:pPr algn="just"/>
            <a:r>
              <a:rPr lang="en-US" b="0" i="0" dirty="0">
                <a:effectLst/>
                <a:latin typeface="Times New Roman" panose="02020603050405020304" pitchFamily="18" charset="0"/>
                <a:cs typeface="Times New Roman" panose="02020603050405020304" pitchFamily="18" charset="0"/>
              </a:rPr>
              <a:t>‘</a:t>
            </a:r>
            <a:r>
              <a:rPr lang="en-US" b="0" i="1" dirty="0">
                <a:effectLst/>
                <a:latin typeface="Times New Roman" panose="02020603050405020304" pitchFamily="18" charset="0"/>
                <a:cs typeface="Times New Roman" panose="02020603050405020304" pitchFamily="18" charset="0"/>
              </a:rPr>
              <a:t>A contingent contract is a contract to do or not to do something, if some event collateral to such contract does or does not happen’.</a:t>
            </a:r>
            <a:endParaRPr lang="en-US" b="0" i="0" dirty="0">
              <a:effectLst/>
              <a:latin typeface="Times New Roman" panose="02020603050405020304" pitchFamily="18" charset="0"/>
              <a:cs typeface="Times New Roman" panose="02020603050405020304" pitchFamily="18" charset="0"/>
            </a:endParaRPr>
          </a:p>
          <a:p>
            <a:pPr algn="just"/>
            <a:r>
              <a:rPr lang="en-US" b="0" i="0" dirty="0">
                <a:effectLst/>
                <a:latin typeface="Times New Roman" panose="02020603050405020304" pitchFamily="18" charset="0"/>
                <a:cs typeface="Times New Roman" panose="02020603050405020304" pitchFamily="18" charset="0"/>
              </a:rPr>
              <a:t>In simple words, contingent contracts, are the ones where the promisor perform his obligation only when certain conditions are met. The contracts of insurance, indemnity, and guarantee are some examples of contingent contracts.</a:t>
            </a:r>
          </a:p>
          <a:p>
            <a:pPr algn="just"/>
            <a:r>
              <a:rPr lang="en-US" b="1" i="0" dirty="0">
                <a:effectLst/>
                <a:latin typeface="Times New Roman" panose="02020603050405020304" pitchFamily="18" charset="0"/>
                <a:cs typeface="Times New Roman" panose="02020603050405020304" pitchFamily="18" charset="0"/>
              </a:rPr>
              <a:t>Illustration:- </a:t>
            </a:r>
            <a:r>
              <a:rPr lang="en-US" b="0" i="0" dirty="0">
                <a:effectLst/>
                <a:latin typeface="Times New Roman" panose="02020603050405020304" pitchFamily="18" charset="0"/>
                <a:cs typeface="Times New Roman" panose="02020603050405020304" pitchFamily="18" charset="0"/>
              </a:rPr>
              <a:t>A contracts to pay to B Rs. 20,000 if B’s house is burnt. This is a contingent.</a:t>
            </a:r>
          </a:p>
          <a:p>
            <a:endParaRPr lang="en-US" dirty="0"/>
          </a:p>
        </p:txBody>
      </p:sp>
    </p:spTree>
    <p:extLst>
      <p:ext uri="{BB962C8B-B14F-4D97-AF65-F5344CB8AC3E}">
        <p14:creationId xmlns:p14="http://schemas.microsoft.com/office/powerpoint/2010/main" val="2615557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08C30E-0CD0-5A6E-FB39-89159D06BF27}"/>
              </a:ext>
            </a:extLst>
          </p:cNvPr>
          <p:cNvSpPr>
            <a:spLocks noGrp="1"/>
          </p:cNvSpPr>
          <p:nvPr>
            <p:ph idx="1"/>
          </p:nvPr>
        </p:nvSpPr>
        <p:spPr>
          <a:xfrm>
            <a:off x="728663" y="428624"/>
            <a:ext cx="10625137" cy="6100763"/>
          </a:xfrm>
        </p:spPr>
        <p:txBody>
          <a:bodyPr>
            <a:normAutofit fontScale="92500" lnSpcReduction="20000"/>
          </a:bodyPr>
          <a:lstStyle/>
          <a:p>
            <a:pPr algn="just"/>
            <a:r>
              <a:rPr lang="en-US" sz="3100" b="1" i="0" dirty="0">
                <a:effectLst/>
                <a:latin typeface="Times New Roman" panose="02020603050405020304" pitchFamily="18" charset="0"/>
                <a:cs typeface="Times New Roman" panose="02020603050405020304" pitchFamily="18" charset="0"/>
              </a:rPr>
              <a:t>Case laws</a:t>
            </a:r>
            <a:endParaRPr lang="en-US" sz="3100" b="0" i="0" dirty="0">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3100" b="1" i="0" u="none" strike="noStrike" dirty="0">
                <a:effectLst/>
                <a:latin typeface="Times New Roman" panose="02020603050405020304" pitchFamily="18" charset="0"/>
                <a:cs typeface="Times New Roman" panose="02020603050405020304" pitchFamily="18" charset="0"/>
              </a:rPr>
              <a:t>Chandulal Harjivandas v. CIT</a:t>
            </a:r>
            <a:r>
              <a:rPr lang="en-US" sz="3100" b="1" i="0" dirty="0">
                <a:effectLst/>
                <a:latin typeface="Times New Roman" panose="02020603050405020304" pitchFamily="18" charset="0"/>
                <a:cs typeface="Times New Roman" panose="02020603050405020304" pitchFamily="18" charset="0"/>
              </a:rPr>
              <a:t>– </a:t>
            </a:r>
            <a:r>
              <a:rPr lang="en-US" sz="3100" b="0" i="0" dirty="0">
                <a:effectLst/>
                <a:latin typeface="Times New Roman" panose="02020603050405020304" pitchFamily="18" charset="0"/>
                <a:cs typeface="Times New Roman" panose="02020603050405020304" pitchFamily="18" charset="0"/>
              </a:rPr>
              <a:t>In this case, it was held that all contracts of insurance and indemnity are contingent.</a:t>
            </a:r>
          </a:p>
          <a:p>
            <a:pPr algn="just"/>
            <a:r>
              <a:rPr lang="en-US" sz="3100" b="0" i="0" dirty="0">
                <a:solidFill>
                  <a:srgbClr val="111111"/>
                </a:solidFill>
                <a:effectLst/>
                <a:latin typeface="Times New Roman" panose="02020603050405020304" pitchFamily="18" charset="0"/>
                <a:cs typeface="Times New Roman" panose="02020603050405020304" pitchFamily="18" charset="0"/>
              </a:rPr>
              <a:t>How is it different from wagering agreement?</a:t>
            </a:r>
          </a:p>
          <a:p>
            <a:pPr algn="just">
              <a:buFont typeface="+mj-lt"/>
              <a:buAutoNum type="arabicPeriod"/>
            </a:pPr>
            <a:r>
              <a:rPr lang="en-US" sz="3100" b="0" i="0" dirty="0">
                <a:effectLst/>
                <a:latin typeface="Times New Roman" panose="02020603050405020304" pitchFamily="18" charset="0"/>
                <a:cs typeface="Times New Roman" panose="02020603050405020304" pitchFamily="18" charset="0"/>
              </a:rPr>
              <a:t>A wagering agreement is absolutely void (</a:t>
            </a:r>
            <a:r>
              <a:rPr lang="en-US" sz="3100" b="0" i="0" u="none" strike="noStrike" dirty="0">
                <a:effectLst/>
                <a:latin typeface="Times New Roman" panose="02020603050405020304" pitchFamily="18" charset="0"/>
                <a:cs typeface="Times New Roman" panose="02020603050405020304" pitchFamily="18" charset="0"/>
              </a:rPr>
              <a:t>S.30</a:t>
            </a:r>
            <a:r>
              <a:rPr lang="en-US" sz="3100" b="0" i="0" dirty="0">
                <a:effectLst/>
                <a:latin typeface="Times New Roman" panose="02020603050405020304" pitchFamily="18" charset="0"/>
                <a:cs typeface="Times New Roman" panose="02020603050405020304" pitchFamily="18" charset="0"/>
              </a:rPr>
              <a:t>) while on the other hand contingent contract is a valid contract.</a:t>
            </a:r>
          </a:p>
          <a:p>
            <a:pPr algn="just">
              <a:buFont typeface="+mj-lt"/>
              <a:buAutoNum type="arabicPeriod"/>
            </a:pPr>
            <a:r>
              <a:rPr lang="en-US" sz="3100" b="0" i="0" dirty="0">
                <a:effectLst/>
                <a:latin typeface="Times New Roman" panose="02020603050405020304" pitchFamily="18" charset="0"/>
                <a:cs typeface="Times New Roman" panose="02020603050405020304" pitchFamily="18" charset="0"/>
              </a:rPr>
              <a:t>In a contingent contract, the future uncertain event is merely collateral whereas in a wagering agreement the uncertain event is a sole determining factor of the agreement.</a:t>
            </a:r>
          </a:p>
          <a:p>
            <a:pPr algn="just">
              <a:buFont typeface="+mj-lt"/>
              <a:buAutoNum type="arabicPeriod"/>
            </a:pPr>
            <a:r>
              <a:rPr lang="en-US" sz="3100" b="0" i="0" dirty="0">
                <a:effectLst/>
                <a:latin typeface="Times New Roman" panose="02020603050405020304" pitchFamily="18" charset="0"/>
                <a:cs typeface="Times New Roman" panose="02020603050405020304" pitchFamily="18" charset="0"/>
              </a:rPr>
              <a:t>In a wager, the parties are not interested in the occurrence of the event except for winning or losing the best amount while in a contingent contract the parties have a real interest in occurrence or non-occurrence of the event.</a:t>
            </a:r>
          </a:p>
          <a:p>
            <a:pPr algn="just">
              <a:buFont typeface="+mj-lt"/>
              <a:buAutoNum type="arabicPeriod"/>
            </a:pPr>
            <a:r>
              <a:rPr lang="en-US" sz="3100" b="0" i="0" dirty="0">
                <a:effectLst/>
                <a:latin typeface="Times New Roman" panose="02020603050405020304" pitchFamily="18" charset="0"/>
                <a:cs typeface="Times New Roman" panose="02020603050405020304" pitchFamily="18" charset="0"/>
              </a:rPr>
              <a:t>All wager contracts are contingent contracts, but all contingent contracts are not by way of the wager.</a:t>
            </a:r>
          </a:p>
          <a:p>
            <a:pPr algn="just">
              <a:buFont typeface="Arial" panose="020B0604020202020204" pitchFamily="34" charset="0"/>
              <a:buChar char="•"/>
            </a:pPr>
            <a:endParaRPr lang="en-US" b="0" i="0" dirty="0">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2864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F1D9B-0125-7D1B-3A73-437E3CB6F346}"/>
              </a:ext>
            </a:extLst>
          </p:cNvPr>
          <p:cNvSpPr>
            <a:spLocks noGrp="1"/>
          </p:cNvSpPr>
          <p:nvPr>
            <p:ph type="title"/>
          </p:nvPr>
        </p:nvSpPr>
        <p:spPr/>
        <p:txBody>
          <a:bodyPr>
            <a:normAutofit/>
          </a:bodyPr>
          <a:lstStyle/>
          <a:p>
            <a:r>
              <a:rPr lang="en-US" b="0" i="0" dirty="0">
                <a:solidFill>
                  <a:srgbClr val="111111"/>
                </a:solidFill>
                <a:effectLst/>
                <a:latin typeface="Tw Cen MT Condensed Extra Bold" panose="020B0803020202020204" pitchFamily="34" charset="0"/>
              </a:rPr>
              <a:t>Essential elements of the contingent contract - </a:t>
            </a:r>
            <a:endParaRPr lang="en-US" dirty="0">
              <a:latin typeface="Tw Cen MT Condensed Extra Bold" panose="020B0803020202020204" pitchFamily="34" charset="0"/>
            </a:endParaRPr>
          </a:p>
        </p:txBody>
      </p:sp>
      <p:sp>
        <p:nvSpPr>
          <p:cNvPr id="3" name="Content Placeholder 2">
            <a:extLst>
              <a:ext uri="{FF2B5EF4-FFF2-40B4-BE49-F238E27FC236}">
                <a16:creationId xmlns:a16="http://schemas.microsoft.com/office/drawing/2014/main" id="{DF6EFA9D-9F67-DB41-2B8E-A7EE9CEF4454}"/>
              </a:ext>
            </a:extLst>
          </p:cNvPr>
          <p:cNvSpPr>
            <a:spLocks noGrp="1"/>
          </p:cNvSpPr>
          <p:nvPr>
            <p:ph idx="1"/>
          </p:nvPr>
        </p:nvSpPr>
        <p:spPr/>
        <p:txBody>
          <a:bodyPr>
            <a:normAutofit fontScale="92500" lnSpcReduction="20000"/>
          </a:bodyPr>
          <a:lstStyle/>
          <a:p>
            <a:pPr algn="just"/>
            <a:r>
              <a:rPr lang="en-US" b="0" i="0" dirty="0">
                <a:effectLst/>
                <a:latin typeface="Times New Roman" panose="02020603050405020304" pitchFamily="18" charset="0"/>
                <a:cs typeface="Times New Roman" panose="02020603050405020304" pitchFamily="18" charset="0"/>
              </a:rPr>
              <a:t>After examining the definition of the contingent contract given under </a:t>
            </a:r>
            <a:r>
              <a:rPr lang="en-US" b="0" i="0" u="none" strike="noStrike" dirty="0">
                <a:effectLst/>
                <a:latin typeface="Times New Roman" panose="02020603050405020304" pitchFamily="18" charset="0"/>
                <a:cs typeface="Times New Roman" panose="02020603050405020304" pitchFamily="18" charset="0"/>
              </a:rPr>
              <a:t>section 31</a:t>
            </a:r>
            <a:r>
              <a:rPr lang="en-US" b="0" i="0" dirty="0">
                <a:effectLst/>
                <a:latin typeface="Times New Roman" panose="02020603050405020304" pitchFamily="18" charset="0"/>
                <a:cs typeface="Times New Roman" panose="02020603050405020304" pitchFamily="18" charset="0"/>
              </a:rPr>
              <a:t> of the Act, the essentials of the term contingent contract are as follows:</a:t>
            </a:r>
          </a:p>
          <a:p>
            <a:pPr algn="just"/>
            <a:r>
              <a:rPr lang="en-US" b="0" i="0" dirty="0">
                <a:effectLst/>
                <a:latin typeface="Times New Roman" panose="02020603050405020304" pitchFamily="18" charset="0"/>
                <a:cs typeface="Times New Roman" panose="02020603050405020304" pitchFamily="18" charset="0"/>
              </a:rPr>
              <a:t>There must be a valid contract to do or abstain from doing something</a:t>
            </a:r>
          </a:p>
          <a:p>
            <a:pPr algn="just"/>
            <a:r>
              <a:rPr lang="en-US" b="0" i="0" u="none" strike="noStrike" dirty="0">
                <a:effectLst/>
                <a:latin typeface="Times New Roman" panose="02020603050405020304" pitchFamily="18" charset="0"/>
                <a:cs typeface="Times New Roman" panose="02020603050405020304" pitchFamily="18" charset="0"/>
              </a:rPr>
              <a:t>Section 32</a:t>
            </a:r>
            <a:r>
              <a:rPr lang="en-US" b="0" i="0" dirty="0">
                <a:effectLst/>
                <a:latin typeface="Times New Roman" panose="02020603050405020304" pitchFamily="18" charset="0"/>
                <a:cs typeface="Times New Roman" panose="02020603050405020304" pitchFamily="18" charset="0"/>
              </a:rPr>
              <a:t> and </a:t>
            </a:r>
            <a:r>
              <a:rPr lang="en-US" b="0" i="0" u="none" strike="noStrike" dirty="0">
                <a:effectLst/>
                <a:latin typeface="Times New Roman" panose="02020603050405020304" pitchFamily="18" charset="0"/>
                <a:cs typeface="Times New Roman" panose="02020603050405020304" pitchFamily="18" charset="0"/>
              </a:rPr>
              <a:t>33</a:t>
            </a:r>
            <a:r>
              <a:rPr lang="en-US" b="0" i="0" dirty="0">
                <a:effectLst/>
                <a:latin typeface="Times New Roman" panose="02020603050405020304" pitchFamily="18" charset="0"/>
                <a:cs typeface="Times New Roman" panose="02020603050405020304" pitchFamily="18" charset="0"/>
              </a:rPr>
              <a:t> of the Act talks about enforcement of the contingent contract on the happening or not happening of the events respectively. The contract will be valid only if it is about performing or not performing an obligation.</a:t>
            </a:r>
          </a:p>
          <a:p>
            <a:pPr algn="just"/>
            <a:r>
              <a:rPr lang="en-US" b="1" i="0" dirty="0">
                <a:effectLst/>
                <a:latin typeface="Times New Roman" panose="02020603050405020304" pitchFamily="18" charset="0"/>
                <a:cs typeface="Times New Roman" panose="02020603050405020304" pitchFamily="18" charset="0"/>
              </a:rPr>
              <a:t>Illustration 1</a:t>
            </a:r>
            <a:r>
              <a:rPr lang="en-US" b="0" i="0" dirty="0">
                <a:effectLst/>
                <a:latin typeface="Times New Roman" panose="02020603050405020304" pitchFamily="18" charset="0"/>
                <a:cs typeface="Times New Roman" panose="02020603050405020304" pitchFamily="18" charset="0"/>
              </a:rPr>
              <a:t>: X makes a contract with Y to buy Y’s dog if X survives Z. This contract cannot be enforced by law unless and until Z dies in X’s lifetime.</a:t>
            </a:r>
          </a:p>
          <a:p>
            <a:pPr algn="just"/>
            <a:r>
              <a:rPr lang="en-US" b="0" i="0" dirty="0">
                <a:effectLst/>
                <a:latin typeface="Times New Roman" panose="02020603050405020304" pitchFamily="18" charset="0"/>
                <a:cs typeface="Times New Roman" panose="02020603050405020304" pitchFamily="18" charset="0"/>
              </a:rPr>
              <a:t>Illustration 2: X agrees to pay Y a sum of money if a certain ship does not return. The ship is sunk. The contract can be enforced when the ship sinks.</a:t>
            </a:r>
          </a:p>
          <a:p>
            <a:endParaRPr lang="en-US" dirty="0"/>
          </a:p>
        </p:txBody>
      </p:sp>
    </p:spTree>
    <p:extLst>
      <p:ext uri="{BB962C8B-B14F-4D97-AF65-F5344CB8AC3E}">
        <p14:creationId xmlns:p14="http://schemas.microsoft.com/office/powerpoint/2010/main" val="2701290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D0C35-302E-9A30-0121-FFDAEBBE6BEE}"/>
              </a:ext>
            </a:extLst>
          </p:cNvPr>
          <p:cNvSpPr>
            <a:spLocks noGrp="1"/>
          </p:cNvSpPr>
          <p:nvPr>
            <p:ph idx="1"/>
          </p:nvPr>
        </p:nvSpPr>
        <p:spPr>
          <a:xfrm>
            <a:off x="838200" y="285750"/>
            <a:ext cx="10515600" cy="5891213"/>
          </a:xfrm>
        </p:spPr>
        <p:txBody>
          <a:bodyPr>
            <a:normAutofit fontScale="92500"/>
          </a:bodyPr>
          <a:lstStyle/>
          <a:p>
            <a:pPr algn="just"/>
            <a:r>
              <a:rPr lang="en-US" b="1" i="0" dirty="0">
                <a:solidFill>
                  <a:srgbClr val="111111"/>
                </a:solidFill>
                <a:effectLst/>
                <a:latin typeface="Times New Roman" panose="02020603050405020304" pitchFamily="18" charset="0"/>
                <a:cs typeface="Times New Roman" panose="02020603050405020304" pitchFamily="18" charset="0"/>
              </a:rPr>
              <a:t>Performance of the contract must be conditional</a:t>
            </a:r>
          </a:p>
          <a:p>
            <a:pPr algn="just"/>
            <a:r>
              <a:rPr lang="en-US" b="0" i="0" dirty="0">
                <a:solidFill>
                  <a:srgbClr val="222222"/>
                </a:solidFill>
                <a:effectLst/>
                <a:latin typeface="Times New Roman" panose="02020603050405020304" pitchFamily="18" charset="0"/>
                <a:cs typeface="Times New Roman" panose="02020603050405020304" pitchFamily="18" charset="0"/>
              </a:rPr>
              <a:t>The condition for which the contract has been entered into must be a future event, and it should be uncertain. If the performance of the contract is dependent on an event, which is although a future event, but certain and sure to happen, then it’ll not be considered as a contingent contract.</a:t>
            </a:r>
          </a:p>
          <a:p>
            <a:pPr algn="just"/>
            <a:r>
              <a:rPr lang="en-US" b="1" i="0" dirty="0">
                <a:solidFill>
                  <a:srgbClr val="111111"/>
                </a:solidFill>
                <a:effectLst/>
                <a:latin typeface="Times New Roman" panose="02020603050405020304" pitchFamily="18" charset="0"/>
                <a:cs typeface="Times New Roman" panose="02020603050405020304" pitchFamily="18" charset="0"/>
              </a:rPr>
              <a:t>The said event must be collateral to such contract</a:t>
            </a:r>
          </a:p>
          <a:p>
            <a:pPr algn="just"/>
            <a:r>
              <a:rPr lang="en-US" b="0" i="0" dirty="0">
                <a:solidFill>
                  <a:srgbClr val="222222"/>
                </a:solidFill>
                <a:effectLst/>
                <a:latin typeface="Times New Roman" panose="02020603050405020304" pitchFamily="18" charset="0"/>
                <a:cs typeface="Times New Roman" panose="02020603050405020304" pitchFamily="18" charset="0"/>
              </a:rPr>
              <a:t>The event on whose happening or non-happening of the event on which the performance of the contract is dependent should not be a part of the consideration of the contract. The happening or non-happening of the event should be collateral to the contract and should exist independently.</a:t>
            </a:r>
          </a:p>
          <a:p>
            <a:pPr algn="just"/>
            <a:r>
              <a:rPr lang="en-US" b="1" i="0" dirty="0">
                <a:solidFill>
                  <a:srgbClr val="222222"/>
                </a:solidFill>
                <a:effectLst/>
                <a:latin typeface="Times New Roman" panose="02020603050405020304" pitchFamily="18" charset="0"/>
                <a:cs typeface="Times New Roman" panose="02020603050405020304" pitchFamily="18" charset="0"/>
              </a:rPr>
              <a:t>Illustration: </a:t>
            </a:r>
            <a:r>
              <a:rPr lang="en-US" b="0" i="0" dirty="0">
                <a:solidFill>
                  <a:srgbClr val="222222"/>
                </a:solidFill>
                <a:effectLst/>
                <a:latin typeface="Times New Roman" panose="02020603050405020304" pitchFamily="18" charset="0"/>
                <a:cs typeface="Times New Roman" panose="02020603050405020304" pitchFamily="18" charset="0"/>
              </a:rPr>
              <a:t>X enters into a contract with Y and promises to deliver 10 books to him. Y promises to pay Rs. 2000 upon delivery. This is not a contingent contract since Y’s obligation depend on the event which is a part of the contract(delivery of 10 Books) and not a collateral event.</a:t>
            </a:r>
          </a:p>
          <a:p>
            <a:endParaRPr lang="en-US" dirty="0"/>
          </a:p>
        </p:txBody>
      </p:sp>
    </p:spTree>
    <p:extLst>
      <p:ext uri="{BB962C8B-B14F-4D97-AF65-F5344CB8AC3E}">
        <p14:creationId xmlns:p14="http://schemas.microsoft.com/office/powerpoint/2010/main" val="36787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DE390-84F1-4AA3-AA10-E96A5FE603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F28276-6955-1986-0FB8-6A96FE5B31FF}"/>
              </a:ext>
            </a:extLst>
          </p:cNvPr>
          <p:cNvSpPr>
            <a:spLocks noGrp="1"/>
          </p:cNvSpPr>
          <p:nvPr>
            <p:ph idx="1"/>
          </p:nvPr>
        </p:nvSpPr>
        <p:spPr/>
        <p:txBody>
          <a:bodyPr/>
          <a:lstStyle/>
          <a:p>
            <a:pPr algn="just"/>
            <a:r>
              <a:rPr lang="en-US" sz="3200" b="1" i="0" dirty="0">
                <a:solidFill>
                  <a:srgbClr val="111111"/>
                </a:solidFill>
                <a:effectLst/>
                <a:latin typeface="Times New Roman" panose="02020603050405020304" pitchFamily="18" charset="0"/>
                <a:cs typeface="Times New Roman" panose="02020603050405020304" pitchFamily="18" charset="0"/>
              </a:rPr>
              <a:t>The event should not be at the discretion of the promisor</a:t>
            </a:r>
          </a:p>
          <a:p>
            <a:pPr algn="just"/>
            <a:r>
              <a:rPr lang="en-US" sz="3200" b="0" i="0" dirty="0">
                <a:solidFill>
                  <a:srgbClr val="222222"/>
                </a:solidFill>
                <a:effectLst/>
                <a:latin typeface="Times New Roman" panose="02020603050405020304" pitchFamily="18" charset="0"/>
                <a:cs typeface="Times New Roman" panose="02020603050405020304" pitchFamily="18" charset="0"/>
              </a:rPr>
              <a:t>The event so considered as for contingency should not at all to be dependent on the promisor. It should be totally a futuristic and uncertain event.</a:t>
            </a:r>
          </a:p>
          <a:p>
            <a:pPr algn="just"/>
            <a:r>
              <a:rPr lang="en-US" sz="3200" b="1" i="0" dirty="0">
                <a:solidFill>
                  <a:srgbClr val="222222"/>
                </a:solidFill>
                <a:effectLst/>
                <a:latin typeface="Times New Roman" panose="02020603050405020304" pitchFamily="18" charset="0"/>
                <a:cs typeface="Times New Roman" panose="02020603050405020304" pitchFamily="18" charset="0"/>
              </a:rPr>
              <a:t>Illustration: </a:t>
            </a:r>
            <a:r>
              <a:rPr lang="en-US" sz="3200" b="0" i="0" dirty="0">
                <a:solidFill>
                  <a:srgbClr val="222222"/>
                </a:solidFill>
                <a:effectLst/>
                <a:latin typeface="Times New Roman" panose="02020603050405020304" pitchFamily="18" charset="0"/>
                <a:cs typeface="Times New Roman" panose="02020603050405020304" pitchFamily="18" charset="0"/>
              </a:rPr>
              <a:t>X promises to pay Y, Rs. 10,000 if Y leaves Delhi for London on 31st March 2019. This is a contingent contract. Going to London can be within Y’s will but is not merely his will.    </a:t>
            </a:r>
          </a:p>
          <a:p>
            <a:endParaRPr lang="en-US" dirty="0"/>
          </a:p>
        </p:txBody>
      </p:sp>
    </p:spTree>
    <p:extLst>
      <p:ext uri="{BB962C8B-B14F-4D97-AF65-F5344CB8AC3E}">
        <p14:creationId xmlns:p14="http://schemas.microsoft.com/office/powerpoint/2010/main" val="2503012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0632-5563-9A9B-84CB-1ED209796AFD}"/>
              </a:ext>
            </a:extLst>
          </p:cNvPr>
          <p:cNvSpPr>
            <a:spLocks noGrp="1"/>
          </p:cNvSpPr>
          <p:nvPr>
            <p:ph type="title"/>
          </p:nvPr>
        </p:nvSpPr>
        <p:spPr/>
        <p:txBody>
          <a:bodyPr/>
          <a:lstStyle/>
          <a:p>
            <a:r>
              <a:rPr lang="en-US" b="0" i="0" dirty="0">
                <a:solidFill>
                  <a:srgbClr val="111111"/>
                </a:solidFill>
                <a:effectLst/>
                <a:latin typeface="Arial Rounded MT Bold" panose="020F0704030504030204" pitchFamily="34" charset="0"/>
              </a:rPr>
              <a:t>Enforcement of contingent contract - </a:t>
            </a:r>
            <a:endParaRPr lang="en-US" dirty="0">
              <a:latin typeface="Arial Rounded MT Bold" panose="020F0704030504030204" pitchFamily="34" charset="0"/>
            </a:endParaRPr>
          </a:p>
        </p:txBody>
      </p:sp>
      <p:sp>
        <p:nvSpPr>
          <p:cNvPr id="3" name="Content Placeholder 2">
            <a:extLst>
              <a:ext uri="{FF2B5EF4-FFF2-40B4-BE49-F238E27FC236}">
                <a16:creationId xmlns:a16="http://schemas.microsoft.com/office/drawing/2014/main" id="{3912D381-016F-7BBF-7F99-4B9C3B18A85E}"/>
              </a:ext>
            </a:extLst>
          </p:cNvPr>
          <p:cNvSpPr>
            <a:spLocks noGrp="1"/>
          </p:cNvSpPr>
          <p:nvPr>
            <p:ph idx="1"/>
          </p:nvPr>
        </p:nvSpPr>
        <p:spPr/>
        <p:txBody>
          <a:bodyPr>
            <a:normAutofit fontScale="25000" lnSpcReduction="20000"/>
          </a:bodyPr>
          <a:lstStyle/>
          <a:p>
            <a:pPr algn="just"/>
            <a:r>
              <a:rPr lang="en-US" sz="9600" b="0" i="0" dirty="0">
                <a:effectLst/>
                <a:latin typeface="Times New Roman" panose="02020603050405020304" pitchFamily="18" charset="0"/>
                <a:cs typeface="Times New Roman" panose="02020603050405020304" pitchFamily="18" charset="0"/>
              </a:rPr>
              <a:t>Provisions related to the enforcement of the contingent contract are given under section 32 to 36 as follows:</a:t>
            </a:r>
          </a:p>
          <a:p>
            <a:pPr algn="just"/>
            <a:r>
              <a:rPr lang="en-US" sz="9600" b="0" i="0" dirty="0">
                <a:effectLst/>
                <a:latin typeface="Times New Roman" panose="02020603050405020304" pitchFamily="18" charset="0"/>
                <a:cs typeface="Times New Roman" panose="02020603050405020304" pitchFamily="18" charset="0"/>
              </a:rPr>
              <a:t>Condition #1- enforcement of contract contingent on the happening of an event</a:t>
            </a:r>
          </a:p>
          <a:p>
            <a:pPr algn="just"/>
            <a:r>
              <a:rPr lang="en-US" sz="9600" b="0" i="0" dirty="0">
                <a:effectLst/>
                <a:latin typeface="Times New Roman" panose="02020603050405020304" pitchFamily="18" charset="0"/>
                <a:cs typeface="Times New Roman" panose="02020603050405020304" pitchFamily="18" charset="0"/>
              </a:rPr>
              <a:t>The contingent contracts to do or abstain from doing something if an uncertain future event happens. However, the contract cannot be enforced by law unless the event takes place. If the event becomes impossible, such contracts become void.[</a:t>
            </a:r>
            <a:r>
              <a:rPr lang="en-US" sz="9600" b="0" i="0" u="none" strike="noStrike" dirty="0">
                <a:effectLst/>
                <a:latin typeface="Times New Roman" panose="02020603050405020304" pitchFamily="18" charset="0"/>
                <a:cs typeface="Times New Roman" panose="02020603050405020304" pitchFamily="18" charset="0"/>
              </a:rPr>
              <a:t>Section 32</a:t>
            </a:r>
            <a:r>
              <a:rPr lang="en-US" sz="9600" b="0" i="0" dirty="0">
                <a:effectLst/>
                <a:latin typeface="Times New Roman" panose="02020603050405020304" pitchFamily="18" charset="0"/>
                <a:cs typeface="Times New Roman" panose="02020603050405020304" pitchFamily="18" charset="0"/>
              </a:rPr>
              <a:t>]</a:t>
            </a:r>
          </a:p>
          <a:p>
            <a:pPr algn="just"/>
            <a:r>
              <a:rPr lang="en-US" sz="9600" b="1" i="0" dirty="0">
                <a:effectLst/>
                <a:latin typeface="Times New Roman" panose="02020603050405020304" pitchFamily="18" charset="0"/>
                <a:cs typeface="Times New Roman" panose="02020603050405020304" pitchFamily="18" charset="0"/>
              </a:rPr>
              <a:t>Illustration: </a:t>
            </a:r>
            <a:r>
              <a:rPr lang="en-US" sz="9600" b="0" i="0" dirty="0">
                <a:effectLst/>
                <a:latin typeface="Times New Roman" panose="02020603050405020304" pitchFamily="18" charset="0"/>
                <a:cs typeface="Times New Roman" panose="02020603050405020304" pitchFamily="18" charset="0"/>
              </a:rPr>
              <a:t>X promises to pay Y, Rs. 100,000 if he marries Z, the prettiest girl in the </a:t>
            </a:r>
            <a:r>
              <a:rPr lang="en-US" sz="9600" b="0" i="0" dirty="0" err="1">
                <a:effectLst/>
                <a:latin typeface="Times New Roman" panose="02020603050405020304" pitchFamily="18" charset="0"/>
                <a:cs typeface="Times New Roman" panose="02020603050405020304" pitchFamily="18" charset="0"/>
              </a:rPr>
              <a:t>neighbourhood</a:t>
            </a:r>
            <a:r>
              <a:rPr lang="en-US" sz="9600" b="0" i="0" dirty="0">
                <a:effectLst/>
                <a:latin typeface="Times New Roman" panose="02020603050405020304" pitchFamily="18" charset="0"/>
                <a:cs typeface="Times New Roman" panose="02020603050405020304" pitchFamily="18" charset="0"/>
              </a:rPr>
              <a:t>. This is a contingent contract. Unfortunately, Z dies in a car accident. Since the happening of the event no longer possible, the contract is void.</a:t>
            </a:r>
          </a:p>
          <a:p>
            <a:br>
              <a:rPr lang="en-US" b="0" i="0" u="none" strike="noStrike" dirty="0">
                <a:solidFill>
                  <a:srgbClr val="4DB2EC"/>
                </a:solidFill>
                <a:effectLst/>
                <a:latin typeface="Verdana" panose="020B0604030504040204" pitchFamily="34" charset="0"/>
                <a:hlinkClick r:id="rId2"/>
              </a:rPr>
            </a:br>
            <a:endParaRPr lang="en-US" dirty="0"/>
          </a:p>
        </p:txBody>
      </p:sp>
    </p:spTree>
    <p:extLst>
      <p:ext uri="{BB962C8B-B14F-4D97-AF65-F5344CB8AC3E}">
        <p14:creationId xmlns:p14="http://schemas.microsoft.com/office/powerpoint/2010/main" val="1003488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D9E15-43FF-1765-6A14-605E753070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D201D3-956F-E244-68A2-7D9733EFBC14}"/>
              </a:ext>
            </a:extLst>
          </p:cNvPr>
          <p:cNvSpPr>
            <a:spLocks noGrp="1"/>
          </p:cNvSpPr>
          <p:nvPr>
            <p:ph idx="1"/>
          </p:nvPr>
        </p:nvSpPr>
        <p:spPr/>
        <p:txBody>
          <a:bodyPr/>
          <a:lstStyle/>
          <a:p>
            <a:pPr algn="just"/>
            <a:r>
              <a:rPr lang="en-US" b="0" i="0" dirty="0">
                <a:solidFill>
                  <a:srgbClr val="333333"/>
                </a:solidFill>
                <a:effectLst/>
                <a:latin typeface="Times New Roman" panose="02020603050405020304" pitchFamily="18" charset="0"/>
                <a:cs typeface="Times New Roman" panose="02020603050405020304" pitchFamily="18" charset="0"/>
              </a:rPr>
              <a:t>Case- </a:t>
            </a:r>
            <a:r>
              <a:rPr lang="en-US" b="1" i="0" dirty="0" err="1">
                <a:solidFill>
                  <a:srgbClr val="333333"/>
                </a:solidFill>
                <a:effectLst/>
                <a:latin typeface="Times New Roman" panose="02020603050405020304" pitchFamily="18" charset="0"/>
                <a:cs typeface="Times New Roman" panose="02020603050405020304" pitchFamily="18" charset="0"/>
              </a:rPr>
              <a:t>Nandkishore</a:t>
            </a:r>
            <a:r>
              <a:rPr lang="en-US" b="1" i="0" dirty="0">
                <a:solidFill>
                  <a:srgbClr val="333333"/>
                </a:solidFill>
                <a:effectLst/>
                <a:latin typeface="Times New Roman" panose="02020603050405020304" pitchFamily="18" charset="0"/>
                <a:cs typeface="Times New Roman" panose="02020603050405020304" pitchFamily="18" charset="0"/>
              </a:rPr>
              <a:t> Lalbagh vs New Era Fabrics </a:t>
            </a:r>
            <a:r>
              <a:rPr lang="en-US" b="1" i="0" dirty="0" err="1">
                <a:solidFill>
                  <a:srgbClr val="333333"/>
                </a:solidFill>
                <a:effectLst/>
                <a:latin typeface="Times New Roman" panose="02020603050405020304" pitchFamily="18" charset="0"/>
                <a:cs typeface="Times New Roman" panose="02020603050405020304" pitchFamily="18" charset="0"/>
              </a:rPr>
              <a:t>Pvt.Ltd</a:t>
            </a:r>
            <a:r>
              <a:rPr lang="en-US" b="1" i="0" dirty="0">
                <a:solidFill>
                  <a:srgbClr val="333333"/>
                </a:solidFill>
                <a:effectLst/>
                <a:latin typeface="Times New Roman" panose="02020603050405020304" pitchFamily="18" charset="0"/>
                <a:cs typeface="Times New Roman" panose="02020603050405020304" pitchFamily="18" charset="0"/>
              </a:rPr>
              <a:t>.&amp; </a:t>
            </a:r>
            <a:r>
              <a:rPr lang="en-US" b="1" i="0" dirty="0" err="1">
                <a:solidFill>
                  <a:srgbClr val="333333"/>
                </a:solidFill>
                <a:effectLst/>
                <a:latin typeface="Times New Roman" panose="02020603050405020304" pitchFamily="18" charset="0"/>
                <a:cs typeface="Times New Roman" panose="02020603050405020304" pitchFamily="18" charset="0"/>
              </a:rPr>
              <a:t>Ors</a:t>
            </a:r>
            <a:r>
              <a:rPr lang="en-US" b="1" i="0" dirty="0">
                <a:solidFill>
                  <a:srgbClr val="333333"/>
                </a:solidFill>
                <a:effectLst/>
                <a:latin typeface="Times New Roman" panose="02020603050405020304" pitchFamily="18" charset="0"/>
                <a:cs typeface="Times New Roman" panose="02020603050405020304" pitchFamily="18" charset="0"/>
              </a:rPr>
              <a:t> </a:t>
            </a:r>
            <a:r>
              <a:rPr lang="en-US" b="0" i="0" dirty="0">
                <a:solidFill>
                  <a:srgbClr val="333333"/>
                </a:solidFill>
                <a:effectLst/>
                <a:latin typeface="Times New Roman" panose="02020603050405020304" pitchFamily="18" charset="0"/>
                <a:cs typeface="Times New Roman" panose="02020603050405020304" pitchFamily="18" charset="0"/>
              </a:rPr>
              <a:t>. (2015) 9 SCC 755 , AIR 2015 SC 3796 , a contract for the sale of land with a factory was to be performed only if the labor unions agreed to the sale and further if the change of land use was approved by the appropriate authority. None of these contingencies could be fulfilled because neither there was approval by the labor union nor by the relevant authority. The contract was accordingly not allowed to be enforced against the seller.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000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A5997E-EC60-6439-3B57-BE34A0FF0602}"/>
              </a:ext>
            </a:extLst>
          </p:cNvPr>
          <p:cNvSpPr>
            <a:spLocks noGrp="1"/>
          </p:cNvSpPr>
          <p:nvPr>
            <p:ph idx="1"/>
          </p:nvPr>
        </p:nvSpPr>
        <p:spPr>
          <a:xfrm>
            <a:off x="838200" y="914400"/>
            <a:ext cx="10515600" cy="5262563"/>
          </a:xfrm>
        </p:spPr>
        <p:txBody>
          <a:bodyPr>
            <a:normAutofit/>
          </a:bodyPr>
          <a:lstStyle/>
          <a:p>
            <a:pPr algn="just"/>
            <a:r>
              <a:rPr lang="en-US" b="0" i="0" dirty="0">
                <a:effectLst/>
                <a:latin typeface="Times New Roman" panose="02020603050405020304" pitchFamily="18" charset="0"/>
                <a:cs typeface="Times New Roman" panose="02020603050405020304" pitchFamily="18" charset="0"/>
              </a:rPr>
              <a:t>Condition #2- enforcement of contract contingent on an event not happening</a:t>
            </a:r>
          </a:p>
          <a:p>
            <a:pPr algn="just"/>
            <a:r>
              <a:rPr lang="en-US" b="0" i="0" dirty="0">
                <a:effectLst/>
                <a:latin typeface="Times New Roman" panose="02020603050405020304" pitchFamily="18" charset="0"/>
                <a:cs typeface="Times New Roman" panose="02020603050405020304" pitchFamily="18" charset="0"/>
              </a:rPr>
              <a:t>The contingent contracts to do or abstain from doing something if an uncertain future event does not happen can be enforced when the happening of that event becomes impossible. If the event takes place, then the contingent contract is void.[</a:t>
            </a:r>
            <a:r>
              <a:rPr lang="en-US" b="0" i="0" u="none" strike="noStrike" dirty="0">
                <a:effectLst/>
                <a:latin typeface="Times New Roman" panose="02020603050405020304" pitchFamily="18" charset="0"/>
                <a:cs typeface="Times New Roman" panose="02020603050405020304" pitchFamily="18" charset="0"/>
              </a:rPr>
              <a:t>Section 33</a:t>
            </a:r>
            <a:r>
              <a:rPr lang="en-US" b="0" i="0" dirty="0">
                <a:effectLst/>
                <a:latin typeface="Times New Roman" panose="02020603050405020304" pitchFamily="18" charset="0"/>
                <a:cs typeface="Times New Roman" panose="02020603050405020304" pitchFamily="18" charset="0"/>
              </a:rPr>
              <a:t>]</a:t>
            </a:r>
          </a:p>
          <a:p>
            <a:pPr algn="just"/>
            <a:r>
              <a:rPr lang="en-US" b="1" i="0" dirty="0">
                <a:effectLst/>
                <a:latin typeface="Times New Roman" panose="02020603050405020304" pitchFamily="18" charset="0"/>
                <a:cs typeface="Times New Roman" panose="02020603050405020304" pitchFamily="18" charset="0"/>
              </a:rPr>
              <a:t>Illustration: </a:t>
            </a:r>
            <a:r>
              <a:rPr lang="en-US" b="0" i="0" dirty="0">
                <a:effectLst/>
                <a:latin typeface="Times New Roman" panose="02020603050405020304" pitchFamily="18" charset="0"/>
                <a:cs typeface="Times New Roman" panose="02020603050405020304" pitchFamily="18" charset="0"/>
              </a:rPr>
              <a:t>X promises to pay Y a sum of money if a certain ship does not return. The ship is sunk. The contract can be enforced when the ship sinks. On the other hand, if the ship returns, then the contract is void.</a:t>
            </a:r>
          </a:p>
          <a:p>
            <a:endParaRPr lang="en-US" dirty="0"/>
          </a:p>
        </p:txBody>
      </p:sp>
    </p:spTree>
    <p:extLst>
      <p:ext uri="{BB962C8B-B14F-4D97-AF65-F5344CB8AC3E}">
        <p14:creationId xmlns:p14="http://schemas.microsoft.com/office/powerpoint/2010/main" val="657934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1985</Words>
  <Application>Microsoft Office PowerPoint</Application>
  <PresentationFormat>Widescreen</PresentationFormat>
  <Paragraphs>62</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Arial Rounded MT Bold</vt:lpstr>
      <vt:lpstr>Calibri</vt:lpstr>
      <vt:lpstr>Calibri Light</vt:lpstr>
      <vt:lpstr>roboto</vt:lpstr>
      <vt:lpstr>Times New Roman</vt:lpstr>
      <vt:lpstr>Tw Cen MT Condensed Extra Bold</vt:lpstr>
      <vt:lpstr>Verdana</vt:lpstr>
      <vt:lpstr>Office Theme</vt:lpstr>
      <vt:lpstr>Introduction – Contingent Contract  </vt:lpstr>
      <vt:lpstr>PowerPoint Presentation</vt:lpstr>
      <vt:lpstr>PowerPoint Presentation</vt:lpstr>
      <vt:lpstr>Essential elements of the contingent contract - </vt:lpstr>
      <vt:lpstr>PowerPoint Presentation</vt:lpstr>
      <vt:lpstr>PowerPoint Presentation</vt:lpstr>
      <vt:lpstr>Enforcement of contingent contract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Conditions when a contingent contract becomes void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 </dc:title>
  <dc:creator>shubham shukla</dc:creator>
  <cp:lastModifiedBy>shubham shukla</cp:lastModifiedBy>
  <cp:revision>7</cp:revision>
  <dcterms:created xsi:type="dcterms:W3CDTF">2022-05-08T03:04:25Z</dcterms:created>
  <dcterms:modified xsi:type="dcterms:W3CDTF">2022-05-08T14:33:52Z</dcterms:modified>
</cp:coreProperties>
</file>