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7"/>
  </p:notesMasterIdLst>
  <p:sldIdLst>
    <p:sldId id="256" r:id="rId2"/>
    <p:sldId id="257" r:id="rId3"/>
    <p:sldId id="321" r:id="rId4"/>
    <p:sldId id="259" r:id="rId5"/>
    <p:sldId id="323" r:id="rId6"/>
    <p:sldId id="345" r:id="rId7"/>
    <p:sldId id="361" r:id="rId8"/>
    <p:sldId id="260" r:id="rId9"/>
    <p:sldId id="324" r:id="rId10"/>
    <p:sldId id="329" r:id="rId11"/>
    <p:sldId id="333" r:id="rId12"/>
    <p:sldId id="334" r:id="rId13"/>
    <p:sldId id="335" r:id="rId14"/>
    <p:sldId id="336" r:id="rId15"/>
    <p:sldId id="332" r:id="rId16"/>
    <p:sldId id="362" r:id="rId17"/>
    <p:sldId id="331" r:id="rId18"/>
    <p:sldId id="325" r:id="rId19"/>
    <p:sldId id="326" r:id="rId20"/>
    <p:sldId id="261" r:id="rId21"/>
    <p:sldId id="351" r:id="rId22"/>
    <p:sldId id="352" r:id="rId23"/>
    <p:sldId id="339" r:id="rId24"/>
    <p:sldId id="327" r:id="rId25"/>
    <p:sldId id="337" r:id="rId26"/>
    <p:sldId id="338" r:id="rId27"/>
    <p:sldId id="262" r:id="rId28"/>
    <p:sldId id="340" r:id="rId29"/>
    <p:sldId id="363" r:id="rId30"/>
    <p:sldId id="263" r:id="rId31"/>
    <p:sldId id="264" r:id="rId32"/>
    <p:sldId id="265" r:id="rId33"/>
    <p:sldId id="341" r:id="rId34"/>
    <p:sldId id="342" r:id="rId35"/>
    <p:sldId id="266" r:id="rId36"/>
    <p:sldId id="347" r:id="rId37"/>
    <p:sldId id="364" r:id="rId38"/>
    <p:sldId id="348" r:id="rId39"/>
    <p:sldId id="359" r:id="rId40"/>
    <p:sldId id="360" r:id="rId41"/>
    <p:sldId id="353" r:id="rId42"/>
    <p:sldId id="354" r:id="rId43"/>
    <p:sldId id="365" r:id="rId44"/>
    <p:sldId id="355" r:id="rId45"/>
    <p:sldId id="35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5161" autoAdjust="0"/>
  </p:normalViewPr>
  <p:slideViewPr>
    <p:cSldViewPr snapToGrid="0">
      <p:cViewPr varScale="1">
        <p:scale>
          <a:sx n="77" d="100"/>
          <a:sy n="77" d="100"/>
        </p:scale>
        <p:origin x="1646"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C8039C-98AB-490D-ACC6-6C3E86FA4000}" type="datetimeFigureOut">
              <a:rPr lang="en-US" smtClean="0"/>
              <a:t>22-Oct-23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07603A-7471-451B-899C-0ADAD9A40B9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Source:https</a:t>
            </a:r>
            <a:r>
              <a:rPr lang="en-US" dirty="0"/>
              <a:t>://</a:t>
            </a:r>
            <a:r>
              <a:rPr lang="en-US" dirty="0" err="1"/>
              <a:t>content.kopykitab.com</a:t>
            </a:r>
            <a:r>
              <a:rPr lang="en-US" dirty="0"/>
              <a:t>/</a:t>
            </a:r>
            <a:r>
              <a:rPr lang="en-US" dirty="0" err="1"/>
              <a:t>ebooks</a:t>
            </a:r>
            <a:r>
              <a:rPr lang="en-US" dirty="0"/>
              <a:t>/2014/06/3212/sample/sample_3212.pdf</a:t>
            </a:r>
          </a:p>
        </p:txBody>
      </p:sp>
      <p:sp>
        <p:nvSpPr>
          <p:cNvPr id="4" name="Slide Number Placeholder 3"/>
          <p:cNvSpPr>
            <a:spLocks noGrp="1"/>
          </p:cNvSpPr>
          <p:nvPr>
            <p:ph type="sldNum" sz="quarter" idx="10"/>
          </p:nvPr>
        </p:nvSpPr>
        <p:spPr/>
        <p:txBody>
          <a:bodyPr/>
          <a:lstStyle/>
          <a:p>
            <a:fld id="{7E07603A-7471-451B-899C-0ADAD9A40B93}"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https://sites.google.com/site/nascpgrdcmanagerialeconomics/home/managerial-economics/unit-i-2/economic-theory/divisions-of-managerial-economics/role-and-responsibilities-of-managerial-economist/value-of-enterprise/managerial-economics-in-relation-with-other-disciplines</a:t>
            </a:r>
          </a:p>
        </p:txBody>
      </p:sp>
      <p:sp>
        <p:nvSpPr>
          <p:cNvPr id="4" name="Slide Number Placeholder 3"/>
          <p:cNvSpPr>
            <a:spLocks noGrp="1"/>
          </p:cNvSpPr>
          <p:nvPr>
            <p:ph type="sldNum" sz="quarter" idx="10"/>
          </p:nvPr>
        </p:nvSpPr>
        <p:spPr/>
        <p:txBody>
          <a:bodyPr/>
          <a:lstStyle/>
          <a:p>
            <a:fld id="{7E07603A-7471-451B-899C-0ADAD9A40B93}" type="slidenum">
              <a:rPr lang="en-US" smtClean="0"/>
              <a:t>40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https://sites.google.com/site/nascpgrdcmanagerialeconomics/home/managerial-economics/unit-i-2/economic-theory/divisions-of-managerial-economics/role-and-responsibilities-of-managerial-economist/value-of-enterprise/managerial-economics-in-relation-with-other-disciplines</a:t>
            </a:r>
          </a:p>
        </p:txBody>
      </p:sp>
      <p:sp>
        <p:nvSpPr>
          <p:cNvPr id="4" name="Slide Number Placeholder 3"/>
          <p:cNvSpPr>
            <a:spLocks noGrp="1"/>
          </p:cNvSpPr>
          <p:nvPr>
            <p:ph type="sldNum" sz="quarter" idx="10"/>
          </p:nvPr>
        </p:nvSpPr>
        <p:spPr/>
        <p:txBody>
          <a:bodyPr/>
          <a:lstStyle/>
          <a:p>
            <a:fld id="{7E07603A-7471-451B-899C-0ADAD9A40B93}" type="slidenum">
              <a:rPr lang="en-US" smtClean="0"/>
              <a:t>42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20854B6A-D299-4AE5-86F3-0C8D19C865C5}" type="datetimeFigureOut">
              <a:rPr lang="en-IN" smtClean="0"/>
              <a:t>22-10-2023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DDA96C-31D0-4514-8709-3179A3EE8B1A}"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0854B6A-D299-4AE5-86F3-0C8D19C865C5}" type="datetimeFigureOut">
              <a:rPr lang="en-IN" smtClean="0"/>
              <a:t>22-10-2023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DDA96C-31D0-4514-8709-3179A3EE8B1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4" y="365125"/>
            <a:ext cx="1971675"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28649"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0854B6A-D299-4AE5-86F3-0C8D19C865C5}" type="datetimeFigureOut">
              <a:rPr lang="en-IN" smtClean="0"/>
              <a:t>22-10-2023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DDA96C-31D0-4514-8709-3179A3EE8B1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20854B6A-D299-4AE5-86F3-0C8D19C865C5}" type="datetimeFigureOut">
              <a:rPr lang="en-IN" smtClean="0"/>
              <a:t>22-10-2023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DDA96C-31D0-4514-8709-3179A3EE8B1A}"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90" y="1709739"/>
            <a:ext cx="78867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623890"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854B6A-D299-4AE5-86F3-0C8D19C865C5}" type="datetimeFigureOut">
              <a:rPr lang="en-IN" smtClean="0"/>
              <a:t>22-10-2023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DDA96C-31D0-4514-8709-3179A3EE8B1A}"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28651"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29151"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20854B6A-D299-4AE5-86F3-0C8D19C865C5}" type="datetimeFigureOut">
              <a:rPr lang="en-IN" smtClean="0"/>
              <a:t>22-10-2023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DDA96C-31D0-4514-8709-3179A3EE8B1A}"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6"/>
            <a:ext cx="78867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629844"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4" y="2505076"/>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2" y="2505076"/>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20854B6A-D299-4AE5-86F3-0C8D19C865C5}" type="datetimeFigureOut">
              <a:rPr lang="en-IN" smtClean="0"/>
              <a:t>22-10-2023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EDDA96C-31D0-4514-8709-3179A3EE8B1A}"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20854B6A-D299-4AE5-86F3-0C8D19C865C5}" type="datetimeFigureOut">
              <a:rPr lang="en-IN" smtClean="0"/>
              <a:t>22-10-2023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EDDA96C-31D0-4514-8709-3179A3EE8B1A}"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54B6A-D299-4AE5-86F3-0C8D19C865C5}" type="datetimeFigureOut">
              <a:rPr lang="en-IN" smtClean="0"/>
              <a:t>22-10-2023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EDDA96C-31D0-4514-8709-3179A3EE8B1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3887393" y="987426"/>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629843"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854B6A-D299-4AE5-86F3-0C8D19C865C5}" type="datetimeFigureOut">
              <a:rPr lang="en-IN" smtClean="0"/>
              <a:t>22-10-2023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DDA96C-31D0-4514-8709-3179A3EE8B1A}"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3887393" y="987426"/>
            <a:ext cx="462915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629843" y="2057400"/>
            <a:ext cx="294917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854B6A-D299-4AE5-86F3-0C8D19C865C5}" type="datetimeFigureOut">
              <a:rPr lang="en-IN" smtClean="0"/>
              <a:t>22-10-2023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DDA96C-31D0-4514-8709-3179A3EE8B1A}"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3" y="365126"/>
            <a:ext cx="78867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628653"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628651"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54B6A-D299-4AE5-86F3-0C8D19C865C5}" type="datetimeFigureOut">
              <a:rPr lang="en-IN" smtClean="0"/>
              <a:t>22-10-2023</a:t>
            </a:fld>
            <a:endParaRPr lang="en-IN"/>
          </a:p>
        </p:txBody>
      </p:sp>
      <p:sp>
        <p:nvSpPr>
          <p:cNvPr id="5" name="Footer Placeholder 4"/>
          <p:cNvSpPr>
            <a:spLocks noGrp="1"/>
          </p:cNvSpPr>
          <p:nvPr>
            <p:ph type="ftr" sz="quarter" idx="3"/>
          </p:nvPr>
        </p:nvSpPr>
        <p:spPr>
          <a:xfrm>
            <a:off x="3028953"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1"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DA96C-31D0-4514-8709-3179A3EE8B1A}"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geektonight.com/nature-of-economic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geektonight.com/nature-of-economic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4000" b="1" dirty="0">
                <a:solidFill>
                  <a:srgbClr val="C00000"/>
                </a:solidFill>
              </a:rPr>
              <a:t>Course Title: Business Economics</a:t>
            </a:r>
          </a:p>
        </p:txBody>
      </p:sp>
      <p:sp>
        <p:nvSpPr>
          <p:cNvPr id="3" name="Subtitle 2"/>
          <p:cNvSpPr>
            <a:spLocks noGrp="1"/>
          </p:cNvSpPr>
          <p:nvPr>
            <p:ph type="subTitle" idx="1"/>
          </p:nvPr>
        </p:nvSpPr>
        <p:spPr>
          <a:xfrm>
            <a:off x="791570" y="3602037"/>
            <a:ext cx="7465326" cy="2675933"/>
          </a:xfrm>
        </p:spPr>
        <p:txBody>
          <a:bodyPr>
            <a:normAutofit lnSpcReduction="10000"/>
          </a:bodyPr>
          <a:lstStyle/>
          <a:p>
            <a:r>
              <a:rPr lang="en-IN" b="1" dirty="0"/>
              <a:t>Course Code: F010101T</a:t>
            </a:r>
          </a:p>
          <a:p>
            <a:r>
              <a:rPr lang="en-IN" b="1" dirty="0"/>
              <a:t>By:</a:t>
            </a:r>
          </a:p>
          <a:p>
            <a:r>
              <a:rPr lang="en-IN" b="1" dirty="0"/>
              <a:t>Dr </a:t>
            </a:r>
            <a:r>
              <a:rPr lang="en-IN" b="1" dirty="0" err="1"/>
              <a:t>Pravin</a:t>
            </a:r>
            <a:r>
              <a:rPr lang="en-IN" b="1" dirty="0"/>
              <a:t> Kumar Agrawal</a:t>
            </a:r>
          </a:p>
          <a:p>
            <a:r>
              <a:rPr lang="en-IN" b="1" dirty="0"/>
              <a:t>Assistant Professor</a:t>
            </a:r>
          </a:p>
          <a:p>
            <a:r>
              <a:rPr lang="en-IN" b="1" dirty="0"/>
              <a:t>School of Business Management</a:t>
            </a:r>
          </a:p>
          <a:p>
            <a:r>
              <a:rPr lang="en-IN" b="1" dirty="0"/>
              <a:t>CSJM University Kanpur</a:t>
            </a:r>
          </a:p>
          <a:p>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3" y="60316"/>
            <a:ext cx="7886700" cy="1325563"/>
          </a:xfrm>
        </p:spPr>
        <p:txBody>
          <a:bodyPr>
            <a:normAutofit/>
          </a:bodyPr>
          <a:lstStyle/>
          <a:p>
            <a:pPr algn="ctr"/>
            <a:r>
              <a:rPr lang="en-US" sz="3600" b="1" dirty="0">
                <a:solidFill>
                  <a:srgbClr val="0070C0"/>
                </a:solidFill>
              </a:rPr>
              <a:t>Economics: Science or Art</a:t>
            </a:r>
          </a:p>
        </p:txBody>
      </p:sp>
      <p:sp>
        <p:nvSpPr>
          <p:cNvPr id="3" name="Content Placeholder 2"/>
          <p:cNvSpPr>
            <a:spLocks noGrp="1"/>
          </p:cNvSpPr>
          <p:nvPr>
            <p:ph idx="1"/>
          </p:nvPr>
        </p:nvSpPr>
        <p:spPr>
          <a:xfrm>
            <a:off x="628653" y="1537856"/>
            <a:ext cx="7886700" cy="4639108"/>
          </a:xfrm>
        </p:spPr>
        <p:txBody>
          <a:bodyPr>
            <a:noAutofit/>
          </a:bodyPr>
          <a:lstStyle/>
          <a:p>
            <a:pPr algn="just" fontAlgn="base">
              <a:buNone/>
            </a:pPr>
            <a:r>
              <a:rPr lang="en-US" sz="2400" dirty="0"/>
              <a:t>				A subject is considered science if:</a:t>
            </a:r>
          </a:p>
          <a:p>
            <a:pPr algn="just" fontAlgn="base">
              <a:buNone/>
            </a:pPr>
            <a:r>
              <a:rPr lang="en-US" sz="2400" dirty="0"/>
              <a:t>	It is based on systematic study of knowledge or facts;</a:t>
            </a:r>
          </a:p>
          <a:p>
            <a:pPr algn="just" fontAlgn="base"/>
            <a:r>
              <a:rPr lang="en-US" sz="2400" dirty="0"/>
              <a:t>It is a study of the relationship between cause and effect.</a:t>
            </a:r>
          </a:p>
          <a:p>
            <a:pPr algn="just" fontAlgn="base"/>
            <a:r>
              <a:rPr lang="en-US" sz="2400" dirty="0"/>
              <a:t>It is capable of measurable and based on facts.</a:t>
            </a:r>
          </a:p>
          <a:p>
            <a:pPr algn="just" fontAlgn="base"/>
            <a:r>
              <a:rPr lang="en-US" sz="2400" dirty="0"/>
              <a:t>It should have the ability to forecast.</a:t>
            </a:r>
          </a:p>
          <a:p>
            <a:pPr algn="just" fontAlgn="base"/>
            <a:r>
              <a:rPr lang="en-US" sz="2400" dirty="0"/>
              <a:t> All the laws are universally accepted</a:t>
            </a:r>
          </a:p>
          <a:p>
            <a:pPr algn="just" fontAlgn="base"/>
            <a:r>
              <a:rPr lang="en-US" sz="2400" dirty="0"/>
              <a:t>All the laws are tested and based on experiments;</a:t>
            </a:r>
          </a:p>
          <a:p>
            <a:pPr algn="just" fontAlgn="base"/>
            <a:r>
              <a:rPr lang="en-US" sz="2400" dirty="0"/>
              <a:t>It has a scale of measurement.</a:t>
            </a:r>
          </a:p>
          <a:p>
            <a:pPr algn="just" fontAlgn="base"/>
            <a:r>
              <a:rPr lang="en-US" sz="2400" b="1" dirty="0"/>
              <a:t>After being analyzed, economics has all the features of science.</a:t>
            </a:r>
          </a:p>
          <a:p>
            <a:pPr algn="just" fontAlgn="base"/>
            <a:endParaRPr lang="en-US" sz="2400" dirty="0"/>
          </a:p>
          <a:p>
            <a:pPr algn="just"/>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rgbClr val="0070C0"/>
                </a:solidFill>
              </a:rPr>
              <a:t>Economics As Science</a:t>
            </a:r>
          </a:p>
        </p:txBody>
      </p:sp>
      <p:sp>
        <p:nvSpPr>
          <p:cNvPr id="3" name="Content Placeholder 2"/>
          <p:cNvSpPr>
            <a:spLocks noGrp="1"/>
          </p:cNvSpPr>
          <p:nvPr>
            <p:ph idx="1"/>
          </p:nvPr>
        </p:nvSpPr>
        <p:spPr/>
        <p:txBody>
          <a:bodyPr/>
          <a:lstStyle/>
          <a:p>
            <a:pPr algn="just">
              <a:lnSpc>
                <a:spcPct val="150000"/>
              </a:lnSpc>
            </a:pPr>
            <a:r>
              <a:rPr lang="en-US" dirty="0"/>
              <a:t>On the basis of all these characteristics, Prof. Robbins, Prof Jordon, Prof. Robertson etc. claimed economics as one of the subject of science like physics, chemistry etc. According to all these economists, ‘economics’ has also several characteristics similar to other science subjects.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0070C0"/>
                </a:solidFill>
              </a:rPr>
              <a:t>Economics As Science</a:t>
            </a:r>
          </a:p>
        </p:txBody>
      </p:sp>
      <p:sp>
        <p:nvSpPr>
          <p:cNvPr id="3" name="Content Placeholder 2"/>
          <p:cNvSpPr>
            <a:spLocks noGrp="1"/>
          </p:cNvSpPr>
          <p:nvPr>
            <p:ph idx="1"/>
          </p:nvPr>
        </p:nvSpPr>
        <p:spPr/>
        <p:txBody>
          <a:bodyPr>
            <a:normAutofit fontScale="75000" lnSpcReduction="20000"/>
          </a:bodyPr>
          <a:lstStyle/>
          <a:p>
            <a:pPr algn="just" fontAlgn="base">
              <a:buNone/>
            </a:pPr>
            <a:r>
              <a:rPr lang="en-US" dirty="0"/>
              <a:t>(</a:t>
            </a:r>
            <a:r>
              <a:rPr lang="en-US" dirty="0" err="1"/>
              <a:t>i</a:t>
            </a:r>
            <a:r>
              <a:rPr lang="en-US" dirty="0"/>
              <a:t>) Economics is also a systematic study of knowledge and facts. All the theories and facts related with both micro and macro economics are systematically collected, classified and analyzed.</a:t>
            </a:r>
          </a:p>
          <a:p>
            <a:pPr algn="just" fontAlgn="base">
              <a:buNone/>
            </a:pPr>
            <a:endParaRPr lang="en-US" dirty="0"/>
          </a:p>
          <a:p>
            <a:pPr algn="just" fontAlgn="base">
              <a:buNone/>
            </a:pPr>
            <a:r>
              <a:rPr lang="en-US" dirty="0"/>
              <a:t>(ii) Economics deals with the correlation-ship between cause and effect. For example, supply is a positive function of price, i.e., change in price is cause but change in supply is effect.</a:t>
            </a:r>
          </a:p>
          <a:p>
            <a:pPr algn="just" fontAlgn="base">
              <a:buNone/>
            </a:pPr>
            <a:endParaRPr lang="en-US" dirty="0"/>
          </a:p>
          <a:p>
            <a:pPr algn="just" fontAlgn="base">
              <a:buNone/>
            </a:pPr>
            <a:r>
              <a:rPr lang="en-US" dirty="0"/>
              <a:t>(iii) All the laws in economics are also universally accepted, like, law of demand, law of supply, law of diminishing marginal utility etc.</a:t>
            </a:r>
          </a:p>
          <a:p>
            <a:pPr algn="just" fontAlgn="base">
              <a:buNone/>
            </a:pPr>
            <a:endParaRPr lang="en-US" dirty="0"/>
          </a:p>
          <a:p>
            <a:pPr algn="just" fontAlgn="base">
              <a:buNone/>
            </a:pPr>
            <a:r>
              <a:rPr lang="en-US" dirty="0"/>
              <a:t>(iv) Theories and laws of economics are based on experiments, like, mixed economy to is an experimental outcome between capitalist and socialist economies.</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0070C0"/>
                </a:solidFill>
              </a:rPr>
              <a:t>Economics As Science</a:t>
            </a:r>
          </a:p>
        </p:txBody>
      </p:sp>
      <p:sp>
        <p:nvSpPr>
          <p:cNvPr id="3" name="Content Placeholder 2"/>
          <p:cNvSpPr>
            <a:spLocks noGrp="1"/>
          </p:cNvSpPr>
          <p:nvPr>
            <p:ph idx="1"/>
          </p:nvPr>
        </p:nvSpPr>
        <p:spPr/>
        <p:txBody>
          <a:bodyPr/>
          <a:lstStyle/>
          <a:p>
            <a:pPr algn="just">
              <a:lnSpc>
                <a:spcPct val="150000"/>
              </a:lnSpc>
              <a:buNone/>
            </a:pPr>
            <a:r>
              <a:rPr lang="en-US" dirty="0"/>
              <a:t>(v) Economics has a scale of measurement. According to Prof. Marshall, ‘money’ is used as the measuring rod in economics.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0070C0"/>
                </a:solidFill>
              </a:rPr>
              <a:t>Economics As Art</a:t>
            </a:r>
          </a:p>
        </p:txBody>
      </p:sp>
      <p:sp>
        <p:nvSpPr>
          <p:cNvPr id="3" name="Content Placeholder 2"/>
          <p:cNvSpPr>
            <a:spLocks noGrp="1"/>
          </p:cNvSpPr>
          <p:nvPr>
            <p:ph idx="1"/>
          </p:nvPr>
        </p:nvSpPr>
        <p:spPr>
          <a:xfrm>
            <a:off x="628653" y="1569494"/>
            <a:ext cx="7886700" cy="4708476"/>
          </a:xfrm>
        </p:spPr>
        <p:txBody>
          <a:bodyPr>
            <a:normAutofit lnSpcReduction="20000"/>
          </a:bodyPr>
          <a:lstStyle/>
          <a:p>
            <a:pPr algn="just" fontAlgn="base"/>
            <a:r>
              <a:rPr lang="en-US" dirty="0">
                <a:solidFill>
                  <a:srgbClr val="C00000"/>
                </a:solidFill>
              </a:rPr>
              <a:t>According to Т.К. Mehta, ‘Knowledge is science, action is art.’</a:t>
            </a:r>
            <a:r>
              <a:rPr lang="en-US" dirty="0"/>
              <a:t> According to </a:t>
            </a:r>
            <a:r>
              <a:rPr lang="en-US" dirty="0" err="1"/>
              <a:t>Pigou</a:t>
            </a:r>
            <a:r>
              <a:rPr lang="en-US" dirty="0"/>
              <a:t>, Marshall etc., economics is also considered as an art. In other way, art is the practical application of knowledge for achieving particular goals. </a:t>
            </a:r>
          </a:p>
          <a:p>
            <a:pPr algn="just" fontAlgn="base"/>
            <a:endParaRPr lang="en-US" dirty="0"/>
          </a:p>
          <a:p>
            <a:pPr algn="just" fontAlgn="base"/>
            <a:endParaRPr lang="en-US" dirty="0"/>
          </a:p>
          <a:p>
            <a:pPr algn="just" fontAlgn="base"/>
            <a:r>
              <a:rPr lang="en-US" dirty="0"/>
              <a:t>Science gives us principles of any discipline however, art turns all these principles into reality. Therefore, considering the activities in economics, it can claimed as an art also, because it gives guidance to the solutions of all the economic problems.</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u="sng" dirty="0">
                <a:hlinkClick r:id="rId2"/>
              </a:rPr>
              <a:t>Economics is an Art</a:t>
            </a:r>
            <a:endParaRPr lang="en-US" sz="2800" dirty="0"/>
          </a:p>
        </p:txBody>
      </p:sp>
      <p:sp>
        <p:nvSpPr>
          <p:cNvPr id="3" name="Content Placeholder 2"/>
          <p:cNvSpPr>
            <a:spLocks noGrp="1"/>
          </p:cNvSpPr>
          <p:nvPr>
            <p:ph idx="1"/>
          </p:nvPr>
        </p:nvSpPr>
        <p:spPr/>
        <p:txBody>
          <a:bodyPr>
            <a:normAutofit fontScale="92500"/>
          </a:bodyPr>
          <a:lstStyle/>
          <a:p>
            <a:pPr algn="just" fontAlgn="base"/>
            <a:r>
              <a:rPr lang="en-US" dirty="0"/>
              <a:t>Art tells us how to do the thing i.e. to achieve an objective. Economics is also used for achieving a variety of goals.</a:t>
            </a:r>
          </a:p>
          <a:p>
            <a:pPr lvl="1" algn="just" fontAlgn="base"/>
            <a:r>
              <a:rPr lang="en-US" b="1" dirty="0"/>
              <a:t>For e.g.</a:t>
            </a:r>
            <a:r>
              <a:rPr lang="en-US" dirty="0"/>
              <a:t> All policies etc made in economics has the ultimate objective of solving economic problems.</a:t>
            </a:r>
            <a:br>
              <a:rPr lang="en-US" dirty="0"/>
            </a:br>
            <a:br>
              <a:rPr lang="en-US" dirty="0"/>
            </a:br>
            <a:endParaRPr lang="en-US" dirty="0"/>
          </a:p>
          <a:p>
            <a:pPr algn="just" fontAlgn="base"/>
            <a:r>
              <a:rPr lang="en-US" dirty="0"/>
              <a:t>Art is the practical application of theoretical knowledge Like Art, Economics also practices its theoretical laws.</a:t>
            </a:r>
          </a:p>
          <a:p>
            <a:pPr lvl="1" algn="just" fontAlgn="base"/>
            <a:r>
              <a:rPr lang="en-US" b="1" dirty="0"/>
              <a:t>For e.g.</a:t>
            </a:r>
            <a:r>
              <a:rPr lang="en-US" dirty="0"/>
              <a:t> The various policies are made only after having theoretical knowledge of the society and country as a whole. Hence, economics is also an art.</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rgbClr val="0070C0"/>
                </a:solidFill>
              </a:rPr>
              <a:t>Economics As Art</a:t>
            </a:r>
            <a:endParaRPr lang="en-US" sz="2800" dirty="0"/>
          </a:p>
        </p:txBody>
      </p:sp>
      <p:sp>
        <p:nvSpPr>
          <p:cNvPr id="3" name="Content Placeholder 2"/>
          <p:cNvSpPr>
            <a:spLocks noGrp="1"/>
          </p:cNvSpPr>
          <p:nvPr>
            <p:ph idx="1"/>
          </p:nvPr>
        </p:nvSpPr>
        <p:spPr/>
        <p:txBody>
          <a:bodyPr/>
          <a:lstStyle/>
          <a:p>
            <a:pPr algn="just" fontAlgn="base"/>
            <a:r>
              <a:rPr lang="en-US" dirty="0"/>
              <a:t>Therefore, from all the above discussions we can conclude that economics is neither a science nor an art only. </a:t>
            </a:r>
          </a:p>
          <a:p>
            <a:pPr algn="just" fontAlgn="base"/>
            <a:endParaRPr lang="en-US" dirty="0"/>
          </a:p>
          <a:p>
            <a:pPr algn="just" fontAlgn="base"/>
            <a:endParaRPr lang="en-US" dirty="0"/>
          </a:p>
          <a:p>
            <a:pPr algn="just" fontAlgn="base"/>
            <a:r>
              <a:rPr lang="en-US" dirty="0"/>
              <a:t>However, it is a golden combination of both. Hence, economics is considered as both a science as well as an art.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u="sng" dirty="0">
                <a:hlinkClick r:id="rId2"/>
              </a:rPr>
              <a:t>Economics is an Art</a:t>
            </a:r>
            <a:endParaRPr lang="en-US" sz="2800" dirty="0"/>
          </a:p>
        </p:txBody>
      </p:sp>
      <p:sp>
        <p:nvSpPr>
          <p:cNvPr id="3" name="Content Placeholder 2"/>
          <p:cNvSpPr>
            <a:spLocks noGrp="1"/>
          </p:cNvSpPr>
          <p:nvPr>
            <p:ph idx="1"/>
          </p:nvPr>
        </p:nvSpPr>
        <p:spPr/>
        <p:txBody>
          <a:bodyPr>
            <a:normAutofit lnSpcReduction="10000"/>
          </a:bodyPr>
          <a:lstStyle/>
          <a:p>
            <a:pPr algn="just">
              <a:lnSpc>
                <a:spcPct val="200000"/>
              </a:lnSpc>
            </a:pPr>
            <a:r>
              <a:rPr lang="en-US" dirty="0"/>
              <a:t>We should better consider economics as a social science, since it deals with the society as a whole and human </a:t>
            </a:r>
            <a:r>
              <a:rPr lang="en-US" dirty="0" err="1"/>
              <a:t>behaviour</a:t>
            </a:r>
            <a:r>
              <a:rPr lang="en-US" dirty="0"/>
              <a:t> in particular, and studies the production, distribution and consumption of goods and services.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0070C0"/>
                </a:solidFill>
              </a:rPr>
              <a:t>Characteristics of Business Economics </a:t>
            </a:r>
            <a:br>
              <a:rPr lang="en-IN" sz="2400" b="1" dirty="0">
                <a:solidFill>
                  <a:srgbClr val="0070C0"/>
                </a:solidFill>
              </a:rPr>
            </a:br>
            <a:endParaRPr lang="en-IN" sz="2400" dirty="0">
              <a:solidFill>
                <a:srgbClr val="0070C0"/>
              </a:solidFill>
            </a:endParaRPr>
          </a:p>
        </p:txBody>
      </p:sp>
      <p:sp>
        <p:nvSpPr>
          <p:cNvPr id="3" name="Content Placeholder 2"/>
          <p:cNvSpPr>
            <a:spLocks noGrp="1"/>
          </p:cNvSpPr>
          <p:nvPr>
            <p:ph idx="1"/>
          </p:nvPr>
        </p:nvSpPr>
        <p:spPr>
          <a:xfrm>
            <a:off x="628653" y="1733266"/>
            <a:ext cx="7886700" cy="4443697"/>
          </a:xfrm>
        </p:spPr>
        <p:txBody>
          <a:bodyPr/>
          <a:lstStyle/>
          <a:p>
            <a:pPr algn="just"/>
            <a:r>
              <a:rPr lang="en-US" dirty="0"/>
              <a:t>The unit of studying Business Economics is the firm. So, Business Economics deals with the operation of a consumer, a corporation which involves the determination of a price of a product, revenue, costs, profit levels etc. </a:t>
            </a:r>
          </a:p>
          <a:p>
            <a:pPr algn="just">
              <a:buNone/>
            </a:pPr>
            <a:endParaRPr lang="en-US" dirty="0"/>
          </a:p>
          <a:p>
            <a:pPr algn="just"/>
            <a:r>
              <a:rPr lang="en-US" dirty="0"/>
              <a:t>Professors H.C. Peterson and W.C. Lewis suggested that Business Economics must be considered as a part of applied microeconomics.</a:t>
            </a:r>
          </a:p>
          <a:p>
            <a:pPr algn="just"/>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400" b="1" dirty="0">
                <a:solidFill>
                  <a:srgbClr val="0070C0"/>
                </a:solidFill>
              </a:rPr>
              <a:t>Characteristics of Business Economics </a:t>
            </a:r>
            <a:br>
              <a:rPr lang="en-IN" sz="2400" b="1" dirty="0">
                <a:solidFill>
                  <a:srgbClr val="0070C0"/>
                </a:solidFill>
              </a:rPr>
            </a:br>
            <a:endParaRPr lang="en-IN" sz="2400" b="1"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pPr algn="just">
              <a:buNone/>
            </a:pPr>
            <a:r>
              <a:rPr lang="en-US" dirty="0"/>
              <a:t>1. </a:t>
            </a:r>
            <a:r>
              <a:rPr lang="en-US" dirty="0">
                <a:highlight>
                  <a:srgbClr val="FFFF00"/>
                </a:highlight>
              </a:rPr>
              <a:t>Micro Economics: </a:t>
            </a:r>
            <a:r>
              <a:rPr lang="en-US" dirty="0"/>
              <a:t>Micro Economics is the study of the behaviour and problem of individual economic unit (firm). </a:t>
            </a:r>
          </a:p>
          <a:p>
            <a:pPr algn="just">
              <a:buNone/>
            </a:pPr>
            <a:r>
              <a:rPr lang="en-US" dirty="0"/>
              <a:t>2. </a:t>
            </a:r>
            <a:r>
              <a:rPr lang="en-US" dirty="0">
                <a:highlight>
                  <a:srgbClr val="FFFF00"/>
                </a:highlight>
              </a:rPr>
              <a:t>Macro Economics:</a:t>
            </a:r>
            <a:r>
              <a:rPr lang="en-US" dirty="0"/>
              <a:t> Macro Economics is analysis &amp; understand the general business(firm) must operate environment in which the business operate. Study the environment of many firms. </a:t>
            </a:r>
          </a:p>
          <a:p>
            <a:pPr algn="just">
              <a:buNone/>
            </a:pPr>
            <a:r>
              <a:rPr lang="en-US" dirty="0"/>
              <a:t>3. Economics of firm: Managerial Economics use that body of economics, concepts &amp; principles which is known as the ‘Theory of firm’ or ‘Economics of the firm.’ </a:t>
            </a:r>
          </a:p>
          <a:p>
            <a:pPr algn="just">
              <a:buNone/>
            </a:pPr>
            <a:r>
              <a:rPr lang="en-US" dirty="0"/>
              <a:t>4. Managerial Economics is Normative: It deals, with future planning, policies making, decision making &amp; how to make full use of economic principles.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rgbClr val="002060"/>
                </a:solidFill>
              </a:rPr>
              <a:t>Course Outcomes</a:t>
            </a:r>
            <a:endParaRPr lang="en-IN" sz="3600" b="1" dirty="0">
              <a:solidFill>
                <a:srgbClr val="002060"/>
              </a:solidFill>
            </a:endParaRPr>
          </a:p>
        </p:txBody>
      </p:sp>
      <p:sp>
        <p:nvSpPr>
          <p:cNvPr id="3" name="Content Placeholder 2"/>
          <p:cNvSpPr>
            <a:spLocks noGrp="1"/>
          </p:cNvSpPr>
          <p:nvPr>
            <p:ph idx="1"/>
          </p:nvPr>
        </p:nvSpPr>
        <p:spPr/>
        <p:txBody>
          <a:bodyPr>
            <a:normAutofit/>
          </a:bodyPr>
          <a:lstStyle/>
          <a:p>
            <a:pPr algn="just"/>
            <a:r>
              <a:rPr lang="en-US" dirty="0"/>
              <a:t>The aim of the course is to build knowledge and understanding business economics among the student. The course seeks to give detailed knowledge about the subject matter by instilling them basic ideas about business economics. </a:t>
            </a:r>
          </a:p>
          <a:p>
            <a:pPr algn="just"/>
            <a:r>
              <a:rPr lang="en-US" dirty="0"/>
              <a:t>The outcome of the course will be as follows – </a:t>
            </a:r>
          </a:p>
          <a:p>
            <a:pPr lvl="1" algn="just"/>
            <a:r>
              <a:rPr lang="en-US" dirty="0"/>
              <a:t>To provide knowledge about business economics. </a:t>
            </a:r>
          </a:p>
          <a:p>
            <a:pPr lvl="1" algn="just"/>
            <a:r>
              <a:rPr lang="en-US" dirty="0"/>
              <a:t>To provide knowledge about Demand Analysis.</a:t>
            </a:r>
          </a:p>
          <a:p>
            <a:pPr lvl="1" algn="just"/>
            <a:r>
              <a:rPr lang="en-US" dirty="0"/>
              <a:t> To Determine Production and cost analysis. </a:t>
            </a:r>
          </a:p>
          <a:p>
            <a:pPr lvl="1" algn="just"/>
            <a:r>
              <a:rPr lang="en-US" dirty="0"/>
              <a:t>To Make aware with pricing and profit management.</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0070C0"/>
                </a:solidFill>
              </a:rPr>
              <a:t>Scope of Business Economics</a:t>
            </a:r>
            <a:endParaRPr lang="en-IN" sz="3200" b="1" dirty="0">
              <a:solidFill>
                <a:srgbClr val="0070C0"/>
              </a:solidFill>
            </a:endParaRPr>
          </a:p>
        </p:txBody>
      </p:sp>
      <p:sp>
        <p:nvSpPr>
          <p:cNvPr id="3" name="Content Placeholder 2"/>
          <p:cNvSpPr>
            <a:spLocks noGrp="1"/>
          </p:cNvSpPr>
          <p:nvPr>
            <p:ph idx="1"/>
          </p:nvPr>
        </p:nvSpPr>
        <p:spPr>
          <a:xfrm>
            <a:off x="628653" y="1554480"/>
            <a:ext cx="7886700" cy="4622483"/>
          </a:xfrm>
        </p:spPr>
        <p:txBody>
          <a:bodyPr>
            <a:normAutofit fontScale="92500" lnSpcReduction="10000"/>
          </a:bodyPr>
          <a:lstStyle/>
          <a:p>
            <a:pPr algn="just"/>
            <a:r>
              <a:rPr lang="en-US" b="1" dirty="0">
                <a:solidFill>
                  <a:srgbClr val="C00000"/>
                </a:solidFill>
              </a:rPr>
              <a:t>Demand analyses &amp; Demand forecasting:</a:t>
            </a:r>
            <a:r>
              <a:rPr lang="en-US" dirty="0"/>
              <a:t> It is the most important scope of Managerial Economics because all future activities and decision depends on it, law of demand, demand curve, elasticity of demand determination of demand, types of demand and demand forecasting are include in demand analyses &amp; demand forecasting. </a:t>
            </a:r>
          </a:p>
          <a:p>
            <a:pPr algn="just"/>
            <a:endParaRPr lang="en-US" dirty="0"/>
          </a:p>
          <a:p>
            <a:pPr algn="just">
              <a:buNone/>
            </a:pPr>
            <a:r>
              <a:rPr lang="en-US" b="1" dirty="0">
                <a:solidFill>
                  <a:srgbClr val="C00000"/>
                </a:solidFill>
              </a:rPr>
              <a:t>   Cost analyses: </a:t>
            </a:r>
            <a:r>
              <a:rPr lang="en-US" dirty="0"/>
              <a:t>The knowledge of different cost element is necessary for every successful businessman. This part of subject includes the concept of cost, cost curves, cost analyses under the cost analyses. We analysis the cause of change in cost.</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rgbClr val="0070C0"/>
                </a:solidFill>
              </a:rPr>
              <a:t>Scope of Business Economics</a:t>
            </a:r>
            <a:endParaRPr lang="en-IN" sz="3200" b="1" dirty="0">
              <a:solidFill>
                <a:srgbClr val="0070C0"/>
              </a:solidFill>
            </a:endParaRPr>
          </a:p>
        </p:txBody>
      </p:sp>
      <p:sp>
        <p:nvSpPr>
          <p:cNvPr id="3" name="Content Placeholder 2"/>
          <p:cNvSpPr>
            <a:spLocks noGrp="1"/>
          </p:cNvSpPr>
          <p:nvPr>
            <p:ph idx="1"/>
          </p:nvPr>
        </p:nvSpPr>
        <p:spPr/>
        <p:txBody>
          <a:bodyPr>
            <a:normAutofit/>
          </a:bodyPr>
          <a:lstStyle/>
          <a:p>
            <a:pPr algn="just">
              <a:buNone/>
            </a:pPr>
            <a:r>
              <a:rPr lang="en-US" sz="2400" b="1" dirty="0">
                <a:solidFill>
                  <a:srgbClr val="C00000"/>
                </a:solidFill>
              </a:rPr>
              <a:t>   Output analyses</a:t>
            </a:r>
            <a:r>
              <a:rPr lang="en-US" sz="2400" dirty="0"/>
              <a:t>: Output analysis also an important part of Managerial Economics for the efficient organization of the production process, output analyses is necessary for prefer profit planning output analyses always measured in physical unit.</a:t>
            </a:r>
          </a:p>
          <a:p>
            <a:pPr algn="just"/>
            <a:endParaRPr lang="en-US" sz="2400" dirty="0"/>
          </a:p>
          <a:p>
            <a:pPr algn="just">
              <a:buNone/>
            </a:pPr>
            <a:r>
              <a:rPr lang="en-US" sz="2400" b="1" dirty="0">
                <a:solidFill>
                  <a:srgbClr val="C00000"/>
                </a:solidFill>
              </a:rPr>
              <a:t>   Price Policies: </a:t>
            </a:r>
            <a:r>
              <a:rPr lang="en-US" sz="2400" dirty="0"/>
              <a:t>Influence the demand conditions &amp; earning of a firm, price policies are necessary for every firm. </a:t>
            </a:r>
            <a:endParaRPr lang="en-IN" sz="2400" dirty="0"/>
          </a:p>
        </p:txBody>
      </p:sp>
      <p:pic>
        <p:nvPicPr>
          <p:cNvPr id="3074" name="Picture 2"/>
          <p:cNvPicPr>
            <a:picLocks noChangeAspect="1" noChangeArrowheads="1"/>
          </p:cNvPicPr>
          <p:nvPr/>
        </p:nvPicPr>
        <p:blipFill>
          <a:blip r:embed="rId2"/>
          <a:srcRect/>
          <a:stretch>
            <a:fillRect/>
          </a:stretch>
        </p:blipFill>
        <p:spPr bwMode="auto">
          <a:xfrm>
            <a:off x="1965960" y="4998720"/>
            <a:ext cx="5440680" cy="143256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rgbClr val="0070C0"/>
                </a:solidFill>
              </a:rPr>
              <a:t>Scope of Business Economics</a:t>
            </a:r>
            <a:endParaRPr lang="en-US" sz="2800"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a:solidFill>
                  <a:srgbClr val="C00000"/>
                </a:solidFill>
              </a:rPr>
              <a:t>Profit Management: </a:t>
            </a:r>
            <a:r>
              <a:rPr lang="en-US" dirty="0"/>
              <a:t>To earn the profit is the first object of each firm. Profit is the measurement of success of each firm under it profit are forecasting after taking into consideration the various effecting factor. All the efforts are make for maximum profit of the firm. </a:t>
            </a:r>
          </a:p>
          <a:p>
            <a:pPr algn="just">
              <a:buNone/>
            </a:pPr>
            <a:r>
              <a:rPr lang="en-US" dirty="0"/>
              <a:t> </a:t>
            </a:r>
            <a:r>
              <a:rPr lang="en-US" b="1" dirty="0">
                <a:solidFill>
                  <a:srgbClr val="C00000"/>
                </a:solidFill>
              </a:rPr>
              <a:t>Capital Management: </a:t>
            </a:r>
            <a:r>
              <a:rPr lang="en-US" dirty="0"/>
              <a:t>Capital is the Life power of the business. We can’t think about any business without capital. Capital Management of firm is a complex topic. Stable success of the firm depends on a good capital Management. </a:t>
            </a:r>
          </a:p>
          <a:p>
            <a:pPr algn="just">
              <a:buNone/>
            </a:pPr>
            <a:r>
              <a:rPr lang="en-US" b="1" dirty="0">
                <a:solidFill>
                  <a:srgbClr val="C00000"/>
                </a:solidFill>
              </a:rPr>
              <a:t>Macro Economics:  </a:t>
            </a:r>
            <a:r>
              <a:rPr lang="en-US" dirty="0"/>
              <a:t>The activity of a firm are also affected by external forces, such as trade cycle, national income, industrial policy, tax policy.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a:solidFill>
                  <a:srgbClr val="0070C0"/>
                </a:solidFill>
              </a:rPr>
              <a:t>Microeconomics and Macroeconomics</a:t>
            </a:r>
            <a:br>
              <a:rPr lang="en-US" sz="2800" b="1" dirty="0">
                <a:solidFill>
                  <a:srgbClr val="0070C0"/>
                </a:solidFill>
              </a:rPr>
            </a:br>
            <a:endParaRPr lang="en-US" sz="2800" dirty="0"/>
          </a:p>
        </p:txBody>
      </p:sp>
      <p:sp>
        <p:nvSpPr>
          <p:cNvPr id="3" name="Content Placeholder 2"/>
          <p:cNvSpPr>
            <a:spLocks noGrp="1"/>
          </p:cNvSpPr>
          <p:nvPr>
            <p:ph idx="1"/>
          </p:nvPr>
        </p:nvSpPr>
        <p:spPr/>
        <p:txBody>
          <a:bodyPr>
            <a:noAutofit/>
          </a:bodyPr>
          <a:lstStyle/>
          <a:p>
            <a:pPr algn="just"/>
            <a:r>
              <a:rPr lang="en-US" sz="2000" dirty="0"/>
              <a:t>Microeconomics (“micro” meaning small) looks at the smaller picture of the economy and is the study of the </a:t>
            </a:r>
            <a:r>
              <a:rPr lang="en-US" sz="2000" dirty="0" err="1"/>
              <a:t>behaviour</a:t>
            </a:r>
            <a:r>
              <a:rPr lang="en-US" sz="2000" dirty="0"/>
              <a:t> of small economic units, such as that of an individual consumer, a seller (or a producer, or a firm), or a product. </a:t>
            </a:r>
          </a:p>
          <a:p>
            <a:pPr algn="just"/>
            <a:endParaRPr lang="en-US" sz="2000" dirty="0"/>
          </a:p>
          <a:p>
            <a:pPr algn="just"/>
            <a:r>
              <a:rPr lang="en-US" sz="2000" dirty="0"/>
              <a:t>It focuses on the basic theories of supply and demand in individual markets (say of cars, food items, mobile phones, etc.), and deals with how individual businesses decide how much of something to produce and at what price to sell it, and how individual consumers decide on how much of something to buy. </a:t>
            </a:r>
          </a:p>
          <a:p>
            <a:pPr algn="just"/>
            <a:endParaRPr lang="en-US" sz="2000" dirty="0"/>
          </a:p>
          <a:p>
            <a:pPr algn="just"/>
            <a:r>
              <a:rPr lang="en-US" sz="2000" dirty="0"/>
              <a:t>In other words, microeconomics analyses the market </a:t>
            </a:r>
            <a:r>
              <a:rPr lang="en-US" sz="2000" dirty="0" err="1"/>
              <a:t>behaviour</a:t>
            </a:r>
            <a:r>
              <a:rPr lang="en-US" sz="2000" dirty="0"/>
              <a:t> of individual consumers and firms, in an attempt to understand their decision-making processes.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solidFill>
                  <a:srgbClr val="0070C0"/>
                </a:solidFill>
              </a:rPr>
              <a:t>Microeconomics and Macroeconomics</a:t>
            </a:r>
            <a:br>
              <a:rPr lang="en-US" sz="3200" b="1" dirty="0">
                <a:solidFill>
                  <a:srgbClr val="0070C0"/>
                </a:solidFill>
              </a:rPr>
            </a:br>
            <a:endParaRPr lang="en-IN" sz="3200" b="1" dirty="0">
              <a:solidFill>
                <a:srgbClr val="0070C0"/>
              </a:solidFill>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US" dirty="0"/>
              <a:t>Microeconomics deals at the firm’s level and takes into consideration the decision-making power of individual units, whereas macroeconomics deals with the economy level and takes into consideration the impact of government policies on the aggregates like national income and employment.</a:t>
            </a:r>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a:solidFill>
                  <a:srgbClr val="0070C0"/>
                </a:solidFill>
              </a:rPr>
              <a:t>Microeconomics and Macroeconomics</a:t>
            </a:r>
            <a:br>
              <a:rPr lang="en-US" sz="2800" b="1" dirty="0">
                <a:solidFill>
                  <a:srgbClr val="0070C0"/>
                </a:solidFill>
              </a:rPr>
            </a:br>
            <a:endParaRPr lang="en-US" sz="2800" dirty="0"/>
          </a:p>
        </p:txBody>
      </p:sp>
      <p:sp>
        <p:nvSpPr>
          <p:cNvPr id="3" name="Content Placeholder 2"/>
          <p:cNvSpPr>
            <a:spLocks noGrp="1"/>
          </p:cNvSpPr>
          <p:nvPr>
            <p:ph idx="1"/>
          </p:nvPr>
        </p:nvSpPr>
        <p:spPr/>
        <p:txBody>
          <a:bodyPr>
            <a:normAutofit fontScale="90000"/>
          </a:bodyPr>
          <a:lstStyle/>
          <a:p>
            <a:pPr algn="just">
              <a:lnSpc>
                <a:spcPct val="150000"/>
              </a:lnSpc>
            </a:pPr>
            <a:r>
              <a:rPr lang="en-US" dirty="0"/>
              <a:t>Macroeconomics (“macro” meaning large) is that branch of econ</a:t>
            </a:r>
            <a:r>
              <a:rPr lang="en-US" dirty="0">
                <a:solidFill>
                  <a:srgbClr val="FF0000"/>
                </a:solidFill>
              </a:rPr>
              <a:t>omic analysis that deals with the study of aggregate</a:t>
            </a:r>
            <a:r>
              <a:rPr lang="en-US" dirty="0"/>
              <a:t>s. As opposed to microeconomics, in macro analysis </a:t>
            </a:r>
            <a:r>
              <a:rPr lang="en-US" dirty="0">
                <a:solidFill>
                  <a:srgbClr val="FF0000"/>
                </a:solidFill>
              </a:rPr>
              <a:t>we study the industry as a unit, and not the firm</a:t>
            </a:r>
            <a:r>
              <a:rPr lang="en-US" dirty="0"/>
              <a:t>. In macroeconomics, we talk about aggregate demand and aggregate supply, national income, national capital formation, employment, inflation etc.</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solidFill>
                  <a:srgbClr val="0070C0"/>
                </a:solidFill>
              </a:rPr>
              <a:t>Microeconomics and Macroeconomics</a:t>
            </a:r>
            <a:br>
              <a:rPr lang="en-US" sz="3200" b="1" dirty="0">
                <a:solidFill>
                  <a:srgbClr val="0070C0"/>
                </a:solidFill>
              </a:rPr>
            </a:br>
            <a:endParaRPr lang="en-US" sz="3200" dirty="0"/>
          </a:p>
        </p:txBody>
      </p:sp>
      <p:sp>
        <p:nvSpPr>
          <p:cNvPr id="3" name="Content Placeholder 2"/>
          <p:cNvSpPr>
            <a:spLocks noGrp="1"/>
          </p:cNvSpPr>
          <p:nvPr>
            <p:ph idx="1"/>
          </p:nvPr>
        </p:nvSpPr>
        <p:spPr/>
        <p:txBody>
          <a:bodyPr>
            <a:normAutofit/>
          </a:bodyPr>
          <a:lstStyle/>
          <a:p>
            <a:pPr algn="just">
              <a:lnSpc>
                <a:spcPct val="150000"/>
              </a:lnSpc>
            </a:pPr>
            <a:r>
              <a:rPr lang="en-US" dirty="0"/>
              <a:t>However, micro and macro economics are not to be taken as substitutes of each other; rather they complement each other. To quote Paul Samuelson “</a:t>
            </a:r>
            <a:r>
              <a:rPr lang="en-US" dirty="0">
                <a:solidFill>
                  <a:srgbClr val="FF0000"/>
                </a:solidFill>
              </a:rPr>
              <a:t>…if you read one branch of economics carefully, but ignore the other, you will be half-educated”.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0070C0"/>
                </a:solidFill>
              </a:rPr>
              <a:t>Opportunity Cost</a:t>
            </a:r>
          </a:p>
        </p:txBody>
      </p:sp>
      <p:sp>
        <p:nvSpPr>
          <p:cNvPr id="3" name="Content Placeholder 2"/>
          <p:cNvSpPr>
            <a:spLocks noGrp="1"/>
          </p:cNvSpPr>
          <p:nvPr>
            <p:ph idx="1"/>
          </p:nvPr>
        </p:nvSpPr>
        <p:spPr/>
        <p:txBody>
          <a:bodyPr/>
          <a:lstStyle/>
          <a:p>
            <a:pPr algn="just">
              <a:lnSpc>
                <a:spcPct val="150000"/>
              </a:lnSpc>
            </a:pPr>
            <a:r>
              <a:rPr lang="en-US" dirty="0"/>
              <a:t>Opportunity cost is the benefit forgone from the next best alternative that is not selected. Individuals or firms give up an opportunity(s) to use or enjoy something in order to select something else.</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0070C0"/>
                </a:solidFill>
              </a:rPr>
              <a:t>Opportunity cost: Example</a:t>
            </a:r>
            <a:endParaRPr lang="en-US" sz="3200" b="1" dirty="0">
              <a:solidFill>
                <a:srgbClr val="0070C0"/>
              </a:solidFill>
            </a:endParaRPr>
          </a:p>
        </p:txBody>
      </p:sp>
      <p:sp>
        <p:nvSpPr>
          <p:cNvPr id="3" name="Content Placeholder 2"/>
          <p:cNvSpPr>
            <a:spLocks noGrp="1"/>
          </p:cNvSpPr>
          <p:nvPr>
            <p:ph idx="1"/>
          </p:nvPr>
        </p:nvSpPr>
        <p:spPr/>
        <p:txBody>
          <a:bodyPr>
            <a:normAutofit/>
          </a:bodyPr>
          <a:lstStyle/>
          <a:p>
            <a:pPr algn="just"/>
            <a:r>
              <a:rPr lang="en-US" dirty="0"/>
              <a:t>A firm may even have to make a choice between quantity and quality. It may commit itself to quality (and hence, remain restricted to a small customer base) by selling its product at high price (such a pricing is often regarded as market skimming pricing), or it may compromise on quality and lower the price in order to capture a larger market (such a pricing is often regarded as market penetration pricing). Let us see the opportunities foregone in each case. If the firm decides to go for the first option, it would be targeting the “classes”.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2800" b="1" dirty="0">
                <a:solidFill>
                  <a:srgbClr val="0070C0"/>
                </a:solidFill>
              </a:rPr>
              <a:t>Opportunity cost: Example</a:t>
            </a:r>
            <a:endParaRPr lang="en-US" sz="2800" dirty="0"/>
          </a:p>
        </p:txBody>
      </p:sp>
      <p:sp>
        <p:nvSpPr>
          <p:cNvPr id="3" name="Content Placeholder 2"/>
          <p:cNvSpPr>
            <a:spLocks noGrp="1"/>
          </p:cNvSpPr>
          <p:nvPr>
            <p:ph idx="1"/>
          </p:nvPr>
        </p:nvSpPr>
        <p:spPr/>
        <p:txBody>
          <a:bodyPr/>
          <a:lstStyle/>
          <a:p>
            <a:pPr algn="just"/>
            <a:r>
              <a:rPr lang="en-US" dirty="0"/>
              <a:t>This way the firm has to sacrifice the opportunity of getting control over a large segment of market; this becomes its opportunity cost of selling its product at a high price. On the other hand, if it opts for keeping the price low at the cost of quality, the firm would be targeting the “masses”, thus, sacrificing its image of delivering high quality product. This loss in image would be the opportunity cost of selling its product at a low price, against gaining of a larger customer base. Such situations may often put firms in an ethical dilemma.</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15635" y="886691"/>
            <a:ext cx="8132619" cy="5131972"/>
          </a:xfrm>
          <a:prstGeom prst="rect">
            <a:avLst/>
          </a:prstGeom>
        </p:spPr>
      </p:pic>
      <p:sp>
        <p:nvSpPr>
          <p:cNvPr id="3" name="TextBox 2"/>
          <p:cNvSpPr txBox="1"/>
          <p:nvPr/>
        </p:nvSpPr>
        <p:spPr>
          <a:xfrm>
            <a:off x="3719961" y="263239"/>
            <a:ext cx="1573444" cy="584775"/>
          </a:xfrm>
          <a:prstGeom prst="rect">
            <a:avLst/>
          </a:prstGeom>
          <a:noFill/>
        </p:spPr>
        <p:txBody>
          <a:bodyPr wrap="none" rtlCol="0">
            <a:spAutoFit/>
          </a:bodyPr>
          <a:lstStyle/>
          <a:p>
            <a:r>
              <a:rPr lang="en-US" sz="3200" b="1" dirty="0">
                <a:solidFill>
                  <a:srgbClr val="FF0000"/>
                </a:solidFill>
              </a:rPr>
              <a:t>Syllabus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0070C0"/>
                </a:solidFill>
              </a:rPr>
              <a:t>Incremental Concept</a:t>
            </a:r>
          </a:p>
        </p:txBody>
      </p:sp>
      <p:sp>
        <p:nvSpPr>
          <p:cNvPr id="3" name="Content Placeholder 2"/>
          <p:cNvSpPr>
            <a:spLocks noGrp="1"/>
          </p:cNvSpPr>
          <p:nvPr>
            <p:ph idx="1"/>
          </p:nvPr>
        </p:nvSpPr>
        <p:spPr>
          <a:xfrm>
            <a:off x="628653" y="1662545"/>
            <a:ext cx="7886700" cy="4514418"/>
          </a:xfrm>
        </p:spPr>
        <p:txBody>
          <a:bodyPr>
            <a:normAutofit lnSpcReduction="10000"/>
          </a:bodyPr>
          <a:lstStyle/>
          <a:p>
            <a:pPr algn="just"/>
            <a:r>
              <a:rPr lang="en-US" dirty="0"/>
              <a:t>The concept of marginality deals with a unit increase in cost or revenue or utility. </a:t>
            </a:r>
          </a:p>
          <a:p>
            <a:pPr algn="just"/>
            <a:r>
              <a:rPr lang="en-US" dirty="0"/>
              <a:t>Marginal Cost (or Revenue or Utility) is the change in Total Cost (or Total Revenue or Total Utility) due to a unit change in output. </a:t>
            </a:r>
          </a:p>
          <a:p>
            <a:pPr algn="just"/>
            <a:r>
              <a:rPr lang="en-US" dirty="0"/>
              <a:t>In other words, Marginal Cost (or Marginal Revenue or Marginal Utility) is the Total Cost (or Total Revenue or Total Utility) of the last (or nth.) unit (of output). Thus, we may express Marginal Cost (MC) as:</a:t>
            </a:r>
          </a:p>
          <a:p>
            <a:pPr algn="ctr">
              <a:buNone/>
            </a:pPr>
            <a:r>
              <a:rPr lang="en-US" dirty="0" err="1"/>
              <a:t>MCn</a:t>
            </a:r>
            <a:r>
              <a:rPr lang="en-US" dirty="0"/>
              <a:t> = </a:t>
            </a:r>
            <a:r>
              <a:rPr lang="en-US" dirty="0" err="1"/>
              <a:t>TCn</a:t>
            </a:r>
            <a:r>
              <a:rPr lang="en-US" dirty="0"/>
              <a:t> – TCn–1</a:t>
            </a:r>
            <a:endParaRPr lang="en-IN"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0070C0"/>
                </a:solidFill>
              </a:rPr>
              <a:t>Principle of time perspective</a:t>
            </a:r>
          </a:p>
        </p:txBody>
      </p:sp>
      <p:sp>
        <p:nvSpPr>
          <p:cNvPr id="3" name="Content Placeholder 2"/>
          <p:cNvSpPr>
            <a:spLocks noGrp="1"/>
          </p:cNvSpPr>
          <p:nvPr>
            <p:ph idx="1"/>
          </p:nvPr>
        </p:nvSpPr>
        <p:spPr/>
        <p:txBody>
          <a:bodyPr>
            <a:normAutofit lnSpcReduction="10000"/>
          </a:bodyPr>
          <a:lstStyle/>
          <a:p>
            <a:pPr algn="just">
              <a:lnSpc>
                <a:spcPct val="200000"/>
              </a:lnSpc>
            </a:pPr>
            <a:r>
              <a:rPr lang="en-US" dirty="0"/>
              <a:t>The principle of time perspective may be stated as under:</a:t>
            </a:r>
            <a:r>
              <a:rPr lang="en-US" dirty="0">
                <a:solidFill>
                  <a:srgbClr val="FF0000"/>
                </a:solidFill>
              </a:rPr>
              <a:t> “</a:t>
            </a:r>
            <a:r>
              <a:rPr lang="en-US" b="1" dirty="0">
                <a:solidFill>
                  <a:srgbClr val="FF0000"/>
                </a:solidFill>
              </a:rPr>
              <a:t>A decision should take into account both the short-run and long-run effects on revenues and costs and maintain the right balance between the long-run and short-run perspectives</a:t>
            </a:r>
            <a:r>
              <a:rPr lang="en-US" dirty="0">
                <a:solidFill>
                  <a:srgbClr val="FF0000"/>
                </a:solidFill>
              </a:rPr>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dirty="0">
                <a:solidFill>
                  <a:srgbClr val="0070C0"/>
                </a:solidFill>
              </a:rPr>
              <a:t>Discounting Principle</a:t>
            </a:r>
          </a:p>
        </p:txBody>
      </p:sp>
      <p:sp>
        <p:nvSpPr>
          <p:cNvPr id="3" name="Content Placeholder 2"/>
          <p:cNvSpPr>
            <a:spLocks noGrp="1"/>
          </p:cNvSpPr>
          <p:nvPr>
            <p:ph idx="1"/>
          </p:nvPr>
        </p:nvSpPr>
        <p:spPr/>
        <p:txBody>
          <a:bodyPr>
            <a:normAutofit fontScale="90000" lnSpcReduction="20000"/>
          </a:bodyPr>
          <a:lstStyle/>
          <a:p>
            <a:pPr algn="just">
              <a:lnSpc>
                <a:spcPct val="150000"/>
              </a:lnSpc>
            </a:pPr>
            <a:r>
              <a:rPr lang="en-US" dirty="0"/>
              <a:t>The core of discounting principle is that a rupee in hand today is worth more than a rupee received tomorrow. In other words, it refers to time value of money, i.e., the fact that the value of money depreciates with time. One rationale of discounting is uncertainty about tomorrow, i.e., future. Even if there is no uncertainty, it is necessary to discount future rupee to make it equivalent to current day rupee.</a:t>
            </a:r>
            <a:endParaRPr lang="en-IN"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dirty="0">
                <a:solidFill>
                  <a:srgbClr val="0070C0"/>
                </a:solidFill>
              </a:rPr>
              <a:t>Discounting Principle</a:t>
            </a:r>
            <a:endParaRPr lang="en-US" sz="4000" dirty="0"/>
          </a:p>
        </p:txBody>
      </p:sp>
      <p:sp>
        <p:nvSpPr>
          <p:cNvPr id="3" name="Content Placeholder 2"/>
          <p:cNvSpPr>
            <a:spLocks noGrp="1"/>
          </p:cNvSpPr>
          <p:nvPr>
            <p:ph idx="1"/>
          </p:nvPr>
        </p:nvSpPr>
        <p:spPr/>
        <p:txBody>
          <a:bodyPr/>
          <a:lstStyle/>
          <a:p>
            <a:r>
              <a:rPr lang="en-US" dirty="0"/>
              <a:t>Discounting is:</a:t>
            </a:r>
          </a:p>
          <a:p>
            <a:pPr>
              <a:buNone/>
            </a:pPr>
            <a:r>
              <a:rPr lang="en-US" dirty="0"/>
              <a:t>			PVF = 1/(1+r)</a:t>
            </a:r>
            <a:r>
              <a:rPr lang="en-US" baseline="30000" dirty="0"/>
              <a:t>n</a:t>
            </a:r>
          </a:p>
          <a:p>
            <a:pPr>
              <a:buNone/>
            </a:pPr>
            <a:r>
              <a:rPr lang="en-US" dirty="0"/>
              <a:t>	PVF = Present Value Factor </a:t>
            </a:r>
          </a:p>
          <a:p>
            <a:pPr>
              <a:buNone/>
            </a:pPr>
            <a:r>
              <a:rPr lang="en-US" dirty="0"/>
              <a:t>	n = period (year, etc.) and</a:t>
            </a:r>
          </a:p>
          <a:p>
            <a:pPr>
              <a:buNone/>
            </a:pPr>
            <a:r>
              <a:rPr lang="en-US" dirty="0"/>
              <a:t>   r = rate of discount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2800" b="1" dirty="0" err="1">
                <a:solidFill>
                  <a:srgbClr val="0070C0"/>
                </a:solidFill>
              </a:rPr>
              <a:t>Equi</a:t>
            </a:r>
            <a:r>
              <a:rPr lang="en-IN" sz="2800" b="1" dirty="0">
                <a:solidFill>
                  <a:srgbClr val="0070C0"/>
                </a:solidFill>
              </a:rPr>
              <a:t>-Marginal Principle</a:t>
            </a:r>
            <a:endParaRPr lang="en-US" sz="2800" dirty="0"/>
          </a:p>
        </p:txBody>
      </p:sp>
      <p:sp>
        <p:nvSpPr>
          <p:cNvPr id="3" name="Content Placeholder 2"/>
          <p:cNvSpPr>
            <a:spLocks noGrp="1"/>
          </p:cNvSpPr>
          <p:nvPr>
            <p:ph idx="1"/>
          </p:nvPr>
        </p:nvSpPr>
        <p:spPr/>
        <p:txBody>
          <a:bodyPr/>
          <a:lstStyle/>
          <a:p>
            <a:pPr algn="just">
              <a:lnSpc>
                <a:spcPct val="150000"/>
              </a:lnSpc>
            </a:pPr>
            <a:r>
              <a:rPr lang="en-US" dirty="0"/>
              <a:t>This principle is also known the principle of maximum satisfaction - by allocating available resource to get optimum benefit . This principle provides a basis for maximum utilization of all the inputs of a firm so as to maximize the profitability.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err="1">
                <a:solidFill>
                  <a:srgbClr val="0070C0"/>
                </a:solidFill>
              </a:rPr>
              <a:t>Equi</a:t>
            </a:r>
            <a:r>
              <a:rPr lang="en-IN" sz="3200" b="1" dirty="0">
                <a:solidFill>
                  <a:srgbClr val="0070C0"/>
                </a:solidFill>
              </a:rPr>
              <a:t>-Marginal Principle</a:t>
            </a:r>
          </a:p>
        </p:txBody>
      </p:sp>
      <p:sp>
        <p:nvSpPr>
          <p:cNvPr id="3" name="Content Placeholder 2"/>
          <p:cNvSpPr>
            <a:spLocks noGrp="1"/>
          </p:cNvSpPr>
          <p:nvPr>
            <p:ph idx="1"/>
          </p:nvPr>
        </p:nvSpPr>
        <p:spPr/>
        <p:txBody>
          <a:bodyPr>
            <a:normAutofit fontScale="92500"/>
          </a:bodyPr>
          <a:lstStyle/>
          <a:p>
            <a:pPr algn="just"/>
            <a:r>
              <a:rPr lang="en-US" dirty="0"/>
              <a:t>The </a:t>
            </a:r>
            <a:r>
              <a:rPr lang="en-US" dirty="0" err="1"/>
              <a:t>equi</a:t>
            </a:r>
            <a:r>
              <a:rPr lang="en-US" dirty="0"/>
              <a:t>-marginal principle is based on the law of diminishing marginal utility. The </a:t>
            </a:r>
            <a:r>
              <a:rPr lang="en-US" dirty="0" err="1"/>
              <a:t>equi</a:t>
            </a:r>
            <a:r>
              <a:rPr lang="en-US" dirty="0"/>
              <a:t>-marginal principle states that </a:t>
            </a:r>
            <a:r>
              <a:rPr lang="en-US" b="1" dirty="0">
                <a:solidFill>
                  <a:srgbClr val="FF0000"/>
                </a:solidFill>
              </a:rPr>
              <a:t>a consumer will be maximizing his total utility when he allocates his fixed money income in such a way that the utility derived from the last unit of money spent on each good is equal</a:t>
            </a:r>
            <a:r>
              <a:rPr lang="en-US" dirty="0">
                <a:solidFill>
                  <a:srgbClr val="FF0000"/>
                </a:solidFill>
              </a:rPr>
              <a:t>.</a:t>
            </a:r>
          </a:p>
          <a:p>
            <a:pPr algn="just"/>
            <a:endParaRPr lang="en-US" dirty="0"/>
          </a:p>
          <a:p>
            <a:pPr algn="just"/>
            <a:r>
              <a:rPr lang="en-US" dirty="0"/>
              <a:t>According to </a:t>
            </a:r>
            <a:r>
              <a:rPr lang="en-US" b="1" dirty="0"/>
              <a:t>Marshall</a:t>
            </a:r>
            <a:r>
              <a:rPr lang="en-US" dirty="0"/>
              <a:t>, </a:t>
            </a:r>
            <a:r>
              <a:rPr lang="en-US" dirty="0">
                <a:solidFill>
                  <a:srgbClr val="C00000"/>
                </a:solidFill>
              </a:rPr>
              <a:t>"if a person has a thing which he can put to several uses, he will distribute it among these uses in such a way that it has the same marginal utility in all"</a:t>
            </a:r>
            <a:endParaRPr lang="en-IN" dirty="0">
              <a:solidFill>
                <a:srgbClr val="C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rgbClr val="0070C0"/>
                </a:solidFill>
              </a:rPr>
              <a:t>Importance of Managerial Economics</a:t>
            </a:r>
            <a:endParaRPr lang="en-US" sz="2800" dirty="0"/>
          </a:p>
        </p:txBody>
      </p:sp>
      <p:sp>
        <p:nvSpPr>
          <p:cNvPr id="3" name="Content Placeholder 2"/>
          <p:cNvSpPr>
            <a:spLocks noGrp="1"/>
          </p:cNvSpPr>
          <p:nvPr>
            <p:ph idx="1"/>
          </p:nvPr>
        </p:nvSpPr>
        <p:spPr/>
        <p:txBody>
          <a:bodyPr>
            <a:normAutofit lnSpcReduction="10000"/>
          </a:bodyPr>
          <a:lstStyle/>
          <a:p>
            <a:pPr algn="just">
              <a:buNone/>
            </a:pPr>
            <a:r>
              <a:rPr lang="en-US" b="1" dirty="0">
                <a:solidFill>
                  <a:srgbClr val="C00000"/>
                </a:solidFill>
              </a:rPr>
              <a:t>1. Predicting Economics quantities: </a:t>
            </a:r>
            <a:r>
              <a:rPr lang="en-US" dirty="0"/>
              <a:t>A manager has to take most of his decisions in the environment. Economics analyses makes prediction about economic event possible by analyzing various economic data such as cost, profit, demand, capital, price and output. </a:t>
            </a:r>
          </a:p>
          <a:p>
            <a:pPr algn="just"/>
            <a:endParaRPr lang="en-US" dirty="0"/>
          </a:p>
          <a:p>
            <a:pPr algn="just">
              <a:buNone/>
            </a:pPr>
            <a:r>
              <a:rPr lang="en-US" b="1" dirty="0">
                <a:solidFill>
                  <a:srgbClr val="C00000"/>
                </a:solidFill>
              </a:rPr>
              <a:t>2. Estimating Economics relationship: </a:t>
            </a:r>
            <a:r>
              <a:rPr lang="en-US" dirty="0"/>
              <a:t>Economics analyses the estimate of relationship between economic variables of income elasticity, price elasticity cost elasticity.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rgbClr val="0070C0"/>
                </a:solidFill>
              </a:rPr>
              <a:t>Importance of Managerial Economics</a:t>
            </a:r>
            <a:endParaRPr lang="en-US" sz="2800" dirty="0"/>
          </a:p>
        </p:txBody>
      </p:sp>
      <p:sp>
        <p:nvSpPr>
          <p:cNvPr id="3" name="Content Placeholder 2"/>
          <p:cNvSpPr>
            <a:spLocks noGrp="1"/>
          </p:cNvSpPr>
          <p:nvPr>
            <p:ph idx="1"/>
          </p:nvPr>
        </p:nvSpPr>
        <p:spPr/>
        <p:txBody>
          <a:bodyPr>
            <a:normAutofit fontScale="92500" lnSpcReduction="10000"/>
          </a:bodyPr>
          <a:lstStyle/>
          <a:p>
            <a:pPr algn="just">
              <a:buNone/>
            </a:pPr>
            <a:r>
              <a:rPr lang="en-US" b="1" dirty="0">
                <a:solidFill>
                  <a:srgbClr val="C00000"/>
                </a:solidFill>
              </a:rPr>
              <a:t>3. Basic of business policies: </a:t>
            </a:r>
            <a:r>
              <a:rPr lang="en-US" dirty="0"/>
              <a:t>Economics analysis on the basis of business policy manager takes all the decision for the firm and formulate plans for profit, capital, cost and price. </a:t>
            </a:r>
          </a:p>
          <a:p>
            <a:pPr algn="just">
              <a:buNone/>
            </a:pPr>
            <a:r>
              <a:rPr lang="en-US" b="1" dirty="0">
                <a:solidFill>
                  <a:srgbClr val="C00000"/>
                </a:solidFill>
              </a:rPr>
              <a:t>4. To assist in planning:</a:t>
            </a:r>
            <a:r>
              <a:rPr lang="en-US" dirty="0"/>
              <a:t> Business Economics helps in decision making maximizing the profit of the firm. </a:t>
            </a:r>
          </a:p>
          <a:p>
            <a:pPr algn="just">
              <a:buNone/>
            </a:pPr>
            <a:r>
              <a:rPr lang="en-US" b="1" dirty="0">
                <a:solidFill>
                  <a:srgbClr val="C00000"/>
                </a:solidFill>
              </a:rPr>
              <a:t>5. To assist in Organization: </a:t>
            </a:r>
            <a:r>
              <a:rPr lang="en-US" dirty="0"/>
              <a:t>It is the function of organization managerial economics helps in this work efficiently of whole firms or department can be checked out by the calculation of rate of return. The efficiency of department can be improved after checking the efficiency.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rgbClr val="0070C0"/>
                </a:solidFill>
              </a:rPr>
              <a:t>Importance of Managerial Economics</a:t>
            </a:r>
            <a:endParaRPr lang="en-US" sz="2800" dirty="0"/>
          </a:p>
        </p:txBody>
      </p:sp>
      <p:sp>
        <p:nvSpPr>
          <p:cNvPr id="3" name="Content Placeholder 2"/>
          <p:cNvSpPr>
            <a:spLocks noGrp="1"/>
          </p:cNvSpPr>
          <p:nvPr>
            <p:ph idx="1"/>
          </p:nvPr>
        </p:nvSpPr>
        <p:spPr/>
        <p:txBody>
          <a:bodyPr>
            <a:normAutofit fontScale="85000" lnSpcReduction="10000"/>
          </a:bodyPr>
          <a:lstStyle/>
          <a:p>
            <a:pPr algn="just">
              <a:buNone/>
            </a:pPr>
            <a:r>
              <a:rPr lang="en-US" b="1" dirty="0">
                <a:solidFill>
                  <a:srgbClr val="C00000"/>
                </a:solidFill>
              </a:rPr>
              <a:t>6. To assist in controlling: </a:t>
            </a:r>
            <a:r>
              <a:rPr lang="en-US" dirty="0"/>
              <a:t>For the purpose of controlling, business activities, business unit &amp; their actual performance are compare with there pre-determine goal. </a:t>
            </a:r>
          </a:p>
          <a:p>
            <a:pPr algn="just">
              <a:buNone/>
            </a:pPr>
            <a:r>
              <a:rPr lang="en-US" dirty="0">
                <a:solidFill>
                  <a:srgbClr val="C00000"/>
                </a:solidFill>
              </a:rPr>
              <a:t>7. Forecasting: </a:t>
            </a:r>
            <a:r>
              <a:rPr lang="en-US" dirty="0"/>
              <a:t>Forecasting is necessary for the success of the firm. </a:t>
            </a:r>
          </a:p>
          <a:p>
            <a:pPr algn="just">
              <a:buNone/>
            </a:pPr>
            <a:r>
              <a:rPr lang="en-US" b="1" dirty="0">
                <a:solidFill>
                  <a:srgbClr val="C00000"/>
                </a:solidFill>
              </a:rPr>
              <a:t>8. To assist in understanding the effect of External Force: </a:t>
            </a:r>
            <a:r>
              <a:rPr lang="en-US" dirty="0"/>
              <a:t>The external force at the time of policies formulating of the firm, such as business cycle, industrial policies, licensing etc. </a:t>
            </a:r>
          </a:p>
          <a:p>
            <a:pPr algn="just">
              <a:buNone/>
            </a:pPr>
            <a:r>
              <a:rPr lang="en-US" dirty="0">
                <a:solidFill>
                  <a:srgbClr val="C00000"/>
                </a:solidFill>
              </a:rPr>
              <a:t>9. Co-ordination between principle and practice: </a:t>
            </a:r>
            <a:r>
              <a:rPr lang="en-US" dirty="0"/>
              <a:t>Many schemes seems the best but these schemes cannot be applied in practical form in the firm. Conditions of firm has always changed so it must co-ordination between principle and practice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solidFill>
                  <a:srgbClr val="0070C0"/>
                </a:solidFill>
              </a:rPr>
              <a:t>Managerial Economics in Relation with other Disciplines / Branches of Knowledge</a:t>
            </a:r>
            <a:br>
              <a:rPr lang="en-US" sz="2400" b="1" dirty="0">
                <a:solidFill>
                  <a:srgbClr val="0070C0"/>
                </a:solidFill>
              </a:rPr>
            </a:br>
            <a:endParaRPr lang="en-US" sz="2400" dirty="0">
              <a:solidFill>
                <a:srgbClr val="0070C0"/>
              </a:solidFill>
            </a:endParaRPr>
          </a:p>
        </p:txBody>
      </p:sp>
      <p:sp>
        <p:nvSpPr>
          <p:cNvPr id="3" name="Content Placeholder 2"/>
          <p:cNvSpPr>
            <a:spLocks noGrp="1"/>
          </p:cNvSpPr>
          <p:nvPr>
            <p:ph idx="1"/>
          </p:nvPr>
        </p:nvSpPr>
        <p:spPr/>
        <p:txBody>
          <a:bodyPr/>
          <a:lstStyle/>
          <a:p>
            <a:pPr algn="just"/>
            <a:r>
              <a:rPr lang="en-US" dirty="0"/>
              <a:t>Managerial economics has a close linkage with other disciplines and fields of study. The subject has gained by the interaction with Economics, Mathematics and Statistics and has drawn upon Management theory and Accounting concepts. Managerial economics integrates concepts and methods from these disciplines and brings them to bear on managerial problems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0070C0"/>
                </a:solidFill>
              </a:rPr>
              <a:t>Suggested Readings</a:t>
            </a:r>
          </a:p>
        </p:txBody>
      </p:sp>
      <p:sp>
        <p:nvSpPr>
          <p:cNvPr id="3" name="Content Placeholder 2"/>
          <p:cNvSpPr>
            <a:spLocks noGrp="1"/>
          </p:cNvSpPr>
          <p:nvPr>
            <p:ph idx="1"/>
          </p:nvPr>
        </p:nvSpPr>
        <p:spPr/>
        <p:txBody>
          <a:bodyPr/>
          <a:lstStyle/>
          <a:p>
            <a:pPr marL="0" indent="0">
              <a:buNone/>
            </a:pPr>
            <a:r>
              <a:rPr lang="en-IN" dirty="0"/>
              <a:t>1. </a:t>
            </a:r>
            <a:r>
              <a:rPr lang="en-IN" dirty="0" err="1"/>
              <a:t>Varsney</a:t>
            </a:r>
            <a:r>
              <a:rPr lang="en-IN" dirty="0"/>
              <a:t> &amp; </a:t>
            </a:r>
            <a:r>
              <a:rPr lang="en-IN" dirty="0" err="1"/>
              <a:t>Maheshwari</a:t>
            </a:r>
            <a:r>
              <a:rPr lang="en-IN" dirty="0"/>
              <a:t>, Managerial Economics </a:t>
            </a:r>
          </a:p>
          <a:p>
            <a:pPr marL="0" indent="0">
              <a:buNone/>
            </a:pPr>
            <a:r>
              <a:rPr lang="en-IN" dirty="0"/>
              <a:t>2. Mote Paul &amp; Gupta, Managerial Economics: Concepts &amp; cases </a:t>
            </a:r>
          </a:p>
          <a:p>
            <a:pPr marL="0" indent="0">
              <a:buNone/>
            </a:pPr>
            <a:r>
              <a:rPr lang="en-IN" dirty="0"/>
              <a:t>3. </a:t>
            </a:r>
            <a:r>
              <a:rPr lang="en-IN" dirty="0" err="1"/>
              <a:t>D.N.Dwivedi</a:t>
            </a:r>
            <a:r>
              <a:rPr lang="en-IN" dirty="0"/>
              <a:t>, Managerial Economics </a:t>
            </a:r>
          </a:p>
          <a:p>
            <a:pPr marL="0" indent="0">
              <a:buNone/>
            </a:pPr>
            <a:r>
              <a:rPr lang="en-IN" dirty="0"/>
              <a:t>4. </a:t>
            </a:r>
            <a:r>
              <a:rPr lang="en-IN" dirty="0" err="1"/>
              <a:t>D.C.Huge</a:t>
            </a:r>
            <a:r>
              <a:rPr lang="en-IN" dirty="0"/>
              <a:t>, Managerial Economics 5. </a:t>
            </a:r>
          </a:p>
          <a:p>
            <a:pPr marL="0" indent="0">
              <a:buNone/>
            </a:pPr>
            <a:r>
              <a:rPr lang="en-IN" dirty="0"/>
              <a:t>5. Peterson &amp; Lewis, Managerial Economics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a:solidFill>
                  <a:srgbClr val="0070C0"/>
                </a:solidFill>
              </a:rPr>
              <a:t>Managerial Economics and Operations Research</a:t>
            </a:r>
            <a:br>
              <a:rPr lang="en-US" sz="2800" b="1" dirty="0">
                <a:solidFill>
                  <a:srgbClr val="0070C0"/>
                </a:solidFill>
              </a:rPr>
            </a:br>
            <a:endParaRPr lang="en-US" sz="2800" dirty="0">
              <a:solidFill>
                <a:srgbClr val="0070C0"/>
              </a:solidFill>
            </a:endParaRPr>
          </a:p>
        </p:txBody>
      </p:sp>
      <p:sp>
        <p:nvSpPr>
          <p:cNvPr id="3" name="Content Placeholder 2"/>
          <p:cNvSpPr>
            <a:spLocks noGrp="1"/>
          </p:cNvSpPr>
          <p:nvPr>
            <p:ph idx="1"/>
          </p:nvPr>
        </p:nvSpPr>
        <p:spPr/>
        <p:txBody>
          <a:bodyPr>
            <a:normAutofit/>
          </a:bodyPr>
          <a:lstStyle/>
          <a:p>
            <a:pPr algn="just"/>
            <a:r>
              <a:rPr lang="en-US" dirty="0"/>
              <a:t>Mathematicians, statisticians, engineers and others join together and developed models and analytical tools which have grown into a </a:t>
            </a:r>
            <a:r>
              <a:rPr lang="en-US" dirty="0" err="1"/>
              <a:t>specialised</a:t>
            </a:r>
            <a:r>
              <a:rPr lang="en-US" dirty="0"/>
              <a:t> subject known as operation research. The basic purpose of the approach is to develop a scientific model of the system which may be </a:t>
            </a:r>
            <a:r>
              <a:rPr lang="en-US" dirty="0" err="1"/>
              <a:t>utilised</a:t>
            </a:r>
            <a:r>
              <a:rPr lang="en-US" dirty="0"/>
              <a:t> for policy making.</a:t>
            </a:r>
          </a:p>
          <a:p>
            <a:pPr algn="just"/>
            <a:endParaRPr lang="en-US" dirty="0"/>
          </a:p>
          <a:p>
            <a:pPr algn="just"/>
            <a:r>
              <a:rPr lang="en-US" dirty="0"/>
              <a:t> The development of techniques and concepts such as Linear Programming, Input-output Analysis, Inventory Theory, Decision Theory.</a:t>
            </a:r>
          </a:p>
          <a:p>
            <a:pPr algn="just"/>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solidFill>
                  <a:srgbClr val="0070C0"/>
                </a:solidFill>
              </a:rPr>
              <a:t>MANAGERIAL ECONOMICS AND MATHEMATICS</a:t>
            </a:r>
            <a:br>
              <a:rPr lang="en-US" sz="2400" dirty="0">
                <a:solidFill>
                  <a:srgbClr val="0070C0"/>
                </a:solidFill>
              </a:rPr>
            </a:br>
            <a:endParaRPr lang="en-US" sz="2400" dirty="0">
              <a:solidFill>
                <a:srgbClr val="0070C0"/>
              </a:solidFill>
            </a:endParaRPr>
          </a:p>
        </p:txBody>
      </p:sp>
      <p:sp>
        <p:nvSpPr>
          <p:cNvPr id="3" name="Content Placeholder 2"/>
          <p:cNvSpPr>
            <a:spLocks noGrp="1"/>
          </p:cNvSpPr>
          <p:nvPr>
            <p:ph idx="1"/>
          </p:nvPr>
        </p:nvSpPr>
        <p:spPr>
          <a:xfrm>
            <a:off x="628653" y="1604901"/>
            <a:ext cx="7886700" cy="4351338"/>
          </a:xfrm>
        </p:spPr>
        <p:txBody>
          <a:bodyPr>
            <a:noAutofit/>
          </a:bodyPr>
          <a:lstStyle/>
          <a:p>
            <a:pPr algn="just"/>
            <a:r>
              <a:rPr lang="en-US" dirty="0"/>
              <a:t>The major problem of a business man is how to a minimum cost or how to maximum profit. Mathematics concept &amp; techniques are widely used in finding out answer to these question</a:t>
            </a:r>
          </a:p>
          <a:p>
            <a:pPr algn="just"/>
            <a:endParaRPr lang="en-US" b="1" dirty="0"/>
          </a:p>
          <a:p>
            <a:pPr algn="just"/>
            <a:r>
              <a:rPr lang="en-US" b="1" dirty="0"/>
              <a:t>Its main contribution to managerial economics</a:t>
            </a:r>
          </a:p>
          <a:p>
            <a:pPr algn="just"/>
            <a:endParaRPr lang="en-US" dirty="0"/>
          </a:p>
          <a:p>
            <a:pPr algn="just"/>
            <a:r>
              <a:rPr lang="en-US" dirty="0"/>
              <a:t>Geometry, algebra and calculus</a:t>
            </a:r>
          </a:p>
          <a:p>
            <a:pPr algn="just"/>
            <a:endParaRPr lang="en-US" dirty="0"/>
          </a:p>
          <a:p>
            <a:pPr algn="just"/>
            <a:r>
              <a:rPr lang="en-US" dirty="0"/>
              <a:t>Logarithms and exponential, vectors and determinants, input-output tables etc.,</a:t>
            </a:r>
          </a:p>
          <a:p>
            <a:pPr algn="just"/>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solidFill>
                  <a:srgbClr val="0070C0"/>
                </a:solidFill>
              </a:rPr>
              <a:t>Managerial Economics and Statistics</a:t>
            </a:r>
            <a:br>
              <a:rPr lang="en-US" sz="2400" b="1" dirty="0">
                <a:solidFill>
                  <a:srgbClr val="0070C0"/>
                </a:solidFill>
              </a:rPr>
            </a:br>
            <a:endParaRPr lang="en-US" sz="2400" dirty="0">
              <a:solidFill>
                <a:srgbClr val="0070C0"/>
              </a:solidFill>
            </a:endParaRPr>
          </a:p>
        </p:txBody>
      </p:sp>
      <p:sp>
        <p:nvSpPr>
          <p:cNvPr id="3" name="Content Placeholder 2"/>
          <p:cNvSpPr>
            <a:spLocks noGrp="1"/>
          </p:cNvSpPr>
          <p:nvPr>
            <p:ph idx="1"/>
          </p:nvPr>
        </p:nvSpPr>
        <p:spPr>
          <a:xfrm>
            <a:off x="628653" y="1466192"/>
            <a:ext cx="7886700" cy="4918841"/>
          </a:xfrm>
        </p:spPr>
        <p:txBody>
          <a:bodyPr>
            <a:noAutofit/>
          </a:bodyPr>
          <a:lstStyle/>
          <a:p>
            <a:pPr algn="just"/>
            <a:r>
              <a:rPr lang="en-US" sz="2400" dirty="0"/>
              <a:t>It provides the basis for the empirical testing of theory. It provides the individual firm with measures of appropriate functional relationship involved in decision making. </a:t>
            </a:r>
          </a:p>
          <a:p>
            <a:pPr algn="just"/>
            <a:endParaRPr lang="en-US" sz="2400" dirty="0"/>
          </a:p>
          <a:p>
            <a:pPr algn="just"/>
            <a:r>
              <a:rPr lang="en-US" sz="2400" dirty="0"/>
              <a:t>Statistics supplies many tools to managerial economics. Suppose forecasting has to be done. For this purpose, trend projections are used. Similarly, multiple regression technique is used. In managerial economics, measures of central tendency like the mean, median, mode, and measures of dispersion, correlation, regression, least square, estimators are widely used.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a:solidFill>
                  <a:srgbClr val="0070C0"/>
                </a:solidFill>
              </a:rPr>
              <a:t>Managerial Economics and Statistics</a:t>
            </a:r>
            <a:br>
              <a:rPr lang="en-US" sz="2800" b="1" dirty="0">
                <a:solidFill>
                  <a:srgbClr val="0070C0"/>
                </a:solidFill>
              </a:rPr>
            </a:br>
            <a:endParaRPr lang="en-US" sz="2800" dirty="0"/>
          </a:p>
        </p:txBody>
      </p:sp>
      <p:sp>
        <p:nvSpPr>
          <p:cNvPr id="3" name="Content Placeholder 2"/>
          <p:cNvSpPr>
            <a:spLocks noGrp="1"/>
          </p:cNvSpPr>
          <p:nvPr>
            <p:ph idx="1"/>
          </p:nvPr>
        </p:nvSpPr>
        <p:spPr/>
        <p:txBody>
          <a:bodyPr/>
          <a:lstStyle/>
          <a:p>
            <a:pPr algn="just">
              <a:lnSpc>
                <a:spcPct val="150000"/>
              </a:lnSpc>
            </a:pPr>
            <a:r>
              <a:rPr lang="en-US" dirty="0"/>
              <a:t>Statistical tools are widely used in the solution of managerial problems. For </a:t>
            </a:r>
            <a:r>
              <a:rPr lang="en-US" dirty="0" err="1"/>
              <a:t>eg</a:t>
            </a:r>
            <a:r>
              <a:rPr lang="en-US" dirty="0"/>
              <a:t>. sampling is very useful in data collection. Managerial economics makes use of correlation and multiple regression in business problems involving some kind of cause and effect relationship.</a:t>
            </a:r>
          </a:p>
          <a:p>
            <a:pPr algn="just">
              <a:lnSpc>
                <a:spcPct val="150000"/>
              </a:lnSpc>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a:solidFill>
                  <a:srgbClr val="0070C0"/>
                </a:solidFill>
              </a:rPr>
              <a:t>Managerial Economics and Accounting</a:t>
            </a:r>
            <a:br>
              <a:rPr lang="en-US" sz="2800" b="1" dirty="0">
                <a:solidFill>
                  <a:srgbClr val="0070C0"/>
                </a:solidFill>
              </a:rPr>
            </a:br>
            <a:endParaRPr lang="en-US" sz="2800"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algn="just"/>
            <a:r>
              <a:rPr lang="en-US" dirty="0"/>
              <a:t>Managerial economics is closely related to accounting. It is recording the financial operation of a business firm. A business is started with the main aim of earning profit. Capital is invested / employed for purchasing properties such as building, furniture, etc and for meeting the current expenses of the business.</a:t>
            </a:r>
          </a:p>
          <a:p>
            <a:pPr algn="just"/>
            <a:r>
              <a:rPr lang="en-US" dirty="0"/>
              <a:t> Goods are bought and sold for cash as well as credit. Cash is paid to credit sellers. It is received from credit buyers. Expenses are met and incomes derived. This goes on the daily routine work of the business. The buying of goods, sale of goods, payment of cash, receipt of cash and similar dealings are called business transactions.</a:t>
            </a:r>
          </a:p>
          <a:p>
            <a:pPr algn="just">
              <a:buNone/>
            </a:pPr>
            <a:endParaRPr lang="en-US" dirty="0"/>
          </a:p>
          <a:p>
            <a:pPr algn="just"/>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solidFill>
                  <a:srgbClr val="0070C0"/>
                </a:solidFill>
              </a:rPr>
              <a:t>Managerial Economics and Theory of Decision Making</a:t>
            </a:r>
            <a:br>
              <a:rPr lang="en-US" sz="2400" b="1" dirty="0">
                <a:solidFill>
                  <a:srgbClr val="0070C0"/>
                </a:solidFill>
              </a:rPr>
            </a:br>
            <a:endParaRPr lang="en-US" sz="2400"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pPr algn="just"/>
            <a:r>
              <a:rPr lang="en-US" dirty="0"/>
              <a:t>The theory of decision making is relatively a new subject that has a significance for managerial economics. In the process of management such as planning, </a:t>
            </a:r>
            <a:r>
              <a:rPr lang="en-US" dirty="0" err="1"/>
              <a:t>organising</a:t>
            </a:r>
            <a:r>
              <a:rPr lang="en-US" dirty="0"/>
              <a:t>, leading and controlling, decision making is always essential.</a:t>
            </a:r>
          </a:p>
          <a:p>
            <a:pPr algn="just"/>
            <a:endParaRPr lang="en-US" dirty="0"/>
          </a:p>
          <a:p>
            <a:pPr algn="just"/>
            <a:r>
              <a:rPr lang="en-US" dirty="0"/>
              <a:t> Decision making is an integral part of today’s business management. A manager faces a number of problems connected with his/her business such as production, inventory, cost, marketing, pricing, investment and personnel.</a:t>
            </a:r>
          </a:p>
          <a:p>
            <a:pPr algn="just"/>
            <a:r>
              <a:rPr lang="en-US"/>
              <a:t>Economist </a:t>
            </a:r>
            <a:r>
              <a:rPr lang="en-US" dirty="0"/>
              <a:t>are interested in the efficient use of scarce resources hence they are naturally interested in business decision problems and they apply economics in management of business problems. Hence managerial economics is economics applied in decision making.</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a:solidFill>
                  <a:srgbClr val="0070C0"/>
                </a:solidFill>
              </a:rPr>
              <a:t>Definition</a:t>
            </a:r>
          </a:p>
        </p:txBody>
      </p:sp>
      <p:sp>
        <p:nvSpPr>
          <p:cNvPr id="3" name="Content Placeholder 2"/>
          <p:cNvSpPr>
            <a:spLocks noGrp="1"/>
          </p:cNvSpPr>
          <p:nvPr>
            <p:ph idx="1"/>
          </p:nvPr>
        </p:nvSpPr>
        <p:spPr/>
        <p:txBody>
          <a:bodyPr/>
          <a:lstStyle/>
          <a:p>
            <a:pPr algn="just"/>
            <a:r>
              <a:rPr lang="en-US" dirty="0"/>
              <a:t>Business is defined as the organization being engaged in commercial, industrial, or professional activities. </a:t>
            </a:r>
          </a:p>
          <a:p>
            <a:pPr algn="just"/>
            <a:endParaRPr lang="en-US" dirty="0"/>
          </a:p>
          <a:p>
            <a:pPr algn="just"/>
            <a:r>
              <a:rPr lang="en-US" dirty="0"/>
              <a:t>Economics is the subject of Social Science, which deals with the studying of production, distribution, and consumption of goods and services.</a:t>
            </a:r>
          </a:p>
          <a:p>
            <a:pPr algn="just"/>
            <a:endParaRPr lang="en-US" dirty="0"/>
          </a:p>
          <a:p>
            <a:pPr algn="just"/>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rgbClr val="0070C0"/>
                </a:solidFill>
              </a:rPr>
              <a:t>Definition</a:t>
            </a:r>
            <a:endParaRPr lang="en-US" dirty="0"/>
          </a:p>
        </p:txBody>
      </p:sp>
      <p:sp>
        <p:nvSpPr>
          <p:cNvPr id="3" name="Content Placeholder 2"/>
          <p:cNvSpPr>
            <a:spLocks noGrp="1"/>
          </p:cNvSpPr>
          <p:nvPr>
            <p:ph idx="1"/>
          </p:nvPr>
        </p:nvSpPr>
        <p:spPr/>
        <p:txBody>
          <a:bodyPr>
            <a:normAutofit/>
          </a:bodyPr>
          <a:lstStyle/>
          <a:p>
            <a:pPr algn="just"/>
            <a:r>
              <a:rPr lang="en-US" sz="3200" dirty="0"/>
              <a:t>“Economics is concerned with the best possible use of limited resources.”</a:t>
            </a:r>
          </a:p>
          <a:p>
            <a:pPr lvl="4" algn="r">
              <a:buNone/>
            </a:pPr>
            <a:r>
              <a:rPr lang="en-US" sz="3200" dirty="0">
                <a:solidFill>
                  <a:srgbClr val="C00000"/>
                </a:solidFill>
              </a:rPr>
              <a:t>Robbins</a:t>
            </a:r>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b="1" dirty="0">
                <a:solidFill>
                  <a:srgbClr val="0070C0"/>
                </a:solidFill>
              </a:rPr>
              <a:t>Definition</a:t>
            </a:r>
          </a:p>
        </p:txBody>
      </p:sp>
      <p:sp>
        <p:nvSpPr>
          <p:cNvPr id="3" name="Content Placeholder 2"/>
          <p:cNvSpPr>
            <a:spLocks noGrp="1"/>
          </p:cNvSpPr>
          <p:nvPr>
            <p:ph idx="1"/>
          </p:nvPr>
        </p:nvSpPr>
        <p:spPr/>
        <p:txBody>
          <a:bodyPr>
            <a:normAutofit fontScale="72500"/>
          </a:bodyPr>
          <a:lstStyle/>
          <a:p>
            <a:pPr algn="just"/>
            <a:r>
              <a:rPr lang="en-US" dirty="0"/>
              <a:t>The term economics comes from the Greek word </a:t>
            </a:r>
            <a:r>
              <a:rPr lang="en-US" dirty="0" err="1">
                <a:highlight>
                  <a:srgbClr val="FFFF00"/>
                </a:highlight>
              </a:rPr>
              <a:t>oikos</a:t>
            </a:r>
            <a:r>
              <a:rPr lang="en-US" dirty="0">
                <a:highlight>
                  <a:srgbClr val="FFFF00"/>
                </a:highlight>
              </a:rPr>
              <a:t> (house) and </a:t>
            </a:r>
            <a:r>
              <a:rPr lang="en-US" dirty="0" err="1">
                <a:highlight>
                  <a:srgbClr val="FFFF00"/>
                </a:highlight>
              </a:rPr>
              <a:t>nomos</a:t>
            </a:r>
            <a:r>
              <a:rPr lang="en-US" dirty="0">
                <a:highlight>
                  <a:srgbClr val="FFFF00"/>
                </a:highlight>
              </a:rPr>
              <a:t> (custom or law). </a:t>
            </a:r>
          </a:p>
          <a:p>
            <a:pPr algn="just"/>
            <a:endParaRPr lang="en-US" dirty="0">
              <a:highlight>
                <a:srgbClr val="FFFF00"/>
              </a:highlight>
            </a:endParaRPr>
          </a:p>
          <a:p>
            <a:pPr algn="just"/>
            <a:r>
              <a:rPr lang="en-US" dirty="0"/>
              <a:t>Economics is often defined as a body of knowledge or study that discusses how a society tries to solve the human problems of unlimited wants and scarce resources. </a:t>
            </a:r>
          </a:p>
          <a:p>
            <a:pPr algn="just"/>
            <a:endParaRPr lang="en-US" dirty="0"/>
          </a:p>
          <a:p>
            <a:pPr algn="just"/>
            <a:r>
              <a:rPr lang="en-US" dirty="0"/>
              <a:t>It is the scientific study of the choices made by individuals and societies with regard to the alternative uses of scarce resources employed to satisfy wants. </a:t>
            </a:r>
          </a:p>
          <a:p>
            <a:pPr algn="just"/>
            <a:endParaRPr lang="en-US" dirty="0"/>
          </a:p>
          <a:p>
            <a:pPr algn="just"/>
            <a:r>
              <a:rPr lang="en-US" dirty="0"/>
              <a:t>Adam Smith (1723–1790), hailed as the Father of Economics.</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0070C0"/>
                </a:solidFill>
              </a:rPr>
              <a:t>Introduction to Business Economics</a:t>
            </a:r>
          </a:p>
        </p:txBody>
      </p:sp>
      <p:sp>
        <p:nvSpPr>
          <p:cNvPr id="3" name="Content Placeholder 2"/>
          <p:cNvSpPr>
            <a:spLocks noGrp="1"/>
          </p:cNvSpPr>
          <p:nvPr>
            <p:ph idx="1"/>
          </p:nvPr>
        </p:nvSpPr>
        <p:spPr/>
        <p:txBody>
          <a:bodyPr>
            <a:normAutofit fontScale="80000"/>
          </a:bodyPr>
          <a:lstStyle/>
          <a:p>
            <a:pPr algn="just">
              <a:lnSpc>
                <a:spcPct val="160000"/>
              </a:lnSpc>
            </a:pPr>
            <a:r>
              <a:rPr lang="en-US" dirty="0"/>
              <a:t>Managerial or Business Economics is the branch that deals with the organization and allocation of a firm’s scarce resources to achieve its desired goals.</a:t>
            </a:r>
          </a:p>
          <a:p>
            <a:pPr algn="just">
              <a:lnSpc>
                <a:spcPct val="160000"/>
              </a:lnSpc>
            </a:pPr>
            <a:endParaRPr lang="en-US" dirty="0"/>
          </a:p>
          <a:p>
            <a:pPr algn="just">
              <a:lnSpc>
                <a:spcPct val="160000"/>
              </a:lnSpc>
            </a:pPr>
            <a:r>
              <a:rPr lang="en-US" dirty="0"/>
              <a:t> It is a link between the theory of Economics and the decision sciences in the analysis of managerial decision-making.</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2800" b="1" dirty="0">
                <a:solidFill>
                  <a:srgbClr val="0070C0"/>
                </a:solidFill>
              </a:rPr>
              <a:t>Introduction to Business Economics</a:t>
            </a:r>
            <a:endParaRPr lang="en-IN" sz="2800" dirty="0"/>
          </a:p>
        </p:txBody>
      </p:sp>
      <p:sp>
        <p:nvSpPr>
          <p:cNvPr id="3" name="Content Placeholder 2"/>
          <p:cNvSpPr>
            <a:spLocks noGrp="1"/>
          </p:cNvSpPr>
          <p:nvPr>
            <p:ph idx="1"/>
          </p:nvPr>
        </p:nvSpPr>
        <p:spPr/>
        <p:txBody>
          <a:bodyPr>
            <a:normAutofit/>
          </a:bodyPr>
          <a:lstStyle/>
          <a:p>
            <a:pPr algn="just">
              <a:lnSpc>
                <a:spcPct val="150000"/>
              </a:lnSpc>
            </a:pPr>
            <a:r>
              <a:rPr lang="en-US" dirty="0"/>
              <a:t>Business Economics is a part of Applied Economics which is concerned with the application of economic concepts and analytical tools to the process of decision-making for a business enterprise.</a:t>
            </a:r>
          </a:p>
          <a:p>
            <a:pPr algn="just">
              <a:lnSpc>
                <a:spcPct val="150000"/>
              </a:lnSpc>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3465</Words>
  <Application>Microsoft Office PowerPoint</Application>
  <PresentationFormat>On-screen Show (4:3)</PresentationFormat>
  <Paragraphs>188</Paragraphs>
  <Slides>45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Course Title: Business Economics</vt:lpstr>
      <vt:lpstr>Course Outcomes</vt:lpstr>
      <vt:lpstr>PowerPoint Presentation</vt:lpstr>
      <vt:lpstr>Suggested Readings</vt:lpstr>
      <vt:lpstr>Definition</vt:lpstr>
      <vt:lpstr>Definition</vt:lpstr>
      <vt:lpstr>Definition</vt:lpstr>
      <vt:lpstr>Introduction to Business Economics</vt:lpstr>
      <vt:lpstr>Introduction to Business Economics</vt:lpstr>
      <vt:lpstr>Economics: Science or Art</vt:lpstr>
      <vt:lpstr>Economics As Science</vt:lpstr>
      <vt:lpstr>Economics As Science</vt:lpstr>
      <vt:lpstr>Economics As Science</vt:lpstr>
      <vt:lpstr>Economics As Art</vt:lpstr>
      <vt:lpstr>Economics is an Art</vt:lpstr>
      <vt:lpstr>Economics As Art</vt:lpstr>
      <vt:lpstr>Economics is an Art</vt:lpstr>
      <vt:lpstr>Characteristics of Business Economics  </vt:lpstr>
      <vt:lpstr>Characteristics of Business Economics  </vt:lpstr>
      <vt:lpstr>Scope of Business Economics</vt:lpstr>
      <vt:lpstr>Scope of Business Economics</vt:lpstr>
      <vt:lpstr>Scope of Business Economics</vt:lpstr>
      <vt:lpstr>Microeconomics and Macroeconomics </vt:lpstr>
      <vt:lpstr>Microeconomics and Macroeconomics </vt:lpstr>
      <vt:lpstr>Microeconomics and Macroeconomics </vt:lpstr>
      <vt:lpstr>Microeconomics and Macroeconomics </vt:lpstr>
      <vt:lpstr>Opportunity Cost</vt:lpstr>
      <vt:lpstr>Opportunity cost: Example</vt:lpstr>
      <vt:lpstr>Opportunity cost: Example</vt:lpstr>
      <vt:lpstr>Incremental Concept</vt:lpstr>
      <vt:lpstr>Principle of time perspective</vt:lpstr>
      <vt:lpstr>Discounting Principle</vt:lpstr>
      <vt:lpstr>Discounting Principle</vt:lpstr>
      <vt:lpstr>Equi-Marginal Principle</vt:lpstr>
      <vt:lpstr>Equi-Marginal Principle</vt:lpstr>
      <vt:lpstr>Importance of Managerial Economics</vt:lpstr>
      <vt:lpstr>Importance of Managerial Economics</vt:lpstr>
      <vt:lpstr>Importance of Managerial Economics</vt:lpstr>
      <vt:lpstr>Managerial Economics in Relation with other Disciplines / Branches of Knowledge </vt:lpstr>
      <vt:lpstr>Managerial Economics and Operations Research </vt:lpstr>
      <vt:lpstr>MANAGERIAL ECONOMICS AND MATHEMATICS </vt:lpstr>
      <vt:lpstr>Managerial Economics and Statistics </vt:lpstr>
      <vt:lpstr>Managerial Economics and Statistics </vt:lpstr>
      <vt:lpstr>Managerial Economics and Accounting </vt:lpstr>
      <vt:lpstr>Managerial Economics and Theory of Decision Making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IBM NEW LAB</dc:creator>
  <cp:lastModifiedBy>DELL</cp:lastModifiedBy>
  <cp:revision>75</cp:revision>
  <dcterms:created xsi:type="dcterms:W3CDTF">2022-08-13T07:17:00Z</dcterms:created>
  <dcterms:modified xsi:type="dcterms:W3CDTF">2023-10-22T11:09:38Z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8454EC54ED1F4FE7B91E3B5EFB984AB7_12</vt:lpwstr>
  </property>
  <property fmtid="{D5CDD505-2E9C-101B-9397-08002B2CF9AE}" pid="3" name="KSOProductBuildVer">
    <vt:lpwstr>1033-12.2.0.13085</vt:lpwstr>
  </property>
</Properties>
</file>