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59" r:id="rId7"/>
    <p:sldId id="260" r:id="rId8"/>
    <p:sldId id="261" r:id="rId9"/>
    <p:sldId id="262" r:id="rId10"/>
    <p:sldId id="266"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DB01856-B7AA-4C4F-9780-74BC49D2B347}" type="datetimeFigureOut">
              <a:rPr lang="en-IN" smtClean="0"/>
              <a:t>15-10-2023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381297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B01856-B7AA-4C4F-9780-74BC49D2B347}" type="datetimeFigureOut">
              <a:rPr lang="en-IN" smtClean="0"/>
              <a:t>15-10-2023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4133541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B01856-B7AA-4C4F-9780-74BC49D2B347}" type="datetimeFigureOut">
              <a:rPr lang="en-IN" smtClean="0"/>
              <a:t>15-10-2023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146254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B01856-B7AA-4C4F-9780-74BC49D2B347}" type="datetimeFigureOut">
              <a:rPr lang="en-IN" smtClean="0"/>
              <a:t>15-10-2023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120496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B01856-B7AA-4C4F-9780-74BC49D2B347}" type="datetimeFigureOut">
              <a:rPr lang="en-IN" smtClean="0"/>
              <a:t>15-10-2023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1935389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DB01856-B7AA-4C4F-9780-74BC49D2B347}" type="datetimeFigureOut">
              <a:rPr lang="en-IN" smtClean="0"/>
              <a:t>15-10-2023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3243703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DB01856-B7AA-4C4F-9780-74BC49D2B347}" type="datetimeFigureOut">
              <a:rPr lang="en-IN" smtClean="0"/>
              <a:t>15-10-2023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3335484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DB01856-B7AA-4C4F-9780-74BC49D2B347}" type="datetimeFigureOut">
              <a:rPr lang="en-IN" smtClean="0"/>
              <a:t>15-10-2023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202459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01856-B7AA-4C4F-9780-74BC49D2B347}" type="datetimeFigureOut">
              <a:rPr lang="en-IN" smtClean="0"/>
              <a:t>15-10-2023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235306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B01856-B7AA-4C4F-9780-74BC49D2B347}" type="datetimeFigureOut">
              <a:rPr lang="en-IN" smtClean="0"/>
              <a:t>15-10-2023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565856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B01856-B7AA-4C4F-9780-74BC49D2B347}" type="datetimeFigureOut">
              <a:rPr lang="en-IN" smtClean="0"/>
              <a:t>15-10-2023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42CAA6-E7CA-4814-98D4-284FC6BF7BED}" type="slidenum">
              <a:rPr lang="en-IN" smtClean="0"/>
              <a:t>‹#›</a:t>
            </a:fld>
            <a:endParaRPr lang="en-IN"/>
          </a:p>
        </p:txBody>
      </p:sp>
    </p:spTree>
    <p:extLst>
      <p:ext uri="{BB962C8B-B14F-4D97-AF65-F5344CB8AC3E}">
        <p14:creationId xmlns:p14="http://schemas.microsoft.com/office/powerpoint/2010/main" val="406304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01856-B7AA-4C4F-9780-74BC49D2B347}" type="datetimeFigureOut">
              <a:rPr lang="en-IN" smtClean="0"/>
              <a:t>15-10-2023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2CAA6-E7CA-4814-98D4-284FC6BF7BED}" type="slidenum">
              <a:rPr lang="en-IN" smtClean="0"/>
              <a:t>‹#›</a:t>
            </a:fld>
            <a:endParaRPr lang="en-IN"/>
          </a:p>
        </p:txBody>
      </p:sp>
    </p:spTree>
    <p:extLst>
      <p:ext uri="{BB962C8B-B14F-4D97-AF65-F5344CB8AC3E}">
        <p14:creationId xmlns:p14="http://schemas.microsoft.com/office/powerpoint/2010/main" val="3687505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healthline.com/health/sports-injuries/treatmen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SPRAINED FINGER</a:t>
            </a:r>
            <a:br>
              <a:rPr lang="en-IN" b="1" dirty="0" smtClean="0"/>
            </a:br>
            <a:endParaRPr lang="en-IN" dirty="0"/>
          </a:p>
        </p:txBody>
      </p:sp>
      <p:sp>
        <p:nvSpPr>
          <p:cNvPr id="3" name="Subtitle 2"/>
          <p:cNvSpPr>
            <a:spLocks noGrp="1"/>
          </p:cNvSpPr>
          <p:nvPr>
            <p:ph type="subTitle" idx="1"/>
          </p:nvPr>
        </p:nvSpPr>
        <p:spPr/>
        <p:txBody>
          <a:bodyPr/>
          <a:lstStyle/>
          <a:p>
            <a:r>
              <a:rPr lang="en-US" b="1" dirty="0" smtClean="0"/>
              <a:t>DR. PRABHKAR PANDEY</a:t>
            </a:r>
            <a:endParaRPr lang="en-IN" b="1" dirty="0"/>
          </a:p>
        </p:txBody>
      </p:sp>
    </p:spTree>
    <p:extLst>
      <p:ext uri="{BB962C8B-B14F-4D97-AF65-F5344CB8AC3E}">
        <p14:creationId xmlns:p14="http://schemas.microsoft.com/office/powerpoint/2010/main" val="158744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986" y="1813679"/>
            <a:ext cx="10515600" cy="1325563"/>
          </a:xfrm>
        </p:spPr>
        <p:txBody>
          <a:bodyPr/>
          <a:lstStyle/>
          <a:p>
            <a:pPr algn="ctr"/>
            <a:r>
              <a:rPr lang="en-US" dirty="0" smtClean="0"/>
              <a:t>THANK YOU </a:t>
            </a:r>
            <a:endParaRPr lang="en-IN" dirty="0"/>
          </a:p>
        </p:txBody>
      </p:sp>
    </p:spTree>
    <p:extLst>
      <p:ext uri="{BB962C8B-B14F-4D97-AF65-F5344CB8AC3E}">
        <p14:creationId xmlns:p14="http://schemas.microsoft.com/office/powerpoint/2010/main" val="1002851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78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 LIGAMENTS</a:t>
            </a:r>
            <a:endParaRPr lang="en-IN" dirty="0"/>
          </a:p>
        </p:txBody>
      </p:sp>
      <p:pic>
        <p:nvPicPr>
          <p:cNvPr id="1026" name="Picture 2" descr="https://i.pinimg.com/736x/6c/c7/a3/6cc7a3dc0750fb0564037d9e8ba4a3ee--scou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25625"/>
            <a:ext cx="1063254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67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8.alamy.com/comp/G157G0/illustration-showing-ligaments-of-the-fingers-noted-are-the-volar-G157G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6539" y="506994"/>
            <a:ext cx="8827127" cy="561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239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1024" y="627108"/>
            <a:ext cx="11117657" cy="4524315"/>
          </a:xfrm>
          <a:prstGeom prst="rect">
            <a:avLst/>
          </a:prstGeom>
        </p:spPr>
        <p:txBody>
          <a:bodyPr wrap="square">
            <a:spAutoFit/>
          </a:bodyPr>
          <a:lstStyle/>
          <a:p>
            <a:r>
              <a:rPr lang="en-US" sz="3600" b="1" i="0" dirty="0" smtClean="0">
                <a:solidFill>
                  <a:srgbClr val="231F20"/>
                </a:solidFill>
                <a:effectLst/>
                <a:latin typeface="Proxima Nova"/>
              </a:rPr>
              <a:t>What is a sprain?</a:t>
            </a:r>
          </a:p>
          <a:p>
            <a:r>
              <a:rPr lang="en-US" sz="3600" b="0" i="0" dirty="0" smtClean="0">
                <a:solidFill>
                  <a:srgbClr val="231F20"/>
                </a:solidFill>
                <a:effectLst/>
                <a:latin typeface="Proxima Nova"/>
              </a:rPr>
              <a:t>A sprain is an injury that occurs when ligaments are torn or stretched. Ligaments are the bands of tissue that connect joints together.</a:t>
            </a:r>
          </a:p>
          <a:p>
            <a:r>
              <a:rPr lang="en-US" sz="3600" b="0" i="0" dirty="0" smtClean="0">
                <a:solidFill>
                  <a:srgbClr val="231F20"/>
                </a:solidFill>
                <a:effectLst/>
                <a:latin typeface="Proxima Nova"/>
              </a:rPr>
              <a:t>Sprains are extremely common injuries. While they are especially common in athletes that participate in sports involving catching or throwing balls, anyone can sprain a finger relatively easily.</a:t>
            </a:r>
            <a:endParaRPr lang="en-US" sz="3600" b="0" i="0" dirty="0">
              <a:solidFill>
                <a:srgbClr val="231F20"/>
              </a:solidFill>
              <a:effectLst/>
              <a:latin typeface="Proxima Nova"/>
            </a:endParaRPr>
          </a:p>
        </p:txBody>
      </p:sp>
    </p:spTree>
    <p:extLst>
      <p:ext uri="{BB962C8B-B14F-4D97-AF65-F5344CB8AC3E}">
        <p14:creationId xmlns:p14="http://schemas.microsoft.com/office/powerpoint/2010/main" val="55223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315" y="770226"/>
            <a:ext cx="10891319" cy="4401205"/>
          </a:xfrm>
          <a:prstGeom prst="rect">
            <a:avLst/>
          </a:prstGeom>
        </p:spPr>
        <p:txBody>
          <a:bodyPr wrap="square">
            <a:spAutoFit/>
          </a:bodyPr>
          <a:lstStyle/>
          <a:p>
            <a:r>
              <a:rPr lang="en-US" sz="2800" b="1" i="0" dirty="0" smtClean="0">
                <a:solidFill>
                  <a:srgbClr val="231F20"/>
                </a:solidFill>
                <a:effectLst/>
                <a:latin typeface="Proxima Nova"/>
              </a:rPr>
              <a:t>What are the symptoms of a sprain?</a:t>
            </a:r>
          </a:p>
          <a:p>
            <a:r>
              <a:rPr lang="en-US" sz="2800" b="0" i="0" dirty="0" smtClean="0">
                <a:solidFill>
                  <a:srgbClr val="231F20"/>
                </a:solidFill>
                <a:effectLst/>
                <a:latin typeface="Proxima Nova"/>
              </a:rPr>
              <a:t>General symptoms of sprains are pain, swelling, limited mobility, and bruising. There are three different grades of sprains. Each grade has its own specific version of these symptoms.</a:t>
            </a:r>
          </a:p>
          <a:p>
            <a:r>
              <a:rPr lang="en-US" sz="2800" b="1" i="0" dirty="0" smtClean="0">
                <a:solidFill>
                  <a:srgbClr val="231F20"/>
                </a:solidFill>
                <a:effectLst/>
                <a:latin typeface="Proxima Nova"/>
              </a:rPr>
              <a:t>First-degree sprain</a:t>
            </a:r>
          </a:p>
          <a:p>
            <a:r>
              <a:rPr lang="en-US" sz="2800" b="0" i="0" dirty="0" smtClean="0">
                <a:solidFill>
                  <a:srgbClr val="231F20"/>
                </a:solidFill>
                <a:effectLst/>
                <a:latin typeface="Proxima Nova"/>
              </a:rPr>
              <a:t>A first-degree sprain is the mildest. It involves ligaments that are stretched but not torn. Symptoms include:</a:t>
            </a:r>
          </a:p>
          <a:p>
            <a:pPr>
              <a:buFont typeface="Arial" panose="020B0604020202020204" pitchFamily="34" charset="0"/>
              <a:buChar char="•"/>
            </a:pPr>
            <a:r>
              <a:rPr lang="en-US" sz="2800" b="0" i="0" dirty="0" smtClean="0">
                <a:solidFill>
                  <a:srgbClr val="231F20"/>
                </a:solidFill>
                <a:effectLst/>
                <a:latin typeface="Proxima Nova"/>
              </a:rPr>
              <a:t>some localized pain and swelling around the joint</a:t>
            </a:r>
          </a:p>
          <a:p>
            <a:pPr>
              <a:buFont typeface="Arial" panose="020B0604020202020204" pitchFamily="34" charset="0"/>
              <a:buChar char="•"/>
            </a:pPr>
            <a:r>
              <a:rPr lang="en-US" sz="2800" b="0" i="0" dirty="0" smtClean="0">
                <a:solidFill>
                  <a:srgbClr val="231F20"/>
                </a:solidFill>
                <a:effectLst/>
                <a:latin typeface="Proxima Nova"/>
              </a:rPr>
              <a:t>a restriction in the ability to flex or extend the finger</a:t>
            </a:r>
          </a:p>
          <a:p>
            <a:r>
              <a:rPr lang="en-US" sz="2800" b="0" i="0" dirty="0" smtClean="0">
                <a:solidFill>
                  <a:srgbClr val="231F20"/>
                </a:solidFill>
                <a:effectLst/>
                <a:latin typeface="Proxima Nova"/>
              </a:rPr>
              <a:t>The strength and stability of the finger and joint are not affected.</a:t>
            </a:r>
            <a:endParaRPr lang="en-US" sz="2800" b="0" i="0" dirty="0">
              <a:solidFill>
                <a:srgbClr val="231F20"/>
              </a:solidFill>
              <a:effectLst/>
              <a:latin typeface="Proxima Nova"/>
            </a:endParaRPr>
          </a:p>
        </p:txBody>
      </p:sp>
    </p:spTree>
    <p:extLst>
      <p:ext uri="{BB962C8B-B14F-4D97-AF65-F5344CB8AC3E}">
        <p14:creationId xmlns:p14="http://schemas.microsoft.com/office/powerpoint/2010/main" val="150578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6048" y="751344"/>
            <a:ext cx="10864158" cy="5632311"/>
          </a:xfrm>
          <a:prstGeom prst="rect">
            <a:avLst/>
          </a:prstGeom>
        </p:spPr>
        <p:txBody>
          <a:bodyPr wrap="square">
            <a:spAutoFit/>
          </a:bodyPr>
          <a:lstStyle/>
          <a:p>
            <a:r>
              <a:rPr lang="en-US" sz="2400" b="1" i="0" dirty="0" smtClean="0">
                <a:solidFill>
                  <a:srgbClr val="231F20"/>
                </a:solidFill>
                <a:effectLst/>
                <a:latin typeface="Proxima Nova"/>
              </a:rPr>
              <a:t>Second-degree sprain</a:t>
            </a:r>
          </a:p>
          <a:p>
            <a:r>
              <a:rPr lang="en-US" sz="2400" b="0" i="0" dirty="0" smtClean="0">
                <a:solidFill>
                  <a:srgbClr val="231F20"/>
                </a:solidFill>
                <a:effectLst/>
                <a:latin typeface="Proxima Nova"/>
              </a:rPr>
              <a:t>A second-degree sprain is considered a moderate sprain, where more damage is done to the ligament. Damage may be done to the joint capsule, too. This may include a partial tear of the tissue. Symptoms include:</a:t>
            </a:r>
          </a:p>
          <a:p>
            <a:pPr>
              <a:buFont typeface="Arial" panose="020B0604020202020204" pitchFamily="34" charset="0"/>
              <a:buChar char="•"/>
            </a:pPr>
            <a:r>
              <a:rPr lang="en-US" sz="2400" b="0" i="0" dirty="0" smtClean="0">
                <a:solidFill>
                  <a:srgbClr val="231F20"/>
                </a:solidFill>
                <a:effectLst/>
                <a:latin typeface="Proxima Nova"/>
              </a:rPr>
              <a:t>more intense pain</a:t>
            </a:r>
          </a:p>
          <a:p>
            <a:pPr>
              <a:buFont typeface="Arial" panose="020B0604020202020204" pitchFamily="34" charset="0"/>
              <a:buChar char="•"/>
            </a:pPr>
            <a:r>
              <a:rPr lang="en-US" sz="2400" b="0" i="0" dirty="0" smtClean="0">
                <a:solidFill>
                  <a:srgbClr val="231F20"/>
                </a:solidFill>
                <a:effectLst/>
                <a:latin typeface="Proxima Nova"/>
              </a:rPr>
              <a:t>more significant swelling, which may extend to the full finger</a:t>
            </a:r>
          </a:p>
          <a:p>
            <a:pPr>
              <a:buFont typeface="Arial" panose="020B0604020202020204" pitchFamily="34" charset="0"/>
              <a:buChar char="•"/>
            </a:pPr>
            <a:r>
              <a:rPr lang="en-US" sz="2400" b="0" i="0" dirty="0" smtClean="0">
                <a:solidFill>
                  <a:srgbClr val="231F20"/>
                </a:solidFill>
                <a:effectLst/>
                <a:latin typeface="Proxima Nova"/>
              </a:rPr>
              <a:t>limited range of motion that may affect the entire finger, not just one joint</a:t>
            </a:r>
          </a:p>
          <a:p>
            <a:pPr>
              <a:buFont typeface="Arial" panose="020B0604020202020204" pitchFamily="34" charset="0"/>
              <a:buChar char="•"/>
            </a:pPr>
            <a:r>
              <a:rPr lang="en-US" sz="2400" b="0" i="0" dirty="0" smtClean="0">
                <a:solidFill>
                  <a:srgbClr val="231F20"/>
                </a:solidFill>
                <a:effectLst/>
                <a:latin typeface="Proxima Nova"/>
              </a:rPr>
              <a:t>mild instability of a joint</a:t>
            </a:r>
          </a:p>
          <a:p>
            <a:r>
              <a:rPr lang="en-US" sz="2400" b="1" i="0" dirty="0" smtClean="0">
                <a:solidFill>
                  <a:srgbClr val="231F20"/>
                </a:solidFill>
                <a:effectLst/>
                <a:latin typeface="Proxima Nova"/>
              </a:rPr>
              <a:t>Third-degree sprain</a:t>
            </a:r>
          </a:p>
          <a:p>
            <a:r>
              <a:rPr lang="en-US" sz="2400" b="0" i="0" dirty="0" smtClean="0">
                <a:solidFill>
                  <a:srgbClr val="231F20"/>
                </a:solidFill>
                <a:effectLst/>
                <a:latin typeface="Proxima Nova"/>
              </a:rPr>
              <a:t>A third-degree sprain is the most severe type of sprain. It indicates a severe tearing or rupture of the ligament. Symptoms may include:</a:t>
            </a:r>
          </a:p>
          <a:p>
            <a:pPr>
              <a:buFont typeface="Arial" panose="020B0604020202020204" pitchFamily="34" charset="0"/>
              <a:buChar char="•"/>
            </a:pPr>
            <a:r>
              <a:rPr lang="en-US" sz="2400" b="0" i="0" dirty="0" smtClean="0">
                <a:solidFill>
                  <a:srgbClr val="231F20"/>
                </a:solidFill>
                <a:effectLst/>
                <a:latin typeface="Proxima Nova"/>
              </a:rPr>
              <a:t>full or partial dislocation of the finger</a:t>
            </a:r>
          </a:p>
          <a:p>
            <a:pPr>
              <a:buFont typeface="Arial" panose="020B0604020202020204" pitchFamily="34" charset="0"/>
              <a:buChar char="•"/>
            </a:pPr>
            <a:r>
              <a:rPr lang="en-US" sz="2400" b="0" i="0" dirty="0" smtClean="0">
                <a:solidFill>
                  <a:srgbClr val="231F20"/>
                </a:solidFill>
                <a:effectLst/>
                <a:latin typeface="Proxima Nova"/>
              </a:rPr>
              <a:t>severe pain and swelling</a:t>
            </a:r>
          </a:p>
          <a:p>
            <a:pPr>
              <a:buFont typeface="Arial" panose="020B0604020202020204" pitchFamily="34" charset="0"/>
              <a:buChar char="•"/>
            </a:pPr>
            <a:r>
              <a:rPr lang="en-US" sz="2400" b="0" i="0" dirty="0" smtClean="0">
                <a:solidFill>
                  <a:srgbClr val="231F20"/>
                </a:solidFill>
                <a:effectLst/>
                <a:latin typeface="Proxima Nova"/>
              </a:rPr>
              <a:t>instability of the full finger</a:t>
            </a:r>
          </a:p>
          <a:p>
            <a:pPr>
              <a:buFont typeface="Arial" panose="020B0604020202020204" pitchFamily="34" charset="0"/>
              <a:buChar char="•"/>
            </a:pPr>
            <a:r>
              <a:rPr lang="en-US" sz="2400" b="0" i="0" dirty="0" smtClean="0">
                <a:solidFill>
                  <a:srgbClr val="231F20"/>
                </a:solidFill>
                <a:effectLst/>
                <a:latin typeface="Proxima Nova"/>
              </a:rPr>
              <a:t>discoloration of the finger</a:t>
            </a:r>
            <a:endParaRPr lang="en-US" sz="2400" b="0" i="0" dirty="0">
              <a:solidFill>
                <a:srgbClr val="231F20"/>
              </a:solidFill>
              <a:effectLst/>
              <a:latin typeface="Proxima Nova"/>
            </a:endParaRPr>
          </a:p>
        </p:txBody>
      </p:sp>
    </p:spTree>
    <p:extLst>
      <p:ext uri="{BB962C8B-B14F-4D97-AF65-F5344CB8AC3E}">
        <p14:creationId xmlns:p14="http://schemas.microsoft.com/office/powerpoint/2010/main" val="1997660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529" y="679691"/>
            <a:ext cx="10474859" cy="4832092"/>
          </a:xfrm>
          <a:prstGeom prst="rect">
            <a:avLst/>
          </a:prstGeom>
        </p:spPr>
        <p:txBody>
          <a:bodyPr wrap="square">
            <a:spAutoFit/>
          </a:bodyPr>
          <a:lstStyle/>
          <a:p>
            <a:r>
              <a:rPr lang="en-US" sz="2800" b="1" i="0" dirty="0" smtClean="0">
                <a:solidFill>
                  <a:srgbClr val="231F20"/>
                </a:solidFill>
                <a:effectLst/>
                <a:latin typeface="Proxima Nova"/>
              </a:rPr>
              <a:t>What are the causes of a sprained finger?</a:t>
            </a:r>
          </a:p>
          <a:p>
            <a:r>
              <a:rPr lang="en-US" sz="2800" b="0" i="0" dirty="0" smtClean="0">
                <a:solidFill>
                  <a:srgbClr val="231F20"/>
                </a:solidFill>
                <a:effectLst/>
                <a:latin typeface="Proxima Nova"/>
              </a:rPr>
              <a:t>Sprained fingers are caused by physical impact to the finger. In most cases, sprains are caused by a blow to the end of a finger, which reverberates up to the joint and causes it to become hyperextended. This stretches or tears the ligaments.</a:t>
            </a:r>
          </a:p>
          <a:p>
            <a:r>
              <a:rPr lang="en-US" sz="2800" b="0" i="0" dirty="0" smtClean="0">
                <a:solidFill>
                  <a:srgbClr val="231F20"/>
                </a:solidFill>
                <a:effectLst/>
                <a:latin typeface="Proxima Nova"/>
              </a:rPr>
              <a:t>Sports injuries are extremely common causes of sprained fingers. This is especially true for sports like basketball. If the player just barely misses the ball with the tips of their fingers, they could sprain them. That being said, anyone could sprain a finger just by hitting it the wrong way on the counter or breaking a fall.</a:t>
            </a:r>
            <a:endParaRPr lang="en-US" sz="2800" b="0" i="0" dirty="0">
              <a:solidFill>
                <a:srgbClr val="231F20"/>
              </a:solidFill>
              <a:effectLst/>
              <a:latin typeface="Proxima Nova"/>
            </a:endParaRPr>
          </a:p>
        </p:txBody>
      </p:sp>
    </p:spTree>
    <p:extLst>
      <p:ext uri="{BB962C8B-B14F-4D97-AF65-F5344CB8AC3E}">
        <p14:creationId xmlns:p14="http://schemas.microsoft.com/office/powerpoint/2010/main" val="2813853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583" y="558338"/>
            <a:ext cx="10809838" cy="4401205"/>
          </a:xfrm>
          <a:prstGeom prst="rect">
            <a:avLst/>
          </a:prstGeom>
        </p:spPr>
        <p:txBody>
          <a:bodyPr wrap="square">
            <a:spAutoFit/>
          </a:bodyPr>
          <a:lstStyle/>
          <a:p>
            <a:r>
              <a:rPr lang="en-US" sz="2800" b="1" i="0" dirty="0" smtClean="0">
                <a:solidFill>
                  <a:srgbClr val="231F20"/>
                </a:solidFill>
                <a:effectLst/>
                <a:latin typeface="Proxima Nova"/>
              </a:rPr>
              <a:t>How is a sprained finger diagnosed?</a:t>
            </a:r>
          </a:p>
          <a:p>
            <a:r>
              <a:rPr lang="en-US" sz="2800" b="0" i="0" dirty="0" smtClean="0">
                <a:solidFill>
                  <a:srgbClr val="231F20"/>
                </a:solidFill>
                <a:effectLst/>
                <a:latin typeface="Proxima Nova"/>
              </a:rPr>
              <a:t>If you think that you have a mild sprain, there’s no need to see a doctor at first. If home treatment hasn’t helped and you have no improved mobility after three or four days, though, make an appointment just to double check.</a:t>
            </a:r>
          </a:p>
          <a:p>
            <a:r>
              <a:rPr lang="en-US" sz="2800" b="0" i="0" dirty="0" smtClean="0">
                <a:solidFill>
                  <a:srgbClr val="231F20"/>
                </a:solidFill>
                <a:effectLst/>
                <a:latin typeface="Proxima Nova"/>
              </a:rPr>
              <a:t>Second- and third-degree sprains may require the attention of a doctor. They’ll inspect the joint and ask you to flex and extend your finger so they can evaluate its function and mobility. They may order an X-ray to check for fractures and evaluate the extent of the damage.</a:t>
            </a:r>
            <a:endParaRPr lang="en-US" sz="2800" b="0" i="0" dirty="0">
              <a:solidFill>
                <a:srgbClr val="231F20"/>
              </a:solidFill>
              <a:effectLst/>
              <a:latin typeface="Proxima Nova"/>
            </a:endParaRPr>
          </a:p>
        </p:txBody>
      </p:sp>
    </p:spTree>
    <p:extLst>
      <p:ext uri="{BB962C8B-B14F-4D97-AF65-F5344CB8AC3E}">
        <p14:creationId xmlns:p14="http://schemas.microsoft.com/office/powerpoint/2010/main" val="2644718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672" y="126655"/>
            <a:ext cx="11543170" cy="4955203"/>
          </a:xfrm>
          <a:prstGeom prst="rect">
            <a:avLst/>
          </a:prstGeom>
        </p:spPr>
        <p:txBody>
          <a:bodyPr wrap="square">
            <a:spAutoFit/>
          </a:bodyPr>
          <a:lstStyle/>
          <a:p>
            <a:r>
              <a:rPr lang="en-US" sz="2800" b="1" i="0" dirty="0" smtClean="0">
                <a:solidFill>
                  <a:srgbClr val="231F20"/>
                </a:solidFill>
                <a:effectLst/>
                <a:latin typeface="Proxima Nova"/>
              </a:rPr>
              <a:t>How are sprained fingers treated?</a:t>
            </a:r>
          </a:p>
          <a:p>
            <a:r>
              <a:rPr lang="en-US" sz="2400" b="0" i="0" dirty="0" smtClean="0">
                <a:solidFill>
                  <a:srgbClr val="231F20"/>
                </a:solidFill>
                <a:effectLst/>
                <a:latin typeface="Proxima Nova"/>
              </a:rPr>
              <a:t>To treat a sprained finger at home, </a:t>
            </a:r>
            <a:r>
              <a:rPr lang="en-US" sz="2400" b="0" i="0" u="none" strike="noStrike" dirty="0" smtClean="0">
                <a:solidFill>
                  <a:srgbClr val="02838D"/>
                </a:solidFill>
                <a:effectLst/>
                <a:latin typeface="Proxima Nova"/>
                <a:hlinkClick r:id="rId2"/>
              </a:rPr>
              <a:t>RICE</a:t>
            </a:r>
            <a:r>
              <a:rPr lang="en-US" sz="2400" b="0" i="0" dirty="0" smtClean="0">
                <a:solidFill>
                  <a:srgbClr val="231F20"/>
                </a:solidFill>
                <a:effectLst/>
                <a:latin typeface="Proxima Nova"/>
              </a:rPr>
              <a:t> is the first step you’ll take. RICE stands for rest, ice, compression, and elevation. You’ll need to rest the joint and apply ice packs on (and then off) for 20 minutes at a time. Never apply ice directly to the skin; wrap the ice pack in a towel. You can also submerge the joint in cool water. The cold can help reduce swelling and pain.</a:t>
            </a:r>
          </a:p>
          <a:p>
            <a:r>
              <a:rPr lang="en-US" sz="2400" b="0" i="0" dirty="0" smtClean="0">
                <a:solidFill>
                  <a:srgbClr val="231F20"/>
                </a:solidFill>
                <a:effectLst/>
                <a:latin typeface="Proxima Nova"/>
              </a:rPr>
              <a:t>Compress the affected joint by wrapping it, and keep it elevated. Compression and elevation both help to reduce swelling. Elevation is especially important at night.</a:t>
            </a:r>
          </a:p>
          <a:p>
            <a:r>
              <a:rPr lang="en-US" sz="2400" b="0" i="0" dirty="0" smtClean="0">
                <a:solidFill>
                  <a:srgbClr val="231F20"/>
                </a:solidFill>
                <a:effectLst/>
                <a:latin typeface="Proxima Nova"/>
              </a:rPr>
              <a:t>In addition to RICE, you can take over-the-counter pain relievers like ibuprofen (Advil) or acetaminophen (Tylenol) every eight hours.</a:t>
            </a:r>
          </a:p>
          <a:p>
            <a:r>
              <a:rPr lang="en-US" sz="2400" b="0" i="0" dirty="0" smtClean="0">
                <a:solidFill>
                  <a:srgbClr val="231F20"/>
                </a:solidFill>
                <a:effectLst/>
                <a:latin typeface="Proxima Nova"/>
              </a:rPr>
              <a:t>If the sprain is severe enough, your doctor might immobilize the finger with a splint, which can help ensure that it heals correctly. In rarer cases that include severely torn ligaments, your doctor may need to operate on the ligament to repair it.</a:t>
            </a:r>
            <a:endParaRPr lang="en-US" sz="2400" b="0" i="0" dirty="0">
              <a:solidFill>
                <a:srgbClr val="231F20"/>
              </a:solidFill>
              <a:effectLst/>
              <a:latin typeface="Proxima Nova"/>
            </a:endParaRPr>
          </a:p>
        </p:txBody>
      </p:sp>
    </p:spTree>
    <p:extLst>
      <p:ext uri="{BB962C8B-B14F-4D97-AF65-F5344CB8AC3E}">
        <p14:creationId xmlns:p14="http://schemas.microsoft.com/office/powerpoint/2010/main" val="4231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532</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Proxima Nova</vt:lpstr>
      <vt:lpstr>Office Theme</vt:lpstr>
      <vt:lpstr>SPRAINED FINGER </vt:lpstr>
      <vt:lpstr>FINGER LIGAMENTS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SPRAINED FINGER</dc:title>
  <dc:creator>Dr. Amitabh Tiwari</dc:creator>
  <cp:lastModifiedBy>Dr. Amitabh Tiwari</cp:lastModifiedBy>
  <cp:revision>3</cp:revision>
  <dcterms:created xsi:type="dcterms:W3CDTF">2023-10-15T11:10:18Z</dcterms:created>
  <dcterms:modified xsi:type="dcterms:W3CDTF">2023-10-15T11:30:18Z</dcterms:modified>
</cp:coreProperties>
</file>