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8"/>
  </p:notesMasterIdLst>
  <p:sldIdLst>
    <p:sldId id="256" r:id="rId2"/>
    <p:sldId id="321" r:id="rId3"/>
    <p:sldId id="259" r:id="rId4"/>
    <p:sldId id="267" r:id="rId5"/>
    <p:sldId id="388" r:id="rId6"/>
    <p:sldId id="268" r:id="rId7"/>
    <p:sldId id="389" r:id="rId8"/>
    <p:sldId id="390" r:id="rId9"/>
    <p:sldId id="391" r:id="rId10"/>
    <p:sldId id="392" r:id="rId11"/>
    <p:sldId id="393" r:id="rId12"/>
    <p:sldId id="394" r:id="rId13"/>
    <p:sldId id="323" r:id="rId14"/>
    <p:sldId id="368" r:id="rId15"/>
    <p:sldId id="422" r:id="rId16"/>
    <p:sldId id="423" r:id="rId17"/>
    <p:sldId id="424" r:id="rId18"/>
    <p:sldId id="425" r:id="rId19"/>
    <p:sldId id="328" r:id="rId20"/>
    <p:sldId id="369" r:id="rId21"/>
    <p:sldId id="370" r:id="rId22"/>
    <p:sldId id="379" r:id="rId23"/>
    <p:sldId id="371" r:id="rId24"/>
    <p:sldId id="399" r:id="rId25"/>
    <p:sldId id="400" r:id="rId26"/>
    <p:sldId id="401" r:id="rId27"/>
    <p:sldId id="402" r:id="rId28"/>
    <p:sldId id="403" r:id="rId29"/>
    <p:sldId id="426" r:id="rId30"/>
    <p:sldId id="427" r:id="rId31"/>
    <p:sldId id="404" r:id="rId32"/>
    <p:sldId id="405" r:id="rId33"/>
    <p:sldId id="330" r:id="rId34"/>
    <p:sldId id="331" r:id="rId35"/>
    <p:sldId id="332" r:id="rId36"/>
    <p:sldId id="412" r:id="rId37"/>
    <p:sldId id="407" r:id="rId38"/>
    <p:sldId id="408" r:id="rId39"/>
    <p:sldId id="409" r:id="rId40"/>
    <p:sldId id="410" r:id="rId41"/>
    <p:sldId id="411" r:id="rId42"/>
    <p:sldId id="413" r:id="rId43"/>
    <p:sldId id="414" r:id="rId44"/>
    <p:sldId id="421" r:id="rId45"/>
    <p:sldId id="333" r:id="rId46"/>
    <p:sldId id="334" r:id="rId47"/>
    <p:sldId id="335" r:id="rId48"/>
    <p:sldId id="336" r:id="rId49"/>
    <p:sldId id="384" r:id="rId50"/>
    <p:sldId id="337" r:id="rId51"/>
    <p:sldId id="338" r:id="rId52"/>
    <p:sldId id="339" r:id="rId53"/>
    <p:sldId id="340" r:id="rId54"/>
    <p:sldId id="341" r:id="rId55"/>
    <p:sldId id="342" r:id="rId56"/>
    <p:sldId id="387" r:id="rId57"/>
    <p:sldId id="343" r:id="rId58"/>
    <p:sldId id="344" r:id="rId59"/>
    <p:sldId id="433" r:id="rId60"/>
    <p:sldId id="553" r:id="rId61"/>
    <p:sldId id="345" r:id="rId62"/>
    <p:sldId id="346" r:id="rId63"/>
    <p:sldId id="434" r:id="rId64"/>
    <p:sldId id="554" r:id="rId65"/>
    <p:sldId id="347" r:id="rId66"/>
    <p:sldId id="385" r:id="rId67"/>
    <p:sldId id="563" r:id="rId68"/>
    <p:sldId id="348" r:id="rId69"/>
    <p:sldId id="349" r:id="rId70"/>
    <p:sldId id="430" r:id="rId71"/>
    <p:sldId id="564" r:id="rId72"/>
    <p:sldId id="350" r:id="rId73"/>
    <p:sldId id="431" r:id="rId74"/>
    <p:sldId id="386" r:id="rId75"/>
    <p:sldId id="432" r:id="rId76"/>
    <p:sldId id="555" r:id="rId77"/>
    <p:sldId id="556" r:id="rId78"/>
    <p:sldId id="557" r:id="rId79"/>
    <p:sldId id="558" r:id="rId80"/>
    <p:sldId id="559" r:id="rId81"/>
    <p:sldId id="560" r:id="rId82"/>
    <p:sldId id="561" r:id="rId83"/>
    <p:sldId id="354" r:id="rId84"/>
    <p:sldId id="473" r:id="rId85"/>
    <p:sldId id="474" r:id="rId86"/>
    <p:sldId id="479" r:id="rId87"/>
    <p:sldId id="480" r:id="rId88"/>
    <p:sldId id="475" r:id="rId89"/>
    <p:sldId id="476" r:id="rId90"/>
    <p:sldId id="477" r:id="rId91"/>
    <p:sldId id="568" r:id="rId92"/>
    <p:sldId id="569" r:id="rId93"/>
    <p:sldId id="570" r:id="rId94"/>
    <p:sldId id="490" r:id="rId95"/>
    <p:sldId id="491" r:id="rId96"/>
    <p:sldId id="492" r:id="rId97"/>
    <p:sldId id="497" r:id="rId98"/>
    <p:sldId id="498" r:id="rId99"/>
    <p:sldId id="496" r:id="rId100"/>
    <p:sldId id="499" r:id="rId101"/>
    <p:sldId id="493" r:id="rId102"/>
    <p:sldId id="494" r:id="rId103"/>
    <p:sldId id="495" r:id="rId104"/>
    <p:sldId id="565" r:id="rId105"/>
    <p:sldId id="566" r:id="rId106"/>
    <p:sldId id="567" r:id="rId107"/>
    <p:sldId id="460" r:id="rId108"/>
    <p:sldId id="459" r:id="rId109"/>
    <p:sldId id="467" r:id="rId110"/>
    <p:sldId id="461" r:id="rId111"/>
    <p:sldId id="462" r:id="rId112"/>
    <p:sldId id="463" r:id="rId113"/>
    <p:sldId id="464" r:id="rId114"/>
    <p:sldId id="465" r:id="rId115"/>
    <p:sldId id="466" r:id="rId116"/>
    <p:sldId id="468" r:id="rId117"/>
    <p:sldId id="469" r:id="rId118"/>
    <p:sldId id="470" r:id="rId119"/>
    <p:sldId id="471" r:id="rId120"/>
    <p:sldId id="472" r:id="rId121"/>
    <p:sldId id="446" r:id="rId122"/>
    <p:sldId id="442" r:id="rId123"/>
    <p:sldId id="443" r:id="rId124"/>
    <p:sldId id="444" r:id="rId125"/>
    <p:sldId id="445" r:id="rId126"/>
    <p:sldId id="448" r:id="rId127"/>
    <p:sldId id="449" r:id="rId128"/>
    <p:sldId id="450" r:id="rId129"/>
    <p:sldId id="447" r:id="rId130"/>
    <p:sldId id="429" r:id="rId131"/>
    <p:sldId id="359" r:id="rId132"/>
    <p:sldId id="360" r:id="rId133"/>
    <p:sldId id="361" r:id="rId134"/>
    <p:sldId id="362" r:id="rId135"/>
    <p:sldId id="363" r:id="rId136"/>
    <p:sldId id="364" r:id="rId137"/>
    <p:sldId id="365" r:id="rId138"/>
    <p:sldId id="452" r:id="rId139"/>
    <p:sldId id="454" r:id="rId140"/>
    <p:sldId id="453" r:id="rId141"/>
    <p:sldId id="272" r:id="rId142"/>
    <p:sldId id="273" r:id="rId143"/>
    <p:sldId id="274" r:id="rId144"/>
    <p:sldId id="275" r:id="rId145"/>
    <p:sldId id="435" r:id="rId146"/>
    <p:sldId id="436" r:id="rId147"/>
  </p:sldIdLst>
  <p:sldSz cx="10826750" cy="8120063" type="B4ISO"/>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558" userDrawn="1">
          <p15:clr>
            <a:srgbClr val="A4A3A4"/>
          </p15:clr>
        </p15:guide>
        <p15:guide id="2" pos="34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p:restoredTop sz="93189"/>
  </p:normalViewPr>
  <p:slideViewPr>
    <p:cSldViewPr snapToGrid="0" showGuides="1">
      <p:cViewPr varScale="1">
        <p:scale>
          <a:sx n="69" d="100"/>
          <a:sy n="69" d="100"/>
        </p:scale>
        <p:origin x="1526" y="62"/>
      </p:cViewPr>
      <p:guideLst>
        <p:guide orient="horz" pos="2558"/>
        <p:guide pos="34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FCF38040-1EE6-4389-B28A-D1F5506E576F}" type="datetimeFigureOut">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22-Oct-23</a:t>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en-US" sz="1200" dirty="0"/>
              <a:t>‹#›</a:t>
            </a:fld>
            <a:endParaRPr lang="en-US"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a:solidFill>
              <a:srgbClr val="000000"/>
            </a:solidFill>
            <a:miter/>
          </a:ln>
        </p:spPr>
      </p:sp>
      <p:sp>
        <p:nvSpPr>
          <p:cNvPr id="149507" name="Notes Placeholder 2"/>
          <p:cNvSpPr>
            <a:spLocks noGrp="1"/>
          </p:cNvSpPr>
          <p:nvPr>
            <p:ph type="body" idx="1"/>
          </p:nvPr>
        </p:nvSpPr>
        <p:spPr>
          <a:noFill/>
          <a:ln>
            <a:noFill/>
          </a:ln>
        </p:spPr>
        <p:txBody>
          <a:bodyPr wrap="square" lIns="91440" tIns="45720" rIns="91440" bIns="45720" anchor="t" anchorCtr="0"/>
          <a:lstStyle/>
          <a:p>
            <a:pPr lvl="0">
              <a:spcBef>
                <a:spcPct val="0"/>
              </a:spcBef>
            </a:pPr>
            <a:endParaRPr dirty="0"/>
          </a:p>
        </p:txBody>
      </p:sp>
      <p:sp>
        <p:nvSpPr>
          <p:cNvPr id="1495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sz="1200" dirty="0"/>
              <a:t>116</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3344" y="1328909"/>
            <a:ext cx="8120063" cy="2826985"/>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353344" y="4264913"/>
            <a:ext cx="8120063" cy="19604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7893" y="432318"/>
            <a:ext cx="2334518" cy="688137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744339" y="432318"/>
            <a:ext cx="6868220" cy="68813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8700" y="2024378"/>
            <a:ext cx="9338072" cy="3377720"/>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738700" y="5434053"/>
            <a:ext cx="9338072" cy="177626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744339" y="2161591"/>
            <a:ext cx="4601369" cy="5152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481042" y="2161591"/>
            <a:ext cx="4601369" cy="5152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5749" y="432319"/>
            <a:ext cx="9338072" cy="1569504"/>
          </a:xfrm>
        </p:spPr>
        <p:txBody>
          <a:bodyPr/>
          <a:lstStyle/>
          <a:p>
            <a:r>
              <a:rPr lang="en-US"/>
              <a:t>Click to edit Master title style</a:t>
            </a:r>
            <a:endParaRPr lang="en-IN"/>
          </a:p>
        </p:txBody>
      </p:sp>
      <p:sp>
        <p:nvSpPr>
          <p:cNvPr id="3" name="Text Placeholder 2"/>
          <p:cNvSpPr>
            <a:spLocks noGrp="1"/>
          </p:cNvSpPr>
          <p:nvPr>
            <p:ph type="body" idx="1"/>
          </p:nvPr>
        </p:nvSpPr>
        <p:spPr>
          <a:xfrm>
            <a:off x="745750" y="1990544"/>
            <a:ext cx="4580222" cy="975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5750" y="2966078"/>
            <a:ext cx="4580222" cy="4362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5481042" y="1990544"/>
            <a:ext cx="4602779" cy="975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1042" y="2966078"/>
            <a:ext cx="4602779" cy="4362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5750" y="541338"/>
            <a:ext cx="3491908" cy="1894681"/>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4602779" y="1169139"/>
            <a:ext cx="5481042" cy="57705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745750" y="2436019"/>
            <a:ext cx="3491908" cy="45130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5750" y="541338"/>
            <a:ext cx="3491908" cy="1894681"/>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4602779" y="1169139"/>
            <a:ext cx="5481042" cy="5770508"/>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I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745750" y="2436019"/>
            <a:ext cx="3491908" cy="45130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744538" y="431800"/>
            <a:ext cx="9337675" cy="1570038"/>
          </a:xfrm>
          <a:prstGeom prst="rect">
            <a:avLst/>
          </a:prstGeom>
          <a:noFill/>
          <a:ln w="9525">
            <a:noFill/>
          </a:ln>
        </p:spPr>
        <p:txBody>
          <a:bodyPr anchor="ctr" anchorCtr="0"/>
          <a:lstStyle/>
          <a:p>
            <a:pPr lvl="0"/>
            <a:r>
              <a:rPr dirty="0"/>
              <a:t>Click to edit Master title style</a:t>
            </a:r>
            <a:endParaRPr lang="en-IN" altLang="x-none" dirty="0"/>
          </a:p>
        </p:txBody>
      </p:sp>
      <p:sp>
        <p:nvSpPr>
          <p:cNvPr id="1027" name="Text Placeholder 2"/>
          <p:cNvSpPr>
            <a:spLocks noGrp="1"/>
          </p:cNvSpPr>
          <p:nvPr>
            <p:ph type="body" idx="1"/>
          </p:nvPr>
        </p:nvSpPr>
        <p:spPr>
          <a:xfrm>
            <a:off x="744538" y="2162175"/>
            <a:ext cx="9337675" cy="5151438"/>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IN" altLang="x-none" dirty="0"/>
          </a:p>
        </p:txBody>
      </p:sp>
      <p:sp>
        <p:nvSpPr>
          <p:cNvPr id="4" name="Date Placeholder 3"/>
          <p:cNvSpPr>
            <a:spLocks noGrp="1"/>
          </p:cNvSpPr>
          <p:nvPr>
            <p:ph type="dt" sz="half" idx="2"/>
          </p:nvPr>
        </p:nvSpPr>
        <p:spPr>
          <a:xfrm>
            <a:off x="744538" y="7526338"/>
            <a:ext cx="2435225" cy="4318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84A45EA-D691-4724-B651-0BFC70F21FE8}" type="datetimeFigureOut">
              <a:rPr kumimoji="0" lang="en-IN" sz="1200" b="0" i="0" u="none" strike="noStrike" kern="1200" cap="none" spc="0" normalizeH="0" baseline="0" noProof="0">
                <a:ln>
                  <a:noFill/>
                </a:ln>
                <a:solidFill>
                  <a:schemeClr val="tx1">
                    <a:tint val="75000"/>
                  </a:schemeClr>
                </a:solidFill>
                <a:effectLst/>
                <a:uLnTx/>
                <a:uFillTx/>
                <a:latin typeface="+mn-lt"/>
                <a:ea typeface="+mn-ea"/>
                <a:cs typeface="+mn-cs"/>
              </a:rPr>
              <a:t>22-10-2023</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586163" y="7526338"/>
            <a:ext cx="3654425" cy="43180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7646988" y="7526338"/>
            <a:ext cx="2435225" cy="431800"/>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IN" altLang="x-none" dirty="0">
                <a:latin typeface="Calibri" panose="020F0502020204030204" pitchFamily="34" charset="0"/>
              </a:rPr>
              <a:t>‹#›</a:t>
            </a:fld>
            <a:endParaRPr lang="en-IN" altLang="x-none"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54138" y="1328738"/>
            <a:ext cx="8120062" cy="2827337"/>
          </a:xfrm>
        </p:spPr>
        <p:txBody>
          <a:bodyPr vert="horz" wrap="square" lIns="91440" tIns="45720" rIns="91440" bIns="45720" anchor="b" anchorCtr="0"/>
          <a:lstStyle/>
          <a:p>
            <a:pPr eaLnBrk="1" hangingPunct="1">
              <a:buClrTx/>
              <a:buSzTx/>
              <a:buFontTx/>
            </a:pPr>
            <a:r>
              <a:rPr lang="en-IN" altLang="x-none" sz="4800" b="1" kern="1200" dirty="0">
                <a:solidFill>
                  <a:srgbClr val="0070C0"/>
                </a:solidFill>
                <a:latin typeface="+mj-lt"/>
                <a:ea typeface="+mj-ea"/>
                <a:cs typeface="+mj-cs"/>
              </a:rPr>
              <a:t>Business Economics</a:t>
            </a:r>
            <a:br>
              <a:rPr lang="en-IN" altLang="x-none" sz="4800" b="1" kern="1200" dirty="0">
                <a:solidFill>
                  <a:srgbClr val="0070C0"/>
                </a:solidFill>
                <a:latin typeface="+mj-lt"/>
                <a:ea typeface="+mj-ea"/>
                <a:cs typeface="+mj-cs"/>
              </a:rPr>
            </a:br>
            <a:r>
              <a:rPr lang="en-IN" altLang="x-none" sz="4800" b="1" kern="1200" dirty="0">
                <a:solidFill>
                  <a:srgbClr val="0070C0"/>
                </a:solidFill>
                <a:latin typeface="+mj-lt"/>
                <a:ea typeface="+mj-ea"/>
                <a:cs typeface="+mj-cs"/>
              </a:rPr>
              <a:t>UNIT II </a:t>
            </a:r>
            <a:br>
              <a:rPr lang="en-IN" altLang="x-none" sz="4800" b="1" kern="1200" dirty="0">
                <a:solidFill>
                  <a:srgbClr val="0070C0"/>
                </a:solidFill>
                <a:latin typeface="+mj-lt"/>
                <a:ea typeface="+mj-ea"/>
                <a:cs typeface="+mj-cs"/>
              </a:rPr>
            </a:br>
            <a:r>
              <a:rPr lang="en-IN" altLang="x-none" sz="4800" b="1" kern="1200" dirty="0">
                <a:solidFill>
                  <a:srgbClr val="0070C0"/>
                </a:solidFill>
                <a:latin typeface="+mj-lt"/>
                <a:ea typeface="+mj-ea"/>
                <a:cs typeface="+mj-cs"/>
              </a:rPr>
              <a:t>DEMAND ANALYSIS</a:t>
            </a:r>
          </a:p>
        </p:txBody>
      </p:sp>
      <p:sp>
        <p:nvSpPr>
          <p:cNvPr id="2051" name="Subtitle 2"/>
          <p:cNvSpPr>
            <a:spLocks noGrp="1"/>
          </p:cNvSpPr>
          <p:nvPr>
            <p:ph type="subTitle" idx="1"/>
          </p:nvPr>
        </p:nvSpPr>
        <p:spPr>
          <a:xfrm>
            <a:off x="1354138" y="4265613"/>
            <a:ext cx="8120062" cy="1958975"/>
          </a:xfrm>
        </p:spPr>
        <p:txBody>
          <a:bodyPr vert="horz" wrap="square" lIns="91440" tIns="45720" rIns="91440" bIns="45720" anchor="t" anchorCtr="0"/>
          <a:lstStyle/>
          <a:p>
            <a:pPr eaLnBrk="1" hangingPunct="1">
              <a:buClrTx/>
              <a:buSzTx/>
            </a:pPr>
            <a:r>
              <a:rPr lang="en-IN" altLang="x-none" sz="3200" b="1" kern="1200" dirty="0">
                <a:solidFill>
                  <a:srgbClr val="C00000"/>
                </a:solidFill>
                <a:latin typeface="+mn-lt"/>
                <a:ea typeface="+mn-ea"/>
                <a:cs typeface="+mn-cs"/>
              </a:rPr>
              <a:t>Course Code: F010101T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vert="horz" wrap="square" lIns="91440" tIns="45720" rIns="91440" bIns="45720" anchor="ctr" anchorCtr="0"/>
          <a:lstStyle/>
          <a:p>
            <a:pPr algn="ctr"/>
            <a:br>
              <a:rPr b="1" dirty="0">
                <a:solidFill>
                  <a:srgbClr val="002060"/>
                </a:solidFill>
              </a:rPr>
            </a:br>
            <a:r>
              <a:rPr b="1" dirty="0">
                <a:solidFill>
                  <a:srgbClr val="002060"/>
                </a:solidFill>
              </a:rPr>
              <a:t>Individual Demand Curve </a:t>
            </a:r>
            <a:br>
              <a:rPr b="1" dirty="0">
                <a:solidFill>
                  <a:srgbClr val="002060"/>
                </a:solidFill>
              </a:rPr>
            </a:br>
            <a:endParaRPr b="1" dirty="0">
              <a:solidFill>
                <a:srgbClr val="002060"/>
              </a:solidFill>
            </a:endParaRPr>
          </a:p>
        </p:txBody>
      </p:sp>
      <p:sp>
        <p:nvSpPr>
          <p:cNvPr id="11267" name="Content Placeholder 2"/>
          <p:cNvSpPr>
            <a:spLocks noGrp="1"/>
          </p:cNvSpPr>
          <p:nvPr>
            <p:ph idx="1"/>
          </p:nvPr>
        </p:nvSpPr>
        <p:spPr/>
        <p:txBody>
          <a:bodyPr vert="horz" wrap="square" lIns="91440" tIns="45720" rIns="91440" bIns="45720" anchor="t" anchorCtr="0"/>
          <a:lstStyle/>
          <a:p>
            <a:pPr algn="just"/>
            <a:r>
              <a:rPr dirty="0"/>
              <a:t>Individual demand curve is a graphical representation of the individual demand schedule. Inverse Relationship</a:t>
            </a:r>
          </a:p>
          <a:p>
            <a:pPr algn="just"/>
            <a:r>
              <a:rPr dirty="0"/>
              <a:t>It represents an individual demand curve which is based on table 1</a:t>
            </a:r>
          </a:p>
          <a:p>
            <a:pPr algn="just"/>
            <a:endParaRPr dirty="0"/>
          </a:p>
          <a:p>
            <a:pPr algn="just"/>
            <a:endParaRPr dirty="0"/>
          </a:p>
        </p:txBody>
      </p:sp>
      <p:pic>
        <p:nvPicPr>
          <p:cNvPr id="11268" name="Picture 2"/>
          <p:cNvPicPr>
            <a:picLocks noChangeAspect="1"/>
          </p:cNvPicPr>
          <p:nvPr/>
        </p:nvPicPr>
        <p:blipFill>
          <a:blip r:embed="rId2"/>
          <a:stretch>
            <a:fillRect/>
          </a:stretch>
        </p:blipFill>
        <p:spPr>
          <a:xfrm>
            <a:off x="5259388" y="3767138"/>
            <a:ext cx="5567362" cy="4352925"/>
          </a:xfrm>
          <a:prstGeom prst="rect">
            <a:avLst/>
          </a:prstGeom>
          <a:noFill/>
          <a:ln w="9525">
            <a:noFill/>
          </a:ln>
        </p:spPr>
      </p:pic>
      <p:pic>
        <p:nvPicPr>
          <p:cNvPr id="11269" name="Picture 3"/>
          <p:cNvPicPr>
            <a:picLocks noChangeAspect="1"/>
          </p:cNvPicPr>
          <p:nvPr/>
        </p:nvPicPr>
        <p:blipFill>
          <a:blip r:embed="rId3"/>
          <a:stretch>
            <a:fillRect/>
          </a:stretch>
        </p:blipFill>
        <p:spPr>
          <a:xfrm>
            <a:off x="522288" y="4167188"/>
            <a:ext cx="4506912" cy="3556000"/>
          </a:xfrm>
          <a:prstGeom prst="rect">
            <a:avLst/>
          </a:prstGeom>
          <a:noFill/>
          <a:ln w="9525">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p:cNvPicPr>
          <p:nvPr/>
        </p:nvPicPr>
        <p:blipFill>
          <a:blip r:embed="rId2"/>
          <a:stretch>
            <a:fillRect/>
          </a:stretch>
        </p:blipFill>
        <p:spPr>
          <a:xfrm>
            <a:off x="1090613" y="966788"/>
            <a:ext cx="8562975" cy="6278562"/>
          </a:xfrm>
          <a:prstGeom prst="rect">
            <a:avLst/>
          </a:prstGeom>
          <a:noFill/>
          <a:ln w="9525">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Arc Elasticity Method</a:t>
            </a:r>
            <a:endParaRPr dirty="0"/>
          </a:p>
        </p:txBody>
      </p:sp>
      <p:sp>
        <p:nvSpPr>
          <p:cNvPr id="104451" name="Content Placeholder 2"/>
          <p:cNvSpPr>
            <a:spLocks noGrp="1"/>
          </p:cNvSpPr>
          <p:nvPr>
            <p:ph idx="1"/>
          </p:nvPr>
        </p:nvSpPr>
        <p:spPr>
          <a:xfrm>
            <a:off x="803275" y="2138112"/>
            <a:ext cx="9337675" cy="5151438"/>
          </a:xfrm>
        </p:spPr>
        <p:txBody>
          <a:bodyPr vert="horz" wrap="square" lIns="91440" tIns="45720" rIns="91440" bIns="45720" anchor="t" anchorCtr="0"/>
          <a:lstStyle/>
          <a:p>
            <a:pPr algn="just"/>
            <a:r>
              <a:rPr sz="2400" dirty="0"/>
              <a:t>In figure DD is the demand curve and based on the change in price and quantify, ep is calculated and which has the same value from A to B or from B to A because we take the average values while calculating the coefficient of elasticity. Thus, under such a method, the movement from A to B or movement from to A gives the same value of ep</a:t>
            </a:r>
            <a:r>
              <a:rPr lang="en-US" sz="2400" dirty="0"/>
              <a:t>.</a:t>
            </a:r>
            <a:r>
              <a:rPr sz="2400" dirty="0"/>
              <a:t> </a:t>
            </a:r>
            <a:endParaRPr lang="en-US" sz="2400" dirty="0"/>
          </a:p>
          <a:p>
            <a:pPr algn="just"/>
            <a:endParaRPr lang="en-US" sz="2400" dirty="0"/>
          </a:p>
          <a:p>
            <a:pPr algn="just"/>
            <a:r>
              <a:rPr sz="2400" dirty="0">
                <a:solidFill>
                  <a:srgbClr val="FF0000"/>
                </a:solidFill>
              </a:rPr>
              <a:t>When the elasticity has to measure over some range or arc along a demand curve rather than at a particular point, the point elasticity does not provide the true and correct magnitude of price elasticity of demand.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Arc Elasticity Method</a:t>
            </a:r>
            <a:endParaRPr dirty="0"/>
          </a:p>
        </p:txBody>
      </p:sp>
      <p:sp>
        <p:nvSpPr>
          <p:cNvPr id="105475" name="Content Placeholder 2"/>
          <p:cNvSpPr>
            <a:spLocks noGrp="1"/>
          </p:cNvSpPr>
          <p:nvPr>
            <p:ph idx="1"/>
          </p:nvPr>
        </p:nvSpPr>
        <p:spPr>
          <a:xfrm>
            <a:off x="744538" y="1757363"/>
            <a:ext cx="9337675" cy="5151437"/>
          </a:xfrm>
        </p:spPr>
        <p:txBody>
          <a:bodyPr vert="horz" wrap="square" lIns="91440" tIns="45720" rIns="91440" bIns="45720" anchor="t" anchorCtr="0"/>
          <a:lstStyle/>
          <a:p>
            <a:pPr algn="just">
              <a:lnSpc>
                <a:spcPct val="150000"/>
              </a:lnSpc>
            </a:pPr>
            <a:r>
              <a:rPr dirty="0"/>
              <a:t>So, we have to use the arc method to measure the price elasticity of demand when the change in price and quantity is larger. Arc method is more suitable to use because of its technique. </a:t>
            </a:r>
            <a:endParaRPr lang="en-US" dirty="0"/>
          </a:p>
          <a:p>
            <a:pPr algn="just">
              <a:lnSpc>
                <a:spcPct val="150000"/>
              </a:lnSpc>
            </a:pPr>
            <a:endParaRPr lang="en-US" dirty="0"/>
          </a:p>
          <a:p>
            <a:pPr algn="just">
              <a:lnSpc>
                <a:spcPct val="150000"/>
              </a:lnSpc>
            </a:pPr>
            <a:r>
              <a:rPr dirty="0"/>
              <a:t>In the case of the non-linear demand curve, the use of the arc method is more suitable. We have to keep in our mind that the arc elasticity measure takes into account the midpoint of the chord that connects the two points on the demand curve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Example</a:t>
            </a:r>
          </a:p>
        </p:txBody>
      </p:sp>
      <p:sp>
        <p:nvSpPr>
          <p:cNvPr id="106499" name="Content Placeholder 2"/>
          <p:cNvSpPr>
            <a:spLocks noGrp="1"/>
          </p:cNvSpPr>
          <p:nvPr>
            <p:ph idx="1"/>
          </p:nvPr>
        </p:nvSpPr>
        <p:spPr/>
        <p:txBody>
          <a:bodyPr vert="horz" wrap="square" lIns="91440" tIns="45720" rIns="91440" bIns="45720" anchor="t" anchorCtr="0"/>
          <a:lstStyle/>
          <a:p>
            <a:pPr algn="just">
              <a:lnSpc>
                <a:spcPct val="150000"/>
              </a:lnSpc>
            </a:pPr>
            <a:r>
              <a:rPr sz="3200" dirty="0"/>
              <a:t>Suppose price of Chocolate is Rs. 4.00 per piece per Chocolate and its demand is of 1 Chocolate only. If the price falls to Rs. 2.00 per piece per Chocolate and its demand extend to 4 Chocolates, then,</a:t>
            </a:r>
          </a:p>
          <a:p>
            <a:pPr algn="just">
              <a:lnSpc>
                <a:spcPct val="150000"/>
              </a:lnSpc>
              <a:buNone/>
            </a:pPr>
            <a:endParaRPr sz="3200" dirty="0"/>
          </a:p>
          <a:p>
            <a:pPr algn="just">
              <a:lnSpc>
                <a:spcPct val="150000"/>
              </a:lnSpc>
            </a:pPr>
            <a:endParaRPr sz="3200" dirty="0"/>
          </a:p>
          <a:p>
            <a:pPr algn="just">
              <a:lnSpc>
                <a:spcPct val="150000"/>
              </a:lnSpc>
            </a:pPr>
            <a:endParaRPr sz="3200" dirty="0"/>
          </a:p>
          <a:p>
            <a:pPr algn="just">
              <a:lnSpc>
                <a:spcPct val="150000"/>
              </a:lnSpc>
            </a:pPr>
            <a:endParaRPr sz="32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14F6-BE30-608A-5D0D-52F67FEEB111}"/>
              </a:ext>
            </a:extLst>
          </p:cNvPr>
          <p:cNvSpPr>
            <a:spLocks noGrp="1"/>
          </p:cNvSpPr>
          <p:nvPr>
            <p:ph type="title"/>
          </p:nvPr>
        </p:nvSpPr>
        <p:spPr/>
        <p:txBody>
          <a:bodyPr/>
          <a:lstStyle/>
          <a:p>
            <a:pPr algn="ctr"/>
            <a:r>
              <a:rPr lang="en-US" dirty="0"/>
              <a:t>Example </a:t>
            </a:r>
          </a:p>
        </p:txBody>
      </p:sp>
      <p:sp>
        <p:nvSpPr>
          <p:cNvPr id="3" name="Content Placeholder 2">
            <a:extLst>
              <a:ext uri="{FF2B5EF4-FFF2-40B4-BE49-F238E27FC236}">
                <a16:creationId xmlns:a16="http://schemas.microsoft.com/office/drawing/2014/main" id="{A1E02BDB-0620-0DA9-461E-07BB194426A4}"/>
              </a:ext>
            </a:extLst>
          </p:cNvPr>
          <p:cNvSpPr>
            <a:spLocks noGrp="1"/>
          </p:cNvSpPr>
          <p:nvPr>
            <p:ph idx="1"/>
          </p:nvPr>
        </p:nvSpPr>
        <p:spPr/>
        <p:txBody>
          <a:bodyPr/>
          <a:lstStyle/>
          <a:p>
            <a:pPr algn="just">
              <a:lnSpc>
                <a:spcPct val="150000"/>
              </a:lnSpc>
            </a:pPr>
            <a:r>
              <a:rPr lang="en-US" b="0" i="0" dirty="0">
                <a:solidFill>
                  <a:srgbClr val="374151"/>
                </a:solidFill>
                <a:effectLst/>
                <a:latin typeface="Söhne"/>
              </a:rPr>
              <a:t>suppose the price of a smartphone decreases from Rs 500 to Rs. 400, and as a result, the quantity demanded increases from 1,000 units to 1,200 units. Calculate Arc Elasticity.</a:t>
            </a:r>
            <a:endParaRPr lang="en-US" dirty="0"/>
          </a:p>
        </p:txBody>
      </p:sp>
    </p:spTree>
    <p:extLst>
      <p:ext uri="{BB962C8B-B14F-4D97-AF65-F5344CB8AC3E}">
        <p14:creationId xmlns:p14="http://schemas.microsoft.com/office/powerpoint/2010/main" val="41203954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B9B2-4AA6-8C7F-BBF7-837B19B9F180}"/>
              </a:ext>
            </a:extLst>
          </p:cNvPr>
          <p:cNvSpPr>
            <a:spLocks noGrp="1"/>
          </p:cNvSpPr>
          <p:nvPr>
            <p:ph type="title"/>
          </p:nvPr>
        </p:nvSpPr>
        <p:spPr/>
        <p:txBody>
          <a:bodyPr/>
          <a:lstStyle/>
          <a:p>
            <a:pPr algn="ctr"/>
            <a:r>
              <a:rPr lang="en-US" dirty="0"/>
              <a:t>Example </a:t>
            </a:r>
          </a:p>
        </p:txBody>
      </p:sp>
      <p:sp>
        <p:nvSpPr>
          <p:cNvPr id="3" name="Content Placeholder 2">
            <a:extLst>
              <a:ext uri="{FF2B5EF4-FFF2-40B4-BE49-F238E27FC236}">
                <a16:creationId xmlns:a16="http://schemas.microsoft.com/office/drawing/2014/main" id="{9B0DE601-66CF-D4B3-29E9-4E8BB073E509}"/>
              </a:ext>
            </a:extLst>
          </p:cNvPr>
          <p:cNvSpPr>
            <a:spLocks noGrp="1"/>
          </p:cNvSpPr>
          <p:nvPr>
            <p:ph idx="1"/>
          </p:nvPr>
        </p:nvSpPr>
        <p:spPr/>
        <p:txBody>
          <a:bodyPr/>
          <a:lstStyle/>
          <a:p>
            <a:pPr algn="just"/>
            <a:r>
              <a:rPr lang="en-US" b="0" i="0" dirty="0">
                <a:solidFill>
                  <a:srgbClr val="374151"/>
                </a:solidFill>
                <a:effectLst/>
                <a:latin typeface="Söhne"/>
              </a:rPr>
              <a:t>Initial Price (P1): $500 </a:t>
            </a:r>
          </a:p>
          <a:p>
            <a:pPr algn="just"/>
            <a:r>
              <a:rPr lang="en-US" b="0" i="0" dirty="0">
                <a:solidFill>
                  <a:srgbClr val="374151"/>
                </a:solidFill>
                <a:effectLst/>
                <a:latin typeface="Söhne"/>
              </a:rPr>
              <a:t>Final Price (P2): $400 </a:t>
            </a:r>
          </a:p>
          <a:p>
            <a:pPr algn="just"/>
            <a:r>
              <a:rPr lang="en-US" b="0" i="0" dirty="0">
                <a:solidFill>
                  <a:srgbClr val="374151"/>
                </a:solidFill>
                <a:effectLst/>
                <a:latin typeface="Söhne"/>
              </a:rPr>
              <a:t>Initial Quantity Demanded (Q1): 1,000 units </a:t>
            </a:r>
          </a:p>
          <a:p>
            <a:pPr algn="just"/>
            <a:r>
              <a:rPr lang="en-US" b="0" i="0" dirty="0">
                <a:solidFill>
                  <a:srgbClr val="374151"/>
                </a:solidFill>
                <a:effectLst/>
                <a:latin typeface="Söhne"/>
              </a:rPr>
              <a:t>Final Quantity Demanded (Q2): 1,200 units</a:t>
            </a:r>
          </a:p>
          <a:p>
            <a:pPr algn="just"/>
            <a:r>
              <a:rPr lang="en-US" b="0" i="0" dirty="0">
                <a:solidFill>
                  <a:srgbClr val="374151"/>
                </a:solidFill>
                <a:effectLst/>
                <a:latin typeface="Söhne"/>
              </a:rPr>
              <a:t>Average Price (P): (P1 + P2) / 2 = ($500 + $400) / 2 = $450 </a:t>
            </a:r>
          </a:p>
          <a:p>
            <a:pPr algn="just"/>
            <a:r>
              <a:rPr lang="en-US" b="0" i="0" dirty="0">
                <a:solidFill>
                  <a:srgbClr val="374151"/>
                </a:solidFill>
                <a:effectLst/>
                <a:latin typeface="Söhne"/>
              </a:rPr>
              <a:t>Average Quantity Demanded (Q): (Q1 + Q2) / 2 = (1,000 + 1,200) / 2 = 1,100 units</a:t>
            </a:r>
          </a:p>
          <a:p>
            <a:pPr algn="just"/>
            <a:endParaRPr lang="en-US" dirty="0"/>
          </a:p>
        </p:txBody>
      </p:sp>
    </p:spTree>
    <p:extLst>
      <p:ext uri="{BB962C8B-B14F-4D97-AF65-F5344CB8AC3E}">
        <p14:creationId xmlns:p14="http://schemas.microsoft.com/office/powerpoint/2010/main" val="22231866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BEA2-6722-BE43-F367-9253130E31EF}"/>
              </a:ext>
            </a:extLst>
          </p:cNvPr>
          <p:cNvSpPr>
            <a:spLocks noGrp="1"/>
          </p:cNvSpPr>
          <p:nvPr>
            <p:ph type="title"/>
          </p:nvPr>
        </p:nvSpPr>
        <p:spPr/>
        <p:txBody>
          <a:bodyPr/>
          <a:lstStyle/>
          <a:p>
            <a:pPr algn="ctr"/>
            <a:r>
              <a:rPr lang="en-US" dirty="0"/>
              <a:t>Example </a:t>
            </a:r>
          </a:p>
        </p:txBody>
      </p:sp>
      <p:sp>
        <p:nvSpPr>
          <p:cNvPr id="3" name="Content Placeholder 2">
            <a:extLst>
              <a:ext uri="{FF2B5EF4-FFF2-40B4-BE49-F238E27FC236}">
                <a16:creationId xmlns:a16="http://schemas.microsoft.com/office/drawing/2014/main" id="{96190FDA-98B8-C815-51F7-9C5BEF068B40}"/>
              </a:ext>
            </a:extLst>
          </p:cNvPr>
          <p:cNvSpPr>
            <a:spLocks noGrp="1"/>
          </p:cNvSpPr>
          <p:nvPr>
            <p:ph idx="1"/>
          </p:nvPr>
        </p:nvSpPr>
        <p:spPr/>
        <p:txBody>
          <a:bodyPr/>
          <a:lstStyle/>
          <a:p>
            <a:pPr algn="just"/>
            <a:r>
              <a:rPr lang="en-US" b="0" i="0" dirty="0">
                <a:solidFill>
                  <a:srgbClr val="374151"/>
                </a:solidFill>
                <a:effectLst/>
                <a:latin typeface="Söhne"/>
              </a:rPr>
              <a:t>ΔQ = Q2 - Q1 = 1,200 - 1,000 = 200 units ΔP = P2 - P1 = $400 - $500 = -$100</a:t>
            </a:r>
          </a:p>
          <a:p>
            <a:pPr algn="just"/>
            <a:r>
              <a:rPr lang="en-US" b="0" i="0" dirty="0">
                <a:solidFill>
                  <a:srgbClr val="374151"/>
                </a:solidFill>
                <a:effectLst/>
                <a:latin typeface="Söhne"/>
              </a:rPr>
              <a:t>Arc Elasticity = (ΔQ / Q) / (ΔP / P) Arc Elasticity = (200 / 1100) / (-100 / 450) Arc Elasticity ≈ -0.3636</a:t>
            </a:r>
          </a:p>
          <a:p>
            <a:pPr algn="just">
              <a:lnSpc>
                <a:spcPct val="150000"/>
              </a:lnSpc>
            </a:pPr>
            <a:r>
              <a:rPr lang="en-US" b="0" i="0" dirty="0">
                <a:solidFill>
                  <a:srgbClr val="374151"/>
                </a:solidFill>
                <a:effectLst/>
                <a:latin typeface="Söhne"/>
              </a:rPr>
              <a:t>In this example, the arc elasticity of demand is approximately -0.3636. The negative sign indicates that the product is elastic, meaning that a decrease in price led to a proportionally larger increase in quantity demanded</a:t>
            </a:r>
          </a:p>
          <a:p>
            <a:pPr algn="just"/>
            <a:endParaRPr lang="en-US" dirty="0"/>
          </a:p>
        </p:txBody>
      </p:sp>
    </p:spTree>
    <p:extLst>
      <p:ext uri="{BB962C8B-B14F-4D97-AF65-F5344CB8AC3E}">
        <p14:creationId xmlns:p14="http://schemas.microsoft.com/office/powerpoint/2010/main" val="1061957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ctrTitle"/>
          </p:nvPr>
        </p:nvSpPr>
        <p:spPr>
          <a:xfrm>
            <a:off x="1354138" y="1328738"/>
            <a:ext cx="8120062" cy="2827337"/>
          </a:xfrm>
        </p:spPr>
        <p:txBody>
          <a:bodyPr vert="horz" wrap="square" lIns="91440" tIns="45720" rIns="91440" bIns="45720" anchor="b" anchorCtr="0"/>
          <a:lstStyle/>
          <a:p>
            <a:pPr>
              <a:buClrTx/>
              <a:buSzTx/>
              <a:buFontTx/>
              <a:buNone/>
            </a:pPr>
            <a:r>
              <a:rPr sz="4000" kern="1200" dirty="0">
                <a:solidFill>
                  <a:srgbClr val="C00000"/>
                </a:solidFill>
                <a:latin typeface="+mj-lt"/>
                <a:ea typeface="+mj-ea"/>
                <a:cs typeface="+mj-cs"/>
              </a:rPr>
              <a:t>Application of Price Elasticity of Demand in Business Decision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vert="horz" wrap="square" lIns="91440" tIns="45720" rIns="91440" bIns="45720" anchor="ctr" anchorCtr="0"/>
          <a:lstStyle/>
          <a:p>
            <a:pPr algn="ctr">
              <a:buNone/>
            </a:pPr>
            <a:r>
              <a:rPr sz="3600" b="1" dirty="0">
                <a:solidFill>
                  <a:srgbClr val="0070C0"/>
                </a:solidFill>
              </a:rPr>
              <a:t>Price Determination</a:t>
            </a:r>
          </a:p>
        </p:txBody>
      </p:sp>
      <p:sp>
        <p:nvSpPr>
          <p:cNvPr id="108547" name="Content Placeholder 2"/>
          <p:cNvSpPr>
            <a:spLocks noGrp="1"/>
          </p:cNvSpPr>
          <p:nvPr>
            <p:ph idx="1"/>
          </p:nvPr>
        </p:nvSpPr>
        <p:spPr/>
        <p:txBody>
          <a:bodyPr vert="horz" wrap="square" lIns="91440" tIns="45720" rIns="91440" bIns="45720" anchor="t" anchorCtr="0"/>
          <a:lstStyle/>
          <a:p>
            <a:pPr algn="just"/>
            <a:r>
              <a:rPr dirty="0"/>
              <a:t>A businessman has to consider the elasticity of demand of that product. </a:t>
            </a:r>
            <a:r>
              <a:rPr dirty="0">
                <a:solidFill>
                  <a:srgbClr val="FF0000"/>
                </a:solidFill>
              </a:rPr>
              <a:t>He should consider whether a lowering of price will stimulate demand for his product, and if so to what extent and whether his profits will also increase a result thereof. </a:t>
            </a:r>
          </a:p>
          <a:p>
            <a:pPr algn="just"/>
            <a:r>
              <a:rPr dirty="0"/>
              <a:t>If the increase in his sales is more than proportionate, to the reduction in price, his total revenue will increase and his profits might be larger. </a:t>
            </a:r>
          </a:p>
          <a:p>
            <a:pPr algn="just"/>
            <a:r>
              <a:rPr dirty="0"/>
              <a:t>On the other hand, if increase in demand is less than proportionate to fall in price, his total revenue will fall and his profits would be certainly less.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vert="horz" wrap="square" lIns="91440" tIns="45720" rIns="91440" bIns="45720" anchor="ctr" anchorCtr="0"/>
          <a:lstStyle/>
          <a:p>
            <a:pPr algn="ctr">
              <a:buNone/>
            </a:pPr>
            <a:r>
              <a:rPr sz="3600" b="1" dirty="0">
                <a:solidFill>
                  <a:srgbClr val="0070C0"/>
                </a:solidFill>
              </a:rPr>
              <a:t>Price Determination</a:t>
            </a:r>
            <a:endParaRPr sz="3600" b="1" dirty="0"/>
          </a:p>
        </p:txBody>
      </p:sp>
      <p:sp>
        <p:nvSpPr>
          <p:cNvPr id="109571" name="Content Placeholder 2"/>
          <p:cNvSpPr>
            <a:spLocks noGrp="1"/>
          </p:cNvSpPr>
          <p:nvPr>
            <p:ph idx="1"/>
          </p:nvPr>
        </p:nvSpPr>
        <p:spPr/>
        <p:txBody>
          <a:bodyPr vert="horz" wrap="square" lIns="91440" tIns="45720" rIns="91440" bIns="45720" anchor="t" anchorCtr="0"/>
          <a:lstStyle/>
          <a:p>
            <a:pPr algn="just"/>
            <a:r>
              <a:rPr sz="3200" dirty="0"/>
              <a:t>Therefore, knowledge of elasticity of demand may help the businessman to make a decision whether to cut or increase the price of his product or to shift the burden of any additional cost of production on to the consumers by charging high price. </a:t>
            </a:r>
            <a:endParaRPr lang="en-US" sz="3200" dirty="0"/>
          </a:p>
          <a:p>
            <a:pPr algn="just"/>
            <a:endParaRPr lang="en-US" sz="3200" dirty="0"/>
          </a:p>
          <a:p>
            <a:pPr algn="just"/>
            <a:r>
              <a:rPr sz="3200" dirty="0"/>
              <a:t>Note: In imperfect competition, for items having inelastic demand, the producer will fix a higher price and items whose demand is elastic the businessman will fix a lower price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lIns="91440" tIns="45720" rIns="91440" bIns="45720" anchor="ctr" anchorCtr="0"/>
          <a:lstStyle/>
          <a:p>
            <a:pPr algn="ctr"/>
            <a:br>
              <a:rPr b="1" dirty="0">
                <a:solidFill>
                  <a:srgbClr val="002060"/>
                </a:solidFill>
              </a:rPr>
            </a:br>
            <a:r>
              <a:rPr b="1" dirty="0">
                <a:solidFill>
                  <a:srgbClr val="002060"/>
                </a:solidFill>
              </a:rPr>
              <a:t>Market Demand Curve</a:t>
            </a:r>
            <a:br>
              <a:rPr b="1" dirty="0">
                <a:solidFill>
                  <a:srgbClr val="002060"/>
                </a:solidFill>
              </a:rPr>
            </a:br>
            <a:endParaRPr b="1" dirty="0">
              <a:solidFill>
                <a:srgbClr val="002060"/>
              </a:solidFill>
            </a:endParaRPr>
          </a:p>
        </p:txBody>
      </p:sp>
      <p:sp>
        <p:nvSpPr>
          <p:cNvPr id="12291" name="Content Placeholder 2"/>
          <p:cNvSpPr>
            <a:spLocks noGrp="1"/>
          </p:cNvSpPr>
          <p:nvPr>
            <p:ph idx="1"/>
          </p:nvPr>
        </p:nvSpPr>
        <p:spPr/>
        <p:txBody>
          <a:bodyPr vert="horz" wrap="square" lIns="91440" tIns="45720" rIns="91440" bIns="45720" anchor="t" anchorCtr="0"/>
          <a:lstStyle/>
          <a:p>
            <a:pPr algn="just"/>
            <a:r>
              <a:rPr dirty="0"/>
              <a:t>Graphically, the market demand curve is a horizontal summation of individual demand curves. It is based on the market demand schedule. </a:t>
            </a:r>
          </a:p>
        </p:txBody>
      </p:sp>
      <p:pic>
        <p:nvPicPr>
          <p:cNvPr id="12292" name="Picture 4"/>
          <p:cNvPicPr>
            <a:picLocks noChangeAspect="1"/>
          </p:cNvPicPr>
          <p:nvPr/>
        </p:nvPicPr>
        <p:blipFill>
          <a:blip r:embed="rId2"/>
          <a:stretch>
            <a:fillRect/>
          </a:stretch>
        </p:blipFill>
        <p:spPr>
          <a:xfrm>
            <a:off x="6400800" y="3690938"/>
            <a:ext cx="3749675" cy="3771900"/>
          </a:xfrm>
          <a:prstGeom prst="rect">
            <a:avLst/>
          </a:prstGeom>
          <a:noFill/>
          <a:ln w="9525">
            <a:noFill/>
          </a:ln>
        </p:spPr>
      </p:pic>
      <p:pic>
        <p:nvPicPr>
          <p:cNvPr id="12293" name="image73.png"/>
          <p:cNvPicPr>
            <a:picLocks noChangeAspect="1"/>
          </p:cNvPicPr>
          <p:nvPr/>
        </p:nvPicPr>
        <p:blipFill>
          <a:blip r:embed="rId3"/>
          <a:stretch>
            <a:fillRect/>
          </a:stretch>
        </p:blipFill>
        <p:spPr>
          <a:xfrm>
            <a:off x="738188" y="3913188"/>
            <a:ext cx="4192587" cy="3778250"/>
          </a:xfrm>
          <a:prstGeom prst="rect">
            <a:avLst/>
          </a:prstGeom>
          <a:noFill/>
          <a:ln w="9525">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vert="horz" wrap="square" lIns="91440" tIns="45720" rIns="91440" bIns="45720" anchor="ctr" anchorCtr="0"/>
          <a:lstStyle/>
          <a:p>
            <a:pPr algn="ctr">
              <a:buNone/>
            </a:pPr>
            <a:r>
              <a:rPr sz="4000" b="1" dirty="0">
                <a:solidFill>
                  <a:srgbClr val="0070C0"/>
                </a:solidFill>
              </a:rPr>
              <a:t>Pricing of factors of production </a:t>
            </a:r>
          </a:p>
        </p:txBody>
      </p:sp>
      <p:sp>
        <p:nvSpPr>
          <p:cNvPr id="110595" name="Content Placeholder 2"/>
          <p:cNvSpPr>
            <a:spLocks noGrp="1"/>
          </p:cNvSpPr>
          <p:nvPr>
            <p:ph idx="1"/>
          </p:nvPr>
        </p:nvSpPr>
        <p:spPr>
          <a:xfrm>
            <a:off x="744538" y="1729038"/>
            <a:ext cx="9337675" cy="5151438"/>
          </a:xfrm>
        </p:spPr>
        <p:txBody>
          <a:bodyPr vert="horz" wrap="square" lIns="91440" tIns="45720" rIns="91440" bIns="45720" anchor="t" anchorCtr="0"/>
          <a:lstStyle/>
          <a:p>
            <a:pPr algn="just"/>
            <a:r>
              <a:rPr sz="3200" dirty="0"/>
              <a:t>The concept of elasticity of demand is useful in the determination of price of factors of production."If the demand for factors of production are more inelastic, the producers are prepare to pay more price for these factors. </a:t>
            </a:r>
            <a:endParaRPr lang="en-US" sz="3200" dirty="0"/>
          </a:p>
          <a:p>
            <a:pPr algn="just"/>
            <a:r>
              <a:rPr sz="3200" dirty="0"/>
              <a:t>Likewise, if the demand for the factors of production is more elastic, the producers are prepared to pay fewer prices for the factors. </a:t>
            </a:r>
            <a:endParaRPr lang="en-US" sz="3200" dirty="0"/>
          </a:p>
          <a:p>
            <a:pPr algn="just"/>
            <a:r>
              <a:rPr sz="3200" dirty="0"/>
              <a:t>For example, if the demand for labour in an industry is inelastic, the labour unions can easily increase wages. But if demand is elastic, the wages cannot be raised too much.</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vert="horz" wrap="square" lIns="91440" tIns="45720" rIns="91440" bIns="45720" anchor="ctr" anchorCtr="0"/>
          <a:lstStyle/>
          <a:p>
            <a:pPr algn="ctr">
              <a:buNone/>
            </a:pPr>
            <a:r>
              <a:rPr sz="4000" b="1" dirty="0">
                <a:solidFill>
                  <a:srgbClr val="0070C0"/>
                </a:solidFill>
              </a:rPr>
              <a:t>Pricing of joint products</a:t>
            </a:r>
          </a:p>
        </p:txBody>
      </p:sp>
      <p:sp>
        <p:nvSpPr>
          <p:cNvPr id="111619" name="Content Placeholder 2"/>
          <p:cNvSpPr>
            <a:spLocks noGrp="1"/>
          </p:cNvSpPr>
          <p:nvPr>
            <p:ph idx="1"/>
          </p:nvPr>
        </p:nvSpPr>
        <p:spPr/>
        <p:txBody>
          <a:bodyPr vert="horz" wrap="square" lIns="91440" tIns="45720" rIns="91440" bIns="45720" anchor="t" anchorCtr="0"/>
          <a:lstStyle/>
          <a:p>
            <a:pPr algn="just"/>
            <a:r>
              <a:rPr sz="3200" dirty="0"/>
              <a:t>Some goods are produced jointly due to some reasons such as sugar and </a:t>
            </a:r>
            <a:r>
              <a:rPr lang="en-US" sz="3200" dirty="0"/>
              <a:t>ethanol</a:t>
            </a:r>
            <a:r>
              <a:rPr sz="3200" dirty="0"/>
              <a:t> production in a sugar industry. It is difficult to separate the cost of production of these two goods. </a:t>
            </a:r>
            <a:endParaRPr lang="en-US" sz="3200" dirty="0"/>
          </a:p>
          <a:p>
            <a:pPr algn="just"/>
            <a:r>
              <a:rPr sz="3200" dirty="0"/>
              <a:t>This makes it difficult to determine the price on the basis of cost. In such a situation, the price is determined on the basis of the elasticity of demand of these two products i.e high price is set up for the good having inelastic demand and low price for the good having elastic demand.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vert="horz" wrap="square" lIns="91440" tIns="45720" rIns="91440" bIns="45720" anchor="ctr" anchorCtr="0"/>
          <a:lstStyle/>
          <a:p>
            <a:pPr algn="ctr">
              <a:buNone/>
            </a:pPr>
            <a:r>
              <a:rPr sz="4000" b="1" dirty="0">
                <a:solidFill>
                  <a:srgbClr val="0070C0"/>
                </a:solidFill>
              </a:rPr>
              <a:t>Price discrimination </a:t>
            </a:r>
          </a:p>
        </p:txBody>
      </p:sp>
      <p:sp>
        <p:nvSpPr>
          <p:cNvPr id="112643" name="Content Placeholder 2"/>
          <p:cNvSpPr>
            <a:spLocks noGrp="1"/>
          </p:cNvSpPr>
          <p:nvPr>
            <p:ph idx="1"/>
          </p:nvPr>
        </p:nvSpPr>
        <p:spPr>
          <a:xfrm>
            <a:off x="589548" y="2162175"/>
            <a:ext cx="9492666" cy="5151438"/>
          </a:xfrm>
        </p:spPr>
        <p:txBody>
          <a:bodyPr vert="horz" wrap="square" lIns="91440" tIns="45720" rIns="91440" bIns="45720" anchor="t" anchorCtr="0"/>
          <a:lstStyle/>
          <a:p>
            <a:pPr algn="just"/>
            <a:r>
              <a:rPr sz="3200" dirty="0"/>
              <a:t>Price discrimination refers to the act of selling the technically same products at different prices to different section of consumers or in different in sub-markets. </a:t>
            </a:r>
          </a:p>
          <a:p>
            <a:pPr algn="just"/>
            <a:r>
              <a:rPr sz="3200" dirty="0"/>
              <a:t>The policy of price discrimination is profitable to the monopolist when elasticity of demand for his product is different in different sub-markets.</a:t>
            </a:r>
          </a:p>
          <a:p>
            <a:pPr algn="just"/>
            <a:r>
              <a:rPr sz="3200" dirty="0"/>
              <a:t>Those consumers whose demand is inelastic can be charged a higher price than those with more elastic demand</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Taxation and subsidy policy</a:t>
            </a:r>
          </a:p>
        </p:txBody>
      </p:sp>
      <p:sp>
        <p:nvSpPr>
          <p:cNvPr id="113667" name="Content Placeholder 2"/>
          <p:cNvSpPr>
            <a:spLocks noGrp="1"/>
          </p:cNvSpPr>
          <p:nvPr>
            <p:ph idx="1"/>
          </p:nvPr>
        </p:nvSpPr>
        <p:spPr/>
        <p:txBody>
          <a:bodyPr vert="horz" wrap="square" lIns="91440" tIns="45720" rIns="91440" bIns="45720" anchor="t" anchorCtr="0"/>
          <a:lstStyle/>
          <a:p>
            <a:pPr algn="just"/>
            <a:r>
              <a:rPr sz="3200" dirty="0"/>
              <a:t>The government can impose higher taxes and collect more revenue if the demand for the commodity on which a tax is to be levied is inelastic. </a:t>
            </a:r>
            <a:endParaRPr lang="en-US" sz="3200" dirty="0"/>
          </a:p>
          <a:p>
            <a:pPr algn="just"/>
            <a:r>
              <a:rPr sz="3200" dirty="0"/>
              <a:t>On the other hand, in ease of a commodity with elastic demand high tax rates may fail to bring in the required revenue for the government.</a:t>
            </a:r>
            <a:endParaRPr lang="en-US" sz="3200" dirty="0"/>
          </a:p>
          <a:p>
            <a:pPr algn="just"/>
            <a:r>
              <a:rPr sz="3200" dirty="0"/>
              <a:t> Government should provide subsidy on those goods whose demand is elastic and in the production of the commodity the law of increasing returns operates.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vert="horz" wrap="square" lIns="91440" tIns="45720" rIns="91440" bIns="45720" anchor="ctr" anchorCtr="0"/>
          <a:lstStyle/>
          <a:p>
            <a:pPr algn="ctr">
              <a:buNone/>
            </a:pPr>
            <a:r>
              <a:rPr sz="3600" b="1" dirty="0">
                <a:solidFill>
                  <a:srgbClr val="0070C0"/>
                </a:solidFill>
              </a:rPr>
              <a:t>Designing of Marketing policies and strategies</a:t>
            </a:r>
          </a:p>
        </p:txBody>
      </p:sp>
      <p:sp>
        <p:nvSpPr>
          <p:cNvPr id="114691" name="Content Placeholder 2"/>
          <p:cNvSpPr>
            <a:spLocks noGrp="1"/>
          </p:cNvSpPr>
          <p:nvPr>
            <p:ph idx="1"/>
          </p:nvPr>
        </p:nvSpPr>
        <p:spPr/>
        <p:txBody>
          <a:bodyPr vert="horz" wrap="square" lIns="91440" tIns="45720" rIns="91440" bIns="45720" anchor="t" anchorCtr="0"/>
          <a:lstStyle/>
          <a:p>
            <a:pPr algn="just"/>
            <a:r>
              <a:rPr sz="3200" dirty="0"/>
              <a:t>Super Markets is a market where in a variety of goods are sold by a single organization. These items are generally of mass consumption. </a:t>
            </a:r>
            <a:endParaRPr lang="en-US" sz="3200" dirty="0"/>
          </a:p>
          <a:p>
            <a:pPr algn="just"/>
            <a:r>
              <a:rPr sz="3200" dirty="0"/>
              <a:t>Therefore, the organization is supposed to sell commodities at lower prices than charged by shopkeepers in the other bazars. </a:t>
            </a:r>
            <a:endParaRPr lang="en-US" sz="3200" dirty="0"/>
          </a:p>
          <a:p>
            <a:pPr algn="just"/>
            <a:r>
              <a:rPr sz="3200" dirty="0"/>
              <a:t>Thus, the policy adopted is to charge a slightly lower price for items whose demand is relatively elastic and the costs are covered by increased sales.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vert="horz" wrap="square" lIns="91440" tIns="45720" rIns="91440" bIns="45720" anchor="ctr" anchorCtr="0"/>
          <a:lstStyle/>
          <a:p>
            <a:pPr algn="ctr">
              <a:buNone/>
            </a:pPr>
            <a:r>
              <a:rPr b="1" dirty="0">
                <a:solidFill>
                  <a:srgbClr val="0070C0"/>
                </a:solidFill>
              </a:rPr>
              <a:t>Designing of Marketing policies and strategies</a:t>
            </a:r>
            <a:endParaRPr dirty="0"/>
          </a:p>
        </p:txBody>
      </p:sp>
      <p:sp>
        <p:nvSpPr>
          <p:cNvPr id="115715" name="Content Placeholder 2"/>
          <p:cNvSpPr>
            <a:spLocks noGrp="1"/>
          </p:cNvSpPr>
          <p:nvPr>
            <p:ph idx="1"/>
          </p:nvPr>
        </p:nvSpPr>
        <p:spPr/>
        <p:txBody>
          <a:bodyPr vert="horz" wrap="square" lIns="91440" tIns="45720" rIns="91440" bIns="45720" anchor="t" anchorCtr="0"/>
          <a:lstStyle/>
          <a:p>
            <a:pPr algn="just">
              <a:lnSpc>
                <a:spcPct val="150000"/>
              </a:lnSpc>
            </a:pPr>
            <a:r>
              <a:rPr sz="3200" dirty="0"/>
              <a:t>Similarly the levels of price elasticity of demand can also be used as a basis of market segment and then devising marketing mix for each segment according separately. For example, most of the airlines find that business travellers have relatively price inelastic  demand, while tourist have hire price elastic demand.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vert="horz" wrap="square" lIns="91440" tIns="45720" rIns="91440" bIns="45720" anchor="ctr" anchorCtr="0"/>
          <a:lstStyle/>
          <a:p>
            <a:pPr algn="ctr">
              <a:buNone/>
            </a:pPr>
            <a:r>
              <a:rPr b="1" dirty="0">
                <a:solidFill>
                  <a:srgbClr val="0070C0"/>
                </a:solidFill>
              </a:rPr>
              <a:t>Designing of Marketing policies and strategies</a:t>
            </a:r>
            <a:endParaRPr dirty="0"/>
          </a:p>
        </p:txBody>
      </p:sp>
      <p:sp>
        <p:nvSpPr>
          <p:cNvPr id="116739" name="Content Placeholder 2"/>
          <p:cNvSpPr>
            <a:spLocks noGrp="1"/>
          </p:cNvSpPr>
          <p:nvPr>
            <p:ph idx="1"/>
          </p:nvPr>
        </p:nvSpPr>
        <p:spPr/>
        <p:txBody>
          <a:bodyPr vert="horz" wrap="square" lIns="91440" tIns="45720" rIns="91440" bIns="45720" anchor="t" anchorCtr="0"/>
          <a:lstStyle/>
          <a:p>
            <a:pPr algn="just"/>
            <a:r>
              <a:rPr dirty="0"/>
              <a:t>Airlines take advantage of these differences by offering a stable and high price to business travellers with additional facilities like incentives for total business volume and better service. In contrast they offer low prices to tourists who are able to plan their holidays well in advance. Also there is a third segment comprising of customers ready to travel on holidays at very short notice provided they are offered very low prices. This third segment is used to fill up seats in air crafts which remain unsold to the other two segments till very close to the flight time. This enables airlines to get some revenue, against spare capacity, which would have otherwise been totally wasted.</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Effect of use of machines on employment</a:t>
            </a:r>
          </a:p>
        </p:txBody>
      </p:sp>
      <p:sp>
        <p:nvSpPr>
          <p:cNvPr id="117763" name="Content Placeholder 2"/>
          <p:cNvSpPr>
            <a:spLocks noGrp="1"/>
          </p:cNvSpPr>
          <p:nvPr>
            <p:ph idx="1"/>
          </p:nvPr>
        </p:nvSpPr>
        <p:spPr/>
        <p:txBody>
          <a:bodyPr vert="horz" wrap="square" lIns="91440" tIns="45720" rIns="91440" bIns="45720" anchor="t" anchorCtr="0"/>
          <a:lstStyle/>
          <a:p>
            <a:pPr algn="just"/>
            <a:r>
              <a:rPr sz="3200" dirty="0"/>
              <a:t>Ordinarily it is thought that use of machines reduced the demand for labour. Therefore, trade unions often oppose the use of machines fearing unemployment. But this fear is not always true because use of machines may not reduce demand for labour. It depends on the price elasticity of demand for the products.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Effect of use of machines on employment</a:t>
            </a:r>
            <a:endParaRPr dirty="0"/>
          </a:p>
        </p:txBody>
      </p:sp>
      <p:sp>
        <p:nvSpPr>
          <p:cNvPr id="118787" name="Content Placeholder 2"/>
          <p:cNvSpPr>
            <a:spLocks noGrp="1"/>
          </p:cNvSpPr>
          <p:nvPr>
            <p:ph idx="1"/>
          </p:nvPr>
        </p:nvSpPr>
        <p:spPr/>
        <p:txBody>
          <a:bodyPr vert="horz" wrap="square" lIns="91440" tIns="45720" rIns="91440" bIns="45720" anchor="t" anchorCtr="0"/>
          <a:lstStyle/>
          <a:p>
            <a:pPr algn="just"/>
            <a:r>
              <a:rPr sz="3200" dirty="0"/>
              <a:t>The use of machines may reduce the cost of production and price. If the demand of the product is elastic then the fall in price will increase demand significantly. As a result of increased demand the production will also increase and more workers will be employed. In such cases concept of elasticity of demand help the management to pacify the trade unions. However, if the demand of the product is inelastic then use of more machines will cause unemployment.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vert="horz" wrap="square" lIns="91440" tIns="45720" rIns="91440" bIns="45720" anchor="ctr" anchorCtr="0"/>
          <a:lstStyle/>
          <a:p>
            <a:pPr algn="ctr">
              <a:buNone/>
            </a:pPr>
            <a:r>
              <a:rPr b="1" dirty="0">
                <a:solidFill>
                  <a:srgbClr val="0070C0"/>
                </a:solidFill>
              </a:rPr>
              <a:t>Public utilities</a:t>
            </a:r>
          </a:p>
        </p:txBody>
      </p:sp>
      <p:sp>
        <p:nvSpPr>
          <p:cNvPr id="119811" name="Content Placeholder 2"/>
          <p:cNvSpPr>
            <a:spLocks noGrp="1"/>
          </p:cNvSpPr>
          <p:nvPr>
            <p:ph idx="1"/>
          </p:nvPr>
        </p:nvSpPr>
        <p:spPr/>
        <p:txBody>
          <a:bodyPr vert="horz" wrap="square" lIns="91440" tIns="45720" rIns="91440" bIns="45720" anchor="t" anchorCtr="0"/>
          <a:lstStyle/>
          <a:p>
            <a:pPr algn="just"/>
            <a:r>
              <a:rPr dirty="0"/>
              <a:t>Demand for public utilities such as electricity, water supply, post and telegraph, public transportation etc. is generally inelastic in nature. If the operation of such utilities is left in the hand of private individuals, they may exploit the consumers by charging high prices. </a:t>
            </a:r>
          </a:p>
          <a:p>
            <a:pPr algn="just"/>
            <a:endParaRPr dirty="0"/>
          </a:p>
          <a:p>
            <a:pPr algn="just"/>
            <a:endParaRPr dirty="0"/>
          </a:p>
          <a:p>
            <a:pPr algn="just"/>
            <a:r>
              <a:rPr dirty="0"/>
              <a:t>Therefore, in the interest of general public, the government owns and runs such services. The public utility enterprises decide their price policy on the basis of elasticity of demand. A suitable price policy for public utility enterprises is to charge from consumers according to their elasticity of demand for public utility.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vert="horz" wrap="square" lIns="91440" tIns="45720" rIns="91440" bIns="45720" anchor="ctr" anchorCtr="0"/>
          <a:lstStyle/>
          <a:p>
            <a:pPr algn="ctr"/>
            <a:br>
              <a:rPr b="1" dirty="0">
                <a:solidFill>
                  <a:srgbClr val="002060"/>
                </a:solidFill>
              </a:rPr>
            </a:br>
            <a:r>
              <a:rPr b="1" dirty="0">
                <a:solidFill>
                  <a:srgbClr val="002060"/>
                </a:solidFill>
              </a:rPr>
              <a:t>Market Demand Curve</a:t>
            </a:r>
            <a:br>
              <a:rPr b="1" dirty="0">
                <a:solidFill>
                  <a:srgbClr val="002060"/>
                </a:solidFill>
              </a:rPr>
            </a:br>
            <a:endParaRPr dirty="0"/>
          </a:p>
        </p:txBody>
      </p:sp>
      <p:sp>
        <p:nvSpPr>
          <p:cNvPr id="13315" name="Content Placeholder 2"/>
          <p:cNvSpPr>
            <a:spLocks noGrp="1"/>
          </p:cNvSpPr>
          <p:nvPr>
            <p:ph idx="1"/>
          </p:nvPr>
        </p:nvSpPr>
        <p:spPr/>
        <p:txBody>
          <a:bodyPr vert="horz" wrap="square" lIns="91440" tIns="45720" rIns="91440" bIns="45720" anchor="t" anchorCtr="0"/>
          <a:lstStyle/>
          <a:p>
            <a:pPr algn="just"/>
            <a:r>
              <a:rPr sz="3600" dirty="0"/>
              <a:t>In figure , X axis represents market demand and Y axis represents the price of the commodity. The market demand curve ‘DD’ slopes downward from left to right, indicating an inverse relationship between price and market demand.</a:t>
            </a:r>
          </a:p>
          <a:p>
            <a:pPr algn="just"/>
            <a:endParaRPr sz="36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vert="horz" wrap="square" lIns="91440" tIns="45720" rIns="91440" bIns="45720" anchor="ctr" anchorCtr="0"/>
          <a:lstStyle/>
          <a:p>
            <a:pPr algn="ctr">
              <a:buNone/>
            </a:pPr>
            <a:r>
              <a:rPr b="1" dirty="0">
                <a:solidFill>
                  <a:srgbClr val="0070C0"/>
                </a:solidFill>
              </a:rPr>
              <a:t>Output decisions</a:t>
            </a:r>
          </a:p>
        </p:txBody>
      </p:sp>
      <p:sp>
        <p:nvSpPr>
          <p:cNvPr id="120835" name="Content Placeholder 2"/>
          <p:cNvSpPr>
            <a:spLocks noGrp="1"/>
          </p:cNvSpPr>
          <p:nvPr>
            <p:ph idx="1"/>
          </p:nvPr>
        </p:nvSpPr>
        <p:spPr/>
        <p:txBody>
          <a:bodyPr vert="horz" wrap="square" lIns="91440" tIns="45720" rIns="91440" bIns="45720" anchor="t" anchorCtr="0"/>
          <a:lstStyle/>
          <a:p>
            <a:pPr algn="just"/>
            <a:r>
              <a:rPr sz="3200" dirty="0"/>
              <a:t>The elasticity of demand helps the businessman to decide about production. A businessman chooses the optimum product- mix on the basis of elasticity of demand for various products. The products having more elastic demand are preferred by the businessmen. The sale of such products can be increased with a little reduction in their prices.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vert="horz" wrap="square" lIns="91440" tIns="45720" rIns="91440" bIns="45720" anchor="ctr" anchorCtr="0"/>
          <a:lstStyle/>
          <a:p>
            <a:pPr algn="ctr"/>
            <a:r>
              <a:rPr dirty="0"/>
              <a:t>Forecast:</a:t>
            </a:r>
          </a:p>
        </p:txBody>
      </p:sp>
      <p:sp>
        <p:nvSpPr>
          <p:cNvPr id="121859" name="Content Placeholder 2"/>
          <p:cNvSpPr>
            <a:spLocks noGrp="1"/>
          </p:cNvSpPr>
          <p:nvPr>
            <p:ph idx="1"/>
          </p:nvPr>
        </p:nvSpPr>
        <p:spPr/>
        <p:txBody>
          <a:bodyPr vert="horz" wrap="square" lIns="91440" tIns="45720" rIns="91440" bIns="45720" anchor="t" anchorCtr="0"/>
          <a:lstStyle/>
          <a:p>
            <a:pPr algn="just">
              <a:lnSpc>
                <a:spcPct val="200000"/>
              </a:lnSpc>
            </a:pPr>
            <a:r>
              <a:rPr sz="3600" dirty="0"/>
              <a:t>A prediction, projection, or estimate of some future activity, event, or occurrence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vert="horz" wrap="square" lIns="91440" tIns="45720" rIns="91440" bIns="45720" anchor="ctr" anchorCtr="0"/>
          <a:lstStyle/>
          <a:p>
            <a:pPr algn="ctr"/>
            <a:r>
              <a:rPr dirty="0"/>
              <a:t>Demand Forecasting</a:t>
            </a:r>
          </a:p>
        </p:txBody>
      </p:sp>
      <p:sp>
        <p:nvSpPr>
          <p:cNvPr id="122883" name="Content Placeholder 2"/>
          <p:cNvSpPr>
            <a:spLocks noGrp="1"/>
          </p:cNvSpPr>
          <p:nvPr>
            <p:ph idx="1"/>
          </p:nvPr>
        </p:nvSpPr>
        <p:spPr/>
        <p:txBody>
          <a:bodyPr vert="horz" wrap="square" lIns="91440" tIns="45720" rIns="91440" bIns="45720" anchor="t" anchorCtr="0"/>
          <a:lstStyle/>
          <a:p>
            <a:pPr algn="just"/>
            <a:r>
              <a:rPr sz="3200" dirty="0"/>
              <a:t>An estimation of future demand or sales of a commodity on the basis of an analysis of the past data about the demand or sales of the same. </a:t>
            </a:r>
          </a:p>
          <a:p>
            <a:pPr algn="just"/>
            <a:endParaRPr sz="3200" dirty="0"/>
          </a:p>
          <a:p>
            <a:pPr algn="just"/>
            <a:r>
              <a:rPr sz="3200" dirty="0"/>
              <a:t>It depicts both the price of the product as well as its expected amount of Demand or sales. </a:t>
            </a:r>
          </a:p>
          <a:p>
            <a:pPr algn="just"/>
            <a:endParaRPr sz="3200" dirty="0"/>
          </a:p>
          <a:p>
            <a:pPr algn="just"/>
            <a:r>
              <a:rPr sz="3200" dirty="0"/>
              <a:t>It is an estimation of future demand for a specific period based upon the statistical analysis of the past data.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vert="horz" wrap="square" lIns="91440" tIns="45720" rIns="91440" bIns="45720" anchor="ctr" anchorCtr="0"/>
          <a:lstStyle/>
          <a:p>
            <a:pPr algn="ctr"/>
            <a:r>
              <a:rPr sz="4800" dirty="0">
                <a:solidFill>
                  <a:srgbClr val="0070C0"/>
                </a:solidFill>
              </a:rPr>
              <a:t>Definition</a:t>
            </a:r>
          </a:p>
        </p:txBody>
      </p:sp>
      <p:sp>
        <p:nvSpPr>
          <p:cNvPr id="123907" name="Content Placeholder 2"/>
          <p:cNvSpPr>
            <a:spLocks noGrp="1"/>
          </p:cNvSpPr>
          <p:nvPr>
            <p:ph idx="1"/>
          </p:nvPr>
        </p:nvSpPr>
        <p:spPr/>
        <p:txBody>
          <a:bodyPr vert="horz" wrap="square" lIns="91440" tIns="45720" rIns="91440" bIns="45720" anchor="t" anchorCtr="0"/>
          <a:lstStyle/>
          <a:p>
            <a:pPr algn="just"/>
            <a:r>
              <a:rPr sz="3200" dirty="0"/>
              <a:t>“The company sales forecast is the expected level of   </a:t>
            </a:r>
          </a:p>
          <a:p>
            <a:pPr algn="just">
              <a:buNone/>
            </a:pPr>
            <a:r>
              <a:rPr sz="3200" dirty="0"/>
              <a:t>     company sale based on a chosen marketing plan and  </a:t>
            </a:r>
          </a:p>
          <a:p>
            <a:pPr algn="just">
              <a:buNone/>
            </a:pPr>
            <a:r>
              <a:rPr sz="3200" dirty="0"/>
              <a:t>     assumed environmental conditions.” </a:t>
            </a:r>
          </a:p>
          <a:p>
            <a:pPr algn="r">
              <a:buNone/>
            </a:pPr>
            <a:r>
              <a:rPr sz="3200" dirty="0"/>
              <a:t>Philip Kotler</a:t>
            </a:r>
          </a:p>
          <a:p>
            <a:pPr algn="just"/>
            <a:endParaRPr sz="32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vert="horz" wrap="square" lIns="91440" tIns="45720" rIns="91440" bIns="45720" anchor="ctr" anchorCtr="0"/>
          <a:lstStyle/>
          <a:p>
            <a:pPr algn="ctr"/>
            <a:r>
              <a:rPr sz="3200" dirty="0"/>
              <a:t>Characteristics of Demand Forecasting </a:t>
            </a:r>
          </a:p>
        </p:txBody>
      </p:sp>
      <p:sp>
        <p:nvSpPr>
          <p:cNvPr id="124931" name="Content Placeholder 2"/>
          <p:cNvSpPr>
            <a:spLocks noGrp="1"/>
          </p:cNvSpPr>
          <p:nvPr>
            <p:ph idx="1"/>
          </p:nvPr>
        </p:nvSpPr>
        <p:spPr>
          <a:xfrm>
            <a:off x="744538" y="2073275"/>
            <a:ext cx="9337675" cy="5240338"/>
          </a:xfrm>
        </p:spPr>
        <p:txBody>
          <a:bodyPr vert="horz" wrap="square" lIns="91440" tIns="45720" rIns="91440" bIns="45720" anchor="t" anchorCtr="0"/>
          <a:lstStyle/>
          <a:p>
            <a:pPr algn="just">
              <a:buNone/>
            </a:pPr>
            <a:r>
              <a:rPr dirty="0"/>
              <a:t>1. Demand Forecasting is the foundation of planning </a:t>
            </a:r>
          </a:p>
          <a:p>
            <a:pPr algn="just">
              <a:buNone/>
            </a:pPr>
            <a:r>
              <a:rPr dirty="0"/>
              <a:t>2. It is an estimate of future sales </a:t>
            </a:r>
          </a:p>
          <a:p>
            <a:pPr algn="just">
              <a:buNone/>
            </a:pPr>
            <a:r>
              <a:rPr dirty="0"/>
              <a:t>3. It is made on the basis of past data and the present conditions prevailing the market </a:t>
            </a:r>
          </a:p>
          <a:p>
            <a:pPr algn="just">
              <a:buNone/>
            </a:pPr>
            <a:r>
              <a:rPr dirty="0"/>
              <a:t>4. Demand Forecast can be in monetary terms or physical terms or in both.</a:t>
            </a:r>
          </a:p>
          <a:p>
            <a:pPr algn="just">
              <a:buNone/>
            </a:pPr>
            <a:r>
              <a:rPr dirty="0"/>
              <a:t>5. Demand Forecast are for a define time or a period time </a:t>
            </a:r>
          </a:p>
          <a:p>
            <a:pPr algn="just">
              <a:buNone/>
            </a:pPr>
            <a:r>
              <a:rPr dirty="0"/>
              <a:t>6. Demand Forecast is based upon two things (i) Marketing plan (ii) The economic and other factors (these factors are competition, tastes of the consumers, the substitutes and their prices etc.)</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vert="horz" wrap="square" lIns="91440" tIns="45720" rIns="91440" bIns="45720" anchor="ctr" anchorCtr="0"/>
          <a:lstStyle/>
          <a:p>
            <a:pPr algn="ctr"/>
            <a:r>
              <a:rPr dirty="0"/>
              <a:t>Essentials of Good Forecasting System:</a:t>
            </a:r>
          </a:p>
        </p:txBody>
      </p:sp>
      <p:sp>
        <p:nvSpPr>
          <p:cNvPr id="125955" name="Content Placeholder 2"/>
          <p:cNvSpPr>
            <a:spLocks noGrp="1"/>
          </p:cNvSpPr>
          <p:nvPr>
            <p:ph idx="1"/>
          </p:nvPr>
        </p:nvSpPr>
        <p:spPr/>
        <p:txBody>
          <a:bodyPr vert="horz" wrap="square" lIns="91440" tIns="45720" rIns="91440" bIns="45720" anchor="t" anchorCtr="0"/>
          <a:lstStyle/>
          <a:p>
            <a:pPr algn="just">
              <a:buFont typeface="Wingdings" panose="05000000000000000000" pitchFamily="2" charset="2"/>
              <a:buChar char="§"/>
            </a:pPr>
            <a:r>
              <a:rPr sz="3600" dirty="0"/>
              <a:t>Accuracy</a:t>
            </a:r>
          </a:p>
          <a:p>
            <a:pPr algn="just">
              <a:buFont typeface="Wingdings" panose="05000000000000000000" pitchFamily="2" charset="2"/>
              <a:buChar char="§"/>
            </a:pPr>
            <a:r>
              <a:rPr sz="3600" dirty="0"/>
              <a:t>Simplicity </a:t>
            </a:r>
          </a:p>
          <a:p>
            <a:pPr algn="just">
              <a:buFont typeface="Wingdings" panose="05000000000000000000" pitchFamily="2" charset="2"/>
              <a:buChar char="§"/>
            </a:pPr>
            <a:r>
              <a:rPr sz="3600" dirty="0"/>
              <a:t>Practicability </a:t>
            </a:r>
          </a:p>
          <a:p>
            <a:pPr algn="just">
              <a:buFont typeface="Wingdings" panose="05000000000000000000" pitchFamily="2" charset="2"/>
              <a:buChar char="§"/>
            </a:pPr>
            <a:r>
              <a:rPr sz="3600" dirty="0"/>
              <a:t>Availability </a:t>
            </a:r>
          </a:p>
          <a:p>
            <a:pPr algn="just">
              <a:buFont typeface="Wingdings" panose="05000000000000000000" pitchFamily="2" charset="2"/>
              <a:buChar char="§"/>
            </a:pPr>
            <a:r>
              <a:rPr sz="3600" dirty="0"/>
              <a:t>Economy </a:t>
            </a:r>
          </a:p>
          <a:p>
            <a:pPr algn="just">
              <a:buFont typeface="Wingdings" panose="05000000000000000000" pitchFamily="2" charset="2"/>
              <a:buChar char="§"/>
            </a:pPr>
            <a:r>
              <a:rPr sz="3600" dirty="0"/>
              <a:t>Stability </a:t>
            </a:r>
          </a:p>
          <a:p>
            <a:pPr algn="just">
              <a:buFont typeface="Wingdings" panose="05000000000000000000" pitchFamily="2" charset="2"/>
              <a:buChar char="§"/>
            </a:pPr>
            <a:r>
              <a:rPr sz="3600" dirty="0"/>
              <a:t>Flexibility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vert="horz" wrap="square" lIns="91440" tIns="45720" rIns="91440" bIns="45720" anchor="ctr" anchorCtr="0"/>
          <a:lstStyle/>
          <a:p>
            <a:pPr algn="ctr" eaLnBrk="1" hangingPunct="1"/>
            <a:r>
              <a:rPr lang="en-IN" altLang="x-none" b="1" dirty="0">
                <a:solidFill>
                  <a:srgbClr val="002060"/>
                </a:solidFill>
              </a:rPr>
              <a:t>Demand Forecasting</a:t>
            </a:r>
          </a:p>
        </p:txBody>
      </p:sp>
      <p:sp>
        <p:nvSpPr>
          <p:cNvPr id="126979" name="Content Placeholder 2"/>
          <p:cNvSpPr>
            <a:spLocks noGrp="1"/>
          </p:cNvSpPr>
          <p:nvPr>
            <p:ph idx="1"/>
          </p:nvPr>
        </p:nvSpPr>
        <p:spPr>
          <a:xfrm>
            <a:off x="744538" y="1909763"/>
            <a:ext cx="9337675" cy="5403850"/>
          </a:xfrm>
        </p:spPr>
        <p:txBody>
          <a:bodyPr vert="horz" wrap="square" lIns="91440" tIns="45720" rIns="91440" bIns="45720" anchor="t" anchorCtr="0"/>
          <a:lstStyle/>
          <a:p>
            <a:pPr lvl="1" algn="ctr">
              <a:buNone/>
            </a:pPr>
            <a:r>
              <a:rPr sz="2800" b="1" dirty="0"/>
              <a:t>Need of Demand Forecasting  </a:t>
            </a:r>
          </a:p>
          <a:p>
            <a:pPr algn="just"/>
            <a:r>
              <a:rPr dirty="0"/>
              <a:t>Demand forecasting is predicting future demand for a product. The information regarding future demand is essential for planning and scheduling production, purchase of raw materials, acquisition of finance and advertising. </a:t>
            </a:r>
          </a:p>
          <a:p>
            <a:pPr algn="just"/>
            <a:endParaRPr dirty="0"/>
          </a:p>
          <a:p>
            <a:pPr algn="just"/>
            <a:r>
              <a:rPr dirty="0"/>
              <a:t>It is much more important where a large-scale production is being planned and production involves a long gestation period. </a:t>
            </a:r>
          </a:p>
          <a:p>
            <a:pPr algn="just"/>
            <a:endParaRPr dirty="0"/>
          </a:p>
          <a:p>
            <a:pPr algn="just"/>
            <a:r>
              <a:rPr dirty="0"/>
              <a:t>The information regarding future demand is essential also for the existing firms for avoiding under or over-production.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vert="horz" wrap="square" lIns="91440" tIns="45720" rIns="91440" bIns="45720" anchor="ctr" anchorCtr="0"/>
          <a:lstStyle/>
          <a:p>
            <a:pPr algn="ctr"/>
            <a:r>
              <a:rPr sz="3600" dirty="0"/>
              <a:t>Types of Demand Forecasting</a:t>
            </a:r>
          </a:p>
        </p:txBody>
      </p:sp>
      <p:sp>
        <p:nvSpPr>
          <p:cNvPr id="128003" name="Content Placeholder 2"/>
          <p:cNvSpPr>
            <a:spLocks noGrp="1"/>
          </p:cNvSpPr>
          <p:nvPr>
            <p:ph idx="1"/>
          </p:nvPr>
        </p:nvSpPr>
        <p:spPr>
          <a:xfrm>
            <a:off x="744538" y="1893888"/>
            <a:ext cx="9337675" cy="5419725"/>
          </a:xfrm>
        </p:spPr>
        <p:txBody>
          <a:bodyPr vert="horz" wrap="square" lIns="91440" tIns="45720" rIns="91440" bIns="45720" anchor="t" anchorCtr="0"/>
          <a:lstStyle/>
          <a:p>
            <a:pPr algn="ctr">
              <a:buNone/>
            </a:pPr>
            <a:r>
              <a:rPr b="1" dirty="0"/>
              <a:t>Short run Forecasting</a:t>
            </a:r>
          </a:p>
          <a:p>
            <a:pPr algn="just"/>
            <a:r>
              <a:rPr dirty="0"/>
              <a:t>The forecasts that are made for a period ranging between a week and an year are called as short-run forecasts. The objectives of such forecasts are as under:</a:t>
            </a:r>
          </a:p>
          <a:p>
            <a:pPr algn="just">
              <a:buNone/>
            </a:pPr>
            <a:r>
              <a:rPr dirty="0"/>
              <a:t>1.Formulation of suitable Production Policy </a:t>
            </a:r>
          </a:p>
          <a:p>
            <a:pPr algn="just">
              <a:buNone/>
            </a:pPr>
            <a:r>
              <a:rPr dirty="0"/>
              <a:t>2.Regular Supply of Raw material </a:t>
            </a:r>
          </a:p>
          <a:p>
            <a:pPr algn="just">
              <a:buNone/>
            </a:pPr>
            <a:r>
              <a:rPr dirty="0"/>
              <a:t>3.Best utilization of Machine Capacity </a:t>
            </a:r>
          </a:p>
          <a:p>
            <a:pPr algn="just">
              <a:buNone/>
            </a:pPr>
            <a:r>
              <a:rPr dirty="0"/>
              <a:t>4.Determination of Appropriate Price Policy </a:t>
            </a:r>
          </a:p>
          <a:p>
            <a:pPr algn="just">
              <a:buNone/>
            </a:pPr>
            <a:r>
              <a:rPr dirty="0"/>
              <a:t>5.Regular Supply of Labour </a:t>
            </a:r>
          </a:p>
          <a:p>
            <a:pPr algn="just">
              <a:buNone/>
            </a:pPr>
            <a:r>
              <a:rPr dirty="0"/>
              <a:t>6.Setting sales targets and establishing control and Incentives</a:t>
            </a:r>
          </a:p>
          <a:p>
            <a:pPr algn="just">
              <a:buNone/>
            </a:pPr>
            <a:r>
              <a:rPr dirty="0"/>
              <a:t>7.Forecasting Short run  financial needs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vert="horz" wrap="square" lIns="91440" tIns="45720" rIns="91440" bIns="45720" anchor="ctr" anchorCtr="0"/>
          <a:lstStyle/>
          <a:p>
            <a:pPr algn="ctr"/>
            <a:r>
              <a:rPr dirty="0"/>
              <a:t>Long-term Forecasting</a:t>
            </a:r>
          </a:p>
        </p:txBody>
      </p:sp>
      <p:sp>
        <p:nvSpPr>
          <p:cNvPr id="129027" name="Content Placeholder 2"/>
          <p:cNvSpPr>
            <a:spLocks noGrp="1"/>
          </p:cNvSpPr>
          <p:nvPr>
            <p:ph idx="1"/>
          </p:nvPr>
        </p:nvSpPr>
        <p:spPr/>
        <p:txBody>
          <a:bodyPr vert="horz" wrap="square" lIns="91440" tIns="45720" rIns="91440" bIns="45720" anchor="t" anchorCtr="0"/>
          <a:lstStyle/>
          <a:p>
            <a:pPr algn="just"/>
            <a:r>
              <a:rPr sz="3200" dirty="0"/>
              <a:t>The prediction made for a period of more than one year for the purpose of long term planning of business activities of a firm are termed as long term forecasting.  There objectives are as under: </a:t>
            </a:r>
          </a:p>
          <a:p>
            <a:pPr algn="just">
              <a:buNone/>
            </a:pPr>
            <a:r>
              <a:rPr sz="3200" dirty="0"/>
              <a:t>1. Plant Capacity Planning </a:t>
            </a:r>
          </a:p>
          <a:p>
            <a:pPr algn="just">
              <a:buNone/>
            </a:pPr>
            <a:r>
              <a:rPr sz="3200" dirty="0"/>
              <a:t>2. Man Power Planning </a:t>
            </a:r>
          </a:p>
          <a:p>
            <a:pPr algn="just">
              <a:buNone/>
            </a:pPr>
            <a:r>
              <a:rPr sz="3200" dirty="0"/>
              <a:t>3. Long run Production Planning </a:t>
            </a:r>
          </a:p>
          <a:p>
            <a:pPr algn="just">
              <a:buNone/>
            </a:pPr>
            <a:r>
              <a:rPr sz="3200" dirty="0"/>
              <a:t>4. Financial Planning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vert="horz" wrap="square" lIns="91440" tIns="45720" rIns="91440" bIns="45720" anchor="ctr" anchorCtr="0"/>
          <a:lstStyle/>
          <a:p>
            <a:pPr algn="ctr"/>
            <a:r>
              <a:rPr dirty="0"/>
              <a:t>TYPES OF FORECASTING METHODS</a:t>
            </a:r>
          </a:p>
        </p:txBody>
      </p:sp>
      <p:sp>
        <p:nvSpPr>
          <p:cNvPr id="130051" name="Content Placeholder 2"/>
          <p:cNvSpPr>
            <a:spLocks noGrp="1"/>
          </p:cNvSpPr>
          <p:nvPr>
            <p:ph idx="1"/>
          </p:nvPr>
        </p:nvSpPr>
        <p:spPr/>
        <p:txBody>
          <a:bodyPr vert="horz" wrap="square" lIns="91440" tIns="45720" rIns="91440" bIns="45720" anchor="t" anchorCtr="0"/>
          <a:lstStyle/>
          <a:p>
            <a:pPr algn="just"/>
            <a:r>
              <a:rPr sz="3200" b="1" dirty="0">
                <a:solidFill>
                  <a:srgbClr val="C00000"/>
                </a:solidFill>
              </a:rPr>
              <a:t>Qualitative Methods: </a:t>
            </a:r>
            <a:r>
              <a:rPr sz="3200" dirty="0"/>
              <a:t>These types of forecasting methods are based on judgments, opinions, intuition, emotions, or personal experiences and are subjective in nature. They do not rely on any rigorous mathematical computations. </a:t>
            </a:r>
          </a:p>
          <a:p>
            <a:pPr algn="just"/>
            <a:endParaRPr sz="3200" dirty="0"/>
          </a:p>
          <a:p>
            <a:pPr algn="just"/>
            <a:r>
              <a:rPr sz="3200" b="1" dirty="0">
                <a:solidFill>
                  <a:srgbClr val="C00000"/>
                </a:solidFill>
              </a:rPr>
              <a:t>Quantitative Methods: </a:t>
            </a:r>
            <a:r>
              <a:rPr sz="3200" dirty="0"/>
              <a:t>These types of forecasting methods are based on mathematical (quantitative) models, and are objective in nature. They rely heavily on mathematical computations.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vert="horz" wrap="square" lIns="91440" tIns="45720" rIns="91440" bIns="45720" anchor="ctr" anchorCtr="0"/>
          <a:lstStyle/>
          <a:p>
            <a:pPr algn="ctr" eaLnBrk="1" hangingPunct="1"/>
            <a:br>
              <a:rPr lang="en-IN" altLang="x-none" b="1" dirty="0">
                <a:solidFill>
                  <a:srgbClr val="002060"/>
                </a:solidFill>
              </a:rPr>
            </a:br>
            <a:r>
              <a:rPr lang="en-IN" altLang="x-none" b="1" dirty="0">
                <a:solidFill>
                  <a:srgbClr val="002060"/>
                </a:solidFill>
              </a:rPr>
              <a:t>Types of Demand</a:t>
            </a:r>
            <a:br>
              <a:rPr lang="en-IN" altLang="x-none" b="1" dirty="0">
                <a:solidFill>
                  <a:srgbClr val="002060"/>
                </a:solidFill>
              </a:rPr>
            </a:br>
            <a:r>
              <a:rPr lang="en-IN" altLang="x-none" b="1" dirty="0">
                <a:solidFill>
                  <a:srgbClr val="002060"/>
                </a:solidFill>
              </a:rPr>
              <a:t>Direct and Derived Demand</a:t>
            </a:r>
            <a:br>
              <a:rPr lang="en-IN" altLang="x-none" b="1" dirty="0">
                <a:solidFill>
                  <a:srgbClr val="002060"/>
                </a:solidFill>
              </a:rPr>
            </a:br>
            <a:br>
              <a:rPr lang="en-IN" altLang="x-none" b="1" dirty="0">
                <a:solidFill>
                  <a:srgbClr val="002060"/>
                </a:solidFill>
              </a:rPr>
            </a:br>
            <a:endParaRPr lang="en-IN" altLang="x-none" b="1" dirty="0">
              <a:solidFill>
                <a:srgbClr val="002060"/>
              </a:solidFill>
            </a:endParaRPr>
          </a:p>
        </p:txBody>
      </p:sp>
      <p:sp>
        <p:nvSpPr>
          <p:cNvPr id="14339" name="Content Placeholder 2"/>
          <p:cNvSpPr>
            <a:spLocks noGrp="1"/>
          </p:cNvSpPr>
          <p:nvPr>
            <p:ph idx="1"/>
          </p:nvPr>
        </p:nvSpPr>
        <p:spPr/>
        <p:txBody>
          <a:bodyPr vert="horz" wrap="square" lIns="91440" tIns="45720" rIns="91440" bIns="45720" anchor="t" anchorCtr="0"/>
          <a:lstStyle/>
          <a:p>
            <a:pPr algn="just" eaLnBrk="1" hangingPunct="1"/>
            <a:r>
              <a:rPr lang="en-IN" altLang="x-none" sz="3600" b="1" dirty="0"/>
              <a:t>When </a:t>
            </a:r>
            <a:r>
              <a:rPr lang="en-IN" altLang="x-none" sz="3600" dirty="0"/>
              <a:t>the goods and services are demanded by consumers to satisfy their wants directly, such demand is called direct demand.</a:t>
            </a:r>
          </a:p>
          <a:p>
            <a:pPr algn="just" eaLnBrk="1" hangingPunct="1"/>
            <a:endParaRPr lang="en-IN" altLang="x-none" sz="3600" dirty="0"/>
          </a:p>
          <a:p>
            <a:pPr algn="just" eaLnBrk="1" hangingPunct="1"/>
            <a:endParaRPr lang="en-IN" altLang="x-none" sz="3600" dirty="0"/>
          </a:p>
          <a:p>
            <a:pPr algn="just" eaLnBrk="1" hangingPunct="1"/>
            <a:r>
              <a:rPr lang="en-IN" altLang="x-none" sz="3600" b="1" dirty="0"/>
              <a:t>All </a:t>
            </a:r>
            <a:r>
              <a:rPr lang="en-IN" altLang="x-none" sz="3600" dirty="0"/>
              <a:t>consumer goods such as furniture, garments, TV set, soaps, tea, etc, have direct demand.</a:t>
            </a:r>
          </a:p>
          <a:p>
            <a:pPr algn="just" eaLnBrk="1" hangingPunct="1"/>
            <a:endParaRPr lang="en-IN" altLang="x-none" sz="3600" dirty="0"/>
          </a:p>
          <a:p>
            <a:pPr algn="just" eaLnBrk="1" hangingPunct="1"/>
            <a:endParaRPr lang="en-IN" altLang="x-none" sz="36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722313" y="1273175"/>
            <a:ext cx="9337675" cy="3378200"/>
          </a:xfrm>
        </p:spPr>
        <p:txBody>
          <a:bodyPr vert="horz" wrap="square" lIns="91440" tIns="45720" rIns="91440" bIns="45720" anchor="b" anchorCtr="0"/>
          <a:lstStyle/>
          <a:p>
            <a:pPr algn="ctr"/>
            <a:r>
              <a:rPr sz="4800" b="1" kern="1200" dirty="0">
                <a:solidFill>
                  <a:srgbClr val="002060"/>
                </a:solidFill>
                <a:latin typeface="+mj-lt"/>
                <a:ea typeface="+mj-ea"/>
                <a:cs typeface="+mj-cs"/>
              </a:rPr>
              <a:t>TECHNIQUES OF FORECASTING DEMAND</a:t>
            </a:r>
            <a:endParaRPr sz="4800" kern="1200" dirty="0">
              <a:solidFill>
                <a:srgbClr val="002060"/>
              </a:solidFill>
              <a:latin typeface="+mj-lt"/>
              <a:ea typeface="+mj-ea"/>
              <a:cs typeface="+mj-cs"/>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Survey Method</a:t>
            </a:r>
            <a:endParaRPr lang="en-IN" altLang="x-none" dirty="0">
              <a:solidFill>
                <a:srgbClr val="002060"/>
              </a:solidFill>
            </a:endParaRPr>
          </a:p>
        </p:txBody>
      </p:sp>
      <p:sp>
        <p:nvSpPr>
          <p:cNvPr id="78851" name="Content Placeholder 2"/>
          <p:cNvSpPr>
            <a:spLocks noGrp="1"/>
          </p:cNvSpPr>
          <p:nvPr>
            <p:ph idx="1"/>
          </p:nvPr>
        </p:nvSpPr>
        <p:spPr/>
        <p:txBody>
          <a:bodyPr vert="horz" wrap="square" lIns="91440" tIns="45720" rIns="91440" bIns="45720" numCol="1" anchor="t" anchorCtr="0" compatLnSpc="1"/>
          <a:lstStyle/>
          <a:p>
            <a:pPr marL="228600" marR="0" lvl="0" indent="-228600" algn="just"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Survey method are generally used where purpose is to make short run forecast of demand. Under this method, surveys are conducted to collect information about consumer’s intentions and their future purchase-plans. This method includes :</a:t>
            </a:r>
          </a:p>
          <a:p>
            <a:pPr marL="514350" marR="0" lvl="0" indent="-514350" algn="just" defTabSz="914400" rtl="0" eaLnBrk="0" fontAlgn="base" latinLnBrk="0" hangingPunct="0">
              <a:lnSpc>
                <a:spcPct val="90000"/>
              </a:lnSpc>
              <a:spcBef>
                <a:spcPts val="1000"/>
              </a:spcBef>
              <a:spcAft>
                <a:spcPct val="0"/>
              </a:spcAft>
              <a:buClrTx/>
              <a:buSzTx/>
              <a:buFont typeface="+mj-lt"/>
              <a:buAutoNum type="arabicPeriod"/>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survey of potential consumers to elicit information on their intentions and plan;</a:t>
            </a:r>
          </a:p>
          <a:p>
            <a:pPr marL="514350" marR="0" lvl="0" indent="-514350" algn="just" defTabSz="914400" rtl="0" eaLnBrk="0" fontAlgn="base" latinLnBrk="0" hangingPunct="0">
              <a:lnSpc>
                <a:spcPct val="90000"/>
              </a:lnSpc>
              <a:spcBef>
                <a:spcPts val="1000"/>
              </a:spcBef>
              <a:spcAft>
                <a:spcPct val="0"/>
              </a:spcAft>
              <a:buClrTx/>
              <a:buSzTx/>
              <a:buFont typeface="+mj-lt"/>
              <a:buAutoNum type="arabicPeriod"/>
              <a:defRPr/>
            </a:pPr>
            <a:r>
              <a:rPr kumimoji="0" lang="en-US" sz="3200" b="0" i="0" u="none" strike="noStrike" kern="1200" cap="none" spc="0" normalizeH="0" baseline="0" noProof="0" dirty="0">
                <a:ln>
                  <a:noFill/>
                </a:ln>
                <a:solidFill>
                  <a:schemeClr val="tx1"/>
                </a:solidFill>
                <a:effectLst/>
                <a:uLnTx/>
                <a:uFillTx/>
                <a:latin typeface="+mn-lt"/>
                <a:ea typeface="+mn-ea"/>
                <a:cs typeface="+mn-cs"/>
              </a:rPr>
              <a:t>opinion polling of experts, i.e., opinion survey of market experts and sales representative, and through market studies and experiments.</a:t>
            </a: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Survey Method..</a:t>
            </a:r>
            <a:endParaRPr lang="en-IN" altLang="x-none" dirty="0"/>
          </a:p>
        </p:txBody>
      </p:sp>
      <p:sp>
        <p:nvSpPr>
          <p:cNvPr id="79875" name="Content Placeholder 2"/>
          <p:cNvSpPr>
            <a:spLocks noGrp="1"/>
          </p:cNvSpPr>
          <p:nvPr>
            <p:ph idx="1"/>
          </p:nvPr>
        </p:nvSpPr>
        <p:spPr/>
        <p:txBody>
          <a:bodyPr vert="horz" wrap="square" lIns="91440" tIns="45720" rIns="91440" bIns="45720" numCol="1" anchor="t" anchorCtr="0" compatLnSpc="1"/>
          <a:lstStyle/>
          <a:p>
            <a:pPr marL="228600" marR="0" lvl="0" indent="-228600" algn="just"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following techniques are used to conduct the survey of consumers and experts.</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en-US" sz="2800" b="1" i="0" u="none" strike="noStrike" kern="1200" cap="none" spc="0" normalizeH="0" baseline="0" noProof="0" dirty="0">
                <a:ln>
                  <a:noFill/>
                </a:ln>
                <a:solidFill>
                  <a:schemeClr val="tx1"/>
                </a:solidFill>
                <a:effectLst/>
                <a:uLnTx/>
                <a:uFillTx/>
                <a:latin typeface="+mn-lt"/>
                <a:ea typeface="+mn-ea"/>
                <a:cs typeface="+mn-cs"/>
              </a:rPr>
              <a:t>Consumer Survey Methods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consumer survey method of demand forecasting involves direct interview of the potential consumers. It may be in the form of:</a:t>
            </a:r>
          </a:p>
          <a:p>
            <a:pPr marL="457200" marR="0" lvl="0" indent="-457200" algn="l" defTabSz="914400" rtl="0" eaLnBrk="0" fontAlgn="base" latinLnBrk="0" hangingPunct="0">
              <a:lnSpc>
                <a:spcPct val="90000"/>
              </a:lnSpc>
              <a:spcBef>
                <a:spcPts val="1000"/>
              </a:spcBef>
              <a:spcAft>
                <a:spcPct val="0"/>
              </a:spcAft>
              <a:buClrTx/>
              <a:buSzTx/>
              <a:buFont typeface="+mj-lt"/>
              <a:buAutoNum type="arabicPeriod"/>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Complete enumeration, or</a:t>
            </a:r>
          </a:p>
          <a:p>
            <a:pPr marL="457200" marR="0" lvl="0" indent="-457200" algn="l" defTabSz="914400" rtl="0" eaLnBrk="0" fontAlgn="base" latinLnBrk="0" hangingPunct="0">
              <a:lnSpc>
                <a:spcPct val="90000"/>
              </a:lnSpc>
              <a:spcBef>
                <a:spcPts val="1000"/>
              </a:spcBef>
              <a:spcAft>
                <a:spcPct val="0"/>
              </a:spcAft>
              <a:buClrTx/>
              <a:buSzTx/>
              <a:buFont typeface="+mj-lt"/>
              <a:buAutoNum type="arabicPeriod"/>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Sample survey.</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These consumer survey methods are used under different conditions and for different purposes. </a:t>
            </a: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Direct Interview Method</a:t>
            </a:r>
            <a:endParaRPr lang="en-IN" altLang="x-none" dirty="0">
              <a:solidFill>
                <a:srgbClr val="002060"/>
              </a:solidFill>
            </a:endParaRPr>
          </a:p>
        </p:txBody>
      </p:sp>
      <p:sp>
        <p:nvSpPr>
          <p:cNvPr id="134147" name="Content Placeholder 2"/>
          <p:cNvSpPr>
            <a:spLocks noGrp="1"/>
          </p:cNvSpPr>
          <p:nvPr>
            <p:ph idx="1"/>
          </p:nvPr>
        </p:nvSpPr>
        <p:spPr>
          <a:xfrm>
            <a:off x="744538" y="1933575"/>
            <a:ext cx="9337675" cy="5151438"/>
          </a:xfrm>
        </p:spPr>
        <p:txBody>
          <a:bodyPr vert="horz" wrap="square" lIns="91440" tIns="45720" rIns="91440" bIns="45720" anchor="t" anchorCtr="0"/>
          <a:lstStyle/>
          <a:p>
            <a:pPr algn="just"/>
            <a:r>
              <a:rPr dirty="0"/>
              <a:t>The most direct and simple way of assessing future demand for a product is to interview the potential consumers or users and to ask them what quantity of the product they would be willing to buy at different prices over a given period say, one year. </a:t>
            </a:r>
          </a:p>
          <a:p>
            <a:pPr algn="just"/>
            <a:r>
              <a:rPr dirty="0"/>
              <a:t>This method is known as direct interview method.</a:t>
            </a:r>
          </a:p>
          <a:p>
            <a:pPr algn="just"/>
            <a:r>
              <a:rPr dirty="0"/>
              <a:t> This method may, cover almost all the potential consumers or only selected groups of consumers from different cities or parts of the area of consumer concentration. When all the consumers are interviewed, the method is known as complete enumeration survey method, and when only a few selected representative consumers are interviewed, it is known as sample survey method. </a:t>
            </a:r>
            <a:endParaRPr lang="en-IN" altLang="x-none"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Expert-Opinion Method</a:t>
            </a:r>
            <a:endParaRPr lang="en-IN" altLang="x-none" dirty="0">
              <a:solidFill>
                <a:srgbClr val="002060"/>
              </a:solidFill>
            </a:endParaRPr>
          </a:p>
        </p:txBody>
      </p:sp>
      <p:sp>
        <p:nvSpPr>
          <p:cNvPr id="135171" name="Content Placeholder 2"/>
          <p:cNvSpPr>
            <a:spLocks noGrp="1"/>
          </p:cNvSpPr>
          <p:nvPr>
            <p:ph idx="1"/>
          </p:nvPr>
        </p:nvSpPr>
        <p:spPr/>
        <p:txBody>
          <a:bodyPr vert="horz" wrap="square" lIns="91440" tIns="45720" rIns="91440" bIns="45720" anchor="t" anchorCtr="0"/>
          <a:lstStyle/>
          <a:p>
            <a:pPr algn="just"/>
            <a:r>
              <a:rPr sz="3200" dirty="0"/>
              <a:t>In this method, the executive uses his own anticipation and what he hears from others. Outside experts are also consulted and the other executive heads are also required to give their opinion in the matter. </a:t>
            </a:r>
          </a:p>
          <a:p>
            <a:pPr algn="just"/>
            <a:endParaRPr sz="3200" dirty="0"/>
          </a:p>
          <a:p>
            <a:pPr algn="just"/>
            <a:r>
              <a:rPr sz="3200" dirty="0"/>
              <a:t>Salesmen are to provide information about customer’s attitude and preferences and the activities of competitors. Thus all possible information from the opinions of various persons is combined together to change the subjective opinions into quantitative forecasts.</a:t>
            </a:r>
            <a:endParaRPr lang="en-IN" altLang="x-none" sz="32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Expert-Opinion Method</a:t>
            </a:r>
            <a:endParaRPr lang="en-IN" altLang="x-none" dirty="0"/>
          </a:p>
        </p:txBody>
      </p:sp>
      <p:sp>
        <p:nvSpPr>
          <p:cNvPr id="136195" name="Content Placeholder 2"/>
          <p:cNvSpPr>
            <a:spLocks noGrp="1"/>
          </p:cNvSpPr>
          <p:nvPr>
            <p:ph idx="1"/>
          </p:nvPr>
        </p:nvSpPr>
        <p:spPr/>
        <p:txBody>
          <a:bodyPr vert="horz" wrap="square" lIns="91440" tIns="45720" rIns="91440" bIns="45720" anchor="t" anchorCtr="0"/>
          <a:lstStyle/>
          <a:p>
            <a:pPr algn="just"/>
            <a:r>
              <a:rPr sz="3200" dirty="0"/>
              <a:t>No doubt experts and experienced managers can be useful as guides and serve as reliable source of information, but one has to make his own decision from all the opinions. </a:t>
            </a:r>
          </a:p>
          <a:p>
            <a:pPr algn="just"/>
            <a:endParaRPr sz="3200" dirty="0"/>
          </a:p>
          <a:p>
            <a:pPr algn="just"/>
            <a:r>
              <a:rPr sz="3200" dirty="0"/>
              <a:t>Thus in this method broad guess is made by the executive in charge of a business. There are many advantages and disadvantages of opinion technique of forecasting :</a:t>
            </a:r>
            <a:endParaRPr lang="en-IN" altLang="x-none" sz="32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Advantages</a:t>
            </a:r>
            <a:endParaRPr lang="en-IN" altLang="x-none" dirty="0">
              <a:solidFill>
                <a:srgbClr val="002060"/>
              </a:solidFill>
            </a:endParaRPr>
          </a:p>
        </p:txBody>
      </p:sp>
      <p:sp>
        <p:nvSpPr>
          <p:cNvPr id="137219" name="Content Placeholder 2"/>
          <p:cNvSpPr>
            <a:spLocks noGrp="1"/>
          </p:cNvSpPr>
          <p:nvPr>
            <p:ph idx="1"/>
          </p:nvPr>
        </p:nvSpPr>
        <p:spPr/>
        <p:txBody>
          <a:bodyPr vert="horz" wrap="square" lIns="91440" tIns="45720" rIns="91440" bIns="45720" anchor="t" anchorCtr="0"/>
          <a:lstStyle/>
          <a:p>
            <a:pPr algn="just">
              <a:buNone/>
            </a:pPr>
            <a:r>
              <a:rPr sz="3200" dirty="0"/>
              <a:t>(i) Simple and easy to understand.</a:t>
            </a:r>
          </a:p>
          <a:p>
            <a:pPr algn="just">
              <a:buNone/>
            </a:pPr>
            <a:r>
              <a:rPr sz="3200" dirty="0"/>
              <a:t>(ii) No specialised skill is required.</a:t>
            </a:r>
          </a:p>
          <a:p>
            <a:pPr algn="just">
              <a:buNone/>
            </a:pPr>
            <a:r>
              <a:rPr sz="3200" dirty="0"/>
              <a:t>(iii) Low cost.</a:t>
            </a:r>
          </a:p>
          <a:p>
            <a:pPr algn="just">
              <a:buNone/>
            </a:pPr>
            <a:r>
              <a:rPr sz="3200" dirty="0"/>
              <a:t>(iv) It is based on the information or opinion of the persons who are directly involved in the system.</a:t>
            </a:r>
          </a:p>
          <a:p>
            <a:pPr algn="just">
              <a:buNone/>
            </a:pPr>
            <a:r>
              <a:rPr sz="3200" dirty="0"/>
              <a:t>(v) It can be used in case of new products where satisfactory data is not available</a:t>
            </a:r>
            <a:endParaRPr lang="en-IN" altLang="x-none" sz="32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vert="horz" wrap="square" lIns="91440" tIns="45720" rIns="91440" bIns="45720" anchor="ctr" anchorCtr="0"/>
          <a:lstStyle/>
          <a:p>
            <a:pPr algn="ctr"/>
            <a:r>
              <a:rPr b="1" dirty="0"/>
              <a:t>Disadvantages</a:t>
            </a:r>
            <a:br>
              <a:rPr b="1" dirty="0"/>
            </a:br>
            <a:endParaRPr lang="en-IN" altLang="x-none" dirty="0"/>
          </a:p>
        </p:txBody>
      </p:sp>
      <p:sp>
        <p:nvSpPr>
          <p:cNvPr id="138243" name="Content Placeholder 2"/>
          <p:cNvSpPr>
            <a:spLocks noGrp="1"/>
          </p:cNvSpPr>
          <p:nvPr>
            <p:ph idx="1"/>
          </p:nvPr>
        </p:nvSpPr>
        <p:spPr/>
        <p:txBody>
          <a:bodyPr vert="horz" wrap="square" lIns="91440" tIns="45720" rIns="91440" bIns="45720" anchor="t" anchorCtr="0"/>
          <a:lstStyle/>
          <a:p>
            <a:pPr algn="just">
              <a:buNone/>
            </a:pPr>
            <a:r>
              <a:rPr sz="3600" dirty="0"/>
              <a:t>(i) Opinions and intuitions are highly subjective.</a:t>
            </a:r>
          </a:p>
          <a:p>
            <a:pPr algn="just">
              <a:buNone/>
            </a:pPr>
            <a:r>
              <a:rPr sz="3600" dirty="0"/>
              <a:t>(ii) Personal estimates are likely to be biased.</a:t>
            </a:r>
          </a:p>
          <a:p>
            <a:pPr algn="just">
              <a:buNone/>
            </a:pPr>
            <a:r>
              <a:rPr sz="3600" dirty="0"/>
              <a:t>(iii) Time required to take the decision may be more.</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vert="horz" wrap="square" lIns="91440" tIns="45720" rIns="91440" bIns="45720" anchor="ctr" anchorCtr="0"/>
          <a:lstStyle/>
          <a:p>
            <a:pPr algn="ctr" eaLnBrk="1" hangingPunct="1"/>
            <a:r>
              <a:rPr b="1" dirty="0"/>
              <a:t>Delphi Method</a:t>
            </a:r>
            <a:endParaRPr lang="en-IN" altLang="x-none" dirty="0"/>
          </a:p>
        </p:txBody>
      </p:sp>
      <p:sp>
        <p:nvSpPr>
          <p:cNvPr id="139267" name="Content Placeholder 2"/>
          <p:cNvSpPr>
            <a:spLocks noGrp="1"/>
          </p:cNvSpPr>
          <p:nvPr>
            <p:ph idx="1"/>
          </p:nvPr>
        </p:nvSpPr>
        <p:spPr/>
        <p:txBody>
          <a:bodyPr vert="horz" wrap="square" lIns="91440" tIns="45720" rIns="91440" bIns="45720" anchor="t" anchorCtr="0"/>
          <a:lstStyle/>
          <a:p>
            <a:pPr algn="just"/>
            <a:r>
              <a:rPr dirty="0"/>
              <a:t>A group decision-making technique of forecasting demand. In this method, questions are individually asked from a group of experts to obtain their opinions on demand for products in future. These questions are repeatedly asked until a consensus is obtained.</a:t>
            </a:r>
          </a:p>
          <a:p>
            <a:pPr algn="just"/>
            <a:endParaRPr dirty="0"/>
          </a:p>
          <a:p>
            <a:pPr algn="just"/>
            <a:r>
              <a:rPr dirty="0"/>
              <a:t>In addition, in this method, each expert is provided information regarding the estimates made by other experts in the group, so that he/she can revise his/her estimates with respect to others’ estimates. In this way, the forecasts are cross checked among experts to reach more accurate decision making.</a:t>
            </a:r>
            <a:endParaRPr lang="en-IN" altLang="x-none"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vert="horz" wrap="square" lIns="91440" tIns="45720" rIns="91440" bIns="45720" anchor="ctr" anchorCtr="0"/>
          <a:lstStyle/>
          <a:p>
            <a:pPr algn="ctr" eaLnBrk="1" hangingPunct="1"/>
            <a:r>
              <a:rPr b="1" dirty="0"/>
              <a:t>Delphi Method</a:t>
            </a:r>
            <a:endParaRPr lang="en-IN" altLang="x-none" dirty="0"/>
          </a:p>
        </p:txBody>
      </p:sp>
      <p:sp>
        <p:nvSpPr>
          <p:cNvPr id="140291" name="Content Placeholder 2"/>
          <p:cNvSpPr>
            <a:spLocks noGrp="1"/>
          </p:cNvSpPr>
          <p:nvPr>
            <p:ph idx="1"/>
          </p:nvPr>
        </p:nvSpPr>
        <p:spPr/>
        <p:txBody>
          <a:bodyPr vert="horz" wrap="square" lIns="91440" tIns="45720" rIns="91440" bIns="45720" anchor="t" anchorCtr="0"/>
          <a:lstStyle/>
          <a:p>
            <a:pPr algn="just">
              <a:lnSpc>
                <a:spcPct val="150000"/>
              </a:lnSpc>
            </a:pPr>
            <a:r>
              <a:rPr sz="3200" dirty="0"/>
              <a:t>Ever expert is allowed to react or provide suggestions on others’ estimates. However, the names of experts are kept anonymous while exchanging estimates among experts to facilitate fair judgment and reduce halo effect.</a:t>
            </a:r>
            <a:endParaRPr lang="en-IN" altLang="x-none"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44538" y="395288"/>
            <a:ext cx="9337675" cy="1568450"/>
          </a:xfrm>
        </p:spPr>
        <p:txBody>
          <a:bodyPr vert="horz" wrap="square" lIns="91440" tIns="45720" rIns="91440" bIns="45720" anchor="ctr" anchorCtr="0"/>
          <a:lstStyle/>
          <a:p>
            <a:pPr algn="ctr" eaLnBrk="1" hangingPunct="1"/>
            <a:r>
              <a:rPr lang="en-IN" altLang="x-none" b="1" dirty="0">
                <a:solidFill>
                  <a:srgbClr val="002060"/>
                </a:solidFill>
              </a:rPr>
              <a:t>Derived Demand</a:t>
            </a:r>
          </a:p>
        </p:txBody>
      </p:sp>
      <p:sp>
        <p:nvSpPr>
          <p:cNvPr id="3" name="Content Placeholder 2"/>
          <p:cNvSpPr>
            <a:spLocks noGrp="1"/>
          </p:cNvSpPr>
          <p:nvPr>
            <p:ph idx="1"/>
          </p:nvPr>
        </p:nvSpPr>
        <p:spPr/>
        <p:txBody>
          <a:bodyPr vert="horz" wrap="square" lIns="91440" tIns="45720" rIns="91440" bIns="45720" numCol="1" anchor="t" anchorCtr="0" compatLnSpc="1"/>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When a commodity is demanded to produce another product, such demand is called derived demand or indirect demand.</a:t>
            </a:r>
            <a:b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Derived demand comes from producers to carry out production.</a:t>
            </a: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It depends on the demand for other goods and services.</a:t>
            </a:r>
            <a:b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Factor services such land, </a:t>
            </a:r>
            <a:r>
              <a:rPr kumimoji="0" lang="en-US" sz="2800" b="0" i="0" u="none" strike="noStrike" kern="1200" cap="none" spc="0" normalizeH="0" baseline="0" noProof="0" dirty="0" err="1">
                <a:ln>
                  <a:noFill/>
                </a:ln>
                <a:solidFill>
                  <a:srgbClr val="222222"/>
                </a:solidFill>
                <a:effectLst/>
                <a:uLnTx/>
                <a:uFillTx/>
                <a:latin typeface="Arial" panose="020B0604020202020204" pitchFamily="34" charset="0"/>
                <a:ea typeface="+mn-ea"/>
                <a:cs typeface="Arial" panose="020B0604020202020204" pitchFamily="34" charset="0"/>
              </a:rPr>
              <a:t>labour</a:t>
            </a:r>
            <a: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raw materials, machinery, etc. Have derived or indirect demand.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150000"/>
              </a:lnSpc>
              <a:spcBef>
                <a:spcPts val="1000"/>
              </a:spcBef>
              <a:spcAft>
                <a:spcPct val="0"/>
              </a:spcAft>
              <a:buClrTx/>
              <a:buSzTx/>
              <a:buFont typeface="Arial" panose="020B0604020202020204" pitchFamily="34" charset="0"/>
              <a:buChar char="•"/>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vert="horz" wrap="square" lIns="91440" tIns="45720" rIns="91440" bIns="45720" anchor="ctr" anchorCtr="0"/>
          <a:lstStyle/>
          <a:p>
            <a:pPr algn="ctr" eaLnBrk="1" hangingPunct="1"/>
            <a:r>
              <a:rPr b="1" dirty="0"/>
              <a:t>Delphi Method</a:t>
            </a:r>
            <a:endParaRPr lang="en-IN" altLang="x-none" dirty="0"/>
          </a:p>
        </p:txBody>
      </p:sp>
      <p:sp>
        <p:nvSpPr>
          <p:cNvPr id="141315" name="Content Placeholder 2"/>
          <p:cNvSpPr>
            <a:spLocks noGrp="1"/>
          </p:cNvSpPr>
          <p:nvPr>
            <p:ph idx="1"/>
          </p:nvPr>
        </p:nvSpPr>
        <p:spPr/>
        <p:txBody>
          <a:bodyPr vert="horz" wrap="square" lIns="91440" tIns="45720" rIns="91440" bIns="45720" anchor="t" anchorCtr="0"/>
          <a:lstStyle/>
          <a:p>
            <a:pPr algn="just">
              <a:lnSpc>
                <a:spcPct val="150000"/>
              </a:lnSpc>
            </a:pPr>
            <a:r>
              <a:rPr sz="3200" dirty="0"/>
              <a:t>The main advantage of this method is that it is time and cost effective as a number of experts are approached in a short time without spending on other resources. However, this method may lead to subjective decision making.</a:t>
            </a:r>
            <a:endParaRPr lang="en-IN" altLang="x-none" sz="32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vert="horz" wrap="square" lIns="91440" tIns="45720" rIns="91440" bIns="45720" anchor="ctr" anchorCtr="0"/>
          <a:lstStyle/>
          <a:p>
            <a:pPr algn="ctr" eaLnBrk="1" hangingPunct="1"/>
            <a:r>
              <a:rPr sz="4000" b="1" dirty="0">
                <a:solidFill>
                  <a:srgbClr val="002060"/>
                </a:solidFill>
              </a:rPr>
              <a:t>Market Studies and Experiments</a:t>
            </a:r>
            <a:endParaRPr lang="en-IN" altLang="x-none" sz="4000" dirty="0">
              <a:solidFill>
                <a:srgbClr val="002060"/>
              </a:solidFill>
            </a:endParaRPr>
          </a:p>
        </p:txBody>
      </p:sp>
      <p:sp>
        <p:nvSpPr>
          <p:cNvPr id="142339" name="Content Placeholder 2"/>
          <p:cNvSpPr>
            <a:spLocks noGrp="1"/>
          </p:cNvSpPr>
          <p:nvPr>
            <p:ph idx="1"/>
          </p:nvPr>
        </p:nvSpPr>
        <p:spPr/>
        <p:txBody>
          <a:bodyPr vert="horz" wrap="square" lIns="91440" tIns="45720" rIns="91440" bIns="45720" anchor="t" anchorCtr="0"/>
          <a:lstStyle/>
          <a:p>
            <a:pPr algn="just"/>
            <a:r>
              <a:rPr sz="3200" dirty="0"/>
              <a:t>Under this method, firms first select some areas of the representative markets - three or four cities having similar features, viz., population, income levels, cultural and social background, occupational distribution, choices and preferences of consumers.</a:t>
            </a:r>
          </a:p>
          <a:p>
            <a:pPr algn="just"/>
            <a:endParaRPr sz="3200" dirty="0"/>
          </a:p>
          <a:p>
            <a:pPr algn="just"/>
            <a:r>
              <a:rPr sz="3200" dirty="0"/>
              <a:t>Then, they carry out market experiments by changing prices, advertisement expenditure, and other controllable variables in the demand function under the assumption that other things remain the same. </a:t>
            </a:r>
          </a:p>
          <a:p>
            <a:pPr algn="just"/>
            <a:endParaRPr lang="en-IN" altLang="x-none" sz="32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vert="horz" wrap="square" lIns="91440" tIns="45720" rIns="91440" bIns="45720" anchor="ctr" anchorCtr="0"/>
          <a:lstStyle/>
          <a:p>
            <a:pPr algn="ctr" eaLnBrk="1" hangingPunct="1"/>
            <a:r>
              <a:rPr sz="3600" b="1" dirty="0">
                <a:solidFill>
                  <a:srgbClr val="002060"/>
                </a:solidFill>
              </a:rPr>
              <a:t>Market Studies and Experiments</a:t>
            </a:r>
            <a:endParaRPr lang="en-IN" altLang="x-none" sz="3600" dirty="0">
              <a:solidFill>
                <a:srgbClr val="002060"/>
              </a:solidFill>
            </a:endParaRPr>
          </a:p>
        </p:txBody>
      </p:sp>
      <p:sp>
        <p:nvSpPr>
          <p:cNvPr id="143363" name="Content Placeholder 2"/>
          <p:cNvSpPr>
            <a:spLocks noGrp="1"/>
          </p:cNvSpPr>
          <p:nvPr>
            <p:ph idx="1"/>
          </p:nvPr>
        </p:nvSpPr>
        <p:spPr/>
        <p:txBody>
          <a:bodyPr vert="horz" wrap="square" lIns="91440" tIns="45720" rIns="91440" bIns="45720" anchor="t" anchorCtr="0"/>
          <a:lstStyle/>
          <a:p>
            <a:pPr algn="just"/>
            <a:r>
              <a:rPr sz="3200" dirty="0"/>
              <a:t>The controlled variables may be changed over time either simultaneously in all the markets or in the selected markets. After such changes are introduced in the market, the consequent changes in the demand over a period of time (a week, a fortnight, or month) are recorded. </a:t>
            </a:r>
          </a:p>
          <a:p>
            <a:pPr algn="just"/>
            <a:endParaRPr sz="3200" dirty="0"/>
          </a:p>
          <a:p>
            <a:pPr algn="just"/>
            <a:r>
              <a:rPr sz="3200" dirty="0"/>
              <a:t>On the basis of data collected, elasticity coefficients are computed. These coefficients are then used along, with the variables of demand function to assess the demand for the product.</a:t>
            </a:r>
            <a:endParaRPr lang="en-IN" altLang="x-none" sz="32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vert="horz" wrap="square" lIns="91440" tIns="45720" rIns="91440" bIns="45720" anchor="ctr" anchorCtr="0"/>
          <a:lstStyle/>
          <a:p>
            <a:pPr algn="ctr" eaLnBrk="1" hangingPunct="1"/>
            <a:r>
              <a:rPr sz="3600" b="1" dirty="0">
                <a:solidFill>
                  <a:srgbClr val="002060"/>
                </a:solidFill>
              </a:rPr>
              <a:t>Market Studies and Experiments</a:t>
            </a:r>
            <a:endParaRPr lang="en-IN" altLang="x-none" sz="3600" dirty="0">
              <a:solidFill>
                <a:srgbClr val="002060"/>
              </a:solidFill>
            </a:endParaRPr>
          </a:p>
        </p:txBody>
      </p:sp>
      <p:sp>
        <p:nvSpPr>
          <p:cNvPr id="144387" name="Content Placeholder 2"/>
          <p:cNvSpPr>
            <a:spLocks noGrp="1"/>
          </p:cNvSpPr>
          <p:nvPr>
            <p:ph idx="1"/>
          </p:nvPr>
        </p:nvSpPr>
        <p:spPr/>
        <p:txBody>
          <a:bodyPr vert="horz" wrap="square" lIns="91440" tIns="45720" rIns="91440" bIns="45720" anchor="t" anchorCtr="0"/>
          <a:lstStyle/>
          <a:p>
            <a:pPr algn="just"/>
            <a:r>
              <a:rPr dirty="0"/>
              <a:t>Alternatively, market experiments can be replaced by consumer clinic or controlled laboratory experiment. Under this method, consumers are given some money to buy in a stipulated store goods with varying prices, packages, displays, etc. </a:t>
            </a:r>
          </a:p>
          <a:p>
            <a:pPr algn="just"/>
            <a:endParaRPr dirty="0"/>
          </a:p>
          <a:p>
            <a:pPr algn="just"/>
            <a:r>
              <a:rPr dirty="0"/>
              <a:t>The experiment reveals the consumers responsiveness to the changes made in prices, packages and displays, etc. Thus, the laboratory experiments also yield the same information as the field market experiments. But the former has an advantage over the latter because of greater control over extraneous factors and its somewhat lower cost.</a:t>
            </a:r>
            <a:endParaRPr lang="en-IN" altLang="x-none"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vert="horz" wrap="square" lIns="91440" tIns="45720" rIns="91440" bIns="45720" anchor="ctr" anchorCtr="0"/>
          <a:lstStyle/>
          <a:p>
            <a:pPr algn="ctr" eaLnBrk="1" hangingPunct="1"/>
            <a:r>
              <a:rPr lang="en-IN" altLang="x-none" b="1" dirty="0">
                <a:solidFill>
                  <a:srgbClr val="002060"/>
                </a:solidFill>
              </a:rPr>
              <a:t>Statistical Methods</a:t>
            </a:r>
          </a:p>
        </p:txBody>
      </p:sp>
      <p:sp>
        <p:nvSpPr>
          <p:cNvPr id="145411" name="Content Placeholder 2"/>
          <p:cNvSpPr>
            <a:spLocks noGrp="1"/>
          </p:cNvSpPr>
          <p:nvPr>
            <p:ph idx="1"/>
          </p:nvPr>
        </p:nvSpPr>
        <p:spPr/>
        <p:txBody>
          <a:bodyPr vert="horz" wrap="square" lIns="91440" tIns="45720" rIns="91440" bIns="45720" anchor="t" anchorCtr="0"/>
          <a:lstStyle/>
          <a:p>
            <a:pPr algn="just" eaLnBrk="1" hangingPunct="1"/>
            <a:r>
              <a:rPr sz="3200" dirty="0"/>
              <a:t>The statistical method is one of the important methods of demand forecasting. Statistical methods are scientific, reliable and free from biases. The major statistical methods used for demand forecasting are:</a:t>
            </a:r>
          </a:p>
          <a:p>
            <a:pPr algn="just" eaLnBrk="1" hangingPunct="1"/>
            <a:endParaRPr lang="en-IN" altLang="x-none" sz="3200" dirty="0"/>
          </a:p>
          <a:p>
            <a:pPr algn="just" eaLnBrk="1" hangingPunct="1"/>
            <a:r>
              <a:rPr lang="en-IN" altLang="x-none" sz="3200" dirty="0"/>
              <a:t>Regression</a:t>
            </a:r>
          </a:p>
          <a:p>
            <a:pPr algn="just" eaLnBrk="1" hangingPunct="1"/>
            <a:r>
              <a:rPr lang="en-IN" altLang="x-none" sz="3200" dirty="0"/>
              <a:t>Trend Projection Method/Time Series</a:t>
            </a:r>
          </a:p>
          <a:p>
            <a:pPr algn="just" eaLnBrk="1" hangingPunct="1"/>
            <a:r>
              <a:rPr lang="en-IN" altLang="x-none" sz="3200" dirty="0"/>
              <a:t>Moving Average</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vert="horz" wrap="square" lIns="91440" tIns="45720" rIns="91440" bIns="45720" anchor="ctr" anchorCtr="0"/>
          <a:lstStyle/>
          <a:p>
            <a:pPr algn="ctr"/>
            <a:r>
              <a:rPr sz="3600" dirty="0"/>
              <a:t>Trend Projection Method</a:t>
            </a:r>
          </a:p>
        </p:txBody>
      </p:sp>
      <p:sp>
        <p:nvSpPr>
          <p:cNvPr id="146435" name="Content Placeholder 2"/>
          <p:cNvSpPr>
            <a:spLocks noGrp="1"/>
          </p:cNvSpPr>
          <p:nvPr>
            <p:ph idx="1"/>
          </p:nvPr>
        </p:nvSpPr>
        <p:spPr/>
        <p:txBody>
          <a:bodyPr vert="horz" wrap="square" lIns="91440" tIns="45720" rIns="91440" bIns="45720" anchor="t" anchorCtr="0"/>
          <a:lstStyle/>
          <a:p>
            <a:pPr algn="just"/>
            <a:r>
              <a:rPr sz="3200" dirty="0"/>
              <a:t> This method is useful where the organization has a sufficient amount of accumulated past data of the sales. This date is arranged chronologically to obtain a time series. Thus, the time series depicts the past trend and on the basis of it, the future market trend can be predicted. It is assumed that the past trend will continue in the future. Thus, on the basis of the predicted future trend, the demand for a product or service is forecasted.</a:t>
            </a:r>
          </a:p>
          <a:p>
            <a:pPr algn="just"/>
            <a:endParaRPr sz="3200"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vert="horz" wrap="square" lIns="91440" tIns="45720" rIns="91440" bIns="45720" anchor="ctr" anchorCtr="0"/>
          <a:lstStyle/>
          <a:p>
            <a:pPr algn="ctr"/>
            <a:r>
              <a:rPr sz="4000" dirty="0"/>
              <a:t>Regression Analysis</a:t>
            </a:r>
          </a:p>
        </p:txBody>
      </p:sp>
      <p:sp>
        <p:nvSpPr>
          <p:cNvPr id="147459" name="Content Placeholder 2"/>
          <p:cNvSpPr>
            <a:spLocks noGrp="1"/>
          </p:cNvSpPr>
          <p:nvPr>
            <p:ph idx="1"/>
          </p:nvPr>
        </p:nvSpPr>
        <p:spPr/>
        <p:txBody>
          <a:bodyPr vert="horz" wrap="square" lIns="91440" tIns="45720" rIns="91440" bIns="45720" anchor="t" anchorCtr="0"/>
          <a:lstStyle/>
          <a:p>
            <a:pPr algn="just"/>
            <a:r>
              <a:rPr sz="3200" dirty="0"/>
              <a:t> This method establishes a relationship between the dependent variable and the independent variables. In our case, the quantity demanded is the dependent variable and income, the price of goods, the price of related goods, the price of substitute goods, etc. are independent variables. The regression equation is derived assuming the relationship to be linear. Regression Equation: Y = a + bX. Where Y is the forecasted demand for a product or service.</a:t>
            </a:r>
          </a:p>
          <a:p>
            <a:pPr algn="just"/>
            <a:endParaRP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vert="horz" wrap="square" lIns="91440" tIns="45720" rIns="91440" bIns="45720" anchor="ctr" anchorCtr="0"/>
          <a:lstStyle/>
          <a:p>
            <a:pPr algn="ctr"/>
            <a:r>
              <a:rPr b="1" dirty="0">
                <a:solidFill>
                  <a:srgbClr val="002060"/>
                </a:solidFill>
              </a:rPr>
              <a:t>Income Demand</a:t>
            </a:r>
          </a:p>
        </p:txBody>
      </p:sp>
      <p:sp>
        <p:nvSpPr>
          <p:cNvPr id="16387" name="Content Placeholder 2"/>
          <p:cNvSpPr>
            <a:spLocks noGrp="1"/>
          </p:cNvSpPr>
          <p:nvPr>
            <p:ph idx="1"/>
          </p:nvPr>
        </p:nvSpPr>
        <p:spPr/>
        <p:txBody>
          <a:bodyPr vert="horz" wrap="square" lIns="91440" tIns="45720" rIns="91440" bIns="45720" anchor="t" anchorCtr="0"/>
          <a:lstStyle/>
          <a:p>
            <a:pPr algn="just"/>
            <a:r>
              <a:rPr sz="3200" dirty="0"/>
              <a:t>It is a demand for different quantities of a commodity or service that consumers intend to purchase at different levels of income assuming other factors remain the same. </a:t>
            </a:r>
          </a:p>
          <a:p>
            <a:pPr algn="just"/>
            <a:r>
              <a:rPr sz="3200" dirty="0"/>
              <a:t>Generally, the </a:t>
            </a:r>
            <a:r>
              <a:rPr sz="3200" dirty="0">
                <a:solidFill>
                  <a:srgbClr val="FF0000"/>
                </a:solidFill>
              </a:rPr>
              <a:t>demand for a commodity or service increases with an increase in the level of income of individuals except for inferior goods</a:t>
            </a:r>
            <a:r>
              <a:rPr sz="3200" dirty="0"/>
              <a:t>. </a:t>
            </a:r>
          </a:p>
          <a:p>
            <a:pPr algn="just"/>
            <a:r>
              <a:rPr sz="3200" dirty="0"/>
              <a:t>Therefore, </a:t>
            </a:r>
            <a:r>
              <a:rPr sz="3200" dirty="0">
                <a:solidFill>
                  <a:srgbClr val="FF0000"/>
                </a:solidFill>
              </a:rPr>
              <a:t>demand and income are directly proportional to normal goods whereas the demand and income are inversely proportional to inferior goods.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vert="horz" wrap="square" lIns="91440" tIns="45720" rIns="91440" bIns="45720" anchor="ctr" anchorCtr="0"/>
          <a:lstStyle/>
          <a:p>
            <a:pPr algn="ctr"/>
            <a:r>
              <a:rPr b="1" dirty="0">
                <a:solidFill>
                  <a:srgbClr val="002060"/>
                </a:solidFill>
              </a:rPr>
              <a:t>Cross Demand</a:t>
            </a:r>
          </a:p>
        </p:txBody>
      </p:sp>
      <p:sp>
        <p:nvSpPr>
          <p:cNvPr id="17411" name="Content Placeholder 2"/>
          <p:cNvSpPr>
            <a:spLocks noGrp="1"/>
          </p:cNvSpPr>
          <p:nvPr>
            <p:ph idx="1"/>
          </p:nvPr>
        </p:nvSpPr>
        <p:spPr/>
        <p:txBody>
          <a:bodyPr vert="horz" wrap="square" lIns="91440" tIns="45720" rIns="91440" bIns="45720" anchor="t" anchorCtr="0"/>
          <a:lstStyle/>
          <a:p>
            <a:pPr algn="just"/>
            <a:r>
              <a:rPr sz="3200" dirty="0"/>
              <a:t>It refers to the demand for different quantities of a commodity or service whose demand depends not only on its own price but also the price of other related goods and services. </a:t>
            </a:r>
          </a:p>
          <a:p>
            <a:pPr algn="just"/>
            <a:endParaRPr sz="3200" dirty="0"/>
          </a:p>
          <a:p>
            <a:pPr algn="just"/>
            <a:r>
              <a:rPr sz="3200" dirty="0"/>
              <a:t>For example, tea and coffee are considered to be the substitutes of each other. </a:t>
            </a:r>
            <a:r>
              <a:rPr sz="3200" dirty="0">
                <a:gradFill>
                  <a:gsLst>
                    <a:gs pos="0">
                      <a:srgbClr val="14CD68"/>
                    </a:gs>
                    <a:gs pos="100000">
                      <a:srgbClr val="035C7D"/>
                    </a:gs>
                  </a:gsLst>
                  <a:lin scaled="0"/>
                </a:gradFill>
              </a:rPr>
              <a:t>Thus, when the price tea increases, people switch to coffee. Consequently, the demand for coffee increases.</a:t>
            </a:r>
            <a:r>
              <a:rPr sz="3200" dirty="0"/>
              <a:t> Thus, it can be said that tea and coffee have cross demand.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vert="horz" wrap="square" lIns="91440" tIns="45720" rIns="91440" bIns="45720" anchor="ctr" anchorCtr="0"/>
          <a:lstStyle/>
          <a:p>
            <a:pPr algn="ctr"/>
            <a:r>
              <a:rPr b="1" dirty="0">
                <a:solidFill>
                  <a:srgbClr val="002060"/>
                </a:solidFill>
              </a:rPr>
              <a:t>Joint Demand</a:t>
            </a:r>
          </a:p>
        </p:txBody>
      </p:sp>
      <p:sp>
        <p:nvSpPr>
          <p:cNvPr id="18435" name="Content Placeholder 2"/>
          <p:cNvSpPr>
            <a:spLocks noGrp="1"/>
          </p:cNvSpPr>
          <p:nvPr>
            <p:ph idx="1"/>
          </p:nvPr>
        </p:nvSpPr>
        <p:spPr/>
        <p:txBody>
          <a:bodyPr vert="horz" wrap="square" lIns="91440" tIns="45720" rIns="91440" bIns="45720" anchor="t" anchorCtr="0"/>
          <a:lstStyle/>
          <a:p>
            <a:pPr algn="just"/>
            <a:r>
              <a:rPr dirty="0"/>
              <a:t>It is the quantity demanded for two or more commodities or services that are used jointly and are thus demanded together. For example, </a:t>
            </a:r>
            <a:r>
              <a:rPr b="1" dirty="0">
                <a:solidFill>
                  <a:srgbClr val="FF0000"/>
                </a:solidFill>
              </a:rPr>
              <a:t>car and petrol, bread and butter, pen and refill e</a:t>
            </a:r>
            <a:r>
              <a:rPr dirty="0"/>
              <a:t>tc, are commodities that are used jointly and are demanded together. </a:t>
            </a:r>
          </a:p>
          <a:p>
            <a:pPr algn="just"/>
            <a:endParaRPr dirty="0"/>
          </a:p>
          <a:p>
            <a:pPr algn="just"/>
            <a:endParaRPr dirty="0"/>
          </a:p>
          <a:p>
            <a:pPr algn="just"/>
            <a:r>
              <a:rPr dirty="0"/>
              <a:t>The demand for such commodities changes proportionately. For example, a rise in the demand for cars results in the proportionate rise in the demand for petrol. In the above example, an increase in the price of cars will cause a fall in the demand of not only cars but also of petrol.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vert="horz" wrap="square" lIns="91440" tIns="45720" rIns="91440" bIns="45720" anchor="ctr" anchorCtr="0"/>
          <a:lstStyle/>
          <a:p>
            <a:pPr algn="ctr"/>
            <a:r>
              <a:rPr b="1" dirty="0">
                <a:solidFill>
                  <a:srgbClr val="002060"/>
                </a:solidFill>
              </a:rPr>
              <a:t>Composite Demand</a:t>
            </a:r>
          </a:p>
        </p:txBody>
      </p:sp>
      <p:sp>
        <p:nvSpPr>
          <p:cNvPr id="19459" name="Content Placeholder 2"/>
          <p:cNvSpPr>
            <a:spLocks noGrp="1"/>
          </p:cNvSpPr>
          <p:nvPr>
            <p:ph idx="1"/>
          </p:nvPr>
        </p:nvSpPr>
        <p:spPr/>
        <p:txBody>
          <a:bodyPr vert="horz" wrap="square" lIns="91440" tIns="45720" rIns="91440" bIns="45720" anchor="t" anchorCtr="0"/>
          <a:lstStyle/>
          <a:p>
            <a:pPr algn="just"/>
            <a:r>
              <a:rPr dirty="0">
                <a:solidFill>
                  <a:srgbClr val="FF0000"/>
                </a:solidFill>
              </a:rPr>
              <a:t>It is the demand for commodities or services that have multiple uses.</a:t>
            </a:r>
            <a:r>
              <a:rPr dirty="0"/>
              <a:t> For example, the demand for steel is a result of its uses for various purposes like making utensils, pipes, cans etc. In the case of a commodity or service having composite demand, a change in the price results in a large change in the demand.</a:t>
            </a:r>
          </a:p>
          <a:p>
            <a:pPr algn="just"/>
            <a:endParaRPr dirty="0"/>
          </a:p>
          <a:p>
            <a:pPr algn="just"/>
            <a:r>
              <a:rPr dirty="0"/>
              <a:t>This is because the demand for the commodity or service would change across its various usages. In the above example, if the price of steel increases, the price of other products made of steel also increases. In such a case, people may restrict their consumption of products made of steel.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vert="horz" wrap="square" lIns="91440" tIns="45720" rIns="91440" bIns="45720" anchor="ctr" anchorCtr="0"/>
          <a:lstStyle/>
          <a:p>
            <a:pPr algn="ctr" eaLnBrk="1" hangingPunct="1"/>
            <a:r>
              <a:rPr lang="en-IN" altLang="x-none" b="1" dirty="0">
                <a:solidFill>
                  <a:srgbClr val="002060"/>
                </a:solidFill>
              </a:rPr>
              <a:t>Determinants of Demand</a:t>
            </a:r>
          </a:p>
        </p:txBody>
      </p:sp>
      <p:sp>
        <p:nvSpPr>
          <p:cNvPr id="20483" name="Content Placeholder 2"/>
          <p:cNvSpPr>
            <a:spLocks noGrp="1"/>
          </p:cNvSpPr>
          <p:nvPr>
            <p:ph idx="1"/>
          </p:nvPr>
        </p:nvSpPr>
        <p:spPr/>
        <p:txBody>
          <a:bodyPr vert="horz" wrap="square" lIns="91440" tIns="45720" rIns="91440" bIns="45720" anchor="t" anchorCtr="0"/>
          <a:lstStyle/>
          <a:p>
            <a:pPr eaLnBrk="1" hangingPunct="1"/>
            <a:r>
              <a:rPr lang="en-IN" altLang="x-none" sz="4000" dirty="0"/>
              <a:t>Price of the Product</a:t>
            </a:r>
          </a:p>
          <a:p>
            <a:pPr eaLnBrk="1" hangingPunct="1"/>
            <a:r>
              <a:rPr lang="en-IN" altLang="x-none" sz="4000" dirty="0"/>
              <a:t>Income of the Consumer</a:t>
            </a:r>
          </a:p>
          <a:p>
            <a:pPr eaLnBrk="1" hangingPunct="1"/>
            <a:r>
              <a:rPr sz="4000" dirty="0"/>
              <a:t>Consumer’s Expectation of Future Income and Price</a:t>
            </a:r>
          </a:p>
          <a:p>
            <a:pPr eaLnBrk="1" hangingPunct="1"/>
            <a:r>
              <a:rPr lang="en-IN" altLang="x-none" sz="4000" dirty="0"/>
              <a:t>Population</a:t>
            </a:r>
          </a:p>
          <a:p>
            <a:pPr eaLnBrk="1" hangingPunct="1"/>
            <a:r>
              <a:rPr lang="en-IN" altLang="x-none" sz="4000" dirty="0"/>
              <a:t>Growth of Economy</a:t>
            </a:r>
          </a:p>
          <a:p>
            <a:pPr eaLnBrk="1" hangingPunct="1"/>
            <a:r>
              <a:rPr lang="en-IN" altLang="x-none" sz="4000" dirty="0"/>
              <a:t>Consumer Credit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stretch>
            <a:fillRect/>
          </a:stretch>
        </p:blipFill>
        <p:spPr>
          <a:xfrm>
            <a:off x="815975" y="708025"/>
            <a:ext cx="8704263" cy="61341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vert="horz" wrap="square" lIns="91440" tIns="45720" rIns="91440" bIns="45720" anchor="ctr" anchorCtr="0"/>
          <a:lstStyle/>
          <a:p>
            <a:pPr algn="ctr"/>
            <a:r>
              <a:rPr lang="en-IN" altLang="x-none" b="1" dirty="0"/>
              <a:t>Price of the Product</a:t>
            </a:r>
            <a:br>
              <a:rPr lang="en-IN" altLang="x-none" b="1" dirty="0"/>
            </a:br>
            <a:endParaRPr b="1" dirty="0"/>
          </a:p>
        </p:txBody>
      </p:sp>
      <p:sp>
        <p:nvSpPr>
          <p:cNvPr id="21507" name="Content Placeholder 2"/>
          <p:cNvSpPr>
            <a:spLocks noGrp="1"/>
          </p:cNvSpPr>
          <p:nvPr>
            <p:ph idx="1"/>
          </p:nvPr>
        </p:nvSpPr>
        <p:spPr>
          <a:xfrm>
            <a:off x="744538" y="1965325"/>
            <a:ext cx="9337675" cy="5153025"/>
          </a:xfrm>
        </p:spPr>
        <p:txBody>
          <a:bodyPr vert="horz" wrap="square" lIns="91440" tIns="45720" rIns="91440" bIns="45720" anchor="t" anchorCtr="0"/>
          <a:lstStyle/>
          <a:p>
            <a:pPr algn="just">
              <a:lnSpc>
                <a:spcPct val="100000"/>
              </a:lnSpc>
            </a:pPr>
            <a:r>
              <a:rPr dirty="0"/>
              <a:t>The price of product is one of the most important determinants of its demand in the long run, and the only determinant in the short run.</a:t>
            </a:r>
          </a:p>
          <a:p>
            <a:pPr algn="just">
              <a:lnSpc>
                <a:spcPct val="100000"/>
              </a:lnSpc>
            </a:pPr>
            <a:r>
              <a:rPr dirty="0">
                <a:solidFill>
                  <a:srgbClr val="FF0000"/>
                </a:solidFill>
              </a:rPr>
              <a:t>The price and quantity demand are inversely related.</a:t>
            </a:r>
            <a:r>
              <a:rPr dirty="0"/>
              <a:t> </a:t>
            </a:r>
          </a:p>
          <a:p>
            <a:pPr algn="just">
              <a:lnSpc>
                <a:spcPct val="100000"/>
              </a:lnSpc>
            </a:pPr>
            <a:r>
              <a:rPr dirty="0"/>
              <a:t>"All else being equal, as the price of a good or service increases, the quantity demanded for that good or service decreases, and conversely, as the price of a good or service decreases, the quantity demanded increases.</a:t>
            </a:r>
            <a:r>
              <a:rPr lang="en-US" dirty="0"/>
              <a:t> (</a:t>
            </a:r>
            <a:r>
              <a:rPr i="1" dirty="0">
                <a:gradFill>
                  <a:gsLst>
                    <a:gs pos="0">
                      <a:srgbClr val="14CD68"/>
                    </a:gs>
                    <a:gs pos="100000">
                      <a:srgbClr val="035C7D"/>
                    </a:gs>
                  </a:gsLst>
                  <a:lin scaled="0"/>
                </a:gradFill>
                <a:sym typeface="+mn-ea"/>
              </a:rPr>
              <a:t>other factors </a:t>
            </a:r>
            <a:r>
              <a:rPr dirty="0">
                <a:gradFill>
                  <a:gsLst>
                    <a:gs pos="0">
                      <a:srgbClr val="14CD68"/>
                    </a:gs>
                    <a:gs pos="100000">
                      <a:srgbClr val="035C7D"/>
                    </a:gs>
                  </a:gsLst>
                  <a:lin scaled="0"/>
                </a:gradFill>
                <a:sym typeface="+mn-ea"/>
              </a:rPr>
              <a:t>remaining constant</a:t>
            </a:r>
            <a:r>
              <a:rPr lang="en-US" dirty="0"/>
              <a:t>)</a:t>
            </a:r>
            <a:endParaRPr dirty="0"/>
          </a:p>
          <a:p>
            <a:pPr algn="just">
              <a:lnSpc>
                <a:spcPct val="100000"/>
              </a:lnSpc>
            </a:pPr>
            <a:r>
              <a:rPr i="1" dirty="0">
                <a:gradFill>
                  <a:gsLst>
                    <a:gs pos="0">
                      <a:srgbClr val="14CD68"/>
                    </a:gs>
                    <a:gs pos="100000">
                      <a:srgbClr val="035C7D"/>
                    </a:gs>
                  </a:gsLst>
                  <a:lin scaled="0"/>
                </a:gradFill>
              </a:rPr>
              <a:t>The assumption other factors </a:t>
            </a:r>
            <a:r>
              <a:rPr dirty="0">
                <a:gradFill>
                  <a:gsLst>
                    <a:gs pos="0">
                      <a:srgbClr val="14CD68"/>
                    </a:gs>
                    <a:gs pos="100000">
                      <a:srgbClr val="035C7D"/>
                    </a:gs>
                  </a:gsLst>
                  <a:lin scaled="0"/>
                </a:gradFill>
              </a:rPr>
              <a:t>remaining constant’ implies that income of the consumers, prices of the substitutes and complementary goods, consumer’s taste and preference, and number of consumers, remain unchanged.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vert="horz" wrap="square" lIns="91440" tIns="45720" rIns="91440" bIns="45720" anchor="ctr" anchorCtr="0"/>
          <a:lstStyle/>
          <a:p>
            <a:pPr algn="ctr"/>
            <a:r>
              <a:rPr b="1" dirty="0">
                <a:solidFill>
                  <a:srgbClr val="002060"/>
                </a:solidFill>
              </a:rPr>
              <a:t>Price of the Related Goods</a:t>
            </a:r>
          </a:p>
        </p:txBody>
      </p:sp>
      <p:sp>
        <p:nvSpPr>
          <p:cNvPr id="22531" name="Content Placeholder 2"/>
          <p:cNvSpPr>
            <a:spLocks noGrp="1"/>
          </p:cNvSpPr>
          <p:nvPr>
            <p:ph idx="1"/>
          </p:nvPr>
        </p:nvSpPr>
        <p:spPr/>
        <p:txBody>
          <a:bodyPr vert="horz" wrap="square" lIns="91440" tIns="45720" rIns="91440" bIns="45720" anchor="t" anchorCtr="0"/>
          <a:lstStyle/>
          <a:p>
            <a:pPr algn="just"/>
            <a:r>
              <a:rPr sz="3200" dirty="0"/>
              <a:t>The demand for a commodity is also affected by the changes in the price of its related goods. Related go</a:t>
            </a:r>
            <a:r>
              <a:rPr lang="en-US" sz="3200" dirty="0"/>
              <a:t>o</a:t>
            </a:r>
            <a:r>
              <a:rPr sz="3200" dirty="0"/>
              <a:t>ds may be </a:t>
            </a:r>
            <a:r>
              <a:rPr sz="3200" i="1" dirty="0"/>
              <a:t>substitutes or complementary goods.</a:t>
            </a:r>
            <a:endParaRPr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vert="horz" wrap="square" lIns="91440" tIns="45720" rIns="91440" bIns="45720" anchor="ctr" anchorCtr="0"/>
          <a:lstStyle/>
          <a:p>
            <a:pPr algn="ctr"/>
            <a:r>
              <a:rPr b="1" dirty="0">
                <a:solidFill>
                  <a:srgbClr val="002060"/>
                </a:solidFill>
              </a:rPr>
              <a:t>Substitutes</a:t>
            </a:r>
          </a:p>
        </p:txBody>
      </p:sp>
      <p:sp>
        <p:nvSpPr>
          <p:cNvPr id="23555" name="Content Placeholder 2"/>
          <p:cNvSpPr>
            <a:spLocks noGrp="1"/>
          </p:cNvSpPr>
          <p:nvPr>
            <p:ph idx="1"/>
          </p:nvPr>
        </p:nvSpPr>
        <p:spPr/>
        <p:txBody>
          <a:bodyPr vert="horz" wrap="square" lIns="91440" tIns="45720" rIns="91440" bIns="45720" anchor="t" anchorCtr="0"/>
          <a:lstStyle/>
          <a:p>
            <a:pPr algn="just"/>
            <a:r>
              <a:rPr sz="3200" dirty="0"/>
              <a:t>If a substitute good is available at a lower price then people will demand cheaper substitute good than costly good. For example, if the price of sugar rises then demand for jaggery will rise.</a:t>
            </a:r>
          </a:p>
          <a:p>
            <a:pPr algn="just"/>
            <a:endParaRPr sz="3200" dirty="0"/>
          </a:p>
          <a:p>
            <a:pPr algn="just"/>
            <a:r>
              <a:rPr sz="3200" dirty="0"/>
              <a:t>Tea and coffee</a:t>
            </a:r>
            <a:r>
              <a:rPr lang="en-US" sz="3200" dirty="0"/>
              <a:t>,</a:t>
            </a:r>
            <a:r>
              <a:rPr sz="3200" dirty="0"/>
              <a:t> alcohol and drugs are some examples of substitutes in case of consumer goods.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vert="horz" wrap="square" lIns="91440" tIns="45720" rIns="91440" bIns="45720" anchor="ctr" anchorCtr="0"/>
          <a:lstStyle/>
          <a:p>
            <a:pPr algn="ctr"/>
            <a:r>
              <a:rPr b="1" dirty="0">
                <a:solidFill>
                  <a:srgbClr val="002060"/>
                </a:solidFill>
              </a:rPr>
              <a:t>Complement</a:t>
            </a:r>
            <a:r>
              <a:rPr lang="en-US" b="1" dirty="0">
                <a:solidFill>
                  <a:srgbClr val="002060"/>
                </a:solidFill>
              </a:rPr>
              <a:t>ory</a:t>
            </a:r>
          </a:p>
        </p:txBody>
      </p:sp>
      <p:sp>
        <p:nvSpPr>
          <p:cNvPr id="24579" name="Content Placeholder 2"/>
          <p:cNvSpPr>
            <a:spLocks noGrp="1"/>
          </p:cNvSpPr>
          <p:nvPr>
            <p:ph idx="1"/>
          </p:nvPr>
        </p:nvSpPr>
        <p:spPr/>
        <p:txBody>
          <a:bodyPr vert="horz" wrap="square" lIns="91440" tIns="45720" rIns="91440" bIns="45720" anchor="t" anchorCtr="0"/>
          <a:lstStyle/>
          <a:p>
            <a:pPr algn="just"/>
            <a:r>
              <a:rPr sz="3200" dirty="0"/>
              <a:t>Change in the price of one commodity would also affect the demand for other commodity. For example, car and fuel. If the price of fuel rises, then demand for cars will fall.</a:t>
            </a:r>
          </a:p>
          <a:p>
            <a:pPr algn="just"/>
            <a:endParaRPr sz="3200" dirty="0"/>
          </a:p>
          <a:p>
            <a:pPr algn="just"/>
            <a:r>
              <a:rPr sz="3200" dirty="0"/>
              <a:t>For instance, an increase (or decrease) in the price of petrol causes a decrease (or an increase) in the demand for car and other petrol-run vehicles, other things remaining the same.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vert="horz" wrap="square" lIns="91440" tIns="45720" rIns="91440" bIns="45720" anchor="ctr" anchorCtr="0"/>
          <a:lstStyle/>
          <a:p>
            <a:pPr algn="ctr"/>
            <a:r>
              <a:rPr b="1" dirty="0">
                <a:solidFill>
                  <a:srgbClr val="002060"/>
                </a:solidFill>
              </a:rPr>
              <a:t>Nature of product</a:t>
            </a:r>
          </a:p>
        </p:txBody>
      </p:sp>
      <p:sp>
        <p:nvSpPr>
          <p:cNvPr id="25603" name="Content Placeholder 2"/>
          <p:cNvSpPr>
            <a:spLocks noGrp="1"/>
          </p:cNvSpPr>
          <p:nvPr>
            <p:ph idx="1"/>
          </p:nvPr>
        </p:nvSpPr>
        <p:spPr/>
        <p:txBody>
          <a:bodyPr vert="horz" wrap="square" lIns="91440" tIns="45720" rIns="91440" bIns="45720" anchor="t" anchorCtr="0"/>
          <a:lstStyle/>
          <a:p>
            <a:pPr algn="just">
              <a:lnSpc>
                <a:spcPct val="150000"/>
              </a:lnSpc>
            </a:pPr>
            <a:r>
              <a:rPr sz="4000" dirty="0"/>
              <a:t>If a commodity is a necessity and its use is unavoidable, then its demand will continue to be the same irrespective of the corresponding price. For example, medicine to control blood pressure.</a:t>
            </a:r>
          </a:p>
          <a:p>
            <a:pPr algn="just">
              <a:lnSpc>
                <a:spcPct val="150000"/>
              </a:lnSpc>
            </a:pPr>
            <a:endParaRPr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vert="horz" wrap="square" lIns="91440" tIns="45720" rIns="91440" bIns="45720" anchor="ctr" anchorCtr="0"/>
          <a:lstStyle/>
          <a:p>
            <a:pPr algn="ctr"/>
            <a:r>
              <a:rPr b="1" dirty="0">
                <a:solidFill>
                  <a:srgbClr val="002060"/>
                </a:solidFill>
              </a:rPr>
              <a:t>Size of population</a:t>
            </a:r>
            <a:endParaRPr dirty="0">
              <a:solidFill>
                <a:srgbClr val="002060"/>
              </a:solidFill>
            </a:endParaRPr>
          </a:p>
        </p:txBody>
      </p:sp>
      <p:sp>
        <p:nvSpPr>
          <p:cNvPr id="26627" name="Content Placeholder 2"/>
          <p:cNvSpPr>
            <a:spLocks noGrp="1"/>
          </p:cNvSpPr>
          <p:nvPr>
            <p:ph idx="1"/>
          </p:nvPr>
        </p:nvSpPr>
        <p:spPr/>
        <p:txBody>
          <a:bodyPr vert="horz" wrap="square" lIns="91440" tIns="45720" rIns="91440" bIns="45720" anchor="t" anchorCtr="0"/>
          <a:lstStyle/>
          <a:p>
            <a:pPr algn="just">
              <a:lnSpc>
                <a:spcPct val="150000"/>
              </a:lnSpc>
            </a:pPr>
            <a:r>
              <a:rPr sz="4000" dirty="0"/>
              <a:t>Larger the size of population, greater will be the demand for a commodity and smaller the size of population smaller will be the demand for a commodity.</a:t>
            </a:r>
          </a:p>
          <a:p>
            <a:pPr algn="just">
              <a:lnSpc>
                <a:spcPct val="150000"/>
              </a:lnSpc>
            </a:pPr>
            <a:endParaRPr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vert="horz" wrap="square" lIns="91440" tIns="45720" rIns="91440" bIns="45720" anchor="ctr" anchorCtr="0"/>
          <a:lstStyle/>
          <a:p>
            <a:pPr algn="ctr"/>
            <a:r>
              <a:rPr sz="3600" b="1" dirty="0">
                <a:solidFill>
                  <a:srgbClr val="002060"/>
                </a:solidFill>
              </a:rPr>
              <a:t>Expectations about future prices</a:t>
            </a:r>
            <a:endParaRPr sz="3600" dirty="0">
              <a:solidFill>
                <a:srgbClr val="002060"/>
              </a:solidFill>
            </a:endParaRPr>
          </a:p>
        </p:txBody>
      </p:sp>
      <p:sp>
        <p:nvSpPr>
          <p:cNvPr id="27651" name="Content Placeholder 2"/>
          <p:cNvSpPr>
            <a:spLocks noGrp="1"/>
          </p:cNvSpPr>
          <p:nvPr>
            <p:ph idx="1"/>
          </p:nvPr>
        </p:nvSpPr>
        <p:spPr/>
        <p:txBody>
          <a:bodyPr vert="horz" wrap="square" lIns="91440" tIns="45720" rIns="91440" bIns="45720" anchor="t" anchorCtr="0"/>
          <a:lstStyle/>
          <a:p>
            <a:pPr algn="just">
              <a:lnSpc>
                <a:spcPct val="150000"/>
              </a:lnSpc>
            </a:pPr>
            <a:r>
              <a:rPr sz="3200" dirty="0"/>
              <a:t>If the consumer expects the price to fall in future, he will buy less in the present at the prevailing price. Similarly, if he expects the price to rise in future, he will buy more in the present at the prevailing price.</a:t>
            </a:r>
          </a:p>
          <a:p>
            <a:pPr algn="just">
              <a:lnSpc>
                <a:spcPct val="150000"/>
              </a:lnSpc>
            </a:pPr>
            <a:endParaRP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vert="horz" wrap="square" lIns="91440" tIns="45720" rIns="91440" bIns="45720" anchor="ctr" anchorCtr="0"/>
          <a:lstStyle/>
          <a:p>
            <a:pPr algn="ctr"/>
            <a:r>
              <a:rPr b="1" dirty="0">
                <a:solidFill>
                  <a:srgbClr val="002060"/>
                </a:solidFill>
              </a:rPr>
              <a:t>Advertisement </a:t>
            </a:r>
          </a:p>
        </p:txBody>
      </p:sp>
      <p:sp>
        <p:nvSpPr>
          <p:cNvPr id="28675" name="Content Placeholder 2"/>
          <p:cNvSpPr>
            <a:spLocks noGrp="1"/>
          </p:cNvSpPr>
          <p:nvPr>
            <p:ph idx="1"/>
          </p:nvPr>
        </p:nvSpPr>
        <p:spPr/>
        <p:txBody>
          <a:bodyPr vert="horz" wrap="square" lIns="91440" tIns="45720" rIns="91440" bIns="45720" anchor="t" anchorCtr="0"/>
          <a:lstStyle/>
          <a:p>
            <a:pPr algn="just">
              <a:lnSpc>
                <a:spcPct val="150000"/>
              </a:lnSpc>
            </a:pPr>
            <a:r>
              <a:rPr sz="3200" dirty="0"/>
              <a:t>Advertisement, sales promotion scheme change</a:t>
            </a:r>
            <a:r>
              <a:rPr lang="en-US" sz="3200" dirty="0"/>
              <a:t>s</a:t>
            </a:r>
            <a:r>
              <a:rPr sz="3200" dirty="0"/>
              <a:t> the preferences of the consumers and lead to demand for many products. For example, cosmetics, tooth brush etc.</a:t>
            </a:r>
          </a:p>
          <a:p>
            <a:pPr algn="just">
              <a:lnSpc>
                <a:spcPct val="150000"/>
              </a:lnSpc>
            </a:pPr>
            <a:endParaRPr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vert="horz" wrap="square" lIns="91440" tIns="45720" rIns="91440" bIns="45720" anchor="ctr" anchorCtr="0"/>
          <a:lstStyle/>
          <a:p>
            <a:pPr algn="ctr"/>
            <a:r>
              <a:rPr b="1" dirty="0">
                <a:solidFill>
                  <a:srgbClr val="002060"/>
                </a:solidFill>
              </a:rPr>
              <a:t>Tastes, Habits and Fashions</a:t>
            </a:r>
          </a:p>
        </p:txBody>
      </p:sp>
      <p:sp>
        <p:nvSpPr>
          <p:cNvPr id="29699" name="Content Placeholder 2"/>
          <p:cNvSpPr>
            <a:spLocks noGrp="1"/>
          </p:cNvSpPr>
          <p:nvPr>
            <p:ph idx="1"/>
          </p:nvPr>
        </p:nvSpPr>
        <p:spPr/>
        <p:txBody>
          <a:bodyPr vert="horz" wrap="square" lIns="91440" tIns="45720" rIns="91440" bIns="45720" anchor="t" anchorCtr="0"/>
          <a:lstStyle/>
          <a:p>
            <a:pPr algn="just">
              <a:lnSpc>
                <a:spcPct val="150000"/>
              </a:lnSpc>
            </a:pPr>
            <a:r>
              <a:rPr dirty="0"/>
              <a:t>Taste and habits of a consumer influence the demand for a commodity. If a consumer likes to</a:t>
            </a:r>
            <a:br>
              <a:rPr dirty="0"/>
            </a:br>
            <a:r>
              <a:rPr dirty="0"/>
              <a:t>eat chocolates or consume tea, he will demand more of them. Similarly, when a new fashion hits the market, the consumer demands that particular type of commodity. If a commodity goes out of fashion then suddenly the demand for that product tends to fall.</a:t>
            </a:r>
          </a:p>
          <a:p>
            <a:pPr algn="just">
              <a:lnSpc>
                <a:spcPct val="150000"/>
              </a:lnSpc>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vert="horz" wrap="square" lIns="91440" tIns="45720" rIns="91440" bIns="45720" anchor="ctr" anchorCtr="0"/>
          <a:lstStyle/>
          <a:p>
            <a:pPr algn="ctr"/>
            <a:r>
              <a:rPr b="1" dirty="0">
                <a:solidFill>
                  <a:srgbClr val="002060"/>
                </a:solidFill>
              </a:rPr>
              <a:t>Consumer’s Income</a:t>
            </a:r>
          </a:p>
        </p:txBody>
      </p:sp>
      <p:sp>
        <p:nvSpPr>
          <p:cNvPr id="30723" name="Content Placeholder 2"/>
          <p:cNvSpPr>
            <a:spLocks noGrp="1"/>
          </p:cNvSpPr>
          <p:nvPr>
            <p:ph idx="1"/>
          </p:nvPr>
        </p:nvSpPr>
        <p:spPr>
          <a:xfrm>
            <a:off x="744855" y="1751965"/>
            <a:ext cx="9337675" cy="5561965"/>
          </a:xfrm>
        </p:spPr>
        <p:txBody>
          <a:bodyPr vert="horz" wrap="square" lIns="91440" tIns="45720" rIns="91440" bIns="45720" anchor="t" anchorCtr="0"/>
          <a:lstStyle/>
          <a:p>
            <a:pPr algn="just"/>
            <a:r>
              <a:rPr sz="3200" dirty="0"/>
              <a:t>Income is the basic determinant of quantity of a product demanded since it determines the purchasing power of the consumer. </a:t>
            </a:r>
          </a:p>
          <a:p>
            <a:pPr algn="just"/>
            <a:r>
              <a:rPr sz="3200" dirty="0"/>
              <a:t>That is why the people with higher current disposable income spend a larger amount on goods and services than those with lower income. </a:t>
            </a:r>
          </a:p>
          <a:p>
            <a:pPr algn="just"/>
            <a:r>
              <a:rPr sz="3200" dirty="0"/>
              <a:t>While other determinants of demand, e.g., product’s own price and the price of its substitutes are more significant in the short-run, income as a determinant of demand is equally important in both short run and long run.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vert="horz" wrap="square" lIns="91440" tIns="45720" rIns="91440" bIns="45720" anchor="ctr" anchorCtr="0"/>
          <a:lstStyle/>
          <a:p>
            <a:pPr algn="ctr" eaLnBrk="1" hangingPunct="1"/>
            <a:r>
              <a:rPr lang="en-IN" altLang="x-none" sz="4000" b="1" dirty="0">
                <a:solidFill>
                  <a:srgbClr val="002060"/>
                </a:solidFill>
              </a:rPr>
              <a:t>Suggested Readings</a:t>
            </a:r>
          </a:p>
        </p:txBody>
      </p:sp>
      <p:sp>
        <p:nvSpPr>
          <p:cNvPr id="4099" name="Content Placeholder 2"/>
          <p:cNvSpPr>
            <a:spLocks noGrp="1"/>
          </p:cNvSpPr>
          <p:nvPr>
            <p:ph idx="1"/>
          </p:nvPr>
        </p:nvSpPr>
        <p:spPr/>
        <p:txBody>
          <a:bodyPr vert="horz" wrap="square" lIns="91440" tIns="45720" rIns="91440" bIns="45720" anchor="t" anchorCtr="0"/>
          <a:lstStyle/>
          <a:p>
            <a:pPr marL="0" indent="0" eaLnBrk="1" hangingPunct="1">
              <a:buNone/>
            </a:pPr>
            <a:r>
              <a:rPr lang="en-IN" altLang="x-none" dirty="0"/>
              <a:t>1. Varsney &amp; Maheshwari, Managerial Economics </a:t>
            </a:r>
          </a:p>
          <a:p>
            <a:pPr marL="0" indent="0" eaLnBrk="1" hangingPunct="1">
              <a:buNone/>
            </a:pPr>
            <a:r>
              <a:rPr lang="en-IN" altLang="x-none" dirty="0"/>
              <a:t>2. Mote Paul &amp; Gupta, Managerial Economics: Concepts &amp; cases </a:t>
            </a:r>
          </a:p>
          <a:p>
            <a:pPr marL="0" indent="0" eaLnBrk="1" hangingPunct="1">
              <a:buNone/>
            </a:pPr>
            <a:r>
              <a:rPr lang="en-IN" altLang="x-none" dirty="0"/>
              <a:t>3. D.N.Dwivedi, Managerial Economics </a:t>
            </a:r>
          </a:p>
          <a:p>
            <a:pPr marL="0" indent="0" eaLnBrk="1" hangingPunct="1">
              <a:buNone/>
            </a:pPr>
            <a:r>
              <a:rPr lang="en-IN" altLang="x-none" dirty="0"/>
              <a:t>4. D.C.Huge, Managerial Economics 5. </a:t>
            </a:r>
          </a:p>
          <a:p>
            <a:pPr marL="0" indent="0" eaLnBrk="1" hangingPunct="1">
              <a:buNone/>
            </a:pPr>
            <a:r>
              <a:rPr lang="en-IN" altLang="x-none" dirty="0"/>
              <a:t>5. Peterson &amp; Lewis, Managerial Economics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91440" tIns="45720" rIns="91440" bIns="45720" anchor="ctr" anchorCtr="0"/>
          <a:lstStyle/>
          <a:p>
            <a:pPr algn="ctr"/>
            <a:r>
              <a:rPr b="1" dirty="0">
                <a:solidFill>
                  <a:srgbClr val="002060"/>
                </a:solidFill>
              </a:rPr>
              <a:t>Consumer-Credit Facility</a:t>
            </a:r>
          </a:p>
        </p:txBody>
      </p:sp>
      <p:sp>
        <p:nvSpPr>
          <p:cNvPr id="31747" name="Content Placeholder 2"/>
          <p:cNvSpPr>
            <a:spLocks noGrp="1"/>
          </p:cNvSpPr>
          <p:nvPr>
            <p:ph idx="1"/>
          </p:nvPr>
        </p:nvSpPr>
        <p:spPr>
          <a:xfrm>
            <a:off x="744538" y="1824355"/>
            <a:ext cx="9337675" cy="5151438"/>
          </a:xfrm>
        </p:spPr>
        <p:txBody>
          <a:bodyPr vert="horz" wrap="square" lIns="91440" tIns="45720" rIns="91440" bIns="45720" anchor="t" anchorCtr="0"/>
          <a:lstStyle/>
          <a:p>
            <a:pPr algn="just">
              <a:lnSpc>
                <a:spcPct val="200000"/>
              </a:lnSpc>
            </a:pPr>
            <a:r>
              <a:rPr sz="2400" dirty="0"/>
              <a:t>Availability of credit to the consumers from the sellers, banks, relations and friends or from any other source encourages the consumers to buy more than what they would buy in the absence of credit availability. </a:t>
            </a:r>
          </a:p>
          <a:p>
            <a:pPr algn="just">
              <a:lnSpc>
                <a:spcPct val="200000"/>
              </a:lnSpc>
            </a:pPr>
            <a:r>
              <a:rPr sz="2400" dirty="0"/>
              <a:t>That is why, the consumers who can borrow more can consume more than those who cannot borrow</a:t>
            </a:r>
            <a:r>
              <a:rPr lang="en-US" sz="2400" dirty="0"/>
              <a:t>. </a:t>
            </a:r>
            <a:r>
              <a:rPr sz="2400" dirty="0"/>
              <a:t>Credit facility affects mostly the demand for durable goods, particularly those which require bulk payment at the time of purchase.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wrap="square" lIns="91440" tIns="45720" rIns="91440" bIns="45720" anchor="ctr" anchorCtr="0"/>
          <a:lstStyle/>
          <a:p>
            <a:pPr algn="ctr"/>
            <a:r>
              <a:rPr b="1" dirty="0">
                <a:solidFill>
                  <a:srgbClr val="002060"/>
                </a:solidFill>
              </a:rPr>
              <a:t>Level of Taxation </a:t>
            </a:r>
            <a:endParaRPr dirty="0">
              <a:solidFill>
                <a:srgbClr val="002060"/>
              </a:solidFill>
            </a:endParaRPr>
          </a:p>
        </p:txBody>
      </p:sp>
      <p:sp>
        <p:nvSpPr>
          <p:cNvPr id="32771" name="Content Placeholder 2"/>
          <p:cNvSpPr>
            <a:spLocks noGrp="1"/>
          </p:cNvSpPr>
          <p:nvPr>
            <p:ph idx="1"/>
          </p:nvPr>
        </p:nvSpPr>
        <p:spPr/>
        <p:txBody>
          <a:bodyPr vert="horz" wrap="square" lIns="91440" tIns="45720" rIns="91440" bIns="45720" anchor="t" anchorCtr="0"/>
          <a:lstStyle/>
          <a:p>
            <a:pPr algn="just"/>
            <a:r>
              <a:rPr sz="4000" dirty="0"/>
              <a:t>High rates of taxes on goods or services would increase the price of the goods or services. This, in turn would result in a decrease in demand for goods or services and vice-versa.</a:t>
            </a:r>
          </a:p>
          <a:p>
            <a:pPr algn="just"/>
            <a:endParaRPr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vert="horz" wrap="square" lIns="91440" tIns="45720" rIns="91440" bIns="45720" anchor="ctr" anchorCtr="0"/>
          <a:lstStyle/>
          <a:p>
            <a:pPr algn="ctr"/>
            <a:r>
              <a:rPr b="1" dirty="0">
                <a:solidFill>
                  <a:srgbClr val="002060"/>
                </a:solidFill>
              </a:rPr>
              <a:t>Other factors</a:t>
            </a:r>
            <a:br>
              <a:rPr b="1" dirty="0">
                <a:solidFill>
                  <a:srgbClr val="002060"/>
                </a:solidFill>
              </a:rPr>
            </a:br>
            <a:endParaRPr dirty="0">
              <a:solidFill>
                <a:srgbClr val="002060"/>
              </a:solidFill>
            </a:endParaRPr>
          </a:p>
        </p:txBody>
      </p:sp>
      <p:sp>
        <p:nvSpPr>
          <p:cNvPr id="33795" name="Content Placeholder 2"/>
          <p:cNvSpPr>
            <a:spLocks noGrp="1"/>
          </p:cNvSpPr>
          <p:nvPr>
            <p:ph idx="1"/>
          </p:nvPr>
        </p:nvSpPr>
        <p:spPr/>
        <p:txBody>
          <a:bodyPr vert="horz" wrap="square" lIns="91440" tIns="45720" rIns="91440" bIns="45720" anchor="t" anchorCtr="0"/>
          <a:lstStyle/>
          <a:p>
            <a:pPr lvl="1"/>
            <a:r>
              <a:rPr sz="4000" dirty="0"/>
              <a:t>Climatic conditions</a:t>
            </a:r>
            <a:endParaRPr sz="3600" dirty="0"/>
          </a:p>
          <a:p>
            <a:pPr lvl="1"/>
            <a:r>
              <a:rPr sz="4000" dirty="0"/>
              <a:t>Changes in technology</a:t>
            </a:r>
            <a:endParaRPr sz="3600" dirty="0"/>
          </a:p>
          <a:p>
            <a:pPr lvl="1"/>
            <a:r>
              <a:rPr sz="4000" dirty="0"/>
              <a:t>Government policy</a:t>
            </a:r>
            <a:endParaRPr sz="3600" dirty="0"/>
          </a:p>
          <a:p>
            <a:pPr lvl="1"/>
            <a:r>
              <a:rPr sz="4000" dirty="0"/>
              <a:t>Customs and traditions etc.</a:t>
            </a:r>
            <a:endParaRPr sz="3600" dirty="0"/>
          </a:p>
          <a:p>
            <a:pPr algn="ctr"/>
            <a:endParaRPr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vert="horz" wrap="square" lIns="91440" tIns="45720" rIns="91440" bIns="45720" anchor="ctr" anchorCtr="0"/>
          <a:lstStyle/>
          <a:p>
            <a:pPr algn="ctr" eaLnBrk="1" hangingPunct="1"/>
            <a:r>
              <a:rPr lang="en-IN" altLang="x-none" sz="4000" b="1" dirty="0">
                <a:solidFill>
                  <a:srgbClr val="002060"/>
                </a:solidFill>
              </a:rPr>
              <a:t>THE LAW OF DEMAND</a:t>
            </a:r>
            <a:endParaRPr lang="en-IN" altLang="x-none" sz="4000" dirty="0">
              <a:solidFill>
                <a:srgbClr val="002060"/>
              </a:solidFill>
            </a:endParaRPr>
          </a:p>
        </p:txBody>
      </p:sp>
      <p:sp>
        <p:nvSpPr>
          <p:cNvPr id="34819" name="Content Placeholder 2"/>
          <p:cNvSpPr>
            <a:spLocks noGrp="1"/>
          </p:cNvSpPr>
          <p:nvPr>
            <p:ph idx="1"/>
          </p:nvPr>
        </p:nvSpPr>
        <p:spPr/>
        <p:txBody>
          <a:bodyPr vert="horz" wrap="square" lIns="91440" tIns="45720" rIns="91440" bIns="45720" anchor="t" anchorCtr="0"/>
          <a:lstStyle/>
          <a:p>
            <a:pPr algn="just" eaLnBrk="1" hangingPunct="1"/>
            <a:r>
              <a:rPr sz="3200" dirty="0"/>
              <a:t>The law of demand was introduced by Prof. Alfred Marshall</a:t>
            </a:r>
          </a:p>
          <a:p>
            <a:pPr algn="just" eaLnBrk="1" hangingPunct="1"/>
            <a:endParaRPr sz="3200" dirty="0"/>
          </a:p>
          <a:p>
            <a:pPr algn="just" eaLnBrk="1" hangingPunct="1"/>
            <a:r>
              <a:rPr sz="3200" dirty="0"/>
              <a:t>The law of demand states that </a:t>
            </a:r>
            <a:r>
              <a:rPr sz="3200" b="1" dirty="0">
                <a:solidFill>
                  <a:srgbClr val="FF0000"/>
                </a:solidFill>
              </a:rPr>
              <a:t>the demand for a commodity increases when its price decreases and it falls when its price rises, other things remaining constant</a:t>
            </a:r>
            <a:r>
              <a:rPr sz="3200" dirty="0">
                <a:solidFill>
                  <a:srgbClr val="FF0000"/>
                </a:solidFill>
              </a:rPr>
              <a:t>. </a:t>
            </a:r>
          </a:p>
          <a:p>
            <a:pPr algn="just" eaLnBrk="1" hangingPunct="1"/>
            <a:endParaRPr sz="3200" dirty="0"/>
          </a:p>
          <a:p>
            <a:pPr algn="just" eaLnBrk="1" hangingPunct="1"/>
            <a:r>
              <a:rPr sz="3200" dirty="0"/>
              <a:t>There is an </a:t>
            </a:r>
            <a:r>
              <a:rPr sz="3200" i="1" dirty="0"/>
              <a:t>inverse relationship </a:t>
            </a:r>
            <a:r>
              <a:rPr sz="3200" dirty="0"/>
              <a:t>between the price and quantity demanded. The law holds under the condition that “other things remain constant”.</a:t>
            </a:r>
            <a:endParaRPr lang="en-IN" altLang="x-none"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vert="horz" wrap="square" lIns="91440" tIns="45720" rIns="91440" bIns="45720" anchor="ctr" anchorCtr="0"/>
          <a:lstStyle/>
          <a:p>
            <a:pPr algn="ctr" eaLnBrk="1" hangingPunct="1"/>
            <a:r>
              <a:rPr lang="en-IN" altLang="x-none" sz="3600" b="1" dirty="0">
                <a:solidFill>
                  <a:srgbClr val="002060"/>
                </a:solidFill>
              </a:rPr>
              <a:t>THE LAW OF DEMAND</a:t>
            </a:r>
          </a:p>
        </p:txBody>
      </p:sp>
      <p:sp>
        <p:nvSpPr>
          <p:cNvPr id="35843" name="Content Placeholder 2"/>
          <p:cNvSpPr>
            <a:spLocks noGrp="1"/>
          </p:cNvSpPr>
          <p:nvPr>
            <p:ph idx="1"/>
          </p:nvPr>
        </p:nvSpPr>
        <p:spPr/>
        <p:txBody>
          <a:bodyPr vert="horz" wrap="square" lIns="91440" tIns="45720" rIns="91440" bIns="45720" anchor="t" anchorCtr="0"/>
          <a:lstStyle/>
          <a:p>
            <a:pPr algn="just" eaLnBrk="1" hangingPunct="1">
              <a:lnSpc>
                <a:spcPct val="150000"/>
              </a:lnSpc>
            </a:pPr>
            <a:r>
              <a:rPr lang="en-IN" altLang="x-none" dirty="0"/>
              <a:t>“Other </a:t>
            </a:r>
            <a:r>
              <a:rPr dirty="0"/>
              <a:t>things” include other determinants of demand, viz., consumers’ income, price of the substitutes and complements, taste and preferences of the consumer, etc. These factors remain constant only in the short run. In the long run they tend to change. The law of demand, therefore, hold only in the short run.</a:t>
            </a:r>
            <a:endParaRPr lang="en-IN" altLang="x-non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Assumptions</a:t>
            </a:r>
            <a:br>
              <a:rPr b="1" dirty="0">
                <a:solidFill>
                  <a:srgbClr val="002060"/>
                </a:solidFill>
              </a:rPr>
            </a:br>
            <a:endParaRPr lang="en-IN" altLang="x-none" b="1" dirty="0">
              <a:solidFill>
                <a:srgbClr val="002060"/>
              </a:solidFill>
            </a:endParaRPr>
          </a:p>
        </p:txBody>
      </p:sp>
      <p:sp>
        <p:nvSpPr>
          <p:cNvPr id="36867" name="Content Placeholder 2"/>
          <p:cNvSpPr>
            <a:spLocks noGrp="1"/>
          </p:cNvSpPr>
          <p:nvPr>
            <p:ph idx="1"/>
          </p:nvPr>
        </p:nvSpPr>
        <p:spPr/>
        <p:txBody>
          <a:bodyPr vert="horz" wrap="square" lIns="91440" tIns="45720" rIns="91440" bIns="45720" anchor="t" anchorCtr="0"/>
          <a:lstStyle/>
          <a:p>
            <a:pPr algn="just"/>
            <a:r>
              <a:rPr b="1" dirty="0"/>
              <a:t>Constant level of income : </a:t>
            </a:r>
            <a:r>
              <a:rPr dirty="0"/>
              <a:t>If the law of demand is to find true operate then, consumers' income should remain constant. If there is a rise in income, people may demand more at a given price.</a:t>
            </a:r>
          </a:p>
          <a:p>
            <a:pPr algn="just"/>
            <a:r>
              <a:rPr b="1" dirty="0"/>
              <a:t>No change in size of population : </a:t>
            </a:r>
            <a:r>
              <a:rPr dirty="0"/>
              <a:t>It is assumed that the size of population remains unchanged. Any change in the size and composition of population of a country affects the total demand for the product.</a:t>
            </a:r>
          </a:p>
          <a:p>
            <a:pPr algn="just"/>
            <a:r>
              <a:rPr b="1" dirty="0"/>
              <a:t>Prices of substitute goods remain constant</a:t>
            </a:r>
          </a:p>
          <a:p>
            <a:pPr algn="just"/>
            <a:r>
              <a:rPr dirty="0"/>
              <a:t>It is assumed that the prices of substitutes remain unchanged. Any change in the price of the substitute will affect the demand for the commodity.</a:t>
            </a:r>
          </a:p>
          <a:p>
            <a:pPr algn="just" eaLnBrk="1" hangingPunct="1"/>
            <a:endParaRPr lang="en-IN" altLang="x-non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vert="horz" wrap="square" lIns="91440" tIns="45720" rIns="91440" bIns="45720" anchor="ctr" anchorCtr="0"/>
          <a:lstStyle/>
          <a:p>
            <a:pPr algn="ctr"/>
            <a:r>
              <a:rPr b="1" dirty="0">
                <a:solidFill>
                  <a:srgbClr val="002060"/>
                </a:solidFill>
              </a:rPr>
              <a:t>Assumptions</a:t>
            </a:r>
            <a:br>
              <a:rPr b="1" dirty="0">
                <a:solidFill>
                  <a:srgbClr val="002060"/>
                </a:solidFill>
              </a:rPr>
            </a:br>
            <a:endParaRPr dirty="0"/>
          </a:p>
        </p:txBody>
      </p:sp>
      <p:sp>
        <p:nvSpPr>
          <p:cNvPr id="37891" name="Content Placeholder 2"/>
          <p:cNvSpPr>
            <a:spLocks noGrp="1"/>
          </p:cNvSpPr>
          <p:nvPr>
            <p:ph idx="1"/>
          </p:nvPr>
        </p:nvSpPr>
        <p:spPr/>
        <p:txBody>
          <a:bodyPr vert="horz" wrap="square" lIns="91440" tIns="45720" rIns="91440" bIns="45720" anchor="t" anchorCtr="0"/>
          <a:lstStyle/>
          <a:p>
            <a:pPr algn="just"/>
            <a:r>
              <a:rPr b="1" dirty="0"/>
              <a:t>Prices of complementary goods remain constant : </a:t>
            </a:r>
            <a:r>
              <a:rPr dirty="0"/>
              <a:t>It is assumed that the prices of complementary goods remain unchanged because a change in the price of one good will affect the demand for the other.</a:t>
            </a:r>
          </a:p>
          <a:p>
            <a:pPr algn="just"/>
            <a:r>
              <a:rPr b="1" dirty="0"/>
              <a:t>No expectations about future changes in prices : </a:t>
            </a:r>
            <a:r>
              <a:rPr dirty="0"/>
              <a:t>It is assumed that consumers do not expect any further change in price in the near future. If consumers expect a rise in prices in future, they may demand more in the present even at existing high price.</a:t>
            </a:r>
          </a:p>
          <a:p>
            <a:pPr algn="just"/>
            <a:r>
              <a:rPr b="1" dirty="0"/>
              <a:t>No change in tastes, habits, preferences, fashions etc. : </a:t>
            </a:r>
            <a:r>
              <a:rPr dirty="0"/>
              <a:t>It is assumed that consumers' tastes, habits, preferences, fashions etc. should remain unchanged. Any change in these factors will lead to a change in demand.</a:t>
            </a:r>
          </a:p>
          <a:p>
            <a:pPr algn="just"/>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vert="horz" wrap="square" lIns="91440" tIns="45720" rIns="91440" bIns="45720" anchor="ctr" anchorCtr="0"/>
          <a:lstStyle/>
          <a:p>
            <a:pPr algn="ctr"/>
            <a:r>
              <a:rPr b="1" dirty="0">
                <a:solidFill>
                  <a:srgbClr val="002060"/>
                </a:solidFill>
              </a:rPr>
              <a:t>Assumptions</a:t>
            </a:r>
            <a:br>
              <a:rPr b="1" dirty="0">
                <a:solidFill>
                  <a:srgbClr val="002060"/>
                </a:solidFill>
              </a:rPr>
            </a:br>
            <a:endParaRPr dirty="0"/>
          </a:p>
        </p:txBody>
      </p:sp>
      <p:sp>
        <p:nvSpPr>
          <p:cNvPr id="38915" name="Content Placeholder 2"/>
          <p:cNvSpPr>
            <a:spLocks noGrp="1"/>
          </p:cNvSpPr>
          <p:nvPr>
            <p:ph idx="1"/>
          </p:nvPr>
        </p:nvSpPr>
        <p:spPr/>
        <p:txBody>
          <a:bodyPr vert="horz" wrap="square" lIns="91440" tIns="45720" rIns="91440" bIns="45720" anchor="t" anchorCtr="0"/>
          <a:lstStyle/>
          <a:p>
            <a:pPr algn="just"/>
            <a:r>
              <a:rPr sz="3200" b="1" dirty="0"/>
              <a:t>No change in taxation policy : </a:t>
            </a:r>
            <a:r>
              <a:rPr sz="3200" dirty="0"/>
              <a:t>Taxation policy of the government has a great impact on demand for various goods and services.</a:t>
            </a:r>
          </a:p>
          <a:p>
            <a:pPr algn="just"/>
            <a:endParaRPr sz="3200" dirty="0"/>
          </a:p>
          <a:p>
            <a:pPr algn="just"/>
            <a:r>
              <a:rPr sz="3200" dirty="0"/>
              <a:t>Therefore, it is assumed that there is no change in the policy of taxation declared by Government.</a:t>
            </a:r>
          </a:p>
          <a:p>
            <a:pPr algn="just"/>
            <a:endParaRPr sz="3200" dirty="0"/>
          </a:p>
          <a:p>
            <a:pPr algn="just"/>
            <a:r>
              <a:rPr sz="3200" dirty="0"/>
              <a:t>The law of demand is explained with the help of the following demand schedule and diagram.</a:t>
            </a:r>
          </a:p>
          <a:p>
            <a:pPr algn="just"/>
            <a:endParaRPr sz="3200" dirty="0"/>
          </a:p>
          <a:p>
            <a:pPr algn="just"/>
            <a:endParaRPr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vert="horz" wrap="square" lIns="91440" tIns="45720" rIns="91440" bIns="45720" anchor="ctr" anchorCtr="0"/>
          <a:lstStyle/>
          <a:p>
            <a:pPr algn="ctr"/>
            <a:r>
              <a:rPr b="1" dirty="0">
                <a:solidFill>
                  <a:srgbClr val="002060"/>
                </a:solidFill>
              </a:rPr>
              <a:t>Demand schedule</a:t>
            </a:r>
            <a:br>
              <a:rPr b="1" dirty="0">
                <a:solidFill>
                  <a:srgbClr val="002060"/>
                </a:solidFill>
              </a:rPr>
            </a:br>
            <a:r>
              <a:rPr b="1" dirty="0">
                <a:solidFill>
                  <a:srgbClr val="002060"/>
                </a:solidFill>
              </a:rPr>
              <a:t>Table 3</a:t>
            </a:r>
            <a:br>
              <a:rPr b="1" dirty="0">
                <a:solidFill>
                  <a:srgbClr val="002060"/>
                </a:solidFill>
              </a:rPr>
            </a:br>
            <a:endParaRPr dirty="0">
              <a:solidFill>
                <a:srgbClr val="002060"/>
              </a:solidFill>
            </a:endParaRPr>
          </a:p>
        </p:txBody>
      </p:sp>
      <p:graphicFrame>
        <p:nvGraphicFramePr>
          <p:cNvPr id="4" name="Table 3"/>
          <p:cNvGraphicFramePr>
            <a:graphicFrameLocks noGrp="1"/>
          </p:cNvGraphicFramePr>
          <p:nvPr/>
        </p:nvGraphicFramePr>
        <p:xfrm>
          <a:off x="1322388" y="1911350"/>
          <a:ext cx="8115300" cy="3921125"/>
        </p:xfrm>
        <a:graphic>
          <a:graphicData uri="http://schemas.openxmlformats.org/drawingml/2006/table">
            <a:tbl>
              <a:tblPr/>
              <a:tblGrid>
                <a:gridCol w="4244975">
                  <a:extLst>
                    <a:ext uri="{9D8B030D-6E8A-4147-A177-3AD203B41FA5}">
                      <a16:colId xmlns:a16="http://schemas.microsoft.com/office/drawing/2014/main" val="20000"/>
                    </a:ext>
                  </a:extLst>
                </a:gridCol>
                <a:gridCol w="3870325">
                  <a:extLst>
                    <a:ext uri="{9D8B030D-6E8A-4147-A177-3AD203B41FA5}">
                      <a16:colId xmlns:a16="http://schemas.microsoft.com/office/drawing/2014/main" val="20001"/>
                    </a:ext>
                  </a:extLst>
                </a:gridCol>
              </a:tblGrid>
              <a:tr h="666750">
                <a:tc>
                  <a:txBody>
                    <a:bodyPr/>
                    <a:lstStyle/>
                    <a:p>
                      <a:pPr marL="50800" marR="0" lvl="0" indent="0" algn="ctr" defTabSz="914400" rtl="0" eaLnBrk="1" fontAlgn="base" latinLnBrk="0" hangingPunct="1">
                        <a:lnSpc>
                          <a:spcPts val="1200"/>
                        </a:lnSpc>
                        <a:spcBef>
                          <a:spcPts val="40"/>
                        </a:spcBef>
                        <a:spcAft>
                          <a:spcPct val="0"/>
                        </a:spcAft>
                        <a:buClrTx/>
                        <a:buSzTx/>
                        <a:buFontTx/>
                        <a:buNone/>
                      </a:pPr>
                      <a:endParaRPr kumimoji="0" lang="en-US" sz="2400" b="1" i="0" u="none" strike="noStrike" cap="none" normalizeH="0" baseline="0" dirty="0">
                        <a:ln>
                          <a:noFill/>
                        </a:ln>
                        <a:solidFill>
                          <a:srgbClr val="231F20"/>
                        </a:solidFill>
                        <a:effectLst/>
                        <a:latin typeface="Times New Roman" panose="02020603050405020304" pitchFamily="18" charset="0"/>
                        <a:cs typeface="Times New Roman" panose="02020603050405020304" pitchFamily="18" charset="0"/>
                      </a:endParaRPr>
                    </a:p>
                    <a:p>
                      <a:pPr marL="50800" marR="0" lvl="0" indent="0" algn="ctr" defTabSz="914400" rtl="0" eaLnBrk="1" fontAlgn="base" latinLnBrk="0" hangingPunct="1">
                        <a:lnSpc>
                          <a:spcPts val="1200"/>
                        </a:lnSpc>
                        <a:spcBef>
                          <a:spcPts val="40"/>
                        </a:spcBef>
                        <a:spcAft>
                          <a:spcPct val="0"/>
                        </a:spcAft>
                        <a:buClrTx/>
                        <a:buSzTx/>
                        <a:buFontTx/>
                        <a:buNone/>
                      </a:pPr>
                      <a:r>
                        <a:rPr kumimoji="0" lang="en-US" sz="2400" b="1" i="0" u="none" strike="noStrike" cap="none" normalizeH="0" baseline="0" dirty="0">
                          <a:ln>
                            <a:noFill/>
                          </a:ln>
                          <a:solidFill>
                            <a:srgbClr val="231F20"/>
                          </a:solidFill>
                          <a:effectLst/>
                          <a:latin typeface="Times New Roman" panose="02020603050405020304" pitchFamily="18" charset="0"/>
                          <a:cs typeface="Times New Roman" panose="02020603050405020304" pitchFamily="18" charset="0"/>
                        </a:rPr>
                        <a:t>Price of</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0800" marR="0" lvl="0" indent="0" algn="ctr" defTabSz="914400" rtl="0" eaLnBrk="1" fontAlgn="base" latinLnBrk="0" hangingPunct="1">
                        <a:lnSpc>
                          <a:spcPts val="1615"/>
                        </a:lnSpc>
                        <a:spcBef>
                          <a:spcPct val="0"/>
                        </a:spcBef>
                        <a:spcAft>
                          <a:spcPct val="0"/>
                        </a:spcAft>
                        <a:buClrTx/>
                        <a:buSzTx/>
                        <a:buFontTx/>
                        <a:buNone/>
                      </a:pPr>
                      <a:r>
                        <a:rPr kumimoji="0" lang="en-US" sz="2400" b="1" i="0" u="none" strike="noStrike" cap="none" normalizeH="0" baseline="0" dirty="0">
                          <a:ln>
                            <a:noFill/>
                          </a:ln>
                          <a:solidFill>
                            <a:srgbClr val="231F20"/>
                          </a:solidFill>
                          <a:effectLst/>
                          <a:latin typeface="Times New Roman" panose="02020603050405020304" pitchFamily="18" charset="0"/>
                          <a:cs typeface="Times New Roman" panose="02020603050405020304" pitchFamily="18" charset="0"/>
                        </a:rPr>
                        <a:t>commodity</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B9E5FA"/>
                    </a:solidFill>
                  </a:tcPr>
                </a:tc>
                <a:tc>
                  <a:txBody>
                    <a:bodyPr/>
                    <a:lstStyle/>
                    <a:p>
                      <a:pPr marL="69850" marR="0" lvl="0" indent="-20955" algn="l" defTabSz="914400" rtl="0" eaLnBrk="1" fontAlgn="base" latinLnBrk="0" hangingPunct="1">
                        <a:lnSpc>
                          <a:spcPts val="1440"/>
                        </a:lnSpc>
                        <a:spcBef>
                          <a:spcPct val="0"/>
                        </a:spcBef>
                        <a:spcAft>
                          <a:spcPct val="0"/>
                        </a:spcAft>
                        <a:buClrTx/>
                        <a:buSzTx/>
                        <a:buFontTx/>
                        <a:buNone/>
                      </a:pPr>
                      <a:endParaRPr kumimoji="0" lang="en-US" sz="2400" b="1" i="0" u="none" strike="noStrike" cap="none" normalizeH="0" baseline="0" dirty="0">
                        <a:ln>
                          <a:noFill/>
                        </a:ln>
                        <a:solidFill>
                          <a:srgbClr val="231F20"/>
                        </a:solidFill>
                        <a:effectLst/>
                        <a:latin typeface="Times New Roman" panose="02020603050405020304" pitchFamily="18" charset="0"/>
                        <a:cs typeface="Times New Roman" panose="02020603050405020304" pitchFamily="18" charset="0"/>
                      </a:endParaRPr>
                    </a:p>
                    <a:p>
                      <a:pPr marL="69850" marR="0" lvl="0" indent="-20955" algn="ctr" defTabSz="914400" rtl="0" eaLnBrk="1" fontAlgn="base" latinLnBrk="0" hangingPunct="1">
                        <a:lnSpc>
                          <a:spcPts val="1440"/>
                        </a:lnSpc>
                        <a:spcBef>
                          <a:spcPct val="0"/>
                        </a:spcBef>
                        <a:spcAft>
                          <a:spcPct val="0"/>
                        </a:spcAft>
                        <a:buClrTx/>
                        <a:buSzTx/>
                        <a:buFontTx/>
                        <a:buNone/>
                      </a:pPr>
                      <a:r>
                        <a:rPr kumimoji="0" lang="en-US" sz="2400" b="1" i="0" u="none" strike="noStrike" cap="none" normalizeH="0" baseline="0" dirty="0">
                          <a:ln>
                            <a:noFill/>
                          </a:ln>
                          <a:solidFill>
                            <a:srgbClr val="231F20"/>
                          </a:solidFill>
                          <a:effectLst/>
                          <a:latin typeface="Times New Roman" panose="02020603050405020304" pitchFamily="18" charset="0"/>
                          <a:cs typeface="Times New Roman" panose="02020603050405020304" pitchFamily="18" charset="0"/>
                        </a:rPr>
                        <a:t>Quantity demanded of commodity  (in </a:t>
                      </a:r>
                      <a:r>
                        <a:rPr kumimoji="0" lang="en-US" sz="2400" b="1" i="0" u="none" strike="noStrike" cap="none" normalizeH="0" baseline="0" dirty="0" err="1">
                          <a:ln>
                            <a:noFill/>
                          </a:ln>
                          <a:solidFill>
                            <a:srgbClr val="231F20"/>
                          </a:solidFill>
                          <a:effectLst/>
                          <a:latin typeface="Times New Roman" panose="02020603050405020304" pitchFamily="18" charset="0"/>
                          <a:cs typeface="Times New Roman" panose="02020603050405020304" pitchFamily="18" charset="0"/>
                        </a:rPr>
                        <a:t>kgs</a:t>
                      </a:r>
                      <a:r>
                        <a:rPr kumimoji="0" lang="en-US" sz="2400" b="1" i="0" u="none" strike="noStrike" cap="none" normalizeH="0" baseline="0" dirty="0">
                          <a:ln>
                            <a:noFill/>
                          </a:ln>
                          <a:solidFill>
                            <a:srgbClr val="231F20"/>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B9E5FA"/>
                    </a:solidFill>
                  </a:tcPr>
                </a:tc>
                <a:extLst>
                  <a:ext uri="{0D108BD9-81ED-4DB2-BD59-A6C34878D82A}">
                    <a16:rowId xmlns:a16="http://schemas.microsoft.com/office/drawing/2014/main" val="10000"/>
                  </a:ext>
                </a:extLst>
              </a:tr>
              <a:tr h="650875">
                <a:tc>
                  <a:txBody>
                    <a:bodyPr/>
                    <a:lstStyle/>
                    <a:p>
                      <a:pPr marL="568325" marR="0" lvl="0" indent="0" algn="l"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50</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tc>
                  <a:txBody>
                    <a:bodyPr/>
                    <a:lstStyle/>
                    <a:p>
                      <a:pPr marL="11430" marR="0" lvl="0" indent="0" algn="ctr"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1</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extLst>
                  <a:ext uri="{0D108BD9-81ED-4DB2-BD59-A6C34878D82A}">
                    <a16:rowId xmlns:a16="http://schemas.microsoft.com/office/drawing/2014/main" val="10001"/>
                  </a:ext>
                </a:extLst>
              </a:tr>
              <a:tr h="650875">
                <a:tc>
                  <a:txBody>
                    <a:bodyPr/>
                    <a:lstStyle/>
                    <a:p>
                      <a:pPr marL="568325" marR="0" lvl="0" indent="0" algn="l"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40</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tc>
                  <a:txBody>
                    <a:bodyPr/>
                    <a:lstStyle/>
                    <a:p>
                      <a:pPr marL="11430" marR="0" lvl="0" indent="0" algn="ctr"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2</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extLst>
                  <a:ext uri="{0D108BD9-81ED-4DB2-BD59-A6C34878D82A}">
                    <a16:rowId xmlns:a16="http://schemas.microsoft.com/office/drawing/2014/main" val="10002"/>
                  </a:ext>
                </a:extLst>
              </a:tr>
              <a:tr h="650875">
                <a:tc>
                  <a:txBody>
                    <a:bodyPr/>
                    <a:lstStyle/>
                    <a:p>
                      <a:pPr marL="568325" marR="0" lvl="0" indent="0" algn="l"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30</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tc>
                  <a:txBody>
                    <a:bodyPr/>
                    <a:lstStyle/>
                    <a:p>
                      <a:pPr marL="11430" marR="0" lvl="0" indent="0" algn="ctr"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3</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extLst>
                  <a:ext uri="{0D108BD9-81ED-4DB2-BD59-A6C34878D82A}">
                    <a16:rowId xmlns:a16="http://schemas.microsoft.com/office/drawing/2014/main" val="10003"/>
                  </a:ext>
                </a:extLst>
              </a:tr>
              <a:tr h="650875">
                <a:tc>
                  <a:txBody>
                    <a:bodyPr/>
                    <a:lstStyle/>
                    <a:p>
                      <a:pPr marL="568325" marR="0" lvl="0" indent="0" algn="l"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20</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tc>
                  <a:txBody>
                    <a:bodyPr/>
                    <a:lstStyle/>
                    <a:p>
                      <a:pPr marL="11430" marR="0" lvl="0" indent="0" algn="ctr"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4</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extLst>
                  <a:ext uri="{0D108BD9-81ED-4DB2-BD59-A6C34878D82A}">
                    <a16:rowId xmlns:a16="http://schemas.microsoft.com/office/drawing/2014/main" val="10004"/>
                  </a:ext>
                </a:extLst>
              </a:tr>
              <a:tr h="650875">
                <a:tc>
                  <a:txBody>
                    <a:bodyPr/>
                    <a:lstStyle/>
                    <a:p>
                      <a:pPr marL="568325" marR="0" lvl="0" indent="0" algn="l"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a:ln>
                            <a:noFill/>
                          </a:ln>
                          <a:solidFill>
                            <a:srgbClr val="231F20"/>
                          </a:solidFill>
                          <a:effectLst/>
                          <a:latin typeface="Times New Roman" panose="02020603050405020304" pitchFamily="18" charset="0"/>
                          <a:cs typeface="Times New Roman" panose="02020603050405020304" pitchFamily="18" charset="0"/>
                        </a:rPr>
                        <a:t>10</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tc>
                  <a:txBody>
                    <a:bodyPr/>
                    <a:lstStyle/>
                    <a:p>
                      <a:pPr marL="11430" marR="0" lvl="0" indent="0" algn="ctr" defTabSz="914400" rtl="0" eaLnBrk="1" fontAlgn="base" latinLnBrk="0" hangingPunct="1">
                        <a:lnSpc>
                          <a:spcPct val="100000"/>
                        </a:lnSpc>
                        <a:spcBef>
                          <a:spcPts val="65"/>
                        </a:spcBef>
                        <a:spcAft>
                          <a:spcPct val="0"/>
                        </a:spcAft>
                        <a:buClrTx/>
                        <a:buSzTx/>
                        <a:buFontTx/>
                        <a:buNone/>
                      </a:pPr>
                      <a:r>
                        <a:rPr kumimoji="0" lang="en-US" sz="2400" b="0" i="0" u="none" strike="noStrike" cap="none" normalizeH="0" baseline="0" dirty="0">
                          <a:ln>
                            <a:noFill/>
                          </a:ln>
                          <a:solidFill>
                            <a:srgbClr val="231F20"/>
                          </a:solidFill>
                          <a:effectLst/>
                          <a:latin typeface="Times New Roman" panose="02020603050405020304" pitchFamily="18" charset="0"/>
                          <a:cs typeface="Times New Roman" panose="02020603050405020304" pitchFamily="18" charset="0"/>
                        </a:rPr>
                        <a:t>5</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FCD5"/>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vert="horz" wrap="square" lIns="91440" tIns="45720" rIns="91440" bIns="45720" anchor="ctr" anchorCtr="0"/>
          <a:lstStyle/>
          <a:p>
            <a:pPr algn="ctr"/>
            <a:r>
              <a:rPr b="1" dirty="0">
                <a:solidFill>
                  <a:srgbClr val="002060"/>
                </a:solidFill>
              </a:rPr>
              <a:t>Demand schedule</a:t>
            </a:r>
            <a:br>
              <a:rPr b="1" dirty="0">
                <a:solidFill>
                  <a:srgbClr val="002060"/>
                </a:solidFill>
              </a:rPr>
            </a:br>
            <a:endParaRPr dirty="0"/>
          </a:p>
        </p:txBody>
      </p:sp>
      <p:sp>
        <p:nvSpPr>
          <p:cNvPr id="40963" name="Content Placeholder 2"/>
          <p:cNvSpPr>
            <a:spLocks noGrp="1"/>
          </p:cNvSpPr>
          <p:nvPr>
            <p:ph idx="1"/>
          </p:nvPr>
        </p:nvSpPr>
        <p:spPr/>
        <p:txBody>
          <a:bodyPr vert="horz" wrap="square" lIns="91440" tIns="45720" rIns="91440" bIns="45720" anchor="t" anchorCtr="0"/>
          <a:lstStyle/>
          <a:p>
            <a:pPr algn="just"/>
            <a:r>
              <a:rPr sz="3200" dirty="0"/>
              <a:t>As shown in Table 3 when price of commodity ‘</a:t>
            </a:r>
            <a:r>
              <a:rPr sz="3200" i="1" dirty="0"/>
              <a:t>x</a:t>
            </a:r>
            <a:r>
              <a:rPr sz="3200" dirty="0"/>
              <a:t>’ is ` 50, quantity demanded is 1 kg. When price falls from ` 50 to ` 40, quantity demanded rises from 1 kg to 2 kgs. Similarly, at price ` 30, quantity demanded is 3 kgs and when price falls from ` 20 to ` 10, quantity demanded rises from 4 kg to 5 kgs. Thus, as the price of a commodity falls, quantity demanded rises and when price of commodity rises, quantity demanded falls. This shows an inverse relationship between price and quantity demanded.</a:t>
            </a:r>
          </a:p>
          <a:p>
            <a:pPr algn="just"/>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Demand</a:t>
            </a:r>
            <a:endParaRPr lang="en-IN" altLang="x-none" b="1" dirty="0">
              <a:solidFill>
                <a:srgbClr val="002060"/>
              </a:solidFill>
            </a:endParaRPr>
          </a:p>
        </p:txBody>
      </p:sp>
      <p:sp>
        <p:nvSpPr>
          <p:cNvPr id="3" name="Content Placeholder 2"/>
          <p:cNvSpPr>
            <a:spLocks noGrp="1"/>
          </p:cNvSpPr>
          <p:nvPr>
            <p:ph idx="1"/>
          </p:nvPr>
        </p:nvSpPr>
        <p:spPr/>
        <p:txBody>
          <a:bodyPr vert="horz" wrap="square" lIns="91440" tIns="45720" rIns="91440" bIns="45720" numCol="1" rtlCol="0" anchor="t" anchorCtr="0" compatLnSpc="1">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“If you can’t pay for a thing, don’t buy it. If you can’t get paid for it, don’t sell it.”</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IN" sz="2800" b="0" i="0" u="none" strike="noStrike" kern="1200" cap="none" spc="0" normalizeH="0" baseline="0" noProof="0" dirty="0">
                <a:ln>
                  <a:noFill/>
                </a:ln>
                <a:solidFill>
                  <a:schemeClr val="tx1"/>
                </a:solidFill>
                <a:effectLst/>
                <a:uLnTx/>
                <a:uFillTx/>
                <a:latin typeface="+mn-lt"/>
                <a:ea typeface="+mn-ea"/>
                <a:cs typeface="+mn-cs"/>
              </a:rPr>
              <a:t>Benjamin Franklin</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want, need or desire which is backed by willingness and ability to buy a particular commodity, at a given point of time.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 want with </a:t>
            </a:r>
            <a:r>
              <a:rPr kumimoji="0" lang="en-US" sz="2800" b="1" i="0" u="none" strike="noStrike" kern="1200" cap="none" spc="0" normalizeH="0" baseline="0" noProof="0" dirty="0">
                <a:ln>
                  <a:noFill/>
                </a:ln>
                <a:solidFill>
                  <a:schemeClr val="tx1"/>
                </a:solidFill>
                <a:effectLst/>
                <a:uLnTx/>
                <a:uFillTx/>
                <a:latin typeface="+mn-lt"/>
                <a:ea typeface="+mn-ea"/>
                <a:cs typeface="+mn-cs"/>
              </a:rPr>
              <a:t>three attributes - desire to buy, willingness to pay and ability to pay</a:t>
            </a: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vert="horz" wrap="square" lIns="91440" tIns="45720" rIns="91440" bIns="45720" anchor="ctr" anchorCtr="0"/>
          <a:lstStyle/>
          <a:p>
            <a:pPr algn="ctr"/>
            <a:r>
              <a:rPr dirty="0"/>
              <a:t>Demand Curve</a:t>
            </a:r>
          </a:p>
        </p:txBody>
      </p:sp>
      <p:grpSp>
        <p:nvGrpSpPr>
          <p:cNvPr id="41987" name="Group 2"/>
          <p:cNvGrpSpPr/>
          <p:nvPr/>
        </p:nvGrpSpPr>
        <p:grpSpPr>
          <a:xfrm>
            <a:off x="2205038" y="2728913"/>
            <a:ext cx="6481762" cy="4438650"/>
            <a:chOff x="1492" y="385"/>
            <a:chExt cx="4169" cy="3467"/>
          </a:xfrm>
        </p:grpSpPr>
        <p:sp>
          <p:nvSpPr>
            <p:cNvPr id="41988" name="AutoShape 3"/>
            <p:cNvSpPr/>
            <p:nvPr/>
          </p:nvSpPr>
          <p:spPr>
            <a:xfrm>
              <a:off x="1491" y="384"/>
              <a:ext cx="4163" cy="3467"/>
            </a:xfrm>
            <a:custGeom>
              <a:avLst/>
              <a:gdLst>
                <a:gd name="txL" fmla="*/ 0 w 4163"/>
                <a:gd name="txT" fmla="*/ 0 h 3467"/>
                <a:gd name="txR" fmla="*/ 4163 w 4163"/>
                <a:gd name="txB" fmla="*/ 3467 h 3467"/>
              </a:gdLst>
              <a:ahLst/>
              <a:cxnLst>
                <a:cxn ang="0">
                  <a:pos x="3934" y="3466"/>
                </a:cxn>
                <a:cxn ang="0">
                  <a:pos x="3934" y="0"/>
                </a:cxn>
                <a:cxn ang="0">
                  <a:pos x="3468" y="3466"/>
                </a:cxn>
                <a:cxn ang="0">
                  <a:pos x="3468" y="0"/>
                </a:cxn>
                <a:cxn ang="0">
                  <a:pos x="3005" y="3466"/>
                </a:cxn>
                <a:cxn ang="0">
                  <a:pos x="3005" y="0"/>
                </a:cxn>
                <a:cxn ang="0">
                  <a:pos x="2543" y="3466"/>
                </a:cxn>
                <a:cxn ang="0">
                  <a:pos x="2543" y="0"/>
                </a:cxn>
                <a:cxn ang="0">
                  <a:pos x="2081" y="3466"/>
                </a:cxn>
                <a:cxn ang="0">
                  <a:pos x="2081" y="0"/>
                </a:cxn>
                <a:cxn ang="0">
                  <a:pos x="1618" y="3466"/>
                </a:cxn>
                <a:cxn ang="0">
                  <a:pos x="1618" y="0"/>
                </a:cxn>
                <a:cxn ang="0">
                  <a:pos x="1156" y="3466"/>
                </a:cxn>
                <a:cxn ang="0">
                  <a:pos x="1156" y="0"/>
                </a:cxn>
                <a:cxn ang="0">
                  <a:pos x="693" y="3466"/>
                </a:cxn>
                <a:cxn ang="0">
                  <a:pos x="693" y="0"/>
                </a:cxn>
                <a:cxn ang="0">
                  <a:pos x="230" y="3466"/>
                </a:cxn>
                <a:cxn ang="0">
                  <a:pos x="230" y="0"/>
                </a:cxn>
                <a:cxn ang="0">
                  <a:pos x="4162" y="13"/>
                </a:cxn>
                <a:cxn ang="0">
                  <a:pos x="0" y="13"/>
                </a:cxn>
                <a:cxn ang="0">
                  <a:pos x="4162" y="476"/>
                </a:cxn>
                <a:cxn ang="0">
                  <a:pos x="0" y="476"/>
                </a:cxn>
                <a:cxn ang="0">
                  <a:pos x="4162" y="937"/>
                </a:cxn>
                <a:cxn ang="0">
                  <a:pos x="0" y="937"/>
                </a:cxn>
                <a:cxn ang="0">
                  <a:pos x="4162" y="1401"/>
                </a:cxn>
                <a:cxn ang="0">
                  <a:pos x="0" y="1401"/>
                </a:cxn>
                <a:cxn ang="0">
                  <a:pos x="4162" y="1863"/>
                </a:cxn>
                <a:cxn ang="0">
                  <a:pos x="0" y="1863"/>
                </a:cxn>
                <a:cxn ang="0">
                  <a:pos x="4162" y="2326"/>
                </a:cxn>
                <a:cxn ang="0">
                  <a:pos x="0" y="2326"/>
                </a:cxn>
                <a:cxn ang="0">
                  <a:pos x="4162" y="2789"/>
                </a:cxn>
                <a:cxn ang="0">
                  <a:pos x="0" y="2789"/>
                </a:cxn>
              </a:cxnLst>
              <a:rect l="txL" t="txT" r="txR" b="txB"/>
              <a:pathLst>
                <a:path w="4163" h="3467">
                  <a:moveTo>
                    <a:pt x="3934" y="3466"/>
                  </a:moveTo>
                  <a:lnTo>
                    <a:pt x="3934" y="0"/>
                  </a:lnTo>
                  <a:moveTo>
                    <a:pt x="3468" y="3466"/>
                  </a:moveTo>
                  <a:lnTo>
                    <a:pt x="3468" y="0"/>
                  </a:lnTo>
                  <a:moveTo>
                    <a:pt x="3005" y="3466"/>
                  </a:moveTo>
                  <a:lnTo>
                    <a:pt x="3005" y="0"/>
                  </a:lnTo>
                  <a:moveTo>
                    <a:pt x="2543" y="3466"/>
                  </a:moveTo>
                  <a:lnTo>
                    <a:pt x="2543" y="0"/>
                  </a:lnTo>
                  <a:moveTo>
                    <a:pt x="2081" y="3466"/>
                  </a:moveTo>
                  <a:lnTo>
                    <a:pt x="2081" y="0"/>
                  </a:lnTo>
                  <a:moveTo>
                    <a:pt x="1618" y="3466"/>
                  </a:moveTo>
                  <a:lnTo>
                    <a:pt x="1618" y="0"/>
                  </a:lnTo>
                  <a:moveTo>
                    <a:pt x="1156" y="3466"/>
                  </a:moveTo>
                  <a:lnTo>
                    <a:pt x="1156" y="0"/>
                  </a:lnTo>
                  <a:moveTo>
                    <a:pt x="693" y="3466"/>
                  </a:moveTo>
                  <a:lnTo>
                    <a:pt x="693" y="0"/>
                  </a:lnTo>
                  <a:moveTo>
                    <a:pt x="230" y="3466"/>
                  </a:moveTo>
                  <a:lnTo>
                    <a:pt x="230" y="0"/>
                  </a:lnTo>
                  <a:moveTo>
                    <a:pt x="4162" y="13"/>
                  </a:moveTo>
                  <a:lnTo>
                    <a:pt x="0" y="13"/>
                  </a:lnTo>
                  <a:moveTo>
                    <a:pt x="4162" y="476"/>
                  </a:moveTo>
                  <a:lnTo>
                    <a:pt x="0" y="476"/>
                  </a:lnTo>
                  <a:moveTo>
                    <a:pt x="4162" y="937"/>
                  </a:moveTo>
                  <a:lnTo>
                    <a:pt x="0" y="937"/>
                  </a:lnTo>
                  <a:moveTo>
                    <a:pt x="4162" y="1401"/>
                  </a:moveTo>
                  <a:lnTo>
                    <a:pt x="0" y="1401"/>
                  </a:lnTo>
                  <a:moveTo>
                    <a:pt x="4162" y="1863"/>
                  </a:moveTo>
                  <a:lnTo>
                    <a:pt x="0" y="1863"/>
                  </a:lnTo>
                  <a:moveTo>
                    <a:pt x="4162" y="2326"/>
                  </a:moveTo>
                  <a:lnTo>
                    <a:pt x="0" y="2326"/>
                  </a:lnTo>
                  <a:moveTo>
                    <a:pt x="4162" y="2789"/>
                  </a:moveTo>
                  <a:lnTo>
                    <a:pt x="0" y="2789"/>
                  </a:lnTo>
                </a:path>
              </a:pathLst>
            </a:custGeom>
            <a:noFill/>
            <a:ln w="4140" cap="flat" cmpd="sng">
              <a:solidFill>
                <a:srgbClr val="8ED8F8"/>
              </a:solidFill>
              <a:prstDash val="solid"/>
              <a:round/>
              <a:headEnd type="none" w="med" len="med"/>
              <a:tailEnd type="none" w="med" len="med"/>
            </a:ln>
          </p:spPr>
          <p:txBody>
            <a:bodyPr/>
            <a:lstStyle/>
            <a:p>
              <a:endParaRPr dirty="0">
                <a:latin typeface="Calibri" panose="020F0502020204030204" pitchFamily="34" charset="0"/>
              </a:endParaRPr>
            </a:p>
          </p:txBody>
        </p:sp>
        <p:sp>
          <p:nvSpPr>
            <p:cNvPr id="41989" name="AutoShape 4"/>
            <p:cNvSpPr/>
            <p:nvPr/>
          </p:nvSpPr>
          <p:spPr>
            <a:xfrm>
              <a:off x="1491" y="384"/>
              <a:ext cx="4163" cy="3467"/>
            </a:xfrm>
            <a:custGeom>
              <a:avLst/>
              <a:gdLst>
                <a:gd name="txL" fmla="*/ 0 w 4163"/>
                <a:gd name="txT" fmla="*/ 0 h 3467"/>
                <a:gd name="txR" fmla="*/ 4163 w 4163"/>
                <a:gd name="txB" fmla="*/ 3467 h 3467"/>
              </a:gdLst>
              <a:ahLst/>
              <a:cxnLst>
                <a:cxn ang="0">
                  <a:pos x="4162" y="3466"/>
                </a:cxn>
                <a:cxn ang="0">
                  <a:pos x="4162" y="0"/>
                </a:cxn>
                <a:cxn ang="0">
                  <a:pos x="4162" y="244"/>
                </a:cxn>
                <a:cxn ang="0">
                  <a:pos x="0" y="244"/>
                </a:cxn>
                <a:cxn ang="0">
                  <a:pos x="4162" y="707"/>
                </a:cxn>
                <a:cxn ang="0">
                  <a:pos x="0" y="707"/>
                </a:cxn>
                <a:cxn ang="0">
                  <a:pos x="4162" y="1170"/>
                </a:cxn>
                <a:cxn ang="0">
                  <a:pos x="0" y="1170"/>
                </a:cxn>
                <a:cxn ang="0">
                  <a:pos x="4162" y="1632"/>
                </a:cxn>
                <a:cxn ang="0">
                  <a:pos x="0" y="1632"/>
                </a:cxn>
                <a:cxn ang="0">
                  <a:pos x="4162" y="2095"/>
                </a:cxn>
                <a:cxn ang="0">
                  <a:pos x="0" y="2095"/>
                </a:cxn>
                <a:cxn ang="0">
                  <a:pos x="4162" y="2560"/>
                </a:cxn>
                <a:cxn ang="0">
                  <a:pos x="0" y="2560"/>
                </a:cxn>
                <a:cxn ang="0">
                  <a:pos x="4162" y="3018"/>
                </a:cxn>
                <a:cxn ang="0">
                  <a:pos x="0" y="3018"/>
                </a:cxn>
                <a:cxn ang="0">
                  <a:pos x="3704" y="3466"/>
                </a:cxn>
                <a:cxn ang="0">
                  <a:pos x="3704" y="0"/>
                </a:cxn>
                <a:cxn ang="0">
                  <a:pos x="3237" y="3466"/>
                </a:cxn>
                <a:cxn ang="0">
                  <a:pos x="3237" y="0"/>
                </a:cxn>
                <a:cxn ang="0">
                  <a:pos x="2777" y="3466"/>
                </a:cxn>
                <a:cxn ang="0">
                  <a:pos x="2777" y="0"/>
                </a:cxn>
                <a:cxn ang="0">
                  <a:pos x="2312" y="3466"/>
                </a:cxn>
                <a:cxn ang="0">
                  <a:pos x="2312" y="0"/>
                </a:cxn>
                <a:cxn ang="0">
                  <a:pos x="1850" y="3466"/>
                </a:cxn>
                <a:cxn ang="0">
                  <a:pos x="1850" y="0"/>
                </a:cxn>
                <a:cxn ang="0">
                  <a:pos x="1387" y="3466"/>
                </a:cxn>
                <a:cxn ang="0">
                  <a:pos x="1387" y="0"/>
                </a:cxn>
                <a:cxn ang="0">
                  <a:pos x="925" y="3466"/>
                </a:cxn>
                <a:cxn ang="0">
                  <a:pos x="925" y="0"/>
                </a:cxn>
                <a:cxn ang="0">
                  <a:pos x="463" y="3466"/>
                </a:cxn>
                <a:cxn ang="0">
                  <a:pos x="463" y="0"/>
                </a:cxn>
              </a:cxnLst>
              <a:rect l="txL" t="txT" r="txR" b="txB"/>
              <a:pathLst>
                <a:path w="4163" h="3467">
                  <a:moveTo>
                    <a:pt x="4162" y="3466"/>
                  </a:moveTo>
                  <a:lnTo>
                    <a:pt x="4162" y="0"/>
                  </a:lnTo>
                  <a:moveTo>
                    <a:pt x="4162" y="244"/>
                  </a:moveTo>
                  <a:lnTo>
                    <a:pt x="0" y="244"/>
                  </a:lnTo>
                  <a:moveTo>
                    <a:pt x="4162" y="707"/>
                  </a:moveTo>
                  <a:lnTo>
                    <a:pt x="0" y="707"/>
                  </a:lnTo>
                  <a:moveTo>
                    <a:pt x="4162" y="1170"/>
                  </a:moveTo>
                  <a:lnTo>
                    <a:pt x="0" y="1170"/>
                  </a:lnTo>
                  <a:moveTo>
                    <a:pt x="4162" y="1632"/>
                  </a:moveTo>
                  <a:lnTo>
                    <a:pt x="0" y="1632"/>
                  </a:lnTo>
                  <a:moveTo>
                    <a:pt x="4162" y="2095"/>
                  </a:moveTo>
                  <a:lnTo>
                    <a:pt x="0" y="2095"/>
                  </a:lnTo>
                  <a:moveTo>
                    <a:pt x="4162" y="2560"/>
                  </a:moveTo>
                  <a:lnTo>
                    <a:pt x="0" y="2560"/>
                  </a:lnTo>
                  <a:moveTo>
                    <a:pt x="4162" y="3018"/>
                  </a:moveTo>
                  <a:lnTo>
                    <a:pt x="0" y="3018"/>
                  </a:lnTo>
                  <a:moveTo>
                    <a:pt x="3704" y="3466"/>
                  </a:moveTo>
                  <a:lnTo>
                    <a:pt x="3704" y="0"/>
                  </a:lnTo>
                  <a:moveTo>
                    <a:pt x="3237" y="3466"/>
                  </a:moveTo>
                  <a:lnTo>
                    <a:pt x="3237" y="0"/>
                  </a:lnTo>
                  <a:moveTo>
                    <a:pt x="2777" y="3466"/>
                  </a:moveTo>
                  <a:lnTo>
                    <a:pt x="2777" y="0"/>
                  </a:lnTo>
                  <a:moveTo>
                    <a:pt x="2312" y="3466"/>
                  </a:moveTo>
                  <a:lnTo>
                    <a:pt x="2312" y="0"/>
                  </a:lnTo>
                  <a:moveTo>
                    <a:pt x="1850" y="3466"/>
                  </a:moveTo>
                  <a:lnTo>
                    <a:pt x="1850" y="0"/>
                  </a:lnTo>
                  <a:moveTo>
                    <a:pt x="1387" y="3466"/>
                  </a:moveTo>
                  <a:lnTo>
                    <a:pt x="1387" y="0"/>
                  </a:lnTo>
                  <a:moveTo>
                    <a:pt x="925" y="3466"/>
                  </a:moveTo>
                  <a:lnTo>
                    <a:pt x="925" y="0"/>
                  </a:lnTo>
                  <a:moveTo>
                    <a:pt x="463" y="3466"/>
                  </a:moveTo>
                  <a:lnTo>
                    <a:pt x="463" y="0"/>
                  </a:lnTo>
                </a:path>
              </a:pathLst>
            </a:custGeom>
            <a:noFill/>
            <a:ln w="7252" cap="flat" cmpd="sng">
              <a:solidFill>
                <a:srgbClr val="8ED8F8"/>
              </a:solidFill>
              <a:prstDash val="solid"/>
              <a:round/>
              <a:headEnd type="none" w="med" len="med"/>
              <a:tailEnd type="none" w="med" len="med"/>
            </a:ln>
          </p:spPr>
          <p:txBody>
            <a:bodyPr/>
            <a:lstStyle/>
            <a:p>
              <a:endParaRPr dirty="0">
                <a:latin typeface="Calibri" panose="020F0502020204030204" pitchFamily="34" charset="0"/>
              </a:endParaRPr>
            </a:p>
          </p:txBody>
        </p:sp>
        <p:sp>
          <p:nvSpPr>
            <p:cNvPr id="41990" name="AutoShape 5"/>
            <p:cNvSpPr/>
            <p:nvPr/>
          </p:nvSpPr>
          <p:spPr>
            <a:xfrm>
              <a:off x="1491" y="384"/>
              <a:ext cx="4165" cy="3467"/>
            </a:xfrm>
            <a:custGeom>
              <a:avLst/>
              <a:gdLst>
                <a:gd name="txL" fmla="*/ 0 w 4165"/>
                <a:gd name="txT" fmla="*/ 0 h 3467"/>
                <a:gd name="txR" fmla="*/ 4165 w 4165"/>
                <a:gd name="txB" fmla="*/ 3467 h 3467"/>
              </a:gdLst>
              <a:ahLst/>
              <a:cxnLst>
                <a:cxn ang="0">
                  <a:pos x="4023" y="3466"/>
                </a:cxn>
                <a:cxn ang="0">
                  <a:pos x="3885" y="0"/>
                </a:cxn>
                <a:cxn ang="0">
                  <a:pos x="3746" y="3466"/>
                </a:cxn>
                <a:cxn ang="0">
                  <a:pos x="3607" y="0"/>
                </a:cxn>
                <a:cxn ang="0">
                  <a:pos x="3422" y="3466"/>
                </a:cxn>
                <a:cxn ang="0">
                  <a:pos x="3330" y="0"/>
                </a:cxn>
                <a:cxn ang="0">
                  <a:pos x="3145" y="3466"/>
                </a:cxn>
                <a:cxn ang="0">
                  <a:pos x="3052" y="0"/>
                </a:cxn>
                <a:cxn ang="0">
                  <a:pos x="2867" y="3466"/>
                </a:cxn>
                <a:cxn ang="0">
                  <a:pos x="2729" y="0"/>
                </a:cxn>
                <a:cxn ang="0">
                  <a:pos x="2590" y="3466"/>
                </a:cxn>
                <a:cxn ang="0">
                  <a:pos x="2451" y="0"/>
                </a:cxn>
                <a:cxn ang="0">
                  <a:pos x="2266" y="3466"/>
                </a:cxn>
                <a:cxn ang="0">
                  <a:pos x="2174" y="0"/>
                </a:cxn>
                <a:cxn ang="0">
                  <a:pos x="1989" y="3466"/>
                </a:cxn>
                <a:cxn ang="0">
                  <a:pos x="1896" y="0"/>
                </a:cxn>
                <a:cxn ang="0">
                  <a:pos x="1711" y="3466"/>
                </a:cxn>
                <a:cxn ang="0">
                  <a:pos x="1572" y="0"/>
                </a:cxn>
                <a:cxn ang="0">
                  <a:pos x="1434" y="3466"/>
                </a:cxn>
                <a:cxn ang="0">
                  <a:pos x="1295" y="0"/>
                </a:cxn>
                <a:cxn ang="0">
                  <a:pos x="1110" y="3466"/>
                </a:cxn>
                <a:cxn ang="0">
                  <a:pos x="1017" y="0"/>
                </a:cxn>
                <a:cxn ang="0">
                  <a:pos x="832" y="3466"/>
                </a:cxn>
                <a:cxn ang="0">
                  <a:pos x="740" y="0"/>
                </a:cxn>
                <a:cxn ang="0">
                  <a:pos x="555" y="3466"/>
                </a:cxn>
                <a:cxn ang="0">
                  <a:pos x="416" y="0"/>
                </a:cxn>
                <a:cxn ang="0">
                  <a:pos x="277" y="3466"/>
                </a:cxn>
                <a:cxn ang="0">
                  <a:pos x="139" y="0"/>
                </a:cxn>
                <a:cxn ang="0">
                  <a:pos x="4162" y="13"/>
                </a:cxn>
                <a:cxn ang="0">
                  <a:pos x="0" y="106"/>
                </a:cxn>
                <a:cxn ang="0">
                  <a:pos x="4162" y="245"/>
                </a:cxn>
                <a:cxn ang="0">
                  <a:pos x="0" y="337"/>
                </a:cxn>
                <a:cxn ang="0">
                  <a:pos x="4162" y="476"/>
                </a:cxn>
                <a:cxn ang="0">
                  <a:pos x="0" y="568"/>
                </a:cxn>
                <a:cxn ang="0">
                  <a:pos x="4162" y="707"/>
                </a:cxn>
                <a:cxn ang="0">
                  <a:pos x="0" y="799"/>
                </a:cxn>
                <a:cxn ang="0">
                  <a:pos x="4162" y="938"/>
                </a:cxn>
                <a:cxn ang="0">
                  <a:pos x="0" y="1030"/>
                </a:cxn>
                <a:cxn ang="0">
                  <a:pos x="4162" y="1169"/>
                </a:cxn>
                <a:cxn ang="0">
                  <a:pos x="0" y="1261"/>
                </a:cxn>
                <a:cxn ang="0">
                  <a:pos x="4162" y="1400"/>
                </a:cxn>
                <a:cxn ang="0">
                  <a:pos x="0" y="1492"/>
                </a:cxn>
                <a:cxn ang="0">
                  <a:pos x="4162" y="1631"/>
                </a:cxn>
                <a:cxn ang="0">
                  <a:pos x="0" y="1724"/>
                </a:cxn>
                <a:cxn ang="0">
                  <a:pos x="4162" y="1862"/>
                </a:cxn>
                <a:cxn ang="0">
                  <a:pos x="0" y="1955"/>
                </a:cxn>
                <a:cxn ang="0">
                  <a:pos x="4162" y="2093"/>
                </a:cxn>
                <a:cxn ang="0">
                  <a:pos x="0" y="2186"/>
                </a:cxn>
                <a:cxn ang="0">
                  <a:pos x="4162" y="2324"/>
                </a:cxn>
                <a:cxn ang="0">
                  <a:pos x="0" y="2417"/>
                </a:cxn>
                <a:cxn ang="0">
                  <a:pos x="4162" y="2602"/>
                </a:cxn>
                <a:cxn ang="0">
                  <a:pos x="0" y="2694"/>
                </a:cxn>
                <a:cxn ang="0">
                  <a:pos x="4162" y="2833"/>
                </a:cxn>
                <a:cxn ang="0">
                  <a:pos x="0" y="2925"/>
                </a:cxn>
                <a:cxn ang="0">
                  <a:pos x="4162" y="3110"/>
                </a:cxn>
                <a:cxn ang="0">
                  <a:pos x="0" y="3203"/>
                </a:cxn>
              </a:cxnLst>
              <a:rect l="txL" t="txT" r="txR" b="txB"/>
              <a:pathLst>
                <a:path w="4165" h="3467">
                  <a:moveTo>
                    <a:pt x="4116" y="3466"/>
                  </a:moveTo>
                  <a:lnTo>
                    <a:pt x="4116" y="0"/>
                  </a:lnTo>
                  <a:moveTo>
                    <a:pt x="4070" y="3466"/>
                  </a:moveTo>
                  <a:lnTo>
                    <a:pt x="4070" y="0"/>
                  </a:lnTo>
                  <a:moveTo>
                    <a:pt x="4023" y="3466"/>
                  </a:moveTo>
                  <a:lnTo>
                    <a:pt x="4023" y="0"/>
                  </a:lnTo>
                  <a:moveTo>
                    <a:pt x="3977" y="3466"/>
                  </a:moveTo>
                  <a:lnTo>
                    <a:pt x="3977" y="0"/>
                  </a:lnTo>
                  <a:moveTo>
                    <a:pt x="3885" y="3466"/>
                  </a:moveTo>
                  <a:lnTo>
                    <a:pt x="3885" y="0"/>
                  </a:lnTo>
                  <a:moveTo>
                    <a:pt x="3838" y="3466"/>
                  </a:moveTo>
                  <a:lnTo>
                    <a:pt x="3838" y="0"/>
                  </a:lnTo>
                  <a:moveTo>
                    <a:pt x="3792" y="3466"/>
                  </a:moveTo>
                  <a:lnTo>
                    <a:pt x="3792" y="0"/>
                  </a:lnTo>
                  <a:moveTo>
                    <a:pt x="3746" y="3466"/>
                  </a:moveTo>
                  <a:lnTo>
                    <a:pt x="3746" y="0"/>
                  </a:lnTo>
                  <a:moveTo>
                    <a:pt x="3653" y="3466"/>
                  </a:moveTo>
                  <a:lnTo>
                    <a:pt x="3653" y="0"/>
                  </a:lnTo>
                  <a:moveTo>
                    <a:pt x="3607" y="3466"/>
                  </a:moveTo>
                  <a:lnTo>
                    <a:pt x="3607" y="0"/>
                  </a:lnTo>
                  <a:moveTo>
                    <a:pt x="3561" y="3466"/>
                  </a:moveTo>
                  <a:lnTo>
                    <a:pt x="3561" y="0"/>
                  </a:lnTo>
                  <a:moveTo>
                    <a:pt x="3515" y="3466"/>
                  </a:moveTo>
                  <a:lnTo>
                    <a:pt x="3515" y="0"/>
                  </a:lnTo>
                  <a:moveTo>
                    <a:pt x="3422" y="3466"/>
                  </a:moveTo>
                  <a:lnTo>
                    <a:pt x="3422" y="0"/>
                  </a:lnTo>
                  <a:moveTo>
                    <a:pt x="3376" y="3466"/>
                  </a:moveTo>
                  <a:lnTo>
                    <a:pt x="3376" y="0"/>
                  </a:lnTo>
                  <a:moveTo>
                    <a:pt x="3330" y="3466"/>
                  </a:moveTo>
                  <a:lnTo>
                    <a:pt x="3330" y="0"/>
                  </a:lnTo>
                  <a:moveTo>
                    <a:pt x="3283" y="3466"/>
                  </a:moveTo>
                  <a:lnTo>
                    <a:pt x="3283" y="0"/>
                  </a:lnTo>
                  <a:moveTo>
                    <a:pt x="3191" y="3466"/>
                  </a:moveTo>
                  <a:lnTo>
                    <a:pt x="3191" y="0"/>
                  </a:lnTo>
                  <a:moveTo>
                    <a:pt x="3145" y="3466"/>
                  </a:moveTo>
                  <a:lnTo>
                    <a:pt x="3145" y="0"/>
                  </a:lnTo>
                  <a:moveTo>
                    <a:pt x="3099" y="3466"/>
                  </a:moveTo>
                  <a:lnTo>
                    <a:pt x="3099" y="0"/>
                  </a:lnTo>
                  <a:moveTo>
                    <a:pt x="3052" y="3466"/>
                  </a:moveTo>
                  <a:lnTo>
                    <a:pt x="3052" y="0"/>
                  </a:lnTo>
                  <a:moveTo>
                    <a:pt x="2960" y="3466"/>
                  </a:moveTo>
                  <a:lnTo>
                    <a:pt x="2960" y="0"/>
                  </a:lnTo>
                  <a:moveTo>
                    <a:pt x="2914" y="3466"/>
                  </a:moveTo>
                  <a:lnTo>
                    <a:pt x="2914" y="0"/>
                  </a:lnTo>
                  <a:moveTo>
                    <a:pt x="2867" y="3466"/>
                  </a:moveTo>
                  <a:lnTo>
                    <a:pt x="2867" y="0"/>
                  </a:lnTo>
                  <a:moveTo>
                    <a:pt x="2821" y="3466"/>
                  </a:moveTo>
                  <a:lnTo>
                    <a:pt x="2821" y="0"/>
                  </a:lnTo>
                  <a:moveTo>
                    <a:pt x="2729" y="3466"/>
                  </a:moveTo>
                  <a:lnTo>
                    <a:pt x="2729" y="0"/>
                  </a:lnTo>
                  <a:moveTo>
                    <a:pt x="2682" y="3466"/>
                  </a:moveTo>
                  <a:lnTo>
                    <a:pt x="2682" y="0"/>
                  </a:lnTo>
                  <a:moveTo>
                    <a:pt x="2636" y="3466"/>
                  </a:moveTo>
                  <a:lnTo>
                    <a:pt x="2636" y="0"/>
                  </a:lnTo>
                  <a:moveTo>
                    <a:pt x="2590" y="3466"/>
                  </a:moveTo>
                  <a:lnTo>
                    <a:pt x="2590" y="0"/>
                  </a:lnTo>
                  <a:moveTo>
                    <a:pt x="2497" y="3466"/>
                  </a:moveTo>
                  <a:lnTo>
                    <a:pt x="2497" y="0"/>
                  </a:lnTo>
                  <a:moveTo>
                    <a:pt x="2451" y="3466"/>
                  </a:moveTo>
                  <a:lnTo>
                    <a:pt x="2451" y="0"/>
                  </a:lnTo>
                  <a:moveTo>
                    <a:pt x="2405" y="3466"/>
                  </a:moveTo>
                  <a:lnTo>
                    <a:pt x="2405" y="0"/>
                  </a:lnTo>
                  <a:moveTo>
                    <a:pt x="2359" y="3466"/>
                  </a:moveTo>
                  <a:lnTo>
                    <a:pt x="2359" y="0"/>
                  </a:lnTo>
                  <a:moveTo>
                    <a:pt x="2266" y="3466"/>
                  </a:moveTo>
                  <a:lnTo>
                    <a:pt x="2266" y="0"/>
                  </a:lnTo>
                  <a:moveTo>
                    <a:pt x="2220" y="3466"/>
                  </a:moveTo>
                  <a:lnTo>
                    <a:pt x="2220" y="0"/>
                  </a:lnTo>
                  <a:moveTo>
                    <a:pt x="2174" y="3466"/>
                  </a:moveTo>
                  <a:lnTo>
                    <a:pt x="2174" y="0"/>
                  </a:lnTo>
                  <a:moveTo>
                    <a:pt x="2127" y="3466"/>
                  </a:moveTo>
                  <a:lnTo>
                    <a:pt x="2127" y="0"/>
                  </a:lnTo>
                  <a:moveTo>
                    <a:pt x="2035" y="3466"/>
                  </a:moveTo>
                  <a:lnTo>
                    <a:pt x="2035" y="0"/>
                  </a:lnTo>
                  <a:moveTo>
                    <a:pt x="1989" y="3466"/>
                  </a:moveTo>
                  <a:lnTo>
                    <a:pt x="1989" y="0"/>
                  </a:lnTo>
                  <a:moveTo>
                    <a:pt x="1942" y="3466"/>
                  </a:moveTo>
                  <a:lnTo>
                    <a:pt x="1942" y="0"/>
                  </a:lnTo>
                  <a:moveTo>
                    <a:pt x="1896" y="3466"/>
                  </a:moveTo>
                  <a:lnTo>
                    <a:pt x="1896" y="0"/>
                  </a:lnTo>
                  <a:moveTo>
                    <a:pt x="1804" y="3466"/>
                  </a:moveTo>
                  <a:lnTo>
                    <a:pt x="1804" y="0"/>
                  </a:lnTo>
                  <a:moveTo>
                    <a:pt x="1757" y="3466"/>
                  </a:moveTo>
                  <a:lnTo>
                    <a:pt x="1757" y="0"/>
                  </a:lnTo>
                  <a:moveTo>
                    <a:pt x="1711" y="3466"/>
                  </a:moveTo>
                  <a:lnTo>
                    <a:pt x="1711" y="0"/>
                  </a:lnTo>
                  <a:moveTo>
                    <a:pt x="1665" y="3466"/>
                  </a:moveTo>
                  <a:lnTo>
                    <a:pt x="1665" y="0"/>
                  </a:lnTo>
                  <a:moveTo>
                    <a:pt x="1572" y="3466"/>
                  </a:moveTo>
                  <a:lnTo>
                    <a:pt x="1572" y="0"/>
                  </a:lnTo>
                  <a:moveTo>
                    <a:pt x="1526" y="3466"/>
                  </a:moveTo>
                  <a:lnTo>
                    <a:pt x="1526" y="0"/>
                  </a:lnTo>
                  <a:moveTo>
                    <a:pt x="1480" y="3466"/>
                  </a:moveTo>
                  <a:lnTo>
                    <a:pt x="1480" y="0"/>
                  </a:lnTo>
                  <a:moveTo>
                    <a:pt x="1434" y="3466"/>
                  </a:moveTo>
                  <a:lnTo>
                    <a:pt x="1434" y="0"/>
                  </a:lnTo>
                  <a:moveTo>
                    <a:pt x="1341" y="3466"/>
                  </a:moveTo>
                  <a:lnTo>
                    <a:pt x="1341" y="0"/>
                  </a:lnTo>
                  <a:moveTo>
                    <a:pt x="1295" y="3466"/>
                  </a:moveTo>
                  <a:lnTo>
                    <a:pt x="1295" y="0"/>
                  </a:lnTo>
                  <a:moveTo>
                    <a:pt x="1249" y="3466"/>
                  </a:moveTo>
                  <a:lnTo>
                    <a:pt x="1249" y="0"/>
                  </a:lnTo>
                  <a:moveTo>
                    <a:pt x="1202" y="3466"/>
                  </a:moveTo>
                  <a:lnTo>
                    <a:pt x="1202" y="0"/>
                  </a:lnTo>
                  <a:moveTo>
                    <a:pt x="1110" y="3466"/>
                  </a:moveTo>
                  <a:lnTo>
                    <a:pt x="1110" y="0"/>
                  </a:lnTo>
                  <a:moveTo>
                    <a:pt x="1064" y="3466"/>
                  </a:moveTo>
                  <a:lnTo>
                    <a:pt x="1064" y="0"/>
                  </a:lnTo>
                  <a:moveTo>
                    <a:pt x="1017" y="3466"/>
                  </a:moveTo>
                  <a:lnTo>
                    <a:pt x="1017" y="0"/>
                  </a:lnTo>
                  <a:moveTo>
                    <a:pt x="971" y="3466"/>
                  </a:moveTo>
                  <a:lnTo>
                    <a:pt x="971" y="0"/>
                  </a:lnTo>
                  <a:moveTo>
                    <a:pt x="879" y="3466"/>
                  </a:moveTo>
                  <a:lnTo>
                    <a:pt x="879" y="0"/>
                  </a:lnTo>
                  <a:moveTo>
                    <a:pt x="832" y="3466"/>
                  </a:moveTo>
                  <a:lnTo>
                    <a:pt x="832" y="0"/>
                  </a:lnTo>
                  <a:moveTo>
                    <a:pt x="786" y="3466"/>
                  </a:moveTo>
                  <a:lnTo>
                    <a:pt x="786" y="0"/>
                  </a:lnTo>
                  <a:moveTo>
                    <a:pt x="740" y="3466"/>
                  </a:moveTo>
                  <a:lnTo>
                    <a:pt x="740" y="0"/>
                  </a:lnTo>
                  <a:moveTo>
                    <a:pt x="647" y="3466"/>
                  </a:moveTo>
                  <a:lnTo>
                    <a:pt x="647" y="0"/>
                  </a:lnTo>
                  <a:moveTo>
                    <a:pt x="601" y="3466"/>
                  </a:moveTo>
                  <a:lnTo>
                    <a:pt x="601" y="0"/>
                  </a:lnTo>
                  <a:moveTo>
                    <a:pt x="555" y="3466"/>
                  </a:moveTo>
                  <a:lnTo>
                    <a:pt x="555" y="0"/>
                  </a:lnTo>
                  <a:moveTo>
                    <a:pt x="509" y="3466"/>
                  </a:moveTo>
                  <a:lnTo>
                    <a:pt x="509" y="0"/>
                  </a:lnTo>
                  <a:moveTo>
                    <a:pt x="416" y="3466"/>
                  </a:moveTo>
                  <a:lnTo>
                    <a:pt x="416" y="0"/>
                  </a:lnTo>
                  <a:moveTo>
                    <a:pt x="370" y="3466"/>
                  </a:moveTo>
                  <a:lnTo>
                    <a:pt x="370" y="0"/>
                  </a:lnTo>
                  <a:moveTo>
                    <a:pt x="324" y="3466"/>
                  </a:moveTo>
                  <a:lnTo>
                    <a:pt x="324" y="0"/>
                  </a:lnTo>
                  <a:moveTo>
                    <a:pt x="277" y="3466"/>
                  </a:moveTo>
                  <a:lnTo>
                    <a:pt x="277" y="0"/>
                  </a:lnTo>
                  <a:moveTo>
                    <a:pt x="185" y="3466"/>
                  </a:moveTo>
                  <a:lnTo>
                    <a:pt x="185" y="0"/>
                  </a:lnTo>
                  <a:moveTo>
                    <a:pt x="139" y="3466"/>
                  </a:moveTo>
                  <a:lnTo>
                    <a:pt x="139" y="0"/>
                  </a:lnTo>
                  <a:moveTo>
                    <a:pt x="92" y="3466"/>
                  </a:moveTo>
                  <a:lnTo>
                    <a:pt x="92" y="0"/>
                  </a:lnTo>
                  <a:moveTo>
                    <a:pt x="46" y="3466"/>
                  </a:moveTo>
                  <a:lnTo>
                    <a:pt x="46" y="0"/>
                  </a:lnTo>
                  <a:moveTo>
                    <a:pt x="4162" y="13"/>
                  </a:moveTo>
                  <a:lnTo>
                    <a:pt x="0" y="13"/>
                  </a:lnTo>
                  <a:moveTo>
                    <a:pt x="4162" y="60"/>
                  </a:moveTo>
                  <a:lnTo>
                    <a:pt x="0" y="60"/>
                  </a:lnTo>
                  <a:moveTo>
                    <a:pt x="4162" y="106"/>
                  </a:moveTo>
                  <a:lnTo>
                    <a:pt x="0" y="106"/>
                  </a:lnTo>
                  <a:moveTo>
                    <a:pt x="4162" y="152"/>
                  </a:moveTo>
                  <a:lnTo>
                    <a:pt x="0" y="152"/>
                  </a:lnTo>
                  <a:moveTo>
                    <a:pt x="4162" y="198"/>
                  </a:moveTo>
                  <a:lnTo>
                    <a:pt x="0" y="198"/>
                  </a:lnTo>
                  <a:moveTo>
                    <a:pt x="4162" y="245"/>
                  </a:moveTo>
                  <a:lnTo>
                    <a:pt x="0" y="245"/>
                  </a:lnTo>
                  <a:moveTo>
                    <a:pt x="4162" y="291"/>
                  </a:moveTo>
                  <a:lnTo>
                    <a:pt x="0" y="291"/>
                  </a:lnTo>
                  <a:moveTo>
                    <a:pt x="4162" y="337"/>
                  </a:moveTo>
                  <a:lnTo>
                    <a:pt x="0" y="337"/>
                  </a:lnTo>
                  <a:moveTo>
                    <a:pt x="4162" y="383"/>
                  </a:moveTo>
                  <a:lnTo>
                    <a:pt x="0" y="383"/>
                  </a:lnTo>
                  <a:moveTo>
                    <a:pt x="4162" y="429"/>
                  </a:moveTo>
                  <a:lnTo>
                    <a:pt x="0" y="429"/>
                  </a:lnTo>
                  <a:moveTo>
                    <a:pt x="4162" y="476"/>
                  </a:moveTo>
                  <a:lnTo>
                    <a:pt x="0" y="476"/>
                  </a:lnTo>
                  <a:moveTo>
                    <a:pt x="4162" y="522"/>
                  </a:moveTo>
                  <a:lnTo>
                    <a:pt x="0" y="522"/>
                  </a:lnTo>
                  <a:moveTo>
                    <a:pt x="4165" y="568"/>
                  </a:moveTo>
                  <a:lnTo>
                    <a:pt x="0" y="568"/>
                  </a:lnTo>
                  <a:moveTo>
                    <a:pt x="4162" y="614"/>
                  </a:moveTo>
                  <a:lnTo>
                    <a:pt x="0" y="614"/>
                  </a:lnTo>
                  <a:moveTo>
                    <a:pt x="4162" y="661"/>
                  </a:moveTo>
                  <a:lnTo>
                    <a:pt x="0" y="661"/>
                  </a:lnTo>
                  <a:moveTo>
                    <a:pt x="4162" y="707"/>
                  </a:moveTo>
                  <a:lnTo>
                    <a:pt x="0" y="707"/>
                  </a:lnTo>
                  <a:moveTo>
                    <a:pt x="4162" y="753"/>
                  </a:moveTo>
                  <a:lnTo>
                    <a:pt x="0" y="753"/>
                  </a:lnTo>
                  <a:moveTo>
                    <a:pt x="4162" y="799"/>
                  </a:moveTo>
                  <a:lnTo>
                    <a:pt x="0" y="799"/>
                  </a:lnTo>
                  <a:moveTo>
                    <a:pt x="4162" y="845"/>
                  </a:moveTo>
                  <a:lnTo>
                    <a:pt x="0" y="845"/>
                  </a:lnTo>
                  <a:moveTo>
                    <a:pt x="4162" y="892"/>
                  </a:moveTo>
                  <a:lnTo>
                    <a:pt x="0" y="892"/>
                  </a:lnTo>
                  <a:moveTo>
                    <a:pt x="4162" y="938"/>
                  </a:moveTo>
                  <a:lnTo>
                    <a:pt x="0" y="938"/>
                  </a:lnTo>
                  <a:moveTo>
                    <a:pt x="4162" y="984"/>
                  </a:moveTo>
                  <a:lnTo>
                    <a:pt x="0" y="984"/>
                  </a:lnTo>
                  <a:moveTo>
                    <a:pt x="4162" y="1030"/>
                  </a:moveTo>
                  <a:lnTo>
                    <a:pt x="0" y="1030"/>
                  </a:lnTo>
                  <a:moveTo>
                    <a:pt x="4162" y="1076"/>
                  </a:moveTo>
                  <a:lnTo>
                    <a:pt x="0" y="1076"/>
                  </a:lnTo>
                  <a:moveTo>
                    <a:pt x="4162" y="1123"/>
                  </a:moveTo>
                  <a:lnTo>
                    <a:pt x="0" y="1123"/>
                  </a:lnTo>
                  <a:moveTo>
                    <a:pt x="4162" y="1169"/>
                  </a:moveTo>
                  <a:lnTo>
                    <a:pt x="0" y="1169"/>
                  </a:lnTo>
                  <a:moveTo>
                    <a:pt x="4162" y="1215"/>
                  </a:moveTo>
                  <a:lnTo>
                    <a:pt x="0" y="1215"/>
                  </a:lnTo>
                  <a:moveTo>
                    <a:pt x="4162" y="1261"/>
                  </a:moveTo>
                  <a:lnTo>
                    <a:pt x="0" y="1261"/>
                  </a:lnTo>
                  <a:moveTo>
                    <a:pt x="4162" y="1308"/>
                  </a:moveTo>
                  <a:lnTo>
                    <a:pt x="0" y="1308"/>
                  </a:lnTo>
                  <a:moveTo>
                    <a:pt x="4162" y="1354"/>
                  </a:moveTo>
                  <a:lnTo>
                    <a:pt x="0" y="1354"/>
                  </a:lnTo>
                  <a:moveTo>
                    <a:pt x="4162" y="1400"/>
                  </a:moveTo>
                  <a:lnTo>
                    <a:pt x="0" y="1400"/>
                  </a:lnTo>
                  <a:moveTo>
                    <a:pt x="4162" y="1446"/>
                  </a:moveTo>
                  <a:lnTo>
                    <a:pt x="0" y="1446"/>
                  </a:lnTo>
                  <a:moveTo>
                    <a:pt x="4162" y="1492"/>
                  </a:moveTo>
                  <a:lnTo>
                    <a:pt x="0" y="1492"/>
                  </a:lnTo>
                  <a:moveTo>
                    <a:pt x="4162" y="1539"/>
                  </a:moveTo>
                  <a:lnTo>
                    <a:pt x="0" y="1539"/>
                  </a:lnTo>
                  <a:moveTo>
                    <a:pt x="4162" y="1585"/>
                  </a:moveTo>
                  <a:lnTo>
                    <a:pt x="0" y="1585"/>
                  </a:lnTo>
                  <a:moveTo>
                    <a:pt x="4162" y="1631"/>
                  </a:moveTo>
                  <a:lnTo>
                    <a:pt x="0" y="1631"/>
                  </a:lnTo>
                  <a:moveTo>
                    <a:pt x="4162" y="1677"/>
                  </a:moveTo>
                  <a:lnTo>
                    <a:pt x="0" y="1677"/>
                  </a:lnTo>
                  <a:moveTo>
                    <a:pt x="4162" y="1724"/>
                  </a:moveTo>
                  <a:lnTo>
                    <a:pt x="0" y="1724"/>
                  </a:lnTo>
                  <a:moveTo>
                    <a:pt x="4162" y="1770"/>
                  </a:moveTo>
                  <a:lnTo>
                    <a:pt x="0" y="1770"/>
                  </a:lnTo>
                  <a:moveTo>
                    <a:pt x="4162" y="1816"/>
                  </a:moveTo>
                  <a:lnTo>
                    <a:pt x="0" y="1816"/>
                  </a:lnTo>
                  <a:moveTo>
                    <a:pt x="4162" y="1862"/>
                  </a:moveTo>
                  <a:lnTo>
                    <a:pt x="0" y="1862"/>
                  </a:lnTo>
                  <a:moveTo>
                    <a:pt x="4162" y="1908"/>
                  </a:moveTo>
                  <a:lnTo>
                    <a:pt x="0" y="1908"/>
                  </a:lnTo>
                  <a:moveTo>
                    <a:pt x="4162" y="1955"/>
                  </a:moveTo>
                  <a:lnTo>
                    <a:pt x="0" y="1955"/>
                  </a:lnTo>
                  <a:moveTo>
                    <a:pt x="4162" y="2001"/>
                  </a:moveTo>
                  <a:lnTo>
                    <a:pt x="0" y="2001"/>
                  </a:lnTo>
                  <a:moveTo>
                    <a:pt x="4162" y="2047"/>
                  </a:moveTo>
                  <a:lnTo>
                    <a:pt x="0" y="2047"/>
                  </a:lnTo>
                  <a:moveTo>
                    <a:pt x="4162" y="2093"/>
                  </a:moveTo>
                  <a:lnTo>
                    <a:pt x="0" y="2093"/>
                  </a:lnTo>
                  <a:moveTo>
                    <a:pt x="4162" y="2139"/>
                  </a:moveTo>
                  <a:lnTo>
                    <a:pt x="0" y="2139"/>
                  </a:lnTo>
                  <a:moveTo>
                    <a:pt x="4162" y="2186"/>
                  </a:moveTo>
                  <a:lnTo>
                    <a:pt x="0" y="2186"/>
                  </a:lnTo>
                  <a:moveTo>
                    <a:pt x="4162" y="2232"/>
                  </a:moveTo>
                  <a:lnTo>
                    <a:pt x="0" y="2232"/>
                  </a:lnTo>
                  <a:moveTo>
                    <a:pt x="4162" y="2278"/>
                  </a:moveTo>
                  <a:lnTo>
                    <a:pt x="0" y="2278"/>
                  </a:lnTo>
                  <a:moveTo>
                    <a:pt x="4162" y="2324"/>
                  </a:moveTo>
                  <a:lnTo>
                    <a:pt x="0" y="2324"/>
                  </a:lnTo>
                  <a:moveTo>
                    <a:pt x="4162" y="2371"/>
                  </a:moveTo>
                  <a:lnTo>
                    <a:pt x="0" y="2371"/>
                  </a:lnTo>
                  <a:moveTo>
                    <a:pt x="4162" y="2417"/>
                  </a:moveTo>
                  <a:lnTo>
                    <a:pt x="0" y="2417"/>
                  </a:lnTo>
                  <a:moveTo>
                    <a:pt x="4162" y="2463"/>
                  </a:moveTo>
                  <a:lnTo>
                    <a:pt x="0" y="2463"/>
                  </a:lnTo>
                  <a:moveTo>
                    <a:pt x="4162" y="2509"/>
                  </a:moveTo>
                  <a:lnTo>
                    <a:pt x="0" y="2509"/>
                  </a:lnTo>
                  <a:moveTo>
                    <a:pt x="4162" y="2602"/>
                  </a:moveTo>
                  <a:lnTo>
                    <a:pt x="0" y="2602"/>
                  </a:lnTo>
                  <a:moveTo>
                    <a:pt x="4165" y="2647"/>
                  </a:moveTo>
                  <a:lnTo>
                    <a:pt x="0" y="2647"/>
                  </a:lnTo>
                  <a:moveTo>
                    <a:pt x="4162" y="2694"/>
                  </a:moveTo>
                  <a:lnTo>
                    <a:pt x="0" y="2694"/>
                  </a:lnTo>
                  <a:moveTo>
                    <a:pt x="4162" y="2740"/>
                  </a:moveTo>
                  <a:lnTo>
                    <a:pt x="0" y="2740"/>
                  </a:lnTo>
                  <a:moveTo>
                    <a:pt x="4162" y="2787"/>
                  </a:moveTo>
                  <a:lnTo>
                    <a:pt x="0" y="2787"/>
                  </a:lnTo>
                  <a:moveTo>
                    <a:pt x="4162" y="2833"/>
                  </a:moveTo>
                  <a:lnTo>
                    <a:pt x="0" y="2833"/>
                  </a:lnTo>
                  <a:moveTo>
                    <a:pt x="4162" y="2879"/>
                  </a:moveTo>
                  <a:lnTo>
                    <a:pt x="0" y="2879"/>
                  </a:lnTo>
                  <a:moveTo>
                    <a:pt x="4162" y="2925"/>
                  </a:moveTo>
                  <a:lnTo>
                    <a:pt x="0" y="2925"/>
                  </a:lnTo>
                  <a:moveTo>
                    <a:pt x="4162" y="2971"/>
                  </a:moveTo>
                  <a:lnTo>
                    <a:pt x="0" y="2971"/>
                  </a:lnTo>
                  <a:moveTo>
                    <a:pt x="4162" y="3064"/>
                  </a:moveTo>
                  <a:lnTo>
                    <a:pt x="0" y="3064"/>
                  </a:lnTo>
                  <a:moveTo>
                    <a:pt x="4162" y="3110"/>
                  </a:moveTo>
                  <a:lnTo>
                    <a:pt x="0" y="3110"/>
                  </a:lnTo>
                  <a:moveTo>
                    <a:pt x="4162" y="3156"/>
                  </a:moveTo>
                  <a:lnTo>
                    <a:pt x="0" y="3156"/>
                  </a:lnTo>
                  <a:moveTo>
                    <a:pt x="4162" y="3203"/>
                  </a:moveTo>
                  <a:lnTo>
                    <a:pt x="0" y="3203"/>
                  </a:lnTo>
                </a:path>
              </a:pathLst>
            </a:custGeom>
            <a:noFill/>
            <a:ln w="2070" cap="flat" cmpd="sng">
              <a:solidFill>
                <a:srgbClr val="8ED8F8"/>
              </a:solidFill>
              <a:prstDash val="solid"/>
              <a:round/>
              <a:headEnd type="none" w="med" len="med"/>
              <a:tailEnd type="none" w="med" len="med"/>
            </a:ln>
          </p:spPr>
          <p:txBody>
            <a:bodyPr/>
            <a:lstStyle/>
            <a:p>
              <a:endParaRPr dirty="0">
                <a:latin typeface="Calibri" panose="020F0502020204030204" pitchFamily="34" charset="0"/>
              </a:endParaRPr>
            </a:p>
          </p:txBody>
        </p:sp>
        <p:sp>
          <p:nvSpPr>
            <p:cNvPr id="41991" name="Rectangle 6"/>
            <p:cNvSpPr/>
            <p:nvPr/>
          </p:nvSpPr>
          <p:spPr>
            <a:xfrm>
              <a:off x="1491" y="3630"/>
              <a:ext cx="4163" cy="7"/>
            </a:xfrm>
            <a:prstGeom prst="rect">
              <a:avLst/>
            </a:prstGeom>
            <a:solidFill>
              <a:srgbClr val="8ED8F8"/>
            </a:solidFill>
            <a:ln w="9525">
              <a:noFill/>
            </a:ln>
          </p:spPr>
          <p:txBody>
            <a:bodyPr/>
            <a:lstStyle/>
            <a:p>
              <a:endParaRPr dirty="0">
                <a:latin typeface="Calibri" panose="020F0502020204030204" pitchFamily="34" charset="0"/>
              </a:endParaRPr>
            </a:p>
          </p:txBody>
        </p:sp>
        <p:sp>
          <p:nvSpPr>
            <p:cNvPr id="41992" name="AutoShape 7"/>
            <p:cNvSpPr/>
            <p:nvPr/>
          </p:nvSpPr>
          <p:spPr>
            <a:xfrm>
              <a:off x="1491" y="3680"/>
              <a:ext cx="4163" cy="139"/>
            </a:xfrm>
            <a:custGeom>
              <a:avLst/>
              <a:gdLst>
                <a:gd name="txL" fmla="*/ 0 w 4163"/>
                <a:gd name="txT" fmla="*/ 0 h 139"/>
                <a:gd name="txR" fmla="*/ 4163 w 4163"/>
                <a:gd name="txB" fmla="*/ 139 h 139"/>
              </a:gdLst>
              <a:ahLst/>
              <a:cxnLst>
                <a:cxn ang="0">
                  <a:pos x="4162" y="0"/>
                </a:cxn>
                <a:cxn ang="0">
                  <a:pos x="0" y="0"/>
                </a:cxn>
                <a:cxn ang="0">
                  <a:pos x="4162" y="46"/>
                </a:cxn>
                <a:cxn ang="0">
                  <a:pos x="0" y="46"/>
                </a:cxn>
                <a:cxn ang="0">
                  <a:pos x="4162" y="93"/>
                </a:cxn>
                <a:cxn ang="0">
                  <a:pos x="0" y="93"/>
                </a:cxn>
                <a:cxn ang="0">
                  <a:pos x="4162" y="139"/>
                </a:cxn>
                <a:cxn ang="0">
                  <a:pos x="0" y="139"/>
                </a:cxn>
              </a:cxnLst>
              <a:rect l="txL" t="txT" r="txR" b="txB"/>
              <a:pathLst>
                <a:path w="4163" h="139">
                  <a:moveTo>
                    <a:pt x="4162" y="0"/>
                  </a:moveTo>
                  <a:lnTo>
                    <a:pt x="0" y="0"/>
                  </a:lnTo>
                  <a:moveTo>
                    <a:pt x="4162" y="46"/>
                  </a:moveTo>
                  <a:lnTo>
                    <a:pt x="0" y="46"/>
                  </a:lnTo>
                  <a:moveTo>
                    <a:pt x="4162" y="93"/>
                  </a:moveTo>
                  <a:lnTo>
                    <a:pt x="0" y="93"/>
                  </a:lnTo>
                  <a:moveTo>
                    <a:pt x="4162" y="139"/>
                  </a:moveTo>
                  <a:lnTo>
                    <a:pt x="0" y="139"/>
                  </a:lnTo>
                </a:path>
              </a:pathLst>
            </a:custGeom>
            <a:noFill/>
            <a:ln w="2070" cap="flat" cmpd="sng">
              <a:solidFill>
                <a:srgbClr val="8ED8F8"/>
              </a:solidFill>
              <a:prstDash val="solid"/>
              <a:round/>
              <a:headEnd type="none" w="med" len="med"/>
              <a:tailEnd type="none" w="med" len="med"/>
            </a:ln>
          </p:spPr>
          <p:txBody>
            <a:bodyPr/>
            <a:lstStyle/>
            <a:p>
              <a:endParaRPr dirty="0">
                <a:latin typeface="Calibri" panose="020F0502020204030204" pitchFamily="34" charset="0"/>
              </a:endParaRPr>
            </a:p>
          </p:txBody>
        </p:sp>
        <p:sp>
          <p:nvSpPr>
            <p:cNvPr id="41993" name="AutoShape 8"/>
            <p:cNvSpPr/>
            <p:nvPr/>
          </p:nvSpPr>
          <p:spPr>
            <a:xfrm>
              <a:off x="5655" y="394"/>
              <a:ext cx="2" cy="2783"/>
            </a:xfrm>
            <a:custGeom>
              <a:avLst/>
              <a:gdLst>
                <a:gd name="txL" fmla="*/ 0 w 2"/>
                <a:gd name="txT" fmla="*/ 0 h 2783"/>
                <a:gd name="txR" fmla="*/ 2 w 2"/>
                <a:gd name="txB" fmla="*/ 2783 h 2783"/>
              </a:gdLst>
              <a:ahLst/>
              <a:cxnLst>
                <a:cxn ang="0">
                  <a:pos x="0" y="0"/>
                </a:cxn>
                <a:cxn ang="0">
                  <a:pos x="0" y="6"/>
                </a:cxn>
                <a:cxn ang="0">
                  <a:pos x="0" y="463"/>
                </a:cxn>
                <a:cxn ang="0">
                  <a:pos x="0" y="469"/>
                </a:cxn>
                <a:cxn ang="0">
                  <a:pos x="0" y="924"/>
                </a:cxn>
                <a:cxn ang="0">
                  <a:pos x="0" y="930"/>
                </a:cxn>
                <a:cxn ang="0">
                  <a:pos x="0" y="1388"/>
                </a:cxn>
                <a:cxn ang="0">
                  <a:pos x="0" y="1394"/>
                </a:cxn>
                <a:cxn ang="0">
                  <a:pos x="0" y="1849"/>
                </a:cxn>
                <a:cxn ang="0">
                  <a:pos x="0" y="1856"/>
                </a:cxn>
                <a:cxn ang="0">
                  <a:pos x="0" y="2313"/>
                </a:cxn>
                <a:cxn ang="0">
                  <a:pos x="0" y="2319"/>
                </a:cxn>
                <a:cxn ang="0">
                  <a:pos x="0" y="2776"/>
                </a:cxn>
                <a:cxn ang="0">
                  <a:pos x="0" y="2782"/>
                </a:cxn>
              </a:cxnLst>
              <a:rect l="txL" t="txT" r="txR" b="txB"/>
              <a:pathLst>
                <a:path w="2" h="2783">
                  <a:moveTo>
                    <a:pt x="0" y="0"/>
                  </a:moveTo>
                  <a:lnTo>
                    <a:pt x="0" y="6"/>
                  </a:lnTo>
                  <a:moveTo>
                    <a:pt x="0" y="463"/>
                  </a:moveTo>
                  <a:lnTo>
                    <a:pt x="0" y="469"/>
                  </a:lnTo>
                  <a:moveTo>
                    <a:pt x="0" y="924"/>
                  </a:moveTo>
                  <a:lnTo>
                    <a:pt x="0" y="930"/>
                  </a:lnTo>
                  <a:moveTo>
                    <a:pt x="0" y="1388"/>
                  </a:moveTo>
                  <a:lnTo>
                    <a:pt x="0" y="1394"/>
                  </a:lnTo>
                  <a:moveTo>
                    <a:pt x="0" y="1849"/>
                  </a:moveTo>
                  <a:lnTo>
                    <a:pt x="0" y="1856"/>
                  </a:lnTo>
                  <a:moveTo>
                    <a:pt x="0" y="2313"/>
                  </a:moveTo>
                  <a:lnTo>
                    <a:pt x="0" y="2319"/>
                  </a:lnTo>
                  <a:moveTo>
                    <a:pt x="0" y="2776"/>
                  </a:moveTo>
                  <a:lnTo>
                    <a:pt x="0" y="2782"/>
                  </a:lnTo>
                </a:path>
              </a:pathLst>
            </a:custGeom>
            <a:noFill/>
            <a:ln w="1654" cap="flat" cmpd="sng">
              <a:solidFill>
                <a:srgbClr val="8ED8F8"/>
              </a:solidFill>
              <a:prstDash val="solid"/>
              <a:round/>
              <a:headEnd type="none" w="med" len="med"/>
              <a:tailEnd type="none" w="med" len="med"/>
            </a:ln>
          </p:spPr>
          <p:txBody>
            <a:bodyPr/>
            <a:lstStyle/>
            <a:p>
              <a:endParaRPr dirty="0">
                <a:latin typeface="Calibri" panose="020F0502020204030204" pitchFamily="34" charset="0"/>
              </a:endParaRPr>
            </a:p>
          </p:txBody>
        </p:sp>
        <p:sp>
          <p:nvSpPr>
            <p:cNvPr id="41994" name="Line 9"/>
            <p:cNvSpPr/>
            <p:nvPr/>
          </p:nvSpPr>
          <p:spPr>
            <a:xfrm>
              <a:off x="5654" y="3851"/>
              <a:ext cx="0" cy="0"/>
            </a:xfrm>
            <a:prstGeom prst="line">
              <a:avLst/>
            </a:prstGeom>
            <a:ln w="7252" cap="flat" cmpd="sng">
              <a:solidFill>
                <a:srgbClr val="8ED8F8"/>
              </a:solidFill>
              <a:prstDash val="solid"/>
              <a:headEnd type="none" w="med" len="med"/>
              <a:tailEnd type="none" w="med" len="med"/>
            </a:ln>
          </p:spPr>
          <p:txBody>
            <a:bodyPr/>
            <a:lstStyle/>
            <a:p>
              <a:endParaRPr lang="en-US"/>
            </a:p>
          </p:txBody>
        </p:sp>
        <p:sp>
          <p:nvSpPr>
            <p:cNvPr id="41995" name="AutoShape 10"/>
            <p:cNvSpPr/>
            <p:nvPr/>
          </p:nvSpPr>
          <p:spPr>
            <a:xfrm>
              <a:off x="5655" y="623"/>
              <a:ext cx="2" cy="2785"/>
            </a:xfrm>
            <a:custGeom>
              <a:avLst/>
              <a:gdLst>
                <a:gd name="txL" fmla="*/ 0 w 2"/>
                <a:gd name="txT" fmla="*/ 0 h 2785"/>
                <a:gd name="txR" fmla="*/ 2 w 2"/>
                <a:gd name="txB" fmla="*/ 2785 h 2785"/>
              </a:gdLst>
              <a:ahLst/>
              <a:cxnLst>
                <a:cxn ang="0">
                  <a:pos x="0" y="0"/>
                </a:cxn>
                <a:cxn ang="0">
                  <a:pos x="0" y="11"/>
                </a:cxn>
                <a:cxn ang="0">
                  <a:pos x="0" y="463"/>
                </a:cxn>
                <a:cxn ang="0">
                  <a:pos x="0" y="474"/>
                </a:cxn>
                <a:cxn ang="0">
                  <a:pos x="0" y="925"/>
                </a:cxn>
                <a:cxn ang="0">
                  <a:pos x="0" y="936"/>
                </a:cxn>
                <a:cxn ang="0">
                  <a:pos x="0" y="1387"/>
                </a:cxn>
                <a:cxn ang="0">
                  <a:pos x="0" y="1398"/>
                </a:cxn>
                <a:cxn ang="0">
                  <a:pos x="0" y="1850"/>
                </a:cxn>
                <a:cxn ang="0">
                  <a:pos x="0" y="1861"/>
                </a:cxn>
                <a:cxn ang="0">
                  <a:pos x="0" y="2315"/>
                </a:cxn>
                <a:cxn ang="0">
                  <a:pos x="0" y="2327"/>
                </a:cxn>
                <a:cxn ang="0">
                  <a:pos x="0" y="2773"/>
                </a:cxn>
                <a:cxn ang="0">
                  <a:pos x="0" y="2784"/>
                </a:cxn>
              </a:cxnLst>
              <a:rect l="txL" t="txT" r="txR" b="txB"/>
              <a:pathLst>
                <a:path w="2" h="2785">
                  <a:moveTo>
                    <a:pt x="0" y="0"/>
                  </a:moveTo>
                  <a:lnTo>
                    <a:pt x="0" y="11"/>
                  </a:lnTo>
                  <a:moveTo>
                    <a:pt x="0" y="463"/>
                  </a:moveTo>
                  <a:lnTo>
                    <a:pt x="0" y="474"/>
                  </a:lnTo>
                  <a:moveTo>
                    <a:pt x="0" y="925"/>
                  </a:moveTo>
                  <a:lnTo>
                    <a:pt x="0" y="936"/>
                  </a:lnTo>
                  <a:moveTo>
                    <a:pt x="0" y="1387"/>
                  </a:moveTo>
                  <a:lnTo>
                    <a:pt x="0" y="1398"/>
                  </a:lnTo>
                  <a:moveTo>
                    <a:pt x="0" y="1850"/>
                  </a:moveTo>
                  <a:lnTo>
                    <a:pt x="0" y="1861"/>
                  </a:lnTo>
                  <a:moveTo>
                    <a:pt x="0" y="2315"/>
                  </a:moveTo>
                  <a:lnTo>
                    <a:pt x="0" y="2327"/>
                  </a:lnTo>
                  <a:moveTo>
                    <a:pt x="0" y="2773"/>
                  </a:moveTo>
                  <a:lnTo>
                    <a:pt x="0" y="2784"/>
                  </a:lnTo>
                </a:path>
              </a:pathLst>
            </a:custGeom>
            <a:noFill/>
            <a:ln w="1506" cap="flat" cmpd="sng">
              <a:solidFill>
                <a:srgbClr val="8ED8F8"/>
              </a:solidFill>
              <a:prstDash val="solid"/>
              <a:round/>
              <a:headEnd type="none" w="med" len="med"/>
              <a:tailEnd type="none" w="med" len="med"/>
            </a:ln>
          </p:spPr>
          <p:txBody>
            <a:bodyPr/>
            <a:lstStyle/>
            <a:p>
              <a:endParaRPr dirty="0">
                <a:latin typeface="Calibri" panose="020F0502020204030204" pitchFamily="34" charset="0"/>
              </a:endParaRPr>
            </a:p>
          </p:txBody>
        </p:sp>
        <p:sp>
          <p:nvSpPr>
            <p:cNvPr id="41996" name="AutoShape 11"/>
            <p:cNvSpPr/>
            <p:nvPr/>
          </p:nvSpPr>
          <p:spPr>
            <a:xfrm>
              <a:off x="5647" y="398"/>
              <a:ext cx="10" cy="3190"/>
            </a:xfrm>
            <a:custGeom>
              <a:avLst/>
              <a:gdLst>
                <a:gd name="txL" fmla="*/ 0 w 10"/>
                <a:gd name="txT" fmla="*/ 0 h 3190"/>
                <a:gd name="txR" fmla="*/ 10 w 10"/>
                <a:gd name="txB" fmla="*/ 3190 h 3190"/>
              </a:gdLst>
              <a:ahLst/>
              <a:cxnLst>
                <a:cxn ang="0">
                  <a:pos x="7" y="47"/>
                </a:cxn>
                <a:cxn ang="0">
                  <a:pos x="10" y="93"/>
                </a:cxn>
                <a:cxn ang="0">
                  <a:pos x="7" y="185"/>
                </a:cxn>
                <a:cxn ang="0">
                  <a:pos x="10" y="232"/>
                </a:cxn>
                <a:cxn ang="0">
                  <a:pos x="7" y="324"/>
                </a:cxn>
                <a:cxn ang="0">
                  <a:pos x="10" y="370"/>
                </a:cxn>
                <a:cxn ang="0">
                  <a:pos x="7" y="463"/>
                </a:cxn>
                <a:cxn ang="0">
                  <a:pos x="10" y="509"/>
                </a:cxn>
                <a:cxn ang="0">
                  <a:pos x="7" y="601"/>
                </a:cxn>
                <a:cxn ang="0">
                  <a:pos x="10" y="648"/>
                </a:cxn>
                <a:cxn ang="0">
                  <a:pos x="7" y="740"/>
                </a:cxn>
                <a:cxn ang="0">
                  <a:pos x="10" y="786"/>
                </a:cxn>
                <a:cxn ang="0">
                  <a:pos x="7" y="879"/>
                </a:cxn>
                <a:cxn ang="0">
                  <a:pos x="10" y="925"/>
                </a:cxn>
                <a:cxn ang="0">
                  <a:pos x="7" y="1017"/>
                </a:cxn>
                <a:cxn ang="0">
                  <a:pos x="10" y="1063"/>
                </a:cxn>
                <a:cxn ang="0">
                  <a:pos x="7" y="1156"/>
                </a:cxn>
                <a:cxn ang="0">
                  <a:pos x="10" y="1202"/>
                </a:cxn>
                <a:cxn ang="0">
                  <a:pos x="7" y="1295"/>
                </a:cxn>
                <a:cxn ang="0">
                  <a:pos x="10" y="1341"/>
                </a:cxn>
                <a:cxn ang="0">
                  <a:pos x="7" y="1433"/>
                </a:cxn>
                <a:cxn ang="0">
                  <a:pos x="10" y="1479"/>
                </a:cxn>
                <a:cxn ang="0">
                  <a:pos x="7" y="1572"/>
                </a:cxn>
                <a:cxn ang="0">
                  <a:pos x="10" y="1618"/>
                </a:cxn>
                <a:cxn ang="0">
                  <a:pos x="7" y="1711"/>
                </a:cxn>
                <a:cxn ang="0">
                  <a:pos x="10" y="1757"/>
                </a:cxn>
                <a:cxn ang="0">
                  <a:pos x="7" y="1849"/>
                </a:cxn>
                <a:cxn ang="0">
                  <a:pos x="10" y="1895"/>
                </a:cxn>
                <a:cxn ang="0">
                  <a:pos x="7" y="1988"/>
                </a:cxn>
                <a:cxn ang="0">
                  <a:pos x="10" y="2034"/>
                </a:cxn>
                <a:cxn ang="0">
                  <a:pos x="7" y="2126"/>
                </a:cxn>
                <a:cxn ang="0">
                  <a:pos x="10" y="2173"/>
                </a:cxn>
                <a:cxn ang="0">
                  <a:pos x="7" y="2265"/>
                </a:cxn>
                <a:cxn ang="0">
                  <a:pos x="10" y="2311"/>
                </a:cxn>
                <a:cxn ang="0">
                  <a:pos x="7" y="2404"/>
                </a:cxn>
                <a:cxn ang="0">
                  <a:pos x="10" y="2450"/>
                </a:cxn>
                <a:cxn ang="0">
                  <a:pos x="7" y="2589"/>
                </a:cxn>
                <a:cxn ang="0">
                  <a:pos x="10" y="2634"/>
                </a:cxn>
                <a:cxn ang="0">
                  <a:pos x="7" y="2727"/>
                </a:cxn>
                <a:cxn ang="0">
                  <a:pos x="10" y="2774"/>
                </a:cxn>
                <a:cxn ang="0">
                  <a:pos x="7" y="2866"/>
                </a:cxn>
                <a:cxn ang="0">
                  <a:pos x="10" y="2912"/>
                </a:cxn>
                <a:cxn ang="0">
                  <a:pos x="7" y="3051"/>
                </a:cxn>
                <a:cxn ang="0">
                  <a:pos x="10" y="3097"/>
                </a:cxn>
                <a:cxn ang="0">
                  <a:pos x="7" y="3190"/>
                </a:cxn>
              </a:cxnLst>
              <a:rect l="txL" t="txT" r="txR" b="txB"/>
              <a:pathLst>
                <a:path w="10" h="3190">
                  <a:moveTo>
                    <a:pt x="7" y="0"/>
                  </a:moveTo>
                  <a:lnTo>
                    <a:pt x="10" y="0"/>
                  </a:lnTo>
                  <a:moveTo>
                    <a:pt x="7" y="47"/>
                  </a:moveTo>
                  <a:lnTo>
                    <a:pt x="10" y="47"/>
                  </a:lnTo>
                  <a:moveTo>
                    <a:pt x="7" y="93"/>
                  </a:moveTo>
                  <a:lnTo>
                    <a:pt x="10" y="93"/>
                  </a:lnTo>
                  <a:moveTo>
                    <a:pt x="7" y="139"/>
                  </a:moveTo>
                  <a:lnTo>
                    <a:pt x="10" y="139"/>
                  </a:lnTo>
                  <a:moveTo>
                    <a:pt x="7" y="185"/>
                  </a:moveTo>
                  <a:lnTo>
                    <a:pt x="10" y="185"/>
                  </a:lnTo>
                  <a:moveTo>
                    <a:pt x="7" y="232"/>
                  </a:moveTo>
                  <a:lnTo>
                    <a:pt x="10" y="232"/>
                  </a:lnTo>
                  <a:moveTo>
                    <a:pt x="7" y="278"/>
                  </a:moveTo>
                  <a:lnTo>
                    <a:pt x="10" y="278"/>
                  </a:lnTo>
                  <a:moveTo>
                    <a:pt x="7" y="324"/>
                  </a:moveTo>
                  <a:lnTo>
                    <a:pt x="10" y="324"/>
                  </a:lnTo>
                  <a:moveTo>
                    <a:pt x="7" y="370"/>
                  </a:moveTo>
                  <a:lnTo>
                    <a:pt x="10" y="370"/>
                  </a:lnTo>
                  <a:moveTo>
                    <a:pt x="7" y="416"/>
                  </a:moveTo>
                  <a:lnTo>
                    <a:pt x="10" y="416"/>
                  </a:lnTo>
                  <a:moveTo>
                    <a:pt x="7" y="463"/>
                  </a:moveTo>
                  <a:lnTo>
                    <a:pt x="10" y="463"/>
                  </a:lnTo>
                  <a:moveTo>
                    <a:pt x="7" y="509"/>
                  </a:moveTo>
                  <a:lnTo>
                    <a:pt x="10" y="509"/>
                  </a:lnTo>
                  <a:moveTo>
                    <a:pt x="5" y="555"/>
                  </a:moveTo>
                  <a:lnTo>
                    <a:pt x="10" y="555"/>
                  </a:lnTo>
                  <a:moveTo>
                    <a:pt x="7" y="601"/>
                  </a:moveTo>
                  <a:lnTo>
                    <a:pt x="10" y="601"/>
                  </a:lnTo>
                  <a:moveTo>
                    <a:pt x="7" y="648"/>
                  </a:moveTo>
                  <a:lnTo>
                    <a:pt x="10" y="648"/>
                  </a:lnTo>
                  <a:moveTo>
                    <a:pt x="7" y="694"/>
                  </a:moveTo>
                  <a:lnTo>
                    <a:pt x="10" y="694"/>
                  </a:lnTo>
                  <a:moveTo>
                    <a:pt x="7" y="740"/>
                  </a:moveTo>
                  <a:lnTo>
                    <a:pt x="10" y="740"/>
                  </a:lnTo>
                  <a:moveTo>
                    <a:pt x="7" y="786"/>
                  </a:moveTo>
                  <a:lnTo>
                    <a:pt x="10" y="786"/>
                  </a:lnTo>
                  <a:moveTo>
                    <a:pt x="7" y="832"/>
                  </a:moveTo>
                  <a:lnTo>
                    <a:pt x="10" y="832"/>
                  </a:lnTo>
                  <a:moveTo>
                    <a:pt x="7" y="879"/>
                  </a:moveTo>
                  <a:lnTo>
                    <a:pt x="10" y="879"/>
                  </a:lnTo>
                  <a:moveTo>
                    <a:pt x="7" y="925"/>
                  </a:moveTo>
                  <a:lnTo>
                    <a:pt x="10" y="925"/>
                  </a:lnTo>
                  <a:moveTo>
                    <a:pt x="7" y="971"/>
                  </a:moveTo>
                  <a:lnTo>
                    <a:pt x="10" y="971"/>
                  </a:lnTo>
                  <a:moveTo>
                    <a:pt x="7" y="1017"/>
                  </a:moveTo>
                  <a:lnTo>
                    <a:pt x="10" y="1017"/>
                  </a:lnTo>
                  <a:moveTo>
                    <a:pt x="7" y="1063"/>
                  </a:moveTo>
                  <a:lnTo>
                    <a:pt x="10" y="1063"/>
                  </a:lnTo>
                  <a:moveTo>
                    <a:pt x="7" y="1110"/>
                  </a:moveTo>
                  <a:lnTo>
                    <a:pt x="10" y="1110"/>
                  </a:lnTo>
                  <a:moveTo>
                    <a:pt x="7" y="1156"/>
                  </a:moveTo>
                  <a:lnTo>
                    <a:pt x="10" y="1156"/>
                  </a:lnTo>
                  <a:moveTo>
                    <a:pt x="7" y="1202"/>
                  </a:moveTo>
                  <a:lnTo>
                    <a:pt x="10" y="1202"/>
                  </a:lnTo>
                  <a:moveTo>
                    <a:pt x="7" y="1248"/>
                  </a:moveTo>
                  <a:lnTo>
                    <a:pt x="10" y="1248"/>
                  </a:lnTo>
                  <a:moveTo>
                    <a:pt x="7" y="1295"/>
                  </a:moveTo>
                  <a:lnTo>
                    <a:pt x="10" y="1295"/>
                  </a:lnTo>
                  <a:moveTo>
                    <a:pt x="7" y="1341"/>
                  </a:moveTo>
                  <a:lnTo>
                    <a:pt x="10" y="1341"/>
                  </a:lnTo>
                  <a:moveTo>
                    <a:pt x="7" y="1387"/>
                  </a:moveTo>
                  <a:lnTo>
                    <a:pt x="10" y="1387"/>
                  </a:lnTo>
                  <a:moveTo>
                    <a:pt x="7" y="1433"/>
                  </a:moveTo>
                  <a:lnTo>
                    <a:pt x="10" y="1433"/>
                  </a:lnTo>
                  <a:moveTo>
                    <a:pt x="7" y="1479"/>
                  </a:moveTo>
                  <a:lnTo>
                    <a:pt x="10" y="1479"/>
                  </a:lnTo>
                  <a:moveTo>
                    <a:pt x="7" y="1526"/>
                  </a:moveTo>
                  <a:lnTo>
                    <a:pt x="10" y="1526"/>
                  </a:lnTo>
                  <a:moveTo>
                    <a:pt x="7" y="1572"/>
                  </a:moveTo>
                  <a:lnTo>
                    <a:pt x="10" y="1572"/>
                  </a:lnTo>
                  <a:moveTo>
                    <a:pt x="7" y="1618"/>
                  </a:moveTo>
                  <a:lnTo>
                    <a:pt x="10" y="1618"/>
                  </a:lnTo>
                  <a:moveTo>
                    <a:pt x="7" y="1664"/>
                  </a:moveTo>
                  <a:lnTo>
                    <a:pt x="10" y="1664"/>
                  </a:lnTo>
                  <a:moveTo>
                    <a:pt x="7" y="1711"/>
                  </a:moveTo>
                  <a:lnTo>
                    <a:pt x="10" y="1711"/>
                  </a:lnTo>
                  <a:moveTo>
                    <a:pt x="7" y="1757"/>
                  </a:moveTo>
                  <a:lnTo>
                    <a:pt x="10" y="1757"/>
                  </a:lnTo>
                  <a:moveTo>
                    <a:pt x="7" y="1803"/>
                  </a:moveTo>
                  <a:lnTo>
                    <a:pt x="10" y="1803"/>
                  </a:lnTo>
                  <a:moveTo>
                    <a:pt x="7" y="1849"/>
                  </a:moveTo>
                  <a:lnTo>
                    <a:pt x="10" y="1849"/>
                  </a:lnTo>
                  <a:moveTo>
                    <a:pt x="7" y="1895"/>
                  </a:moveTo>
                  <a:lnTo>
                    <a:pt x="10" y="1895"/>
                  </a:lnTo>
                  <a:moveTo>
                    <a:pt x="7" y="1942"/>
                  </a:moveTo>
                  <a:lnTo>
                    <a:pt x="10" y="1942"/>
                  </a:lnTo>
                  <a:moveTo>
                    <a:pt x="7" y="1988"/>
                  </a:moveTo>
                  <a:lnTo>
                    <a:pt x="10" y="1988"/>
                  </a:lnTo>
                  <a:moveTo>
                    <a:pt x="7" y="2034"/>
                  </a:moveTo>
                  <a:lnTo>
                    <a:pt x="10" y="2034"/>
                  </a:lnTo>
                  <a:moveTo>
                    <a:pt x="7" y="2080"/>
                  </a:moveTo>
                  <a:lnTo>
                    <a:pt x="10" y="2080"/>
                  </a:lnTo>
                  <a:moveTo>
                    <a:pt x="7" y="2126"/>
                  </a:moveTo>
                  <a:lnTo>
                    <a:pt x="10" y="2126"/>
                  </a:lnTo>
                  <a:moveTo>
                    <a:pt x="7" y="2173"/>
                  </a:moveTo>
                  <a:lnTo>
                    <a:pt x="10" y="2173"/>
                  </a:lnTo>
                  <a:moveTo>
                    <a:pt x="7" y="2219"/>
                  </a:moveTo>
                  <a:lnTo>
                    <a:pt x="10" y="2219"/>
                  </a:lnTo>
                  <a:moveTo>
                    <a:pt x="7" y="2265"/>
                  </a:moveTo>
                  <a:lnTo>
                    <a:pt x="10" y="2265"/>
                  </a:lnTo>
                  <a:moveTo>
                    <a:pt x="7" y="2311"/>
                  </a:moveTo>
                  <a:lnTo>
                    <a:pt x="10" y="2311"/>
                  </a:lnTo>
                  <a:moveTo>
                    <a:pt x="7" y="2358"/>
                  </a:moveTo>
                  <a:lnTo>
                    <a:pt x="10" y="2358"/>
                  </a:lnTo>
                  <a:moveTo>
                    <a:pt x="7" y="2404"/>
                  </a:moveTo>
                  <a:lnTo>
                    <a:pt x="10" y="2404"/>
                  </a:lnTo>
                  <a:moveTo>
                    <a:pt x="7" y="2450"/>
                  </a:moveTo>
                  <a:lnTo>
                    <a:pt x="10" y="2450"/>
                  </a:lnTo>
                  <a:moveTo>
                    <a:pt x="7" y="2496"/>
                  </a:moveTo>
                  <a:lnTo>
                    <a:pt x="10" y="2496"/>
                  </a:lnTo>
                  <a:moveTo>
                    <a:pt x="7" y="2589"/>
                  </a:moveTo>
                  <a:lnTo>
                    <a:pt x="10" y="2589"/>
                  </a:lnTo>
                  <a:moveTo>
                    <a:pt x="0" y="2634"/>
                  </a:moveTo>
                  <a:lnTo>
                    <a:pt x="10" y="2634"/>
                  </a:lnTo>
                  <a:moveTo>
                    <a:pt x="7" y="2681"/>
                  </a:moveTo>
                  <a:lnTo>
                    <a:pt x="10" y="2681"/>
                  </a:lnTo>
                  <a:moveTo>
                    <a:pt x="7" y="2727"/>
                  </a:moveTo>
                  <a:lnTo>
                    <a:pt x="10" y="2727"/>
                  </a:lnTo>
                  <a:moveTo>
                    <a:pt x="7" y="2774"/>
                  </a:moveTo>
                  <a:lnTo>
                    <a:pt x="10" y="2774"/>
                  </a:lnTo>
                  <a:moveTo>
                    <a:pt x="7" y="2820"/>
                  </a:moveTo>
                  <a:lnTo>
                    <a:pt x="10" y="2820"/>
                  </a:lnTo>
                  <a:moveTo>
                    <a:pt x="7" y="2866"/>
                  </a:moveTo>
                  <a:lnTo>
                    <a:pt x="10" y="2866"/>
                  </a:lnTo>
                  <a:moveTo>
                    <a:pt x="7" y="2912"/>
                  </a:moveTo>
                  <a:lnTo>
                    <a:pt x="10" y="2912"/>
                  </a:lnTo>
                  <a:moveTo>
                    <a:pt x="7" y="2958"/>
                  </a:moveTo>
                  <a:lnTo>
                    <a:pt x="10" y="2958"/>
                  </a:lnTo>
                  <a:moveTo>
                    <a:pt x="7" y="3051"/>
                  </a:moveTo>
                  <a:lnTo>
                    <a:pt x="10" y="3051"/>
                  </a:lnTo>
                  <a:moveTo>
                    <a:pt x="7" y="3097"/>
                  </a:moveTo>
                  <a:lnTo>
                    <a:pt x="10" y="3097"/>
                  </a:lnTo>
                  <a:moveTo>
                    <a:pt x="7" y="3143"/>
                  </a:moveTo>
                  <a:lnTo>
                    <a:pt x="10" y="3143"/>
                  </a:lnTo>
                  <a:moveTo>
                    <a:pt x="7" y="3190"/>
                  </a:moveTo>
                  <a:lnTo>
                    <a:pt x="10" y="3190"/>
                  </a:lnTo>
                </a:path>
              </a:pathLst>
            </a:custGeom>
            <a:noFill/>
            <a:ln w="2070" cap="flat" cmpd="sng">
              <a:solidFill>
                <a:srgbClr val="8ED8F8"/>
              </a:solidFill>
              <a:prstDash val="solid"/>
              <a:round/>
              <a:headEnd type="none" w="med" len="med"/>
              <a:tailEnd type="none" w="med" len="med"/>
            </a:ln>
          </p:spPr>
          <p:txBody>
            <a:bodyPr/>
            <a:lstStyle/>
            <a:p>
              <a:endParaRPr dirty="0">
                <a:latin typeface="Calibri" panose="020F0502020204030204" pitchFamily="34" charset="0"/>
              </a:endParaRPr>
            </a:p>
          </p:txBody>
        </p:sp>
        <p:sp>
          <p:nvSpPr>
            <p:cNvPr id="41997" name="Rectangle 12"/>
            <p:cNvSpPr/>
            <p:nvPr/>
          </p:nvSpPr>
          <p:spPr>
            <a:xfrm>
              <a:off x="5654" y="3630"/>
              <a:ext cx="3" cy="7"/>
            </a:xfrm>
            <a:prstGeom prst="rect">
              <a:avLst/>
            </a:prstGeom>
            <a:solidFill>
              <a:srgbClr val="8ED8F8"/>
            </a:solidFill>
            <a:ln w="9525">
              <a:noFill/>
            </a:ln>
          </p:spPr>
          <p:txBody>
            <a:bodyPr/>
            <a:lstStyle/>
            <a:p>
              <a:endParaRPr dirty="0">
                <a:latin typeface="Calibri" panose="020F0502020204030204" pitchFamily="34" charset="0"/>
              </a:endParaRPr>
            </a:p>
          </p:txBody>
        </p:sp>
        <p:sp>
          <p:nvSpPr>
            <p:cNvPr id="41998" name="AutoShape 13"/>
            <p:cNvSpPr/>
            <p:nvPr/>
          </p:nvSpPr>
          <p:spPr>
            <a:xfrm>
              <a:off x="5654" y="3680"/>
              <a:ext cx="3" cy="139"/>
            </a:xfrm>
            <a:custGeom>
              <a:avLst/>
              <a:gdLst>
                <a:gd name="txL" fmla="*/ 0 w 3"/>
                <a:gd name="txT" fmla="*/ 0 h 139"/>
                <a:gd name="txR" fmla="*/ 3 w 3"/>
                <a:gd name="txB" fmla="*/ 139 h 139"/>
              </a:gdLst>
              <a:ahLst/>
              <a:cxnLst>
                <a:cxn ang="0">
                  <a:pos x="0" y="0"/>
                </a:cxn>
                <a:cxn ang="0">
                  <a:pos x="3" y="0"/>
                </a:cxn>
                <a:cxn ang="0">
                  <a:pos x="0" y="46"/>
                </a:cxn>
                <a:cxn ang="0">
                  <a:pos x="3" y="46"/>
                </a:cxn>
                <a:cxn ang="0">
                  <a:pos x="0" y="93"/>
                </a:cxn>
                <a:cxn ang="0">
                  <a:pos x="3" y="93"/>
                </a:cxn>
                <a:cxn ang="0">
                  <a:pos x="0" y="139"/>
                </a:cxn>
                <a:cxn ang="0">
                  <a:pos x="3" y="139"/>
                </a:cxn>
              </a:cxnLst>
              <a:rect l="txL" t="txT" r="txR" b="txB"/>
              <a:pathLst>
                <a:path w="3" h="139">
                  <a:moveTo>
                    <a:pt x="0" y="0"/>
                  </a:moveTo>
                  <a:lnTo>
                    <a:pt x="3" y="0"/>
                  </a:lnTo>
                  <a:moveTo>
                    <a:pt x="0" y="46"/>
                  </a:moveTo>
                  <a:lnTo>
                    <a:pt x="3" y="46"/>
                  </a:lnTo>
                  <a:moveTo>
                    <a:pt x="0" y="93"/>
                  </a:moveTo>
                  <a:lnTo>
                    <a:pt x="3" y="93"/>
                  </a:lnTo>
                  <a:moveTo>
                    <a:pt x="0" y="139"/>
                  </a:moveTo>
                  <a:lnTo>
                    <a:pt x="3" y="139"/>
                  </a:lnTo>
                </a:path>
              </a:pathLst>
            </a:custGeom>
            <a:noFill/>
            <a:ln w="2070" cap="flat" cmpd="sng">
              <a:solidFill>
                <a:srgbClr val="8ED8F8"/>
              </a:solidFill>
              <a:prstDash val="solid"/>
              <a:round/>
              <a:headEnd type="none" w="med" len="med"/>
              <a:tailEnd type="none" w="med" len="med"/>
            </a:ln>
          </p:spPr>
          <p:txBody>
            <a:bodyPr/>
            <a:lstStyle/>
            <a:p>
              <a:endParaRPr dirty="0">
                <a:latin typeface="Calibri" panose="020F0502020204030204" pitchFamily="34" charset="0"/>
              </a:endParaRPr>
            </a:p>
          </p:txBody>
        </p:sp>
        <p:sp>
          <p:nvSpPr>
            <p:cNvPr id="41999" name="Freeform 14"/>
            <p:cNvSpPr/>
            <p:nvPr/>
          </p:nvSpPr>
          <p:spPr>
            <a:xfrm>
              <a:off x="4691" y="3356"/>
              <a:ext cx="47" cy="95"/>
            </a:xfrm>
            <a:custGeom>
              <a:avLst/>
              <a:gdLst>
                <a:gd name="txL" fmla="*/ 0 w 47"/>
                <a:gd name="txT" fmla="*/ 0 h 95"/>
                <a:gd name="txR" fmla="*/ 47 w 47"/>
                <a:gd name="txB" fmla="*/ 95 h 95"/>
              </a:gdLst>
              <a:ahLst/>
              <a:cxnLst>
                <a:cxn ang="0">
                  <a:pos x="0" y="0"/>
                </a:cxn>
                <a:cxn ang="0">
                  <a:pos x="14" y="48"/>
                </a:cxn>
                <a:cxn ang="0">
                  <a:pos x="0" y="95"/>
                </a:cxn>
                <a:cxn ang="0">
                  <a:pos x="46" y="48"/>
                </a:cxn>
                <a:cxn ang="0">
                  <a:pos x="0" y="0"/>
                </a:cxn>
              </a:cxnLst>
              <a:rect l="txL" t="txT" r="txR" b="txB"/>
              <a:pathLst>
                <a:path w="47" h="95">
                  <a:moveTo>
                    <a:pt x="0" y="0"/>
                  </a:moveTo>
                  <a:lnTo>
                    <a:pt x="14" y="48"/>
                  </a:lnTo>
                  <a:lnTo>
                    <a:pt x="0" y="95"/>
                  </a:lnTo>
                  <a:lnTo>
                    <a:pt x="46" y="48"/>
                  </a:lnTo>
                  <a:lnTo>
                    <a:pt x="0" y="0"/>
                  </a:lnTo>
                  <a:close/>
                </a:path>
              </a:pathLst>
            </a:custGeom>
            <a:solidFill>
              <a:srgbClr val="231F20"/>
            </a:solidFill>
            <a:ln w="9525">
              <a:noFill/>
            </a:ln>
          </p:spPr>
          <p:txBody>
            <a:bodyPr/>
            <a:lstStyle/>
            <a:p>
              <a:endParaRPr dirty="0">
                <a:latin typeface="Calibri" panose="020F0502020204030204" pitchFamily="34" charset="0"/>
              </a:endParaRPr>
            </a:p>
          </p:txBody>
        </p:sp>
        <p:sp>
          <p:nvSpPr>
            <p:cNvPr id="42000" name="Freeform 15"/>
            <p:cNvSpPr/>
            <p:nvPr/>
          </p:nvSpPr>
          <p:spPr>
            <a:xfrm>
              <a:off x="4691" y="3356"/>
              <a:ext cx="47" cy="95"/>
            </a:xfrm>
            <a:custGeom>
              <a:avLst/>
              <a:gdLst>
                <a:gd name="txL" fmla="*/ 0 w 47"/>
                <a:gd name="txT" fmla="*/ 0 h 95"/>
                <a:gd name="txR" fmla="*/ 47 w 47"/>
                <a:gd name="txB" fmla="*/ 95 h 95"/>
              </a:gdLst>
              <a:ahLst/>
              <a:cxnLst>
                <a:cxn ang="0">
                  <a:pos x="46" y="48"/>
                </a:cxn>
                <a:cxn ang="0">
                  <a:pos x="23" y="24"/>
                </a:cxn>
                <a:cxn ang="0">
                  <a:pos x="0" y="0"/>
                </a:cxn>
                <a:cxn ang="0">
                  <a:pos x="14" y="48"/>
                </a:cxn>
                <a:cxn ang="0">
                  <a:pos x="0" y="95"/>
                </a:cxn>
                <a:cxn ang="0">
                  <a:pos x="23" y="71"/>
                </a:cxn>
                <a:cxn ang="0">
                  <a:pos x="46" y="48"/>
                </a:cxn>
              </a:cxnLst>
              <a:rect l="txL" t="txT" r="txR" b="txB"/>
              <a:pathLst>
                <a:path w="47" h="95">
                  <a:moveTo>
                    <a:pt x="46" y="48"/>
                  </a:moveTo>
                  <a:lnTo>
                    <a:pt x="23" y="24"/>
                  </a:lnTo>
                  <a:lnTo>
                    <a:pt x="0" y="0"/>
                  </a:lnTo>
                  <a:lnTo>
                    <a:pt x="14" y="48"/>
                  </a:lnTo>
                  <a:lnTo>
                    <a:pt x="0" y="95"/>
                  </a:lnTo>
                  <a:lnTo>
                    <a:pt x="23" y="71"/>
                  </a:lnTo>
                  <a:lnTo>
                    <a:pt x="46" y="48"/>
                  </a:lnTo>
                  <a:close/>
                </a:path>
              </a:pathLst>
            </a:custGeom>
            <a:noFill/>
            <a:ln w="2235" cap="flat" cmpd="sng">
              <a:solidFill>
                <a:srgbClr val="231F20"/>
              </a:solidFill>
              <a:prstDash val="solid"/>
              <a:round/>
              <a:headEnd type="none" w="med" len="med"/>
              <a:tailEnd type="none" w="med" len="med"/>
            </a:ln>
          </p:spPr>
          <p:txBody>
            <a:bodyPr/>
            <a:lstStyle/>
            <a:p>
              <a:endParaRPr dirty="0">
                <a:latin typeface="Calibri" panose="020F0502020204030204" pitchFamily="34" charset="0"/>
              </a:endParaRPr>
            </a:p>
          </p:txBody>
        </p:sp>
        <p:sp>
          <p:nvSpPr>
            <p:cNvPr id="42001" name="Line 16"/>
            <p:cNvSpPr/>
            <p:nvPr/>
          </p:nvSpPr>
          <p:spPr>
            <a:xfrm>
              <a:off x="4728" y="3404"/>
              <a:ext cx="0" cy="0"/>
            </a:xfrm>
            <a:prstGeom prst="line">
              <a:avLst/>
            </a:prstGeom>
            <a:ln w="7341" cap="flat" cmpd="sng">
              <a:solidFill>
                <a:srgbClr val="231F20"/>
              </a:solidFill>
              <a:prstDash val="solid"/>
              <a:headEnd type="none" w="med" len="med"/>
              <a:tailEnd type="none" w="med" len="med"/>
            </a:ln>
          </p:spPr>
          <p:txBody>
            <a:bodyPr/>
            <a:lstStyle/>
            <a:p>
              <a:endParaRPr lang="en-US"/>
            </a:p>
          </p:txBody>
        </p:sp>
        <p:sp>
          <p:nvSpPr>
            <p:cNvPr id="42002" name="Line 17"/>
            <p:cNvSpPr/>
            <p:nvPr/>
          </p:nvSpPr>
          <p:spPr>
            <a:xfrm>
              <a:off x="1954" y="3618"/>
              <a:ext cx="0" cy="0"/>
            </a:xfrm>
            <a:prstGeom prst="line">
              <a:avLst/>
            </a:prstGeom>
            <a:ln w="7341" cap="flat" cmpd="sng">
              <a:solidFill>
                <a:srgbClr val="231F20"/>
              </a:solidFill>
              <a:prstDash val="solid"/>
              <a:headEnd type="none" w="med" len="med"/>
              <a:tailEnd type="none" w="med" len="med"/>
            </a:ln>
          </p:spPr>
          <p:txBody>
            <a:bodyPr/>
            <a:lstStyle/>
            <a:p>
              <a:endParaRPr lang="en-US"/>
            </a:p>
          </p:txBody>
        </p:sp>
        <p:sp>
          <p:nvSpPr>
            <p:cNvPr id="42003" name="Freeform 18"/>
            <p:cNvSpPr/>
            <p:nvPr/>
          </p:nvSpPr>
          <p:spPr>
            <a:xfrm>
              <a:off x="1907" y="624"/>
              <a:ext cx="95" cy="62"/>
            </a:xfrm>
            <a:custGeom>
              <a:avLst/>
              <a:gdLst>
                <a:gd name="txL" fmla="*/ 0 w 95"/>
                <a:gd name="txT" fmla="*/ 0 h 62"/>
                <a:gd name="txR" fmla="*/ 95 w 95"/>
                <a:gd name="txB" fmla="*/ 62 h 62"/>
              </a:gdLst>
              <a:ahLst/>
              <a:cxnLst>
                <a:cxn ang="0">
                  <a:pos x="47" y="0"/>
                </a:cxn>
                <a:cxn ang="0">
                  <a:pos x="0" y="62"/>
                </a:cxn>
                <a:cxn ang="0">
                  <a:pos x="47" y="43"/>
                </a:cxn>
                <a:cxn ang="0">
                  <a:pos x="95" y="62"/>
                </a:cxn>
                <a:cxn ang="0">
                  <a:pos x="47" y="0"/>
                </a:cxn>
              </a:cxnLst>
              <a:rect l="txL" t="txT" r="txR" b="txB"/>
              <a:pathLst>
                <a:path w="95" h="62">
                  <a:moveTo>
                    <a:pt x="47" y="0"/>
                  </a:moveTo>
                  <a:lnTo>
                    <a:pt x="0" y="62"/>
                  </a:lnTo>
                  <a:lnTo>
                    <a:pt x="47" y="43"/>
                  </a:lnTo>
                  <a:lnTo>
                    <a:pt x="95" y="62"/>
                  </a:lnTo>
                  <a:lnTo>
                    <a:pt x="47" y="0"/>
                  </a:lnTo>
                  <a:close/>
                </a:path>
              </a:pathLst>
            </a:custGeom>
            <a:solidFill>
              <a:srgbClr val="231F20"/>
            </a:solidFill>
            <a:ln w="9525">
              <a:noFill/>
            </a:ln>
          </p:spPr>
          <p:txBody>
            <a:bodyPr/>
            <a:lstStyle/>
            <a:p>
              <a:endParaRPr dirty="0">
                <a:latin typeface="Calibri" panose="020F0502020204030204" pitchFamily="34" charset="0"/>
              </a:endParaRPr>
            </a:p>
          </p:txBody>
        </p:sp>
        <p:sp>
          <p:nvSpPr>
            <p:cNvPr id="42004" name="AutoShape 19"/>
            <p:cNvSpPr/>
            <p:nvPr/>
          </p:nvSpPr>
          <p:spPr>
            <a:xfrm>
              <a:off x="1951" y="1091"/>
              <a:ext cx="2316" cy="2311"/>
            </a:xfrm>
            <a:custGeom>
              <a:avLst/>
              <a:gdLst>
                <a:gd name="txL" fmla="*/ 0 w 2316"/>
                <a:gd name="txT" fmla="*/ 0 h 2311"/>
                <a:gd name="txR" fmla="*/ 2316 w 2316"/>
                <a:gd name="txB" fmla="*/ 2311 h 2311"/>
              </a:gdLst>
              <a:ahLst/>
              <a:cxnLst>
                <a:cxn ang="0">
                  <a:pos x="465" y="2311"/>
                </a:cxn>
                <a:cxn ang="0">
                  <a:pos x="465" y="0"/>
                </a:cxn>
                <a:cxn ang="0">
                  <a:pos x="928" y="2311"/>
                </a:cxn>
                <a:cxn ang="0">
                  <a:pos x="928" y="457"/>
                </a:cxn>
                <a:cxn ang="0">
                  <a:pos x="1390" y="2311"/>
                </a:cxn>
                <a:cxn ang="0">
                  <a:pos x="1390" y="923"/>
                </a:cxn>
                <a:cxn ang="0">
                  <a:pos x="1853" y="2311"/>
                </a:cxn>
                <a:cxn ang="0">
                  <a:pos x="1853" y="1384"/>
                </a:cxn>
                <a:cxn ang="0">
                  <a:pos x="2316" y="2311"/>
                </a:cxn>
                <a:cxn ang="0">
                  <a:pos x="2316" y="1849"/>
                </a:cxn>
                <a:cxn ang="0">
                  <a:pos x="2311" y="1854"/>
                </a:cxn>
                <a:cxn ang="0">
                  <a:pos x="0" y="1854"/>
                </a:cxn>
                <a:cxn ang="0">
                  <a:pos x="1860" y="1389"/>
                </a:cxn>
                <a:cxn ang="0">
                  <a:pos x="2" y="1389"/>
                </a:cxn>
                <a:cxn ang="0">
                  <a:pos x="1394" y="926"/>
                </a:cxn>
                <a:cxn ang="0">
                  <a:pos x="1" y="926"/>
                </a:cxn>
                <a:cxn ang="0">
                  <a:pos x="929" y="463"/>
                </a:cxn>
                <a:cxn ang="0">
                  <a:pos x="2" y="463"/>
                </a:cxn>
                <a:cxn ang="0">
                  <a:pos x="470" y="1"/>
                </a:cxn>
                <a:cxn ang="0">
                  <a:pos x="1" y="1"/>
                </a:cxn>
              </a:cxnLst>
              <a:rect l="txL" t="txT" r="txR" b="txB"/>
              <a:pathLst>
                <a:path w="2316" h="2311">
                  <a:moveTo>
                    <a:pt x="465" y="2311"/>
                  </a:moveTo>
                  <a:lnTo>
                    <a:pt x="465" y="0"/>
                  </a:lnTo>
                  <a:moveTo>
                    <a:pt x="928" y="2311"/>
                  </a:moveTo>
                  <a:lnTo>
                    <a:pt x="928" y="457"/>
                  </a:lnTo>
                  <a:moveTo>
                    <a:pt x="1390" y="2311"/>
                  </a:moveTo>
                  <a:lnTo>
                    <a:pt x="1390" y="923"/>
                  </a:lnTo>
                  <a:moveTo>
                    <a:pt x="1853" y="2311"/>
                  </a:moveTo>
                  <a:lnTo>
                    <a:pt x="1853" y="1384"/>
                  </a:lnTo>
                  <a:moveTo>
                    <a:pt x="2316" y="2311"/>
                  </a:moveTo>
                  <a:lnTo>
                    <a:pt x="2316" y="1849"/>
                  </a:lnTo>
                  <a:moveTo>
                    <a:pt x="2311" y="1854"/>
                  </a:moveTo>
                  <a:lnTo>
                    <a:pt x="0" y="1854"/>
                  </a:lnTo>
                  <a:moveTo>
                    <a:pt x="1860" y="1389"/>
                  </a:moveTo>
                  <a:lnTo>
                    <a:pt x="2" y="1389"/>
                  </a:lnTo>
                  <a:moveTo>
                    <a:pt x="1394" y="926"/>
                  </a:moveTo>
                  <a:lnTo>
                    <a:pt x="1" y="926"/>
                  </a:lnTo>
                  <a:moveTo>
                    <a:pt x="929" y="463"/>
                  </a:moveTo>
                  <a:lnTo>
                    <a:pt x="2" y="463"/>
                  </a:lnTo>
                  <a:moveTo>
                    <a:pt x="470" y="1"/>
                  </a:moveTo>
                  <a:lnTo>
                    <a:pt x="1" y="1"/>
                  </a:lnTo>
                </a:path>
              </a:pathLst>
            </a:custGeom>
            <a:noFill/>
            <a:ln w="7341" cap="flat" cmpd="sng">
              <a:solidFill>
                <a:srgbClr val="231F20"/>
              </a:solidFill>
              <a:prstDash val="sysDash"/>
              <a:round/>
              <a:headEnd type="none" w="med" len="med"/>
              <a:tailEnd type="none" w="med" len="med"/>
            </a:ln>
          </p:spPr>
          <p:txBody>
            <a:bodyPr/>
            <a:lstStyle/>
            <a:p>
              <a:endParaRPr dirty="0">
                <a:latin typeface="Calibri" panose="020F0502020204030204" pitchFamily="34" charset="0"/>
              </a:endParaRPr>
            </a:p>
          </p:txBody>
        </p:sp>
        <p:sp>
          <p:nvSpPr>
            <p:cNvPr id="42005" name="Line 20"/>
            <p:cNvSpPr/>
            <p:nvPr/>
          </p:nvSpPr>
          <p:spPr>
            <a:xfrm>
              <a:off x="2418" y="1091"/>
              <a:ext cx="1852" cy="1852"/>
            </a:xfrm>
            <a:prstGeom prst="line">
              <a:avLst/>
            </a:prstGeom>
            <a:ln w="7341" cap="flat" cmpd="sng">
              <a:solidFill>
                <a:srgbClr val="231F20"/>
              </a:solidFill>
              <a:prstDash val="solid"/>
              <a:headEnd type="none" w="med" len="med"/>
              <a:tailEnd type="none" w="med" len="med"/>
            </a:ln>
          </p:spPr>
          <p:txBody>
            <a:bodyPr/>
            <a:lstStyle/>
            <a:p>
              <a:endParaRPr lang="en-US"/>
            </a:p>
          </p:txBody>
        </p:sp>
        <p:sp>
          <p:nvSpPr>
            <p:cNvPr id="42006" name="AutoShape 21"/>
            <p:cNvSpPr/>
            <p:nvPr/>
          </p:nvSpPr>
          <p:spPr>
            <a:xfrm>
              <a:off x="1921" y="1092"/>
              <a:ext cx="2348" cy="2342"/>
            </a:xfrm>
            <a:custGeom>
              <a:avLst/>
              <a:gdLst>
                <a:gd name="txL" fmla="*/ 0 w 2348"/>
                <a:gd name="txT" fmla="*/ 0 h 2342"/>
                <a:gd name="txR" fmla="*/ 2348 w 2348"/>
                <a:gd name="txB" fmla="*/ 2342 h 2342"/>
              </a:gdLst>
              <a:ahLst/>
              <a:cxnLst>
                <a:cxn ang="0">
                  <a:pos x="495" y="2276"/>
                </a:cxn>
                <a:cxn ang="0">
                  <a:pos x="495" y="2342"/>
                </a:cxn>
                <a:cxn ang="0">
                  <a:pos x="959" y="2276"/>
                </a:cxn>
                <a:cxn ang="0">
                  <a:pos x="959" y="2342"/>
                </a:cxn>
                <a:cxn ang="0">
                  <a:pos x="1422" y="2276"/>
                </a:cxn>
                <a:cxn ang="0">
                  <a:pos x="1422" y="2342"/>
                </a:cxn>
                <a:cxn ang="0">
                  <a:pos x="1885" y="2276"/>
                </a:cxn>
                <a:cxn ang="0">
                  <a:pos x="1885" y="2342"/>
                </a:cxn>
                <a:cxn ang="0">
                  <a:pos x="2348" y="2276"/>
                </a:cxn>
                <a:cxn ang="0">
                  <a:pos x="2348" y="2342"/>
                </a:cxn>
                <a:cxn ang="0">
                  <a:pos x="0" y="1852"/>
                </a:cxn>
                <a:cxn ang="0">
                  <a:pos x="66" y="1852"/>
                </a:cxn>
                <a:cxn ang="0">
                  <a:pos x="0" y="1388"/>
                </a:cxn>
                <a:cxn ang="0">
                  <a:pos x="66" y="1388"/>
                </a:cxn>
                <a:cxn ang="0">
                  <a:pos x="0" y="923"/>
                </a:cxn>
                <a:cxn ang="0">
                  <a:pos x="66" y="923"/>
                </a:cxn>
                <a:cxn ang="0">
                  <a:pos x="0" y="459"/>
                </a:cxn>
                <a:cxn ang="0">
                  <a:pos x="66" y="459"/>
                </a:cxn>
                <a:cxn ang="0">
                  <a:pos x="0" y="0"/>
                </a:cxn>
                <a:cxn ang="0">
                  <a:pos x="66" y="0"/>
                </a:cxn>
              </a:cxnLst>
              <a:rect l="txL" t="txT" r="txR" b="txB"/>
              <a:pathLst>
                <a:path w="2348" h="2342">
                  <a:moveTo>
                    <a:pt x="495" y="2276"/>
                  </a:moveTo>
                  <a:lnTo>
                    <a:pt x="495" y="2342"/>
                  </a:lnTo>
                  <a:moveTo>
                    <a:pt x="959" y="2276"/>
                  </a:moveTo>
                  <a:lnTo>
                    <a:pt x="959" y="2342"/>
                  </a:lnTo>
                  <a:moveTo>
                    <a:pt x="1422" y="2276"/>
                  </a:moveTo>
                  <a:lnTo>
                    <a:pt x="1422" y="2342"/>
                  </a:lnTo>
                  <a:moveTo>
                    <a:pt x="1885" y="2276"/>
                  </a:moveTo>
                  <a:lnTo>
                    <a:pt x="1885" y="2342"/>
                  </a:lnTo>
                  <a:moveTo>
                    <a:pt x="2348" y="2276"/>
                  </a:moveTo>
                  <a:lnTo>
                    <a:pt x="2348" y="2342"/>
                  </a:lnTo>
                  <a:moveTo>
                    <a:pt x="0" y="1852"/>
                  </a:moveTo>
                  <a:lnTo>
                    <a:pt x="66" y="1852"/>
                  </a:lnTo>
                  <a:moveTo>
                    <a:pt x="0" y="1388"/>
                  </a:moveTo>
                  <a:lnTo>
                    <a:pt x="66" y="1388"/>
                  </a:lnTo>
                  <a:moveTo>
                    <a:pt x="0" y="923"/>
                  </a:moveTo>
                  <a:lnTo>
                    <a:pt x="66" y="923"/>
                  </a:lnTo>
                  <a:moveTo>
                    <a:pt x="0" y="459"/>
                  </a:moveTo>
                  <a:lnTo>
                    <a:pt x="66" y="459"/>
                  </a:lnTo>
                  <a:moveTo>
                    <a:pt x="0" y="0"/>
                  </a:moveTo>
                  <a:lnTo>
                    <a:pt x="66" y="0"/>
                  </a:lnTo>
                </a:path>
              </a:pathLst>
            </a:custGeom>
            <a:noFill/>
            <a:ln w="7341" cap="flat" cmpd="sng">
              <a:solidFill>
                <a:srgbClr val="231F20"/>
              </a:solidFill>
              <a:prstDash val="solid"/>
              <a:round/>
              <a:headEnd type="none" w="med" len="med"/>
              <a:tailEnd type="none" w="med" len="med"/>
            </a:ln>
          </p:spPr>
          <p:txBody>
            <a:bodyPr/>
            <a:lstStyle/>
            <a:p>
              <a:endParaRPr dirty="0">
                <a:latin typeface="Calibri" panose="020F0502020204030204" pitchFamily="34" charset="0"/>
              </a:endParaRPr>
            </a:p>
          </p:txBody>
        </p:sp>
        <p:sp>
          <p:nvSpPr>
            <p:cNvPr id="42007" name="Freeform 22"/>
            <p:cNvSpPr/>
            <p:nvPr/>
          </p:nvSpPr>
          <p:spPr>
            <a:xfrm>
              <a:off x="3566" y="2084"/>
              <a:ext cx="56" cy="56"/>
            </a:xfrm>
            <a:custGeom>
              <a:avLst/>
              <a:gdLst>
                <a:gd name="txL" fmla="*/ 0 w 56"/>
                <a:gd name="txT" fmla="*/ 0 h 56"/>
                <a:gd name="txR" fmla="*/ 56 w 56"/>
                <a:gd name="txB" fmla="*/ 56 h 56"/>
              </a:gdLst>
              <a:ahLst/>
              <a:cxnLst>
                <a:cxn ang="0">
                  <a:pos x="48" y="0"/>
                </a:cxn>
                <a:cxn ang="0">
                  <a:pos x="33" y="33"/>
                </a:cxn>
                <a:cxn ang="0">
                  <a:pos x="0" y="48"/>
                </a:cxn>
                <a:cxn ang="0">
                  <a:pos x="55" y="56"/>
                </a:cxn>
                <a:cxn ang="0">
                  <a:pos x="48" y="0"/>
                </a:cxn>
              </a:cxnLst>
              <a:rect l="txL" t="txT" r="txR" b="txB"/>
              <a:pathLst>
                <a:path w="56" h="56">
                  <a:moveTo>
                    <a:pt x="48" y="0"/>
                  </a:moveTo>
                  <a:lnTo>
                    <a:pt x="33" y="33"/>
                  </a:lnTo>
                  <a:lnTo>
                    <a:pt x="0" y="48"/>
                  </a:lnTo>
                  <a:lnTo>
                    <a:pt x="55" y="56"/>
                  </a:lnTo>
                  <a:lnTo>
                    <a:pt x="48" y="0"/>
                  </a:lnTo>
                  <a:close/>
                </a:path>
              </a:pathLst>
            </a:custGeom>
            <a:solidFill>
              <a:srgbClr val="231F20"/>
            </a:solidFill>
            <a:ln w="9525">
              <a:noFill/>
            </a:ln>
          </p:spPr>
          <p:txBody>
            <a:bodyPr/>
            <a:lstStyle/>
            <a:p>
              <a:endParaRPr dirty="0">
                <a:latin typeface="Calibri" panose="020F0502020204030204" pitchFamily="34" charset="0"/>
              </a:endParaRPr>
            </a:p>
          </p:txBody>
        </p:sp>
        <p:sp>
          <p:nvSpPr>
            <p:cNvPr id="42008" name="Line 23"/>
            <p:cNvSpPr/>
            <p:nvPr/>
          </p:nvSpPr>
          <p:spPr>
            <a:xfrm>
              <a:off x="3616" y="2134"/>
              <a:ext cx="0" cy="0"/>
            </a:xfrm>
            <a:prstGeom prst="line">
              <a:avLst/>
            </a:prstGeom>
            <a:ln w="7341" cap="flat" cmpd="sng">
              <a:solidFill>
                <a:srgbClr val="231F20"/>
              </a:solidFill>
              <a:prstDash val="solid"/>
              <a:headEnd type="none" w="med" len="med"/>
              <a:tailEnd type="none" w="med" len="med"/>
            </a:ln>
          </p:spPr>
          <p:txBody>
            <a:bodyPr/>
            <a:lstStyle/>
            <a:p>
              <a:endParaRPr lang="en-US"/>
            </a:p>
          </p:txBody>
        </p:sp>
        <p:sp>
          <p:nvSpPr>
            <p:cNvPr id="42009" name="Freeform 24"/>
            <p:cNvSpPr/>
            <p:nvPr/>
          </p:nvSpPr>
          <p:spPr>
            <a:xfrm>
              <a:off x="1711" y="3356"/>
              <a:ext cx="47" cy="95"/>
            </a:xfrm>
            <a:custGeom>
              <a:avLst/>
              <a:gdLst>
                <a:gd name="txL" fmla="*/ 0 w 47"/>
                <a:gd name="txT" fmla="*/ 0 h 95"/>
                <a:gd name="txR" fmla="*/ 47 w 47"/>
                <a:gd name="txB" fmla="*/ 95 h 95"/>
              </a:gdLst>
              <a:ahLst/>
              <a:cxnLst>
                <a:cxn ang="0">
                  <a:pos x="46" y="0"/>
                </a:cxn>
                <a:cxn ang="0">
                  <a:pos x="0" y="48"/>
                </a:cxn>
                <a:cxn ang="0">
                  <a:pos x="46" y="95"/>
                </a:cxn>
                <a:cxn ang="0">
                  <a:pos x="33" y="48"/>
                </a:cxn>
                <a:cxn ang="0">
                  <a:pos x="46" y="0"/>
                </a:cxn>
              </a:cxnLst>
              <a:rect l="txL" t="txT" r="txR" b="txB"/>
              <a:pathLst>
                <a:path w="47" h="95">
                  <a:moveTo>
                    <a:pt x="46" y="0"/>
                  </a:moveTo>
                  <a:lnTo>
                    <a:pt x="0" y="48"/>
                  </a:lnTo>
                  <a:lnTo>
                    <a:pt x="46" y="95"/>
                  </a:lnTo>
                  <a:lnTo>
                    <a:pt x="33" y="48"/>
                  </a:lnTo>
                  <a:lnTo>
                    <a:pt x="46" y="0"/>
                  </a:lnTo>
                  <a:close/>
                </a:path>
              </a:pathLst>
            </a:custGeom>
            <a:solidFill>
              <a:srgbClr val="231F20"/>
            </a:solidFill>
            <a:ln w="9525">
              <a:noFill/>
            </a:ln>
          </p:spPr>
          <p:txBody>
            <a:bodyPr/>
            <a:lstStyle/>
            <a:p>
              <a:endParaRPr dirty="0">
                <a:latin typeface="Calibri" panose="020F0502020204030204" pitchFamily="34" charset="0"/>
              </a:endParaRPr>
            </a:p>
          </p:txBody>
        </p:sp>
        <p:sp>
          <p:nvSpPr>
            <p:cNvPr id="42010" name="Freeform 25"/>
            <p:cNvSpPr/>
            <p:nvPr/>
          </p:nvSpPr>
          <p:spPr>
            <a:xfrm>
              <a:off x="1711" y="3356"/>
              <a:ext cx="47" cy="95"/>
            </a:xfrm>
            <a:custGeom>
              <a:avLst/>
              <a:gdLst>
                <a:gd name="txL" fmla="*/ 0 w 47"/>
                <a:gd name="txT" fmla="*/ 0 h 95"/>
                <a:gd name="txR" fmla="*/ 47 w 47"/>
                <a:gd name="txB" fmla="*/ 95 h 95"/>
              </a:gdLst>
              <a:ahLst/>
              <a:cxnLst>
                <a:cxn ang="0">
                  <a:pos x="0" y="48"/>
                </a:cxn>
                <a:cxn ang="0">
                  <a:pos x="23" y="24"/>
                </a:cxn>
                <a:cxn ang="0">
                  <a:pos x="46" y="0"/>
                </a:cxn>
                <a:cxn ang="0">
                  <a:pos x="33" y="48"/>
                </a:cxn>
                <a:cxn ang="0">
                  <a:pos x="46" y="95"/>
                </a:cxn>
                <a:cxn ang="0">
                  <a:pos x="23" y="71"/>
                </a:cxn>
                <a:cxn ang="0">
                  <a:pos x="0" y="48"/>
                </a:cxn>
              </a:cxnLst>
              <a:rect l="txL" t="txT" r="txR" b="txB"/>
              <a:pathLst>
                <a:path w="47" h="95">
                  <a:moveTo>
                    <a:pt x="0" y="48"/>
                  </a:moveTo>
                  <a:lnTo>
                    <a:pt x="23" y="24"/>
                  </a:lnTo>
                  <a:lnTo>
                    <a:pt x="46" y="0"/>
                  </a:lnTo>
                  <a:lnTo>
                    <a:pt x="33" y="48"/>
                  </a:lnTo>
                  <a:lnTo>
                    <a:pt x="46" y="95"/>
                  </a:lnTo>
                  <a:lnTo>
                    <a:pt x="23" y="71"/>
                  </a:lnTo>
                  <a:lnTo>
                    <a:pt x="0" y="48"/>
                  </a:lnTo>
                  <a:close/>
                </a:path>
              </a:pathLst>
            </a:custGeom>
            <a:noFill/>
            <a:ln w="2235" cap="flat" cmpd="sng">
              <a:solidFill>
                <a:srgbClr val="231F20"/>
              </a:solidFill>
              <a:prstDash val="solid"/>
              <a:round/>
              <a:headEnd type="none" w="med" len="med"/>
              <a:tailEnd type="none" w="med" len="med"/>
            </a:ln>
          </p:spPr>
          <p:txBody>
            <a:bodyPr/>
            <a:lstStyle/>
            <a:p>
              <a:endParaRPr dirty="0">
                <a:latin typeface="Calibri" panose="020F0502020204030204" pitchFamily="34" charset="0"/>
              </a:endParaRPr>
            </a:p>
          </p:txBody>
        </p:sp>
        <p:sp>
          <p:nvSpPr>
            <p:cNvPr id="42011" name="Freeform 26"/>
            <p:cNvSpPr/>
            <p:nvPr/>
          </p:nvSpPr>
          <p:spPr>
            <a:xfrm>
              <a:off x="1907" y="3579"/>
              <a:ext cx="95" cy="62"/>
            </a:xfrm>
            <a:custGeom>
              <a:avLst/>
              <a:gdLst>
                <a:gd name="txL" fmla="*/ 0 w 95"/>
                <a:gd name="txT" fmla="*/ 0 h 62"/>
                <a:gd name="txR" fmla="*/ 95 w 95"/>
                <a:gd name="txB" fmla="*/ 62 h 62"/>
              </a:gdLst>
              <a:ahLst/>
              <a:cxnLst>
                <a:cxn ang="0">
                  <a:pos x="95" y="0"/>
                </a:cxn>
                <a:cxn ang="0">
                  <a:pos x="47" y="18"/>
                </a:cxn>
                <a:cxn ang="0">
                  <a:pos x="0" y="0"/>
                </a:cxn>
                <a:cxn ang="0">
                  <a:pos x="47" y="61"/>
                </a:cxn>
                <a:cxn ang="0">
                  <a:pos x="95" y="0"/>
                </a:cxn>
              </a:cxnLst>
              <a:rect l="txL" t="txT" r="txR" b="txB"/>
              <a:pathLst>
                <a:path w="95" h="62">
                  <a:moveTo>
                    <a:pt x="95" y="0"/>
                  </a:moveTo>
                  <a:lnTo>
                    <a:pt x="47" y="18"/>
                  </a:lnTo>
                  <a:lnTo>
                    <a:pt x="0" y="0"/>
                  </a:lnTo>
                  <a:lnTo>
                    <a:pt x="47" y="61"/>
                  </a:lnTo>
                  <a:lnTo>
                    <a:pt x="95" y="0"/>
                  </a:lnTo>
                  <a:close/>
                </a:path>
              </a:pathLst>
            </a:custGeom>
            <a:solidFill>
              <a:srgbClr val="231F20"/>
            </a:solidFill>
            <a:ln w="9525">
              <a:noFill/>
            </a:ln>
          </p:spPr>
          <p:txBody>
            <a:bodyPr/>
            <a:lstStyle/>
            <a:p>
              <a:endParaRPr dirty="0">
                <a:latin typeface="Calibri" panose="020F0502020204030204" pitchFamily="34" charset="0"/>
              </a:endParaRPr>
            </a:p>
          </p:txBody>
        </p:sp>
        <p:sp>
          <p:nvSpPr>
            <p:cNvPr id="42012" name="Text Box 27"/>
            <p:cNvSpPr txBox="1"/>
            <p:nvPr/>
          </p:nvSpPr>
          <p:spPr>
            <a:xfrm>
              <a:off x="1627" y="549"/>
              <a:ext cx="297" cy="2522"/>
            </a:xfrm>
            <a:prstGeom prst="rect">
              <a:avLst/>
            </a:prstGeom>
            <a:noFill/>
            <a:ln w="9525">
              <a:noFill/>
            </a:ln>
          </p:spPr>
          <p:txBody>
            <a:bodyPr lIns="0" tIns="0" rIns="0" bIns="0"/>
            <a:lstStyle/>
            <a:p>
              <a:pPr>
                <a:spcAft>
                  <a:spcPts val="1000"/>
                </a:spcAft>
              </a:pPr>
              <a:r>
                <a:rPr sz="1100" dirty="0">
                  <a:solidFill>
                    <a:srgbClr val="231F20"/>
                  </a:solidFill>
                  <a:latin typeface="Calibri" panose="020F0502020204030204" pitchFamily="34" charset="0"/>
                </a:rPr>
                <a:t>Y 50</a:t>
              </a:r>
              <a:endParaRPr sz="1100" dirty="0">
                <a:latin typeface="Times New Roman" panose="02020603050405020304" pitchFamily="18" charset="0"/>
              </a:endParaRPr>
            </a:p>
            <a:p>
              <a:pPr>
                <a:spcBef>
                  <a:spcPts val="40"/>
                </a:spcBef>
                <a:spcAft>
                  <a:spcPts val="1000"/>
                </a:spcAft>
              </a:pPr>
              <a:r>
                <a:rPr sz="1100" dirty="0">
                  <a:solidFill>
                    <a:srgbClr val="231F20"/>
                  </a:solidFill>
                  <a:latin typeface="Calibri" panose="020F0502020204030204" pitchFamily="34" charset="0"/>
                </a:rPr>
                <a:t>40</a:t>
              </a:r>
              <a:endParaRPr sz="1100" dirty="0">
                <a:latin typeface="Times New Roman" panose="02020603050405020304" pitchFamily="18" charset="0"/>
              </a:endParaRPr>
            </a:p>
            <a:p>
              <a:pPr>
                <a:spcBef>
                  <a:spcPts val="990"/>
                </a:spcBef>
                <a:spcAft>
                  <a:spcPts val="1000"/>
                </a:spcAft>
              </a:pPr>
              <a:r>
                <a:rPr sz="1100" dirty="0">
                  <a:solidFill>
                    <a:srgbClr val="231F20"/>
                  </a:solidFill>
                  <a:latin typeface="Calibri" panose="020F0502020204030204" pitchFamily="34" charset="0"/>
                </a:rPr>
                <a:t>30</a:t>
              </a:r>
              <a:endParaRPr sz="1100" dirty="0">
                <a:latin typeface="Times New Roman" panose="02020603050405020304" pitchFamily="18" charset="0"/>
              </a:endParaRPr>
            </a:p>
            <a:p>
              <a:pPr>
                <a:spcBef>
                  <a:spcPts val="990"/>
                </a:spcBef>
                <a:spcAft>
                  <a:spcPts val="1000"/>
                </a:spcAft>
              </a:pPr>
              <a:r>
                <a:rPr sz="1100" dirty="0">
                  <a:solidFill>
                    <a:srgbClr val="231F20"/>
                  </a:solidFill>
                  <a:latin typeface="Calibri" panose="020F0502020204030204" pitchFamily="34" charset="0"/>
                </a:rPr>
                <a:t>20</a:t>
              </a:r>
              <a:endParaRPr sz="1100" dirty="0">
                <a:latin typeface="Times New Roman" panose="02020603050405020304" pitchFamily="18" charset="0"/>
              </a:endParaRPr>
            </a:p>
            <a:p>
              <a:pPr>
                <a:lnSpc>
                  <a:spcPct val="105000"/>
                </a:lnSpc>
                <a:spcBef>
                  <a:spcPts val="990"/>
                </a:spcBef>
                <a:spcAft>
                  <a:spcPts val="1000"/>
                </a:spcAft>
              </a:pPr>
              <a:r>
                <a:rPr sz="1100" dirty="0">
                  <a:solidFill>
                    <a:srgbClr val="231F20"/>
                  </a:solidFill>
                  <a:latin typeface="Calibri" panose="020F0502020204030204" pitchFamily="34" charset="0"/>
                </a:rPr>
                <a:t>10</a:t>
              </a:r>
              <a:endParaRPr dirty="0">
                <a:latin typeface="Calibri" panose="020F0502020204030204" pitchFamily="34" charset="0"/>
              </a:endParaRPr>
            </a:p>
          </p:txBody>
        </p:sp>
        <p:sp>
          <p:nvSpPr>
            <p:cNvPr id="42013" name="Text Box 28"/>
            <p:cNvSpPr txBox="1"/>
            <p:nvPr/>
          </p:nvSpPr>
          <p:spPr>
            <a:xfrm>
              <a:off x="2320" y="851"/>
              <a:ext cx="185" cy="253"/>
            </a:xfrm>
            <a:prstGeom prst="rect">
              <a:avLst/>
            </a:prstGeom>
            <a:noFill/>
            <a:ln w="9525">
              <a:noFill/>
            </a:ln>
          </p:spPr>
          <p:txBody>
            <a:bodyPr lIns="0" tIns="0" rIns="0" bIns="0"/>
            <a:lstStyle/>
            <a:p>
              <a:pPr>
                <a:lnSpc>
                  <a:spcPct val="101000"/>
                </a:lnSpc>
                <a:spcAft>
                  <a:spcPts val="1000"/>
                </a:spcAft>
              </a:pPr>
              <a:r>
                <a:rPr sz="1100" dirty="0">
                  <a:solidFill>
                    <a:srgbClr val="231F20"/>
                  </a:solidFill>
                  <a:latin typeface="Calibri" panose="020F0502020204030204" pitchFamily="34" charset="0"/>
                </a:rPr>
                <a:t>D</a:t>
              </a:r>
              <a:endParaRPr dirty="0">
                <a:latin typeface="Calibri" panose="020F0502020204030204" pitchFamily="34" charset="0"/>
              </a:endParaRPr>
            </a:p>
          </p:txBody>
        </p:sp>
        <p:sp>
          <p:nvSpPr>
            <p:cNvPr id="42014" name="Text Box 29"/>
            <p:cNvSpPr txBox="1"/>
            <p:nvPr/>
          </p:nvSpPr>
          <p:spPr>
            <a:xfrm>
              <a:off x="4307" y="2813"/>
              <a:ext cx="185" cy="253"/>
            </a:xfrm>
            <a:prstGeom prst="rect">
              <a:avLst/>
            </a:prstGeom>
            <a:noFill/>
            <a:ln w="9525">
              <a:noFill/>
            </a:ln>
          </p:spPr>
          <p:txBody>
            <a:bodyPr lIns="0" tIns="0" rIns="0" bIns="0"/>
            <a:lstStyle/>
            <a:p>
              <a:pPr>
                <a:lnSpc>
                  <a:spcPct val="101000"/>
                </a:lnSpc>
                <a:spcAft>
                  <a:spcPts val="1000"/>
                </a:spcAft>
              </a:pPr>
              <a:r>
                <a:rPr sz="1100" dirty="0">
                  <a:solidFill>
                    <a:srgbClr val="231F20"/>
                  </a:solidFill>
                  <a:latin typeface="Calibri" panose="020F0502020204030204" pitchFamily="34" charset="0"/>
                </a:rPr>
                <a:t>D</a:t>
              </a:r>
              <a:endParaRPr dirty="0">
                <a:latin typeface="Calibri" panose="020F0502020204030204" pitchFamily="34" charset="0"/>
              </a:endParaRPr>
            </a:p>
          </p:txBody>
        </p:sp>
        <p:sp>
          <p:nvSpPr>
            <p:cNvPr id="42015" name="Text Box 30"/>
            <p:cNvSpPr txBox="1"/>
            <p:nvPr/>
          </p:nvSpPr>
          <p:spPr>
            <a:xfrm>
              <a:off x="1748" y="3430"/>
              <a:ext cx="135" cy="253"/>
            </a:xfrm>
            <a:prstGeom prst="rect">
              <a:avLst/>
            </a:prstGeom>
            <a:noFill/>
            <a:ln w="9525">
              <a:noFill/>
            </a:ln>
          </p:spPr>
          <p:txBody>
            <a:bodyPr lIns="0" tIns="0" rIns="0" bIns="0"/>
            <a:lstStyle/>
            <a:p>
              <a:pPr>
                <a:lnSpc>
                  <a:spcPct val="101000"/>
                </a:lnSpc>
                <a:spcAft>
                  <a:spcPts val="1000"/>
                </a:spcAft>
              </a:pPr>
              <a:r>
                <a:rPr sz="1100" dirty="0">
                  <a:solidFill>
                    <a:srgbClr val="231F20"/>
                  </a:solidFill>
                  <a:latin typeface="Times New Roman" panose="02020603050405020304" pitchFamily="18" charset="0"/>
                </a:rPr>
                <a:t>0</a:t>
              </a:r>
              <a:endParaRPr dirty="0">
                <a:latin typeface="Calibri" panose="020F0502020204030204" pitchFamily="34" charset="0"/>
              </a:endParaRPr>
            </a:p>
          </p:txBody>
        </p:sp>
        <p:sp>
          <p:nvSpPr>
            <p:cNvPr id="42016" name="Text Box 31"/>
            <p:cNvSpPr txBox="1"/>
            <p:nvPr/>
          </p:nvSpPr>
          <p:spPr>
            <a:xfrm>
              <a:off x="2357" y="3433"/>
              <a:ext cx="2413" cy="263"/>
            </a:xfrm>
            <a:prstGeom prst="rect">
              <a:avLst/>
            </a:prstGeom>
            <a:noFill/>
            <a:ln w="9525">
              <a:noFill/>
            </a:ln>
          </p:spPr>
          <p:txBody>
            <a:bodyPr lIns="0" tIns="0" rIns="0" bIns="0"/>
            <a:lstStyle/>
            <a:p>
              <a:pPr>
                <a:lnSpc>
                  <a:spcPct val="105000"/>
                </a:lnSpc>
                <a:spcAft>
                  <a:spcPts val="1000"/>
                </a:spcAft>
              </a:pPr>
              <a:r>
                <a:rPr sz="1100" baseline="30000" dirty="0">
                  <a:solidFill>
                    <a:srgbClr val="231F20"/>
                  </a:solidFill>
                  <a:latin typeface="Calibri" panose="020F0502020204030204" pitchFamily="34" charset="0"/>
                </a:rPr>
                <a:t>1	2	3	4	5	</a:t>
              </a:r>
              <a:r>
                <a:rPr sz="1100" dirty="0">
                  <a:solidFill>
                    <a:srgbClr val="231F20"/>
                  </a:solidFill>
                  <a:latin typeface="Calibri" panose="020F0502020204030204" pitchFamily="34" charset="0"/>
                </a:rPr>
                <a:t>X</a:t>
              </a:r>
              <a:endParaRPr dirty="0">
                <a:latin typeface="Calibri" panose="020F050202020403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vert="horz" wrap="square" lIns="91440" tIns="45720" rIns="91440" bIns="45720" anchor="ctr" anchorCtr="0"/>
          <a:lstStyle/>
          <a:p>
            <a:pPr algn="ctr"/>
            <a:br>
              <a:rPr b="1" dirty="0">
                <a:solidFill>
                  <a:srgbClr val="002060"/>
                </a:solidFill>
              </a:rPr>
            </a:br>
            <a:r>
              <a:rPr b="1" dirty="0">
                <a:solidFill>
                  <a:srgbClr val="002060"/>
                </a:solidFill>
              </a:rPr>
              <a:t>Exceptions to the Law of Demand </a:t>
            </a:r>
            <a:br>
              <a:rPr b="1" dirty="0">
                <a:solidFill>
                  <a:srgbClr val="002060"/>
                </a:solidFill>
              </a:rPr>
            </a:br>
            <a:endParaRPr dirty="0">
              <a:solidFill>
                <a:srgbClr val="002060"/>
              </a:solidFill>
            </a:endParaRPr>
          </a:p>
        </p:txBody>
      </p:sp>
      <p:sp>
        <p:nvSpPr>
          <p:cNvPr id="43011" name="Content Placeholder 2"/>
          <p:cNvSpPr>
            <a:spLocks noGrp="1"/>
          </p:cNvSpPr>
          <p:nvPr>
            <p:ph idx="1"/>
          </p:nvPr>
        </p:nvSpPr>
        <p:spPr>
          <a:xfrm>
            <a:off x="842963" y="1835150"/>
            <a:ext cx="9337675" cy="5151438"/>
          </a:xfrm>
        </p:spPr>
        <p:txBody>
          <a:bodyPr vert="horz" wrap="square" lIns="91440" tIns="45720" rIns="91440" bIns="45720" anchor="t" anchorCtr="0"/>
          <a:lstStyle/>
          <a:p>
            <a:pPr algn="just"/>
            <a:r>
              <a:rPr dirty="0"/>
              <a:t>There are certain exceptions to the law of demand. It means that under exceptional circumstances, consumer buys more when the price of commodity rises and buys less when price of commodity falls. In such cases, demand curve slopes upwards from left to right. i.e. the demand curve has a positive slope as shown in</a:t>
            </a:r>
          </a:p>
          <a:p>
            <a:pPr algn="just"/>
            <a:endParaRPr dirty="0"/>
          </a:p>
        </p:txBody>
      </p:sp>
      <p:pic>
        <p:nvPicPr>
          <p:cNvPr id="43012" name="Picture 23"/>
          <p:cNvPicPr>
            <a:picLocks noChangeAspect="1"/>
          </p:cNvPicPr>
          <p:nvPr/>
        </p:nvPicPr>
        <p:blipFill>
          <a:blip r:embed="rId2"/>
          <a:stretch>
            <a:fillRect/>
          </a:stretch>
        </p:blipFill>
        <p:spPr>
          <a:xfrm>
            <a:off x="2890838" y="4424363"/>
            <a:ext cx="5094287" cy="369570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vert="horz" wrap="square" lIns="91440" tIns="45720" rIns="91440" bIns="45720" anchor="ctr" anchorCtr="0"/>
          <a:lstStyle/>
          <a:p>
            <a:pPr algn="ctr"/>
            <a:br>
              <a:rPr sz="3600" b="1" dirty="0"/>
            </a:br>
            <a:r>
              <a:rPr sz="3600" b="1" dirty="0"/>
              <a:t>Following are the exceptions to the law of demand</a:t>
            </a:r>
            <a:br>
              <a:rPr sz="3600" dirty="0"/>
            </a:br>
            <a:endParaRPr sz="3600" dirty="0"/>
          </a:p>
        </p:txBody>
      </p:sp>
      <p:sp>
        <p:nvSpPr>
          <p:cNvPr id="44035" name="Content Placeholder 2"/>
          <p:cNvSpPr>
            <a:spLocks noGrp="1"/>
          </p:cNvSpPr>
          <p:nvPr>
            <p:ph idx="1"/>
          </p:nvPr>
        </p:nvSpPr>
        <p:spPr/>
        <p:txBody>
          <a:bodyPr vert="horz" wrap="square" lIns="91440" tIns="45720" rIns="91440" bIns="45720" anchor="t" anchorCtr="0"/>
          <a:lstStyle/>
          <a:p>
            <a:pPr algn="just"/>
            <a:r>
              <a:rPr sz="3200" b="1" dirty="0"/>
              <a:t>Giffen's paradox : </a:t>
            </a:r>
            <a:r>
              <a:rPr sz="3200" dirty="0"/>
              <a:t>Inferior goods or low quality goods are those goods whose demand does not rise even if their price falls.</a:t>
            </a:r>
            <a:r>
              <a:rPr lang="en-US" sz="3200" dirty="0"/>
              <a:t> D</a:t>
            </a:r>
            <a:r>
              <a:rPr sz="3200" dirty="0"/>
              <a:t>emand decreases when the price of such commodities fall.</a:t>
            </a:r>
          </a:p>
          <a:p>
            <a:pPr algn="just"/>
            <a:endParaRPr sz="3200" dirty="0"/>
          </a:p>
          <a:p>
            <a:pPr algn="just"/>
            <a:r>
              <a:rPr sz="3200" dirty="0"/>
              <a:t>Sir Robert Giffen observed this behaviour in England in relation to bread. He noted that, when the price of bread declined, people did not buy more because of an increase in their real income or purchasing power. They preferred to buy superior good like meat. This is known as Giffen's paradox.</a:t>
            </a:r>
          </a:p>
          <a:p>
            <a:pPr algn="just"/>
            <a:endParaRPr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vert="horz" wrap="square" lIns="91440" tIns="45720" rIns="91440" bIns="45720" anchor="ctr" anchorCtr="0"/>
          <a:lstStyle/>
          <a:p>
            <a:pPr algn="ctr"/>
            <a:r>
              <a:rPr sz="3600" b="1" dirty="0"/>
              <a:t>Giffen's paradox </a:t>
            </a:r>
            <a:endParaRPr sz="3600" dirty="0"/>
          </a:p>
        </p:txBody>
      </p:sp>
      <p:sp>
        <p:nvSpPr>
          <p:cNvPr id="45059" name="Content Placeholder 2"/>
          <p:cNvSpPr>
            <a:spLocks noGrp="1"/>
          </p:cNvSpPr>
          <p:nvPr>
            <p:ph idx="1"/>
          </p:nvPr>
        </p:nvSpPr>
        <p:spPr/>
        <p:txBody>
          <a:bodyPr vert="horz" wrap="square" lIns="91440" tIns="45720" rIns="91440" bIns="45720" anchor="t" anchorCtr="0"/>
          <a:lstStyle/>
          <a:p>
            <a:pPr algn="just"/>
            <a:r>
              <a:rPr b="1" dirty="0"/>
              <a:t>Prestige goods : </a:t>
            </a:r>
            <a:r>
              <a:rPr dirty="0"/>
              <a:t>Expensive goods like diamond, gold etc. are status symbol. So rich people buy more of it, even when their prices are high.</a:t>
            </a:r>
          </a:p>
          <a:p>
            <a:pPr algn="just"/>
            <a:endParaRPr dirty="0"/>
          </a:p>
          <a:p>
            <a:pPr algn="just"/>
            <a:r>
              <a:rPr b="1" dirty="0"/>
              <a:t>Speculation : </a:t>
            </a:r>
            <a:r>
              <a:rPr dirty="0"/>
              <a:t>The law of demand does not hold true when people expect prices to rise still further. In this case, although the prices have risen today, consumers will demand more in anticipation of further rise in price. For example, prices of oil, sugar etc. tend to rise before Diwali. So people go on purchasing more at a high price as they anticipate that prices may rise during Diwali.</a:t>
            </a:r>
          </a:p>
          <a:p>
            <a:pPr algn="just"/>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vert="horz" wrap="square" lIns="91440" tIns="45720" rIns="91440" bIns="45720" anchor="ctr" anchorCtr="0"/>
          <a:lstStyle/>
          <a:p>
            <a:pPr algn="ctr"/>
            <a:r>
              <a:rPr b="1" dirty="0"/>
              <a:t>Giffen's paradox</a:t>
            </a:r>
            <a:endParaRPr dirty="0"/>
          </a:p>
        </p:txBody>
      </p:sp>
      <p:sp>
        <p:nvSpPr>
          <p:cNvPr id="46083" name="Content Placeholder 2"/>
          <p:cNvSpPr>
            <a:spLocks noGrp="1"/>
          </p:cNvSpPr>
          <p:nvPr>
            <p:ph idx="1"/>
          </p:nvPr>
        </p:nvSpPr>
        <p:spPr/>
        <p:txBody>
          <a:bodyPr vert="horz" wrap="square" lIns="91440" tIns="45720" rIns="91440" bIns="45720" anchor="t" anchorCtr="0"/>
          <a:lstStyle/>
          <a:p>
            <a:pPr algn="just"/>
            <a:r>
              <a:rPr sz="3200" b="1" dirty="0"/>
              <a:t>Price illusion : </a:t>
            </a:r>
            <a:r>
              <a:rPr sz="3200" dirty="0"/>
              <a:t>Consumers have an illusion that high priced goods are of a better quality. Therefore, the demand for such goods tend to increase with a rise in their prices. For example, branded products which are expensive are demanded even at a high price.</a:t>
            </a:r>
          </a:p>
          <a:p>
            <a:pPr algn="just"/>
            <a:endParaRPr sz="3200" dirty="0"/>
          </a:p>
          <a:p>
            <a:pPr algn="just"/>
            <a:r>
              <a:rPr sz="3200" b="1" dirty="0"/>
              <a:t>Habitual   goods   :   </a:t>
            </a:r>
            <a:r>
              <a:rPr sz="3200" dirty="0"/>
              <a:t>Due   to   habit   of consumption, certain goods like</a:t>
            </a:r>
            <a:r>
              <a:rPr lang="en-US" sz="3200" dirty="0"/>
              <a:t> cigarrate / tobacco </a:t>
            </a:r>
            <a:r>
              <a:rPr sz="3200" dirty="0"/>
              <a:t>a is purchased in required quantities even at a higher price.</a:t>
            </a:r>
          </a:p>
          <a:p>
            <a:pPr algn="just"/>
            <a:endParaRPr sz="3200" dirty="0"/>
          </a:p>
          <a:p>
            <a:pPr algn="just"/>
            <a:endParaRPr sz="3200" dirty="0"/>
          </a:p>
          <a:p>
            <a:pPr algn="just"/>
            <a:endParaRPr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Elasticity of Demand</a:t>
            </a:r>
            <a:br>
              <a:rPr dirty="0">
                <a:solidFill>
                  <a:srgbClr val="002060"/>
                </a:solidFill>
              </a:rPr>
            </a:br>
            <a:endParaRPr lang="en-IN" altLang="x-none" dirty="0">
              <a:solidFill>
                <a:srgbClr val="002060"/>
              </a:solidFill>
            </a:endParaRPr>
          </a:p>
        </p:txBody>
      </p:sp>
      <p:sp>
        <p:nvSpPr>
          <p:cNvPr id="47107" name="Content Placeholder 2"/>
          <p:cNvSpPr>
            <a:spLocks noGrp="1"/>
          </p:cNvSpPr>
          <p:nvPr>
            <p:ph idx="1"/>
          </p:nvPr>
        </p:nvSpPr>
        <p:spPr>
          <a:xfrm>
            <a:off x="744538" y="1933575"/>
            <a:ext cx="9337675" cy="5151438"/>
          </a:xfrm>
        </p:spPr>
        <p:txBody>
          <a:bodyPr vert="horz" wrap="square" lIns="91440" tIns="45720" rIns="91440" bIns="45720" anchor="t" anchorCtr="0"/>
          <a:lstStyle/>
          <a:p>
            <a:pPr algn="just" eaLnBrk="1" hangingPunct="1">
              <a:lnSpc>
                <a:spcPct val="150000"/>
              </a:lnSpc>
            </a:pPr>
            <a:r>
              <a:rPr sz="3600" dirty="0"/>
              <a:t>The term elasticity indicates responsiveness of one variable to a change in the other variable. </a:t>
            </a:r>
          </a:p>
          <a:p>
            <a:pPr algn="just" eaLnBrk="1" hangingPunct="1">
              <a:lnSpc>
                <a:spcPct val="150000"/>
              </a:lnSpc>
            </a:pPr>
            <a:endParaRPr sz="3600" dirty="0"/>
          </a:p>
          <a:p>
            <a:pPr algn="just" eaLnBrk="1" hangingPunct="1">
              <a:lnSpc>
                <a:spcPct val="150000"/>
              </a:lnSpc>
            </a:pPr>
            <a:r>
              <a:rPr sz="3600" dirty="0"/>
              <a:t>Elasticity of demand refers to the degree of responsiveness of quanitity demanded to a change in its price or any other factor.</a:t>
            </a:r>
          </a:p>
          <a:p>
            <a:pPr algn="just" eaLnBrk="1" hangingPunct="1">
              <a:lnSpc>
                <a:spcPct val="150000"/>
              </a:lnSpc>
            </a:pPr>
            <a:endParaRPr lang="en-IN" altLang="x-none"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Elasticity of Demand</a:t>
            </a:r>
            <a:br>
              <a:rPr dirty="0">
                <a:solidFill>
                  <a:srgbClr val="002060"/>
                </a:solidFill>
              </a:rPr>
            </a:br>
            <a:endParaRPr lang="en-IN" altLang="x-none" dirty="0">
              <a:solidFill>
                <a:srgbClr val="002060"/>
              </a:solidFill>
            </a:endParaRPr>
          </a:p>
        </p:txBody>
      </p:sp>
      <p:sp>
        <p:nvSpPr>
          <p:cNvPr id="48131" name="Content Placeholder 2"/>
          <p:cNvSpPr>
            <a:spLocks noGrp="1"/>
          </p:cNvSpPr>
          <p:nvPr>
            <p:ph idx="1"/>
          </p:nvPr>
        </p:nvSpPr>
        <p:spPr/>
        <p:txBody>
          <a:bodyPr vert="horz" wrap="square" lIns="91440" tIns="45720" rIns="91440" bIns="45720" anchor="t" anchorCtr="0"/>
          <a:lstStyle/>
          <a:p>
            <a:pPr algn="just" eaLnBrk="1" hangingPunct="1"/>
            <a:r>
              <a:rPr sz="3200" dirty="0"/>
              <a:t>According to Prof. Marshall, “Elasticity of demand is great or small according to the amount demanded which rises much or little for a given fall in price and quantity demanded falls much or little for a given rise in price.”</a:t>
            </a:r>
          </a:p>
          <a:p>
            <a:pPr algn="just" eaLnBrk="1" hangingPunct="1"/>
            <a:endParaRPr sz="3200" dirty="0"/>
          </a:p>
          <a:p>
            <a:pPr algn="just" eaLnBrk="1" hangingPunct="1"/>
            <a:r>
              <a:rPr sz="3200" dirty="0">
                <a:solidFill>
                  <a:srgbClr val="FF0000"/>
                </a:solidFill>
              </a:rPr>
              <a:t>it is the ratio of percentage change in quantity demanded of a commodity to a percentage change in price.</a:t>
            </a:r>
          </a:p>
          <a:p>
            <a:pPr algn="just" eaLnBrk="1" hangingPunct="1"/>
            <a:endParaRPr lang="en-IN" altLang="x-none" sz="32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Types of Elasticity of Demand </a:t>
            </a:r>
            <a:br>
              <a:rPr b="1" dirty="0">
                <a:solidFill>
                  <a:srgbClr val="002060"/>
                </a:solidFill>
              </a:rPr>
            </a:br>
            <a:endParaRPr lang="en-IN" altLang="x-none" dirty="0">
              <a:solidFill>
                <a:srgbClr val="002060"/>
              </a:solidFill>
            </a:endParaRPr>
          </a:p>
        </p:txBody>
      </p:sp>
      <p:sp>
        <p:nvSpPr>
          <p:cNvPr id="49155" name="Content Placeholder 2"/>
          <p:cNvSpPr>
            <a:spLocks noGrp="1"/>
          </p:cNvSpPr>
          <p:nvPr>
            <p:ph idx="1"/>
          </p:nvPr>
        </p:nvSpPr>
        <p:spPr/>
        <p:txBody>
          <a:bodyPr vert="horz" wrap="square" lIns="91440" tIns="45720" rIns="91440" bIns="45720" anchor="t" anchorCtr="0"/>
          <a:lstStyle/>
          <a:p>
            <a:pPr>
              <a:lnSpc>
                <a:spcPct val="200000"/>
              </a:lnSpc>
            </a:pPr>
            <a:r>
              <a:rPr sz="3200" dirty="0"/>
              <a:t>Income elasticity</a:t>
            </a:r>
          </a:p>
          <a:p>
            <a:pPr>
              <a:lnSpc>
                <a:spcPct val="200000"/>
              </a:lnSpc>
            </a:pPr>
            <a:r>
              <a:rPr sz="3200" dirty="0"/>
              <a:t>Cross elasticity</a:t>
            </a:r>
          </a:p>
          <a:p>
            <a:pPr>
              <a:lnSpc>
                <a:spcPct val="200000"/>
              </a:lnSpc>
            </a:pPr>
            <a:r>
              <a:rPr sz="3200" dirty="0"/>
              <a:t>Price elasticity</a:t>
            </a:r>
          </a:p>
          <a:p>
            <a:pPr eaLnBrk="1" hangingPunct="1">
              <a:lnSpc>
                <a:spcPct val="200000"/>
              </a:lnSpc>
            </a:pPr>
            <a:endParaRPr lang="en-IN" altLang="x-none" sz="3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Income elasticity </a:t>
            </a:r>
            <a:endParaRPr lang="en-IN" altLang="x-none" dirty="0">
              <a:solidFill>
                <a:srgbClr val="002060"/>
              </a:solidFill>
            </a:endParaRPr>
          </a:p>
        </p:txBody>
      </p:sp>
      <p:sp>
        <p:nvSpPr>
          <p:cNvPr id="50179" name="Content Placeholder 2"/>
          <p:cNvSpPr>
            <a:spLocks noGrp="1"/>
          </p:cNvSpPr>
          <p:nvPr>
            <p:ph idx="1"/>
          </p:nvPr>
        </p:nvSpPr>
        <p:spPr>
          <a:xfrm>
            <a:off x="695325" y="2128838"/>
            <a:ext cx="9337675" cy="5151437"/>
          </a:xfrm>
        </p:spPr>
        <p:txBody>
          <a:bodyPr vert="horz" wrap="square" lIns="91440" tIns="45720" rIns="91440" bIns="45720" anchor="t" anchorCtr="0"/>
          <a:lstStyle/>
          <a:p>
            <a:pPr algn="just" eaLnBrk="1" hangingPunct="1"/>
            <a:r>
              <a:rPr sz="3200" dirty="0"/>
              <a:t>It refers to the degree of responsiveness of a change in quantity demanded to a change in the income only, other factors including price remain unchanged. It is expressed as :</a:t>
            </a:r>
          </a:p>
          <a:p>
            <a:pPr algn="just" eaLnBrk="1" hangingPunct="1"/>
            <a:endParaRPr lang="en-IN" altLang="x-none" sz="3200" dirty="0"/>
          </a:p>
          <a:p>
            <a:pPr algn="just" eaLnBrk="1" hangingPunct="1">
              <a:buNone/>
            </a:pPr>
            <a:r>
              <a:rPr sz="3200" dirty="0"/>
              <a:t>                    Percentage change in Qty. Demanded</a:t>
            </a:r>
          </a:p>
          <a:p>
            <a:pPr algn="just" eaLnBrk="1" hangingPunct="1">
              <a:buNone/>
            </a:pPr>
            <a:r>
              <a:rPr sz="3200" dirty="0"/>
              <a:t>                     Percentage change in Income</a:t>
            </a:r>
          </a:p>
          <a:p>
            <a:pPr algn="just" eaLnBrk="1" hangingPunct="1"/>
            <a:endParaRPr lang="en-IN" altLang="x-none" sz="3200" dirty="0"/>
          </a:p>
        </p:txBody>
      </p:sp>
      <p:cxnSp>
        <p:nvCxnSpPr>
          <p:cNvPr id="5" name="Straight Connector 4"/>
          <p:cNvCxnSpPr/>
          <p:nvPr/>
        </p:nvCxnSpPr>
        <p:spPr>
          <a:xfrm flipV="1">
            <a:off x="2709863" y="5110163"/>
            <a:ext cx="6156325" cy="33338"/>
          </a:xfrm>
          <a:prstGeom prst="line">
            <a:avLst/>
          </a:prstGeom>
        </p:spPr>
        <p:style>
          <a:lnRef idx="2">
            <a:schemeClr val="dk1"/>
          </a:lnRef>
          <a:fillRef idx="0">
            <a:schemeClr val="dk1"/>
          </a:fillRef>
          <a:effectRef idx="1">
            <a:schemeClr val="dk1"/>
          </a:effectRef>
          <a:fontRef idx="minor">
            <a:schemeClr val="tx1"/>
          </a:fontRef>
        </p:style>
      </p:cxnSp>
      <p:sp>
        <p:nvSpPr>
          <p:cNvPr id="50181" name="TextBox 5"/>
          <p:cNvSpPr txBox="1"/>
          <p:nvPr/>
        </p:nvSpPr>
        <p:spPr>
          <a:xfrm>
            <a:off x="1290638" y="4800600"/>
            <a:ext cx="1044575" cy="646113"/>
          </a:xfrm>
          <a:prstGeom prst="rect">
            <a:avLst/>
          </a:prstGeom>
          <a:noFill/>
          <a:ln w="9525">
            <a:noFill/>
          </a:ln>
        </p:spPr>
        <p:txBody>
          <a:bodyPr wrap="none">
            <a:spAutoFit/>
          </a:bodyPr>
          <a:lstStyle/>
          <a:p>
            <a:r>
              <a:rPr sz="3600" dirty="0">
                <a:latin typeface="Calibri" panose="020F0502020204030204" pitchFamily="34" charset="0"/>
              </a:rPr>
              <a:t>Ey = </a:t>
            </a:r>
          </a:p>
        </p:txBody>
      </p:sp>
      <p:sp>
        <p:nvSpPr>
          <p:cNvPr id="50182" name="Rectangle 6"/>
          <p:cNvSpPr/>
          <p:nvPr/>
        </p:nvSpPr>
        <p:spPr>
          <a:xfrm>
            <a:off x="2347913" y="5973763"/>
            <a:ext cx="5413375" cy="1446212"/>
          </a:xfrm>
          <a:prstGeom prst="rect">
            <a:avLst/>
          </a:prstGeom>
          <a:noFill/>
          <a:ln w="9525">
            <a:noFill/>
          </a:ln>
        </p:spPr>
        <p:txBody>
          <a:bodyPr>
            <a:spAutoFit/>
          </a:bodyPr>
          <a:lstStyle/>
          <a:p>
            <a:r>
              <a:rPr sz="4400" u="sng" dirty="0">
                <a:latin typeface="Calibri" panose="020F0502020204030204" pitchFamily="34" charset="0"/>
              </a:rPr>
              <a:t>% △Q  </a:t>
            </a:r>
            <a:endParaRPr sz="4400" dirty="0">
              <a:latin typeface="Calibri" panose="020F0502020204030204" pitchFamily="34" charset="0"/>
            </a:endParaRPr>
          </a:p>
          <a:p>
            <a:r>
              <a:rPr sz="4400" dirty="0">
                <a:latin typeface="Calibri" panose="020F0502020204030204" pitchFamily="34" charset="0"/>
              </a:rPr>
              <a:t>% △Y</a:t>
            </a:r>
          </a:p>
        </p:txBody>
      </p:sp>
      <p:sp>
        <p:nvSpPr>
          <p:cNvPr id="50183" name="TextBox 7"/>
          <p:cNvSpPr txBox="1"/>
          <p:nvPr/>
        </p:nvSpPr>
        <p:spPr>
          <a:xfrm>
            <a:off x="1828800" y="6335713"/>
            <a:ext cx="390525" cy="584200"/>
          </a:xfrm>
          <a:prstGeom prst="rect">
            <a:avLst/>
          </a:prstGeom>
          <a:noFill/>
          <a:ln w="9525">
            <a:noFill/>
          </a:ln>
        </p:spPr>
        <p:txBody>
          <a:bodyPr wrap="none">
            <a:spAutoFit/>
          </a:bodyPr>
          <a:lstStyle/>
          <a:p>
            <a:r>
              <a:rPr sz="3200" dirty="0">
                <a:latin typeface="Calibri" panose="020F0502020204030204" pitchFamily="34"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vert="horz" wrap="square" lIns="91440" tIns="45720" rIns="91440" bIns="45720" anchor="ctr" anchorCtr="0"/>
          <a:lstStyle/>
          <a:p>
            <a:pPr algn="ctr"/>
            <a:r>
              <a:rPr b="1" dirty="0">
                <a:solidFill>
                  <a:srgbClr val="002060"/>
                </a:solidFill>
              </a:rPr>
              <a:t>Income elasticity </a:t>
            </a:r>
            <a:endParaRPr dirty="0"/>
          </a:p>
        </p:txBody>
      </p:sp>
      <p:sp>
        <p:nvSpPr>
          <p:cNvPr id="51203" name="Content Placeholder 2"/>
          <p:cNvSpPr>
            <a:spLocks noGrp="1"/>
          </p:cNvSpPr>
          <p:nvPr>
            <p:ph idx="1"/>
          </p:nvPr>
        </p:nvSpPr>
        <p:spPr/>
        <p:txBody>
          <a:bodyPr vert="horz" wrap="square" lIns="91440" tIns="45720" rIns="91440" bIns="45720" anchor="t" anchorCtr="0"/>
          <a:lstStyle/>
          <a:p>
            <a:r>
              <a:rPr sz="3600" dirty="0"/>
              <a:t>Where,</a:t>
            </a:r>
          </a:p>
          <a:p>
            <a:r>
              <a:rPr sz="3600" dirty="0"/>
              <a:t>△ = Represents change </a:t>
            </a:r>
          </a:p>
          <a:p>
            <a:r>
              <a:rPr sz="3600" dirty="0"/>
              <a:t>Q = Orignal demand </a:t>
            </a:r>
          </a:p>
          <a:p>
            <a:r>
              <a:rPr sz="3600" dirty="0"/>
              <a:t>Y = Original income</a:t>
            </a:r>
          </a:p>
          <a:p>
            <a:r>
              <a:rPr sz="3600" dirty="0"/>
              <a:t>△Q = Change in quantity demanded</a:t>
            </a:r>
          </a:p>
          <a:p>
            <a:r>
              <a:rPr sz="3600" dirty="0"/>
              <a:t>△Y = Change in income of a consumer</a:t>
            </a:r>
          </a:p>
          <a:p>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vert="horz" wrap="square" lIns="91440" tIns="45720" rIns="91440" bIns="45720" anchor="ctr" anchorCtr="0"/>
          <a:lstStyle/>
          <a:p>
            <a:pPr algn="ctr"/>
            <a:r>
              <a:rPr b="1" dirty="0">
                <a:solidFill>
                  <a:srgbClr val="002060"/>
                </a:solidFill>
              </a:rPr>
              <a:t>Demand </a:t>
            </a:r>
          </a:p>
        </p:txBody>
      </p:sp>
      <p:sp>
        <p:nvSpPr>
          <p:cNvPr id="5123" name="Content Placeholder 2"/>
          <p:cNvSpPr>
            <a:spLocks noGrp="1"/>
          </p:cNvSpPr>
          <p:nvPr>
            <p:ph idx="1"/>
          </p:nvPr>
        </p:nvSpPr>
        <p:spPr>
          <a:xfrm>
            <a:off x="744538" y="2041525"/>
            <a:ext cx="9337675" cy="5272088"/>
          </a:xfrm>
        </p:spPr>
        <p:txBody>
          <a:bodyPr vert="horz" wrap="square" lIns="91440" tIns="45720" rIns="91440" bIns="45720" anchor="t" anchorCtr="0"/>
          <a:lstStyle/>
          <a:p>
            <a:pPr algn="just"/>
            <a:r>
              <a:rPr sz="2400" dirty="0"/>
              <a:t>Demand means a desire. Desire means an urge to have something. In Economics, demand means a desire which is backed by willingness and ability to pay.</a:t>
            </a:r>
          </a:p>
          <a:p>
            <a:pPr algn="just"/>
            <a:endParaRPr sz="2400" dirty="0"/>
          </a:p>
          <a:p>
            <a:pPr algn="just"/>
            <a:r>
              <a:rPr sz="2400" dirty="0"/>
              <a:t>For example, if a person has the desire to purchase a CAR set but does not have the adequate purchasing power then it will be simply a desire and not a demand.</a:t>
            </a:r>
          </a:p>
          <a:p>
            <a:pPr algn="just"/>
            <a:endParaRPr sz="2400" dirty="0"/>
          </a:p>
          <a:p>
            <a:pPr algn="just"/>
            <a:r>
              <a:rPr sz="2400" dirty="0"/>
              <a:t>Thus, demand is an effective desire. All desires are not demand.</a:t>
            </a:r>
          </a:p>
          <a:p>
            <a:pPr algn="just"/>
            <a:endParaRPr sz="2400" dirty="0"/>
          </a:p>
          <a:p>
            <a:pPr algn="ctr">
              <a:buNone/>
            </a:pPr>
            <a:r>
              <a:rPr b="1" dirty="0"/>
              <a:t>Demand = Desire + Willingness to Purchase + Ability to pay</a:t>
            </a:r>
          </a:p>
          <a:p>
            <a:pPr algn="just"/>
            <a:endParaRPr sz="2400" dirty="0"/>
          </a:p>
          <a:p>
            <a:pPr algn="just">
              <a:buNone/>
            </a:pPr>
            <a:endParaRP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Income elasticity </a:t>
            </a:r>
            <a:endParaRPr lang="en-IN" altLang="x-none" dirty="0"/>
          </a:p>
        </p:txBody>
      </p:sp>
      <p:sp>
        <p:nvSpPr>
          <p:cNvPr id="52227" name="Content Placeholder 2"/>
          <p:cNvSpPr>
            <a:spLocks noGrp="1"/>
          </p:cNvSpPr>
          <p:nvPr>
            <p:ph idx="1"/>
          </p:nvPr>
        </p:nvSpPr>
        <p:spPr/>
        <p:txBody>
          <a:bodyPr vert="horz" wrap="square" lIns="91440" tIns="45720" rIns="91440" bIns="45720" anchor="t" anchorCtr="0"/>
          <a:lstStyle/>
          <a:p>
            <a:pPr algn="just"/>
            <a:r>
              <a:rPr b="1" dirty="0"/>
              <a:t>Positive income elasticity</a:t>
            </a:r>
            <a:endParaRPr dirty="0"/>
          </a:p>
          <a:p>
            <a:pPr algn="just"/>
            <a:r>
              <a:rPr dirty="0"/>
              <a:t>Normal goods for which demand increases with increase in income.</a:t>
            </a:r>
          </a:p>
          <a:p>
            <a:pPr algn="just"/>
            <a:r>
              <a:rPr b="1" dirty="0"/>
              <a:t>Negative income elasticity</a:t>
            </a:r>
            <a:endParaRPr dirty="0"/>
          </a:p>
          <a:p>
            <a:pPr algn="just"/>
            <a:r>
              <a:rPr dirty="0"/>
              <a:t>Inferior or goods for which demand decreases with increase in income of consumer.</a:t>
            </a:r>
          </a:p>
          <a:p>
            <a:pPr algn="just"/>
            <a:r>
              <a:rPr b="1" dirty="0"/>
              <a:t>Zero income elasticity</a:t>
            </a:r>
            <a:endParaRPr dirty="0"/>
          </a:p>
          <a:p>
            <a:pPr algn="just"/>
            <a:r>
              <a:rPr dirty="0"/>
              <a:t>Necessary goods for which demand remains constant with increase in income of the consumer.</a:t>
            </a:r>
          </a:p>
          <a:p>
            <a:pPr algn="just" eaLnBrk="1" hangingPunct="1"/>
            <a:endParaRPr lang="en-IN" altLang="x-non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Cross elasticity </a:t>
            </a:r>
            <a:endParaRPr lang="en-IN" altLang="x-none" dirty="0">
              <a:solidFill>
                <a:srgbClr val="002060"/>
              </a:solidFill>
            </a:endParaRPr>
          </a:p>
        </p:txBody>
      </p:sp>
      <p:sp>
        <p:nvSpPr>
          <p:cNvPr id="53251" name="Content Placeholder 2"/>
          <p:cNvSpPr>
            <a:spLocks noGrp="1"/>
          </p:cNvSpPr>
          <p:nvPr>
            <p:ph idx="1"/>
          </p:nvPr>
        </p:nvSpPr>
        <p:spPr/>
        <p:txBody>
          <a:bodyPr vert="horz" wrap="square" lIns="91440" tIns="45720" rIns="91440" bIns="45720" anchor="t" anchorCtr="0"/>
          <a:lstStyle/>
          <a:p>
            <a:pPr algn="just" eaLnBrk="1" hangingPunct="1"/>
            <a:r>
              <a:rPr sz="3200" dirty="0"/>
              <a:t>It refers to a change in quantity demanded of one commodity due to a change in the price of other commodity. (Complementary goods or substitutes)</a:t>
            </a:r>
          </a:p>
          <a:p>
            <a:pPr>
              <a:buNone/>
            </a:pPr>
            <a:endParaRPr sz="3200" dirty="0"/>
          </a:p>
          <a:p>
            <a:pPr>
              <a:buNone/>
            </a:pPr>
            <a:endParaRPr sz="3200" dirty="0"/>
          </a:p>
          <a:p>
            <a:pPr>
              <a:buNone/>
            </a:pPr>
            <a:r>
              <a:rPr sz="3200" dirty="0"/>
              <a:t>                    Percentage change in Qty. demanded of A                 </a:t>
            </a:r>
          </a:p>
          <a:p>
            <a:pPr>
              <a:buNone/>
            </a:pPr>
            <a:r>
              <a:rPr sz="3200" dirty="0"/>
              <a:t>                              Percentage change in Price of B</a:t>
            </a:r>
          </a:p>
          <a:p>
            <a:r>
              <a:rPr sz="3200" dirty="0"/>
              <a:t>(A = Original commodity, B = Other commodity)</a:t>
            </a:r>
          </a:p>
          <a:p>
            <a:pPr algn="just" eaLnBrk="1" hangingPunct="1"/>
            <a:endParaRPr lang="en-IN" altLang="x-none" sz="3200" dirty="0"/>
          </a:p>
        </p:txBody>
      </p:sp>
      <p:cxnSp>
        <p:nvCxnSpPr>
          <p:cNvPr id="5" name="Straight Connector 4"/>
          <p:cNvCxnSpPr/>
          <p:nvPr/>
        </p:nvCxnSpPr>
        <p:spPr>
          <a:xfrm>
            <a:off x="2563813" y="5273675"/>
            <a:ext cx="7185025" cy="17463"/>
          </a:xfrm>
          <a:prstGeom prst="line">
            <a:avLst/>
          </a:prstGeom>
        </p:spPr>
        <p:style>
          <a:lnRef idx="3">
            <a:schemeClr val="dk1"/>
          </a:lnRef>
          <a:fillRef idx="0">
            <a:schemeClr val="dk1"/>
          </a:fillRef>
          <a:effectRef idx="2">
            <a:schemeClr val="dk1"/>
          </a:effectRef>
          <a:fontRef idx="minor">
            <a:schemeClr val="tx1"/>
          </a:fontRef>
        </p:style>
      </p:cxnSp>
      <p:sp>
        <p:nvSpPr>
          <p:cNvPr id="53253" name="TextBox 6"/>
          <p:cNvSpPr txBox="1"/>
          <p:nvPr/>
        </p:nvSpPr>
        <p:spPr>
          <a:xfrm>
            <a:off x="1535113" y="4964113"/>
            <a:ext cx="828675" cy="646112"/>
          </a:xfrm>
          <a:prstGeom prst="rect">
            <a:avLst/>
          </a:prstGeom>
          <a:noFill/>
          <a:ln w="9525">
            <a:noFill/>
          </a:ln>
        </p:spPr>
        <p:txBody>
          <a:bodyPr wrap="none">
            <a:spAutoFit/>
          </a:bodyPr>
          <a:lstStyle/>
          <a:p>
            <a:r>
              <a:rPr sz="3600" dirty="0">
                <a:latin typeface="Calibri" panose="020F0502020204030204" pitchFamily="34" charset="0"/>
              </a:rPr>
              <a:t>Ec=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Cross elasticity </a:t>
            </a:r>
            <a:endParaRPr lang="en-IN" altLang="x-none" dirty="0"/>
          </a:p>
        </p:txBody>
      </p:sp>
      <p:sp>
        <p:nvSpPr>
          <p:cNvPr id="54275" name="Content Placeholder 2"/>
          <p:cNvSpPr>
            <a:spLocks noGrp="1"/>
          </p:cNvSpPr>
          <p:nvPr>
            <p:ph idx="1"/>
          </p:nvPr>
        </p:nvSpPr>
        <p:spPr/>
        <p:txBody>
          <a:bodyPr vert="horz" wrap="square" lIns="91440" tIns="45720" rIns="91440" bIns="45720" anchor="t" anchorCtr="0"/>
          <a:lstStyle/>
          <a:p>
            <a:endParaRPr sz="4000" dirty="0"/>
          </a:p>
          <a:p>
            <a:endParaRPr sz="4000" dirty="0"/>
          </a:p>
          <a:p>
            <a:pPr>
              <a:buNone/>
            </a:pPr>
            <a:r>
              <a:rPr sz="4000" dirty="0"/>
              <a:t>            Ec =      % △Q</a:t>
            </a:r>
            <a:r>
              <a:rPr sz="4000" baseline="-25000" dirty="0"/>
              <a:t>A</a:t>
            </a:r>
          </a:p>
          <a:p>
            <a:pPr>
              <a:buNone/>
            </a:pPr>
            <a:r>
              <a:rPr sz="4000" dirty="0"/>
              <a:t>                           % △P</a:t>
            </a:r>
            <a:r>
              <a:rPr sz="4000" baseline="-25000" dirty="0"/>
              <a:t>B</a:t>
            </a:r>
          </a:p>
          <a:p>
            <a:pPr eaLnBrk="1" hangingPunct="1"/>
            <a:endParaRPr lang="en-IN" altLang="x-none" sz="4000" dirty="0"/>
          </a:p>
          <a:p>
            <a:pPr>
              <a:buNone/>
            </a:pPr>
            <a:r>
              <a:rPr dirty="0"/>
              <a:t>	Q</a:t>
            </a:r>
            <a:r>
              <a:rPr baseline="-25000" dirty="0"/>
              <a:t>A</a:t>
            </a:r>
            <a:r>
              <a:rPr dirty="0"/>
              <a:t> = Original quantity demanded of commodity A</a:t>
            </a:r>
          </a:p>
          <a:p>
            <a:pPr>
              <a:buNone/>
            </a:pPr>
            <a:r>
              <a:rPr dirty="0"/>
              <a:t>	△Q</a:t>
            </a:r>
            <a:r>
              <a:rPr baseline="-25000" dirty="0"/>
              <a:t>A</a:t>
            </a:r>
            <a:r>
              <a:rPr dirty="0"/>
              <a:t>  = Change in quantity demanded of commodity A</a:t>
            </a:r>
          </a:p>
          <a:p>
            <a:pPr>
              <a:buNone/>
            </a:pPr>
            <a:r>
              <a:rPr dirty="0"/>
              <a:t>	P</a:t>
            </a:r>
            <a:r>
              <a:rPr baseline="-25000" dirty="0"/>
              <a:t>B </a:t>
            </a:r>
            <a:r>
              <a:rPr dirty="0"/>
              <a:t>= Original price of commodity B</a:t>
            </a:r>
          </a:p>
          <a:p>
            <a:pPr>
              <a:buNone/>
            </a:pPr>
            <a:r>
              <a:rPr dirty="0"/>
              <a:t>△P</a:t>
            </a:r>
            <a:r>
              <a:rPr baseline="-25000" dirty="0"/>
              <a:t>B</a:t>
            </a:r>
            <a:r>
              <a:rPr dirty="0"/>
              <a:t> = Change in price of commodity B</a:t>
            </a:r>
          </a:p>
          <a:p>
            <a:pPr>
              <a:buNone/>
            </a:pPr>
            <a:endParaRPr dirty="0"/>
          </a:p>
          <a:p>
            <a:pPr eaLnBrk="1" hangingPunct="1"/>
            <a:endParaRPr lang="en-IN" altLang="x-none" sz="4000" dirty="0"/>
          </a:p>
        </p:txBody>
      </p:sp>
      <p:cxnSp>
        <p:nvCxnSpPr>
          <p:cNvPr id="5" name="Straight Connector 4"/>
          <p:cNvCxnSpPr/>
          <p:nvPr/>
        </p:nvCxnSpPr>
        <p:spPr>
          <a:xfrm>
            <a:off x="3690938" y="4148138"/>
            <a:ext cx="1468438"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vert="horz" wrap="square" lIns="91440" tIns="45720" rIns="91440" bIns="45720" anchor="ctr" anchorCtr="0"/>
          <a:lstStyle/>
          <a:p>
            <a:pPr algn="ctr" eaLnBrk="1" hangingPunct="1"/>
            <a:r>
              <a:rPr lang="en-IN" altLang="x-none" sz="4800" b="1" dirty="0">
                <a:solidFill>
                  <a:srgbClr val="002060"/>
                </a:solidFill>
              </a:rPr>
              <a:t>Remarks</a:t>
            </a:r>
          </a:p>
        </p:txBody>
      </p:sp>
      <p:sp>
        <p:nvSpPr>
          <p:cNvPr id="55299" name="Content Placeholder 2"/>
          <p:cNvSpPr>
            <a:spLocks noGrp="1"/>
          </p:cNvSpPr>
          <p:nvPr>
            <p:ph idx="1"/>
          </p:nvPr>
        </p:nvSpPr>
        <p:spPr/>
        <p:txBody>
          <a:bodyPr vert="horz" wrap="square" lIns="91440" tIns="45720" rIns="91440" bIns="45720" anchor="t" anchorCtr="0"/>
          <a:lstStyle/>
          <a:p>
            <a:pPr algn="just">
              <a:lnSpc>
                <a:spcPct val="150000"/>
              </a:lnSpc>
            </a:pPr>
            <a:r>
              <a:rPr sz="3200" dirty="0"/>
              <a:t>Positive cross elasticity : Substitute goods. Example, tea and coffee.</a:t>
            </a:r>
          </a:p>
          <a:p>
            <a:pPr algn="just">
              <a:lnSpc>
                <a:spcPct val="150000"/>
              </a:lnSpc>
            </a:pPr>
            <a:r>
              <a:rPr sz="3200" dirty="0"/>
              <a:t>Negative cross elasticity : Complementary goods. Example, tea and sugar.</a:t>
            </a:r>
          </a:p>
          <a:p>
            <a:pPr algn="just">
              <a:lnSpc>
                <a:spcPct val="150000"/>
              </a:lnSpc>
            </a:pPr>
            <a:r>
              <a:rPr sz="3200" dirty="0"/>
              <a:t>Zero cross elasticity : Non-related goods. Example, tea and books.</a:t>
            </a:r>
          </a:p>
          <a:p>
            <a:pPr algn="just" eaLnBrk="1" hangingPunct="1">
              <a:lnSpc>
                <a:spcPct val="150000"/>
              </a:lnSpc>
            </a:pPr>
            <a:endParaRPr lang="en-IN" altLang="x-none"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Price elasticity</a:t>
            </a:r>
            <a:endParaRPr lang="en-IN" altLang="x-none" dirty="0">
              <a:solidFill>
                <a:srgbClr val="002060"/>
              </a:solidFill>
            </a:endParaRPr>
          </a:p>
        </p:txBody>
      </p:sp>
      <p:sp>
        <p:nvSpPr>
          <p:cNvPr id="56323" name="Content Placeholder 2"/>
          <p:cNvSpPr>
            <a:spLocks noGrp="1"/>
          </p:cNvSpPr>
          <p:nvPr>
            <p:ph idx="1"/>
          </p:nvPr>
        </p:nvSpPr>
        <p:spPr/>
        <p:txBody>
          <a:bodyPr vert="horz" wrap="square" lIns="91440" tIns="45720" rIns="91440" bIns="45720" anchor="t" anchorCtr="0"/>
          <a:lstStyle/>
          <a:p>
            <a:pPr algn="just" eaLnBrk="1" hangingPunct="1"/>
            <a:r>
              <a:rPr sz="3200" dirty="0"/>
              <a:t>According to Prof. Alfred Marshall, price elasticity of demand is a ratio of proportionate change in the quantity demanded of a commodity to a given proportionate change in its price.</a:t>
            </a:r>
          </a:p>
          <a:p>
            <a:pPr algn="just" eaLnBrk="1" hangingPunct="1"/>
            <a:endParaRPr lang="en-IN" altLang="x-none" sz="3200" dirty="0"/>
          </a:p>
          <a:p>
            <a:pPr>
              <a:buNone/>
            </a:pPr>
            <a:r>
              <a:rPr sz="3200" dirty="0"/>
              <a:t>                  Percentage change in Quantity Demanded</a:t>
            </a:r>
          </a:p>
          <a:p>
            <a:pPr>
              <a:buNone/>
            </a:pPr>
            <a:r>
              <a:rPr sz="3200" dirty="0"/>
              <a:t>     		         Percentage change in Price</a:t>
            </a:r>
            <a:endParaRPr lang="en-IN" altLang="x-none" sz="3200" dirty="0"/>
          </a:p>
        </p:txBody>
      </p:sp>
      <p:cxnSp>
        <p:nvCxnSpPr>
          <p:cNvPr id="5" name="Straight Connector 4"/>
          <p:cNvCxnSpPr/>
          <p:nvPr/>
        </p:nvCxnSpPr>
        <p:spPr>
          <a:xfrm flipV="1">
            <a:off x="2644775" y="5127625"/>
            <a:ext cx="6842125" cy="1587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6325" name="TextBox 5"/>
          <p:cNvSpPr txBox="1"/>
          <p:nvPr/>
        </p:nvSpPr>
        <p:spPr>
          <a:xfrm>
            <a:off x="1257300" y="4849813"/>
            <a:ext cx="914400" cy="584200"/>
          </a:xfrm>
          <a:prstGeom prst="rect">
            <a:avLst/>
          </a:prstGeom>
          <a:noFill/>
          <a:ln w="9525">
            <a:noFill/>
          </a:ln>
        </p:spPr>
        <p:txBody>
          <a:bodyPr wrap="none">
            <a:spAutoFit/>
          </a:bodyPr>
          <a:lstStyle/>
          <a:p>
            <a:r>
              <a:rPr sz="3200" dirty="0">
                <a:latin typeface="Calibri" panose="020F0502020204030204" pitchFamily="34" charset="0"/>
              </a:rPr>
              <a:t>E</a:t>
            </a:r>
            <a:r>
              <a:rPr sz="3200" baseline="-25000" dirty="0">
                <a:latin typeface="Calibri" panose="020F0502020204030204" pitchFamily="34" charset="0"/>
              </a:rPr>
              <a:t>d</a:t>
            </a:r>
            <a:r>
              <a:rPr sz="3200" dirty="0">
                <a:latin typeface="Calibri" panose="020F0502020204030204" pitchFamily="34" charset="0"/>
              </a:rPr>
              <a:t> =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vert="horz" wrap="square" lIns="91440" tIns="45720" rIns="91440" bIns="45720" anchor="ctr" anchorCtr="0"/>
          <a:lstStyle/>
          <a:p>
            <a:pPr algn="ctr" eaLnBrk="1" hangingPunct="1"/>
            <a:r>
              <a:rPr b="1" dirty="0">
                <a:solidFill>
                  <a:srgbClr val="002060"/>
                </a:solidFill>
              </a:rPr>
              <a:t>Price elasticity</a:t>
            </a:r>
            <a:endParaRPr lang="en-IN" altLang="x-none" dirty="0"/>
          </a:p>
        </p:txBody>
      </p:sp>
      <p:sp>
        <p:nvSpPr>
          <p:cNvPr id="57347" name="Content Placeholder 2"/>
          <p:cNvSpPr>
            <a:spLocks noGrp="1"/>
          </p:cNvSpPr>
          <p:nvPr>
            <p:ph idx="1"/>
          </p:nvPr>
        </p:nvSpPr>
        <p:spPr/>
        <p:txBody>
          <a:bodyPr vert="horz" wrap="square" lIns="91440" tIns="45720" rIns="91440" bIns="45720" anchor="t" anchorCtr="0"/>
          <a:lstStyle/>
          <a:p>
            <a:pPr algn="ctr">
              <a:buNone/>
            </a:pPr>
            <a:r>
              <a:rPr u="sng" dirty="0"/>
              <a:t> % △ Q </a:t>
            </a:r>
            <a:endParaRPr dirty="0"/>
          </a:p>
          <a:p>
            <a:pPr algn="ctr">
              <a:buNone/>
            </a:pPr>
            <a:r>
              <a:rPr dirty="0"/>
              <a:t>% △ P</a:t>
            </a:r>
          </a:p>
          <a:p>
            <a:pPr algn="ctr">
              <a:buNone/>
            </a:pPr>
            <a:endParaRPr dirty="0"/>
          </a:p>
          <a:p>
            <a:pPr>
              <a:buNone/>
            </a:pPr>
            <a:r>
              <a:rPr dirty="0"/>
              <a:t>	Where,</a:t>
            </a:r>
          </a:p>
          <a:p>
            <a:pPr>
              <a:buNone/>
            </a:pPr>
            <a:r>
              <a:rPr dirty="0"/>
              <a:t>	Q = Original quantity demanded</a:t>
            </a:r>
          </a:p>
          <a:p>
            <a:pPr>
              <a:buNone/>
            </a:pPr>
            <a:r>
              <a:rPr dirty="0"/>
              <a:t>	△Q = Difference between the new quantity and original quantity demanded</a:t>
            </a:r>
          </a:p>
          <a:p>
            <a:pPr>
              <a:buNone/>
            </a:pPr>
            <a:r>
              <a:rPr dirty="0"/>
              <a:t>	P = Original price</a:t>
            </a:r>
          </a:p>
          <a:p>
            <a:pPr>
              <a:buNone/>
            </a:pPr>
            <a:r>
              <a:rPr dirty="0"/>
              <a:t>	△P = Difference between new price and original price</a:t>
            </a:r>
          </a:p>
          <a:p>
            <a:pPr>
              <a:buNone/>
            </a:pPr>
            <a:r>
              <a:rPr dirty="0"/>
              <a:t> </a:t>
            </a:r>
            <a:endParaRPr lang="en-IN" altLang="x-none" dirty="0"/>
          </a:p>
        </p:txBody>
      </p:sp>
      <p:sp>
        <p:nvSpPr>
          <p:cNvPr id="57348" name="TextBox 3"/>
          <p:cNvSpPr txBox="1"/>
          <p:nvPr/>
        </p:nvSpPr>
        <p:spPr>
          <a:xfrm>
            <a:off x="3706813" y="2220913"/>
            <a:ext cx="898525" cy="646112"/>
          </a:xfrm>
          <a:prstGeom prst="rect">
            <a:avLst/>
          </a:prstGeom>
          <a:noFill/>
          <a:ln w="9525">
            <a:noFill/>
          </a:ln>
        </p:spPr>
        <p:txBody>
          <a:bodyPr wrap="none">
            <a:spAutoFit/>
          </a:bodyPr>
          <a:lstStyle/>
          <a:p>
            <a:r>
              <a:rPr sz="3600" dirty="0">
                <a:latin typeface="Calibri" panose="020F0502020204030204" pitchFamily="34" charset="0"/>
              </a:rPr>
              <a:t>E</a:t>
            </a:r>
            <a:r>
              <a:rPr sz="3600" baseline="-25000" dirty="0">
                <a:latin typeface="Calibri" panose="020F0502020204030204" pitchFamily="34" charset="0"/>
              </a:rPr>
              <a:t>d</a:t>
            </a:r>
            <a:r>
              <a:rPr sz="3600" dirty="0">
                <a:latin typeface="Calibri" panose="020F0502020204030204" pitchFamily="34"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Explain the concept of price elasticity of demand and its types - Economics  | Shaalaa.com"/>
          <p:cNvPicPr>
            <a:picLocks noChangeAspect="1"/>
          </p:cNvPicPr>
          <p:nvPr/>
        </p:nvPicPr>
        <p:blipFill>
          <a:blip r:embed="rId2"/>
          <a:stretch>
            <a:fillRect/>
          </a:stretch>
        </p:blipFill>
        <p:spPr>
          <a:xfrm>
            <a:off x="1042988" y="2041525"/>
            <a:ext cx="8982075" cy="4392613"/>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vert="horz" wrap="square" lIns="91440" tIns="45720" rIns="91440" bIns="45720" anchor="ctr" anchorCtr="0"/>
          <a:lstStyle/>
          <a:p>
            <a:pPr algn="ctr" eaLnBrk="1" hangingPunct="1"/>
            <a:r>
              <a:rPr sz="3600" b="1" dirty="0">
                <a:solidFill>
                  <a:srgbClr val="002060"/>
                </a:solidFill>
              </a:rPr>
              <a:t>Types of Price Elasticity of Demand </a:t>
            </a:r>
            <a:br>
              <a:rPr b="1" dirty="0">
                <a:solidFill>
                  <a:srgbClr val="002060"/>
                </a:solidFill>
              </a:rPr>
            </a:br>
            <a:endParaRPr lang="en-IN" altLang="x-none" b="1" dirty="0">
              <a:solidFill>
                <a:srgbClr val="002060"/>
              </a:solidFill>
            </a:endParaRPr>
          </a:p>
        </p:txBody>
      </p:sp>
      <p:sp>
        <p:nvSpPr>
          <p:cNvPr id="59395" name="Content Placeholder 2"/>
          <p:cNvSpPr>
            <a:spLocks noGrp="1"/>
          </p:cNvSpPr>
          <p:nvPr>
            <p:ph idx="1"/>
          </p:nvPr>
        </p:nvSpPr>
        <p:spPr>
          <a:xfrm>
            <a:off x="744855" y="2001520"/>
            <a:ext cx="9337675" cy="5312410"/>
          </a:xfrm>
        </p:spPr>
        <p:txBody>
          <a:bodyPr vert="horz" wrap="square" lIns="91440" tIns="45720" rIns="91440" bIns="45720" anchor="t" anchorCtr="0"/>
          <a:lstStyle/>
          <a:p>
            <a:pPr marL="0" indent="0" algn="ctr" eaLnBrk="1" hangingPunct="1">
              <a:buNone/>
            </a:pPr>
            <a:r>
              <a:rPr b="1" dirty="0"/>
              <a:t>Perfectly Elastic Demand (Ed = infinite) </a:t>
            </a:r>
          </a:p>
          <a:p>
            <a:pPr algn="just"/>
            <a:r>
              <a:rPr dirty="0"/>
              <a:t>When a slight or zero change in the price brings about an infinite change in the quantity demanded of that commodity, it is called perfectly elastic demand. It is only a </a:t>
            </a:r>
            <a:r>
              <a:rPr dirty="0">
                <a:highlight>
                  <a:srgbClr val="FFFF00"/>
                </a:highlight>
              </a:rPr>
              <a:t>theoretical concept</a:t>
            </a:r>
            <a:r>
              <a:rPr dirty="0"/>
              <a:t>. For example, 10% fall in price may lead to an infinite rise in demand.</a:t>
            </a:r>
          </a:p>
          <a:p>
            <a:pPr algn="just" eaLnBrk="1" hangingPunct="1"/>
            <a:endParaRPr b="1" dirty="0"/>
          </a:p>
          <a:p>
            <a:pPr>
              <a:buNone/>
            </a:pPr>
            <a:r>
              <a:rPr dirty="0"/>
              <a:t>			 Percentage Change in Quantity Demanded</a:t>
            </a:r>
          </a:p>
          <a:p>
            <a:pPr>
              <a:buNone/>
            </a:pPr>
            <a:br>
              <a:rPr dirty="0"/>
            </a:br>
            <a:r>
              <a:rPr dirty="0"/>
              <a:t>			Percentage change in Price</a:t>
            </a:r>
            <a:endParaRPr b="1" dirty="0"/>
          </a:p>
          <a:p>
            <a:pPr algn="just" eaLnBrk="1" hangingPunct="1"/>
            <a:endParaRPr dirty="0"/>
          </a:p>
          <a:p>
            <a:pPr algn="just" eaLnBrk="1" hangingPunct="1"/>
            <a:endParaRPr lang="en-IN" altLang="x-none" dirty="0"/>
          </a:p>
        </p:txBody>
      </p:sp>
      <p:cxnSp>
        <p:nvCxnSpPr>
          <p:cNvPr id="5" name="Straight Connector 4"/>
          <p:cNvCxnSpPr/>
          <p:nvPr/>
        </p:nvCxnSpPr>
        <p:spPr>
          <a:xfrm>
            <a:off x="2743200" y="5845175"/>
            <a:ext cx="6237288" cy="33338"/>
          </a:xfrm>
          <a:prstGeom prst="line">
            <a:avLst/>
          </a:prstGeom>
        </p:spPr>
        <p:style>
          <a:lnRef idx="1">
            <a:schemeClr val="dk1"/>
          </a:lnRef>
          <a:fillRef idx="0">
            <a:schemeClr val="dk1"/>
          </a:fillRef>
          <a:effectRef idx="0">
            <a:schemeClr val="dk1"/>
          </a:effectRef>
          <a:fontRef idx="minor">
            <a:schemeClr val="tx1"/>
          </a:fontRef>
        </p:style>
      </p:cxnSp>
      <p:sp>
        <p:nvSpPr>
          <p:cNvPr id="59397" name="TextBox 7"/>
          <p:cNvSpPr txBox="1"/>
          <p:nvPr/>
        </p:nvSpPr>
        <p:spPr>
          <a:xfrm>
            <a:off x="1452563" y="5600700"/>
            <a:ext cx="952500" cy="584200"/>
          </a:xfrm>
          <a:prstGeom prst="rect">
            <a:avLst/>
          </a:prstGeom>
          <a:noFill/>
          <a:ln w="9525">
            <a:noFill/>
          </a:ln>
        </p:spPr>
        <p:txBody>
          <a:bodyPr wrap="none">
            <a:spAutoFit/>
          </a:bodyPr>
          <a:lstStyle/>
          <a:p>
            <a:r>
              <a:rPr sz="3200" dirty="0">
                <a:latin typeface="Calibri" panose="020F0502020204030204" pitchFamily="34" charset="0"/>
              </a:rPr>
              <a:t>E</a:t>
            </a:r>
            <a:r>
              <a:rPr sz="3200" baseline="-25000" dirty="0">
                <a:latin typeface="Calibri" panose="020F0502020204030204" pitchFamily="34" charset="0"/>
              </a:rPr>
              <a:t> d </a:t>
            </a:r>
            <a:r>
              <a:rPr sz="3200" dirty="0">
                <a:latin typeface="Calibri" panose="020F0502020204030204" pitchFamily="34"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vert="horz" wrap="square" lIns="91440" tIns="45720" rIns="91440" bIns="45720" anchor="ctr" anchorCtr="0"/>
          <a:lstStyle/>
          <a:p>
            <a:pPr algn="ctr" eaLnBrk="1" hangingPunct="1"/>
            <a:r>
              <a:rPr sz="3600" b="1" dirty="0">
                <a:solidFill>
                  <a:srgbClr val="002060"/>
                </a:solidFill>
              </a:rPr>
              <a:t>Perfectly Elastic Demand</a:t>
            </a:r>
            <a:endParaRPr lang="en-IN" altLang="x-none" sz="3600" dirty="0">
              <a:solidFill>
                <a:srgbClr val="002060"/>
              </a:solidFill>
            </a:endParaRPr>
          </a:p>
        </p:txBody>
      </p:sp>
      <p:pic>
        <p:nvPicPr>
          <p:cNvPr id="60419" name="Picture 5" descr="What is Perfectly Elastic Demand? | Examples, Factors ..."/>
          <p:cNvPicPr>
            <a:picLocks noChangeAspect="1"/>
          </p:cNvPicPr>
          <p:nvPr/>
        </p:nvPicPr>
        <p:blipFill>
          <a:blip r:embed="rId2"/>
          <a:stretch>
            <a:fillRect/>
          </a:stretch>
        </p:blipFill>
        <p:spPr>
          <a:xfrm>
            <a:off x="2465388" y="2403475"/>
            <a:ext cx="6400800" cy="3670300"/>
          </a:xfrm>
          <a:prstGeom prst="rect">
            <a:avLst/>
          </a:prstGeom>
          <a:noFill/>
          <a:ln w="9525">
            <a:noFill/>
          </a:ln>
        </p:spPr>
      </p:pic>
      <p:sp>
        <p:nvSpPr>
          <p:cNvPr id="60420" name="TextBox 4"/>
          <p:cNvSpPr txBox="1"/>
          <p:nvPr/>
        </p:nvSpPr>
        <p:spPr>
          <a:xfrm>
            <a:off x="309563" y="6450013"/>
            <a:ext cx="9972675" cy="1200150"/>
          </a:xfrm>
          <a:prstGeom prst="rect">
            <a:avLst/>
          </a:prstGeom>
          <a:noFill/>
          <a:ln w="9525">
            <a:noFill/>
          </a:ln>
        </p:spPr>
        <p:txBody>
          <a:bodyPr wrap="none">
            <a:spAutoFit/>
          </a:bodyPr>
          <a:lstStyle/>
          <a:p>
            <a:r>
              <a:rPr sz="2400" dirty="0">
                <a:latin typeface="Calibri" panose="020F0502020204030204" pitchFamily="34" charset="0"/>
              </a:rPr>
              <a:t>In figure the demand curve is a horizontal line parallel to the X axis indicating </a:t>
            </a:r>
          </a:p>
          <a:p>
            <a:r>
              <a:rPr sz="2400" dirty="0">
                <a:latin typeface="Calibri" panose="020F0502020204030204" pitchFamily="34" charset="0"/>
              </a:rPr>
              <a:t>perfectly elastic demand.</a:t>
            </a:r>
          </a:p>
          <a:p>
            <a:endParaRPr sz="2400" dirty="0">
              <a:latin typeface="Calibri" panose="020F0502020204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vert="horz" wrap="square" lIns="91440" tIns="45720" rIns="91440" bIns="45720" anchor="ctr" anchorCtr="0"/>
          <a:lstStyle/>
          <a:p>
            <a:pPr algn="ctr"/>
            <a:r>
              <a:rPr sz="3600" b="1" dirty="0">
                <a:gradFill>
                  <a:gsLst>
                    <a:gs pos="0">
                      <a:srgbClr val="007BD3"/>
                    </a:gs>
                    <a:gs pos="100000">
                      <a:srgbClr val="034373"/>
                    </a:gs>
                  </a:gsLst>
                  <a:lin scaled="0"/>
                </a:gradFill>
              </a:rPr>
              <a:t>Example</a:t>
            </a:r>
            <a:r>
              <a:rPr lang="en-US" sz="3600" b="1" dirty="0">
                <a:gradFill>
                  <a:gsLst>
                    <a:gs pos="0">
                      <a:srgbClr val="007BD3"/>
                    </a:gs>
                    <a:gs pos="100000">
                      <a:srgbClr val="034373"/>
                    </a:gs>
                  </a:gsLst>
                  <a:lin scaled="0"/>
                </a:gradFill>
              </a:rPr>
              <a:t>:  Bottled Water at a Music Festival</a:t>
            </a:r>
          </a:p>
        </p:txBody>
      </p:sp>
      <p:sp>
        <p:nvSpPr>
          <p:cNvPr id="61443" name="Content Placeholder 2"/>
          <p:cNvSpPr>
            <a:spLocks noGrp="1"/>
          </p:cNvSpPr>
          <p:nvPr>
            <p:ph idx="1"/>
          </p:nvPr>
        </p:nvSpPr>
        <p:spPr>
          <a:xfrm>
            <a:off x="744855" y="1868805"/>
            <a:ext cx="9337675" cy="5403850"/>
          </a:xfrm>
        </p:spPr>
        <p:txBody>
          <a:bodyPr vert="horz" wrap="square" lIns="91440" tIns="45720" rIns="91440" bIns="45720" anchor="t" anchorCtr="0"/>
          <a:lstStyle/>
          <a:p>
            <a:pPr algn="just"/>
            <a:r>
              <a:rPr sz="2400" dirty="0"/>
              <a:t>Imagine you are a vendor selling bottled water at a music festival. The weather is scorching hot, and people are thirsty. You have a cooler full of bottled water with a sign that says: "Bottled Water - $1 each."</a:t>
            </a:r>
          </a:p>
          <a:p>
            <a:pPr algn="just"/>
            <a:endParaRPr sz="2400" dirty="0"/>
          </a:p>
          <a:p>
            <a:pPr algn="just"/>
            <a:r>
              <a:rPr sz="2400" dirty="0"/>
              <a:t>In this scenario, the demand for bottled water may be perfectly elastic under the following conditions:</a:t>
            </a:r>
          </a:p>
          <a:p>
            <a:pPr algn="just"/>
            <a:endParaRPr sz="2400" dirty="0"/>
          </a:p>
          <a:p>
            <a:pPr algn="just"/>
            <a:r>
              <a:rPr sz="2400" dirty="0"/>
              <a:t>Numerous Competitors: There are several other vendors selling bottled water at the same price of $1 each.</a:t>
            </a:r>
          </a:p>
          <a:p>
            <a:pPr algn="just"/>
            <a:r>
              <a:rPr sz="2400" dirty="0"/>
              <a:t>Identical Products: All vendors are offering the same brand and size of bottled water, so there is no differentiation.</a:t>
            </a:r>
          </a:p>
          <a:p>
            <a:pPr algn="just"/>
            <a:r>
              <a:rPr sz="2400" dirty="0"/>
              <a:t>Low Cost: The price of bottled water is relatively low, so consumers are not concerned about the price at 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vert="horz" wrap="square" lIns="91440" tIns="45720" rIns="91440" bIns="45720" anchor="ctr" anchorCtr="0"/>
          <a:lstStyle/>
          <a:p>
            <a:pPr algn="ctr" eaLnBrk="1" hangingPunct="1"/>
            <a:r>
              <a:rPr lang="en-IN" altLang="x-none" b="1" dirty="0">
                <a:solidFill>
                  <a:srgbClr val="002060"/>
                </a:solidFill>
              </a:rPr>
              <a:t>Demand</a:t>
            </a:r>
          </a:p>
        </p:txBody>
      </p:sp>
      <p:sp>
        <p:nvSpPr>
          <p:cNvPr id="7171" name="Content Placeholder 2"/>
          <p:cNvSpPr>
            <a:spLocks noGrp="1"/>
          </p:cNvSpPr>
          <p:nvPr>
            <p:ph idx="1"/>
          </p:nvPr>
        </p:nvSpPr>
        <p:spPr/>
        <p:txBody>
          <a:bodyPr vert="horz" wrap="square" lIns="91440" tIns="45720" rIns="91440" bIns="45720" anchor="t" anchorCtr="0"/>
          <a:lstStyle/>
          <a:p>
            <a:pPr algn="just" eaLnBrk="1" hangingPunct="1">
              <a:lnSpc>
                <a:spcPct val="200000"/>
              </a:lnSpc>
            </a:pPr>
            <a:r>
              <a:rPr sz="3200" dirty="0"/>
              <a:t>Demand is the quantity of a commodity which consumers are willing to buy at a given price for a particular unit of time.</a:t>
            </a:r>
            <a:endParaRPr lang="en-IN" altLang="x-none" sz="3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gradFill>
                  <a:gsLst>
                    <a:gs pos="0">
                      <a:srgbClr val="007BD3"/>
                    </a:gs>
                    <a:gs pos="100000">
                      <a:srgbClr val="034373"/>
                    </a:gs>
                  </a:gsLst>
                  <a:lin scaled="0"/>
                </a:gradFill>
                <a:sym typeface="+mn-ea"/>
              </a:rPr>
              <a:t> Bottled Water at a Music Festival....</a:t>
            </a:r>
            <a:endParaRPr lang="en-US"/>
          </a:p>
        </p:txBody>
      </p:sp>
      <p:sp>
        <p:nvSpPr>
          <p:cNvPr id="3" name="Content Placeholder 2"/>
          <p:cNvSpPr>
            <a:spLocks noGrp="1"/>
          </p:cNvSpPr>
          <p:nvPr>
            <p:ph idx="1"/>
          </p:nvPr>
        </p:nvSpPr>
        <p:spPr/>
        <p:txBody>
          <a:bodyPr/>
          <a:lstStyle/>
          <a:p>
            <a:pPr algn="just"/>
            <a:r>
              <a:rPr lang="en-US"/>
              <a:t>If the demand for bottled water at the festival is perfectly elastic, it means that consumers are willing to buy an unlimited amount of bottled water at $1 each. However, if any vendor tries to raise the price slightly above $1, consumers will immediately switch to buying from other vendors, and no one will buy from the vendor charging a higher price.</a:t>
            </a:r>
          </a:p>
          <a:p>
            <a:pPr algn="just"/>
            <a:endParaRPr lang="en-US"/>
          </a:p>
          <a:p>
            <a:pPr algn="just"/>
            <a:r>
              <a:rPr lang="en-US"/>
              <a:t>Again, </a:t>
            </a:r>
            <a:r>
              <a:rPr lang="en-US">
                <a:solidFill>
                  <a:srgbClr val="FF0000"/>
                </a:solidFill>
              </a:rPr>
              <a:t>it's important to note that this is an extreme theoretical example, and in the real world, demand for most goods and services is not perfectly elastic. In practical scenarios, the demand curve typically slopes downward, indicating that higher prices lead to lower demand, and lower prices lead to higher demand</a:t>
            </a:r>
            <a:r>
              <a:rPr lang="en-US"/>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vert="horz" wrap="square" lIns="91440" tIns="45720" rIns="91440" bIns="45720" anchor="ctr" anchorCtr="0"/>
          <a:lstStyle/>
          <a:p>
            <a:pPr algn="ctr" eaLnBrk="1" hangingPunct="1"/>
            <a:br>
              <a:rPr sz="3600" b="1" dirty="0">
                <a:solidFill>
                  <a:srgbClr val="002060"/>
                </a:solidFill>
              </a:rPr>
            </a:br>
            <a:r>
              <a:rPr sz="3600" b="1" dirty="0">
                <a:solidFill>
                  <a:srgbClr val="002060"/>
                </a:solidFill>
              </a:rPr>
              <a:t>Perfectly inelastic demand (Ed = 0)</a:t>
            </a:r>
            <a:br>
              <a:rPr sz="3600" b="1" dirty="0">
                <a:solidFill>
                  <a:srgbClr val="002060"/>
                </a:solidFill>
              </a:rPr>
            </a:br>
            <a:endParaRPr lang="en-IN" altLang="x-none" sz="3600" dirty="0">
              <a:solidFill>
                <a:srgbClr val="002060"/>
              </a:solidFill>
            </a:endParaRPr>
          </a:p>
        </p:txBody>
      </p:sp>
      <p:sp>
        <p:nvSpPr>
          <p:cNvPr id="62467" name="Content Placeholder 2"/>
          <p:cNvSpPr>
            <a:spLocks noGrp="1"/>
          </p:cNvSpPr>
          <p:nvPr>
            <p:ph idx="1"/>
          </p:nvPr>
        </p:nvSpPr>
        <p:spPr/>
        <p:txBody>
          <a:bodyPr vert="horz" wrap="square" lIns="91440" tIns="45720" rIns="91440" bIns="45720" anchor="t" anchorCtr="0"/>
          <a:lstStyle/>
          <a:p>
            <a:pPr algn="just"/>
            <a:r>
              <a:rPr sz="3200" dirty="0"/>
              <a:t>When a percentage change in price has no effect on the quantity demanded of a commodity it is called perfectly inelastic demand. For example, 20% fall in price will have no effect on quantity demanded.</a:t>
            </a:r>
          </a:p>
          <a:p>
            <a:pPr algn="just" eaLnBrk="1" hangingPunct="1"/>
            <a:endParaRPr lang="en-IN" altLang="x-none" sz="3200" dirty="0"/>
          </a:p>
          <a:p>
            <a:pPr algn="ctr">
              <a:buNone/>
            </a:pPr>
            <a:r>
              <a:rPr sz="3200" dirty="0"/>
              <a:t>Ed =</a:t>
            </a:r>
            <a:r>
              <a:rPr sz="3200" u="sng" dirty="0"/>
              <a:t> % △ Q </a:t>
            </a:r>
            <a:endParaRPr sz="3200" dirty="0"/>
          </a:p>
          <a:p>
            <a:pPr algn="ctr">
              <a:buNone/>
            </a:pPr>
            <a:r>
              <a:rPr sz="3200" dirty="0"/>
              <a:t>         % △ P</a:t>
            </a:r>
          </a:p>
          <a:p>
            <a:pPr algn="ctr">
              <a:buNone/>
            </a:pPr>
            <a:r>
              <a:rPr sz="3200" dirty="0"/>
              <a:t>    0 </a:t>
            </a:r>
          </a:p>
          <a:p>
            <a:pPr algn="ctr">
              <a:buNone/>
            </a:pPr>
            <a:r>
              <a:rPr sz="3200" dirty="0"/>
              <a:t>    20</a:t>
            </a:r>
          </a:p>
          <a:p>
            <a:pPr algn="ctr">
              <a:buNone/>
            </a:pPr>
            <a:r>
              <a:rPr sz="3200" dirty="0"/>
              <a:t>Ed = 0</a:t>
            </a:r>
          </a:p>
          <a:p>
            <a:pPr algn="just" eaLnBrk="1" hangingPunct="1"/>
            <a:endParaRPr lang="en-IN" altLang="x-none" sz="3200" dirty="0"/>
          </a:p>
        </p:txBody>
      </p:sp>
      <p:cxnSp>
        <p:nvCxnSpPr>
          <p:cNvPr id="5" name="Straight Connector 4"/>
          <p:cNvCxnSpPr/>
          <p:nvPr/>
        </p:nvCxnSpPr>
        <p:spPr>
          <a:xfrm>
            <a:off x="5257800" y="6205538"/>
            <a:ext cx="750888" cy="1588"/>
          </a:xfrm>
          <a:prstGeom prst="line">
            <a:avLst/>
          </a:prstGeom>
        </p:spPr>
        <p:style>
          <a:lnRef idx="1">
            <a:schemeClr val="dk1"/>
          </a:lnRef>
          <a:fillRef idx="0">
            <a:schemeClr val="dk1"/>
          </a:fillRef>
          <a:effectRef idx="0">
            <a:schemeClr val="dk1"/>
          </a:effectRef>
          <a:fontRef idx="minor">
            <a:schemeClr val="tx1"/>
          </a:fontRef>
        </p:style>
      </p:cxnSp>
      <p:sp>
        <p:nvSpPr>
          <p:cNvPr id="62469" name="TextBox 7"/>
          <p:cNvSpPr txBox="1"/>
          <p:nvPr/>
        </p:nvSpPr>
        <p:spPr>
          <a:xfrm>
            <a:off x="881063" y="7413625"/>
            <a:ext cx="2254720" cy="369332"/>
          </a:xfrm>
          <a:prstGeom prst="rect">
            <a:avLst/>
          </a:prstGeom>
          <a:noFill/>
          <a:ln w="9525">
            <a:noFill/>
          </a:ln>
        </p:spPr>
        <p:txBody>
          <a:bodyPr wrap="none">
            <a:spAutoFit/>
          </a:bodyPr>
          <a:lstStyle/>
          <a:p>
            <a:r>
              <a:rPr b="1" dirty="0">
                <a:latin typeface="Calibri" panose="020F0502020204030204" pitchFamily="34" charset="0"/>
              </a:rPr>
              <a:t>Eg: </a:t>
            </a:r>
            <a:r>
              <a:rPr lang="en-US" b="1" dirty="0">
                <a:latin typeface="Calibri" panose="020F0502020204030204" pitchFamily="34" charset="0"/>
              </a:rPr>
              <a:t>Remdesivir, </a:t>
            </a:r>
            <a:r>
              <a:rPr b="1" dirty="0">
                <a:latin typeface="Calibri" panose="020F0502020204030204" pitchFamily="34" charset="0"/>
              </a:rPr>
              <a:t>Petrol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vert="horz" wrap="square" lIns="91440" tIns="45720" rIns="91440" bIns="45720" anchor="ctr" anchorCtr="0"/>
          <a:lstStyle/>
          <a:p>
            <a:pPr algn="ctr" eaLnBrk="1" hangingPunct="1"/>
            <a:br>
              <a:rPr sz="3600" b="1" dirty="0">
                <a:solidFill>
                  <a:srgbClr val="002060"/>
                </a:solidFill>
              </a:rPr>
            </a:br>
            <a:r>
              <a:rPr sz="3600" b="1" dirty="0">
                <a:solidFill>
                  <a:srgbClr val="002060"/>
                </a:solidFill>
              </a:rPr>
              <a:t>Perfectly inelastic demand (Ed = 0)</a:t>
            </a:r>
            <a:br>
              <a:rPr sz="3600" b="1" dirty="0">
                <a:solidFill>
                  <a:srgbClr val="002060"/>
                </a:solidFill>
              </a:rPr>
            </a:br>
            <a:endParaRPr lang="en-IN" altLang="x-none" sz="3600" dirty="0"/>
          </a:p>
        </p:txBody>
      </p:sp>
      <p:sp>
        <p:nvSpPr>
          <p:cNvPr id="63491" name="Content Placeholder 2"/>
          <p:cNvSpPr>
            <a:spLocks noGrp="1"/>
          </p:cNvSpPr>
          <p:nvPr>
            <p:ph idx="1"/>
          </p:nvPr>
        </p:nvSpPr>
        <p:spPr/>
        <p:txBody>
          <a:bodyPr vert="horz" wrap="square" lIns="91440" tIns="45720" rIns="91440" bIns="45720" anchor="t" anchorCtr="0"/>
          <a:lstStyle/>
          <a:p>
            <a:pPr algn="just"/>
            <a:r>
              <a:rPr dirty="0"/>
              <a:t>In practice, such a situation rarely occurs. For example, demand for salt, milk.</a:t>
            </a:r>
          </a:p>
          <a:p>
            <a:pPr algn="just" eaLnBrk="1" hangingPunct="1"/>
            <a:endParaRPr lang="en-IN" altLang="x-none" dirty="0"/>
          </a:p>
        </p:txBody>
      </p:sp>
      <p:pic>
        <p:nvPicPr>
          <p:cNvPr id="63492" name="Picture 5" descr="Perfectly inelastic demand curve is ."/>
          <p:cNvPicPr>
            <a:picLocks noChangeAspect="1"/>
          </p:cNvPicPr>
          <p:nvPr/>
        </p:nvPicPr>
        <p:blipFill>
          <a:blip r:embed="rId2"/>
          <a:stretch>
            <a:fillRect/>
          </a:stretch>
        </p:blipFill>
        <p:spPr>
          <a:xfrm>
            <a:off x="2743200" y="3238500"/>
            <a:ext cx="5486400" cy="3341688"/>
          </a:xfrm>
          <a:prstGeom prst="rect">
            <a:avLst/>
          </a:prstGeom>
          <a:noFill/>
          <a:ln w="9525">
            <a:noFill/>
          </a:ln>
        </p:spPr>
      </p:pic>
      <p:sp>
        <p:nvSpPr>
          <p:cNvPr id="63493" name="TextBox 4"/>
          <p:cNvSpPr txBox="1"/>
          <p:nvPr/>
        </p:nvSpPr>
        <p:spPr>
          <a:xfrm>
            <a:off x="555625" y="6678613"/>
            <a:ext cx="184150" cy="369887"/>
          </a:xfrm>
          <a:prstGeom prst="rect">
            <a:avLst/>
          </a:prstGeom>
          <a:noFill/>
          <a:ln w="9525">
            <a:noFill/>
          </a:ln>
        </p:spPr>
        <p:txBody>
          <a:bodyPr wrap="none">
            <a:spAutoFit/>
          </a:bodyPr>
          <a:lstStyle/>
          <a:p>
            <a:endParaRPr dirty="0">
              <a:latin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vert="horz" wrap="square" lIns="91440" tIns="45720" rIns="91440" bIns="45720" anchor="ctr" anchorCtr="0"/>
          <a:lstStyle/>
          <a:p>
            <a:pPr algn="ctr"/>
            <a:r>
              <a:rPr dirty="0"/>
              <a:t>Example</a:t>
            </a:r>
            <a:r>
              <a:rPr lang="en-US" dirty="0"/>
              <a:t> : </a:t>
            </a:r>
            <a:r>
              <a:rPr dirty="0">
                <a:sym typeface="+mn-ea"/>
              </a:rPr>
              <a:t> </a:t>
            </a:r>
            <a:r>
              <a:rPr lang="en-US" dirty="0">
                <a:sym typeface="+mn-ea"/>
              </a:rPr>
              <a:t>L</a:t>
            </a:r>
            <a:r>
              <a:rPr dirty="0">
                <a:sym typeface="+mn-ea"/>
              </a:rPr>
              <a:t>ifesaving drug</a:t>
            </a:r>
            <a:br>
              <a:rPr dirty="0"/>
            </a:br>
            <a:endParaRPr lang="en-US" dirty="0"/>
          </a:p>
        </p:txBody>
      </p:sp>
      <p:sp>
        <p:nvSpPr>
          <p:cNvPr id="64515" name="Content Placeholder 2"/>
          <p:cNvSpPr>
            <a:spLocks noGrp="1"/>
          </p:cNvSpPr>
          <p:nvPr>
            <p:ph idx="1"/>
          </p:nvPr>
        </p:nvSpPr>
        <p:spPr>
          <a:xfrm>
            <a:off x="744855" y="2001520"/>
            <a:ext cx="9337675" cy="5312410"/>
          </a:xfrm>
        </p:spPr>
        <p:txBody>
          <a:bodyPr vert="horz" wrap="square" lIns="91440" tIns="45720" rIns="91440" bIns="45720" anchor="t" anchorCtr="0"/>
          <a:lstStyle/>
          <a:p>
            <a:pPr algn="just"/>
            <a:r>
              <a:rPr lang="en-US" sz="2000" dirty="0"/>
              <a:t>I</a:t>
            </a:r>
            <a:r>
              <a:rPr sz="2000" dirty="0"/>
              <a:t>magine a life-saving medication that is vital for patients suffering from a severe medical condition. This medication is highly specialized and has no close substitutes in the market. Additionally, the patients who need this medication have no choice but to buy it, regardless of its price.</a:t>
            </a:r>
          </a:p>
          <a:p>
            <a:pPr algn="just"/>
            <a:endParaRPr sz="2000" dirty="0"/>
          </a:p>
          <a:p>
            <a:pPr algn="just"/>
            <a:r>
              <a:rPr sz="2000" dirty="0"/>
              <a:t>In this scenario, the demand for this life-saving medication may be perfectly inelastic under the following conditions:</a:t>
            </a:r>
          </a:p>
          <a:p>
            <a:pPr algn="just"/>
            <a:endParaRPr sz="2000" dirty="0"/>
          </a:p>
          <a:p>
            <a:pPr algn="just"/>
            <a:r>
              <a:rPr sz="2000" dirty="0">
                <a:solidFill>
                  <a:srgbClr val="FF0000"/>
                </a:solidFill>
              </a:rPr>
              <a:t>No Substitutes: </a:t>
            </a:r>
            <a:r>
              <a:rPr sz="2000" dirty="0"/>
              <a:t>The medication has no alternative or substitute that can provide the same life-saving benefits.</a:t>
            </a:r>
          </a:p>
          <a:p>
            <a:pPr algn="just"/>
            <a:r>
              <a:rPr sz="2000" dirty="0">
                <a:solidFill>
                  <a:srgbClr val="FF0000"/>
                </a:solidFill>
              </a:rPr>
              <a:t>Necessity:</a:t>
            </a:r>
            <a:r>
              <a:rPr sz="2000" dirty="0"/>
              <a:t> The medication is essential for patients' survival or well-being, leaving them with no option but to purchase it.</a:t>
            </a:r>
          </a:p>
          <a:p>
            <a:pPr algn="just"/>
            <a:r>
              <a:rPr sz="2000" dirty="0">
                <a:solidFill>
                  <a:srgbClr val="FF0000"/>
                </a:solidFill>
              </a:rPr>
              <a:t>No Time to Adjust:</a:t>
            </a:r>
            <a:r>
              <a:rPr sz="2000" dirty="0"/>
              <a:t> In some cases, patients might not have enough time to explore other options due to the urgency of their medical condition.</a:t>
            </a:r>
          </a:p>
          <a:p>
            <a:pPr algn="just"/>
            <a:endParaRPr sz="2000" dirty="0"/>
          </a:p>
          <a:p>
            <a:pPr algn="just"/>
            <a:endParaRPr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a:sym typeface="+mn-ea"/>
              </a:rPr>
              <a:t>Example</a:t>
            </a:r>
            <a:r>
              <a:rPr lang="en-US" dirty="0">
                <a:sym typeface="+mn-ea"/>
              </a:rPr>
              <a:t> : </a:t>
            </a:r>
            <a:r>
              <a:rPr dirty="0">
                <a:sym typeface="+mn-ea"/>
              </a:rPr>
              <a:t> </a:t>
            </a:r>
            <a:r>
              <a:rPr lang="en-US" dirty="0">
                <a:sym typeface="+mn-ea"/>
              </a:rPr>
              <a:t>L</a:t>
            </a:r>
            <a:r>
              <a:rPr dirty="0">
                <a:sym typeface="+mn-ea"/>
              </a:rPr>
              <a:t>ifesaving drug</a:t>
            </a:r>
            <a:br>
              <a:rPr dirty="0">
                <a:sym typeface="+mn-ea"/>
              </a:rPr>
            </a:br>
            <a:endParaRPr lang="en-US"/>
          </a:p>
        </p:txBody>
      </p:sp>
      <p:sp>
        <p:nvSpPr>
          <p:cNvPr id="3" name="Content Placeholder 2"/>
          <p:cNvSpPr>
            <a:spLocks noGrp="1"/>
          </p:cNvSpPr>
          <p:nvPr>
            <p:ph idx="1"/>
          </p:nvPr>
        </p:nvSpPr>
        <p:spPr/>
        <p:txBody>
          <a:bodyPr/>
          <a:lstStyle/>
          <a:p>
            <a:pPr algn="just"/>
            <a:r>
              <a:rPr sz="2400" dirty="0">
                <a:sym typeface="+mn-ea"/>
              </a:rPr>
              <a:t>If the demand for this life-saving medication is perfectly inelastic, it means that consumers will continue to buy the same quantity of the medication, even if its price increases significantly. The price increase will not affect the quantity demanded because patients are willing to pay any amount to obtain the medication they need to survive or improve their health.</a:t>
            </a:r>
          </a:p>
          <a:p>
            <a:pPr algn="just"/>
            <a:endParaRPr sz="2400" dirty="0">
              <a:sym typeface="+mn-ea"/>
            </a:endParaRPr>
          </a:p>
          <a:p>
            <a:pPr algn="just"/>
            <a:r>
              <a:rPr sz="2400" dirty="0">
                <a:sym typeface="+mn-ea"/>
              </a:rPr>
              <a:t>Again, it's crucial to emphasize that perfectly inelastic demand is a theoretical concept and does not often occur in real-world markets. In practical scenarios, the demand for most goods and services is influenced to some extent by changes in price.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vert="horz" wrap="square" lIns="91440" tIns="45720" rIns="91440" bIns="45720" anchor="ctr" anchorCtr="0"/>
          <a:lstStyle/>
          <a:p>
            <a:pPr algn="r" eaLnBrk="1" hangingPunct="1"/>
            <a:r>
              <a:rPr b="1" dirty="0">
                <a:solidFill>
                  <a:srgbClr val="002060"/>
                </a:solidFill>
              </a:rPr>
              <a:t>Unitary elastic demand (Ed = 1) </a:t>
            </a:r>
            <a:endParaRPr lang="en-IN" altLang="x-none" b="1" dirty="0">
              <a:solidFill>
                <a:srgbClr val="002060"/>
              </a:solidFill>
            </a:endParaRPr>
          </a:p>
        </p:txBody>
      </p:sp>
      <p:sp>
        <p:nvSpPr>
          <p:cNvPr id="65539" name="Content Placeholder 2"/>
          <p:cNvSpPr>
            <a:spLocks noGrp="1"/>
          </p:cNvSpPr>
          <p:nvPr>
            <p:ph idx="1"/>
          </p:nvPr>
        </p:nvSpPr>
        <p:spPr/>
        <p:txBody>
          <a:bodyPr vert="horz" wrap="square" lIns="91440" tIns="45720" rIns="91440" bIns="45720" anchor="t" anchorCtr="0"/>
          <a:lstStyle/>
          <a:p>
            <a:pPr algn="just" eaLnBrk="1" hangingPunct="1"/>
            <a:r>
              <a:rPr dirty="0"/>
              <a:t>When a percentage change in price leads to a proportionate change in quantity demanded then demand is said to be unitary elastic. For example, 50% fall in price of a commodity leads to 50% rise in quantity demanded.</a:t>
            </a:r>
          </a:p>
          <a:p>
            <a:pPr algn="just" eaLnBrk="1" hangingPunct="1"/>
            <a:endParaRPr dirty="0"/>
          </a:p>
          <a:p>
            <a:pPr>
              <a:buNone/>
            </a:pPr>
            <a:r>
              <a:rPr dirty="0"/>
              <a:t>                   % △ Q </a:t>
            </a:r>
          </a:p>
          <a:p>
            <a:pPr>
              <a:buNone/>
            </a:pPr>
            <a:r>
              <a:rPr dirty="0"/>
              <a:t>                    % △ P</a:t>
            </a:r>
          </a:p>
          <a:p>
            <a:pPr algn="just" eaLnBrk="1" hangingPunct="1"/>
            <a:endParaRPr dirty="0"/>
          </a:p>
          <a:p>
            <a:pPr algn="just" eaLnBrk="1" hangingPunct="1"/>
            <a:endParaRPr lang="en-IN" altLang="x-none" dirty="0"/>
          </a:p>
        </p:txBody>
      </p:sp>
      <p:sp>
        <p:nvSpPr>
          <p:cNvPr id="65540" name="Line 5"/>
          <p:cNvSpPr/>
          <p:nvPr/>
        </p:nvSpPr>
        <p:spPr>
          <a:xfrm>
            <a:off x="1339850" y="457200"/>
            <a:ext cx="539750" cy="0"/>
          </a:xfrm>
          <a:prstGeom prst="line">
            <a:avLst/>
          </a:prstGeom>
          <a:ln w="9525" cap="flat" cmpd="sng">
            <a:solidFill>
              <a:srgbClr val="231F20"/>
            </a:solidFill>
            <a:prstDash val="solid"/>
            <a:headEnd type="none" w="med" len="med"/>
            <a:tailEnd type="none" w="med" len="med"/>
          </a:ln>
        </p:spPr>
        <p:txBody>
          <a:bodyPr/>
          <a:lstStyle/>
          <a:p>
            <a:endParaRPr lang="en-US"/>
          </a:p>
        </p:txBody>
      </p:sp>
      <p:sp>
        <p:nvSpPr>
          <p:cNvPr id="65541" name="Line 4"/>
          <p:cNvSpPr/>
          <p:nvPr/>
        </p:nvSpPr>
        <p:spPr>
          <a:xfrm>
            <a:off x="2041525" y="457200"/>
            <a:ext cx="246063" cy="0"/>
          </a:xfrm>
          <a:prstGeom prst="line">
            <a:avLst/>
          </a:prstGeom>
          <a:ln w="9525" cap="flat" cmpd="sng">
            <a:solidFill>
              <a:srgbClr val="231F20"/>
            </a:solidFill>
            <a:prstDash val="solid"/>
            <a:headEnd type="none" w="med" len="med"/>
            <a:tailEnd type="none" w="med" len="med"/>
          </a:ln>
        </p:spPr>
        <p:txBody>
          <a:bodyPr/>
          <a:lstStyle/>
          <a:p>
            <a:endParaRPr lang="en-US"/>
          </a:p>
        </p:txBody>
      </p:sp>
      <p:cxnSp>
        <p:nvCxnSpPr>
          <p:cNvPr id="10" name="Straight Connector 9"/>
          <p:cNvCxnSpPr/>
          <p:nvPr/>
        </p:nvCxnSpPr>
        <p:spPr>
          <a:xfrm>
            <a:off x="2319338" y="4800600"/>
            <a:ext cx="1028700" cy="1588"/>
          </a:xfrm>
          <a:prstGeom prst="line">
            <a:avLst/>
          </a:prstGeom>
        </p:spPr>
        <p:style>
          <a:lnRef idx="1">
            <a:schemeClr val="dk1"/>
          </a:lnRef>
          <a:fillRef idx="0">
            <a:schemeClr val="dk1"/>
          </a:fillRef>
          <a:effectRef idx="0">
            <a:schemeClr val="dk1"/>
          </a:effectRef>
          <a:fontRef idx="minor">
            <a:schemeClr val="tx1"/>
          </a:fontRef>
        </p:style>
      </p:cxnSp>
      <p:sp>
        <p:nvSpPr>
          <p:cNvPr id="65543" name="TextBox 10"/>
          <p:cNvSpPr txBox="1"/>
          <p:nvPr/>
        </p:nvSpPr>
        <p:spPr>
          <a:xfrm>
            <a:off x="1044575" y="4392613"/>
            <a:ext cx="950913" cy="584200"/>
          </a:xfrm>
          <a:prstGeom prst="rect">
            <a:avLst/>
          </a:prstGeom>
          <a:noFill/>
          <a:ln w="9525">
            <a:noFill/>
          </a:ln>
        </p:spPr>
        <p:txBody>
          <a:bodyPr wrap="none">
            <a:spAutoFit/>
          </a:bodyPr>
          <a:lstStyle/>
          <a:p>
            <a:r>
              <a:rPr sz="4400" baseline="-25000" dirty="0">
                <a:latin typeface="Calibri" panose="020F0502020204030204" pitchFamily="34" charset="0"/>
              </a:rPr>
              <a:t>E</a:t>
            </a:r>
            <a:r>
              <a:rPr sz="4800" baseline="-25000" dirty="0">
                <a:latin typeface="Calibri" panose="020F0502020204030204" pitchFamily="34" charset="0"/>
              </a:rPr>
              <a:t>d </a:t>
            </a:r>
            <a:r>
              <a:rPr sz="4400" baseline="-25000" dirty="0">
                <a:latin typeface="Calibri" panose="020F0502020204030204" pitchFamily="34" charset="0"/>
              </a:rPr>
              <a:t>= </a:t>
            </a:r>
          </a:p>
        </p:txBody>
      </p:sp>
      <p:sp>
        <p:nvSpPr>
          <p:cNvPr id="65544" name="AutoShape 10" descr="Elasticity of Demand and Types of Price Elasticity of Demand"/>
          <p:cNvSpPr>
            <a:spLocks noChangeAspect="1"/>
          </p:cNvSpPr>
          <p:nvPr/>
        </p:nvSpPr>
        <p:spPr>
          <a:xfrm>
            <a:off x="144463" y="-136525"/>
            <a:ext cx="295275" cy="295275"/>
          </a:xfrm>
          <a:prstGeom prst="rect">
            <a:avLst/>
          </a:prstGeom>
          <a:noFill/>
          <a:ln w="9525">
            <a:noFill/>
          </a:ln>
        </p:spPr>
        <p:txBody>
          <a:bodyPr/>
          <a:lstStyle/>
          <a:p>
            <a:endParaRPr dirty="0">
              <a:latin typeface="Calibri" panose="020F0502020204030204" pitchFamily="34" charset="0"/>
            </a:endParaRPr>
          </a:p>
        </p:txBody>
      </p:sp>
      <p:sp>
        <p:nvSpPr>
          <p:cNvPr id="65545" name="AutoShape 12" descr="Elasticity of Demand and Types of Price Elasticity of Demand"/>
          <p:cNvSpPr>
            <a:spLocks noChangeAspect="1"/>
          </p:cNvSpPr>
          <p:nvPr/>
        </p:nvSpPr>
        <p:spPr>
          <a:xfrm>
            <a:off x="144463" y="-136525"/>
            <a:ext cx="295275" cy="295275"/>
          </a:xfrm>
          <a:prstGeom prst="rect">
            <a:avLst/>
          </a:prstGeom>
          <a:noFill/>
          <a:ln w="9525">
            <a:noFill/>
          </a:ln>
        </p:spPr>
        <p:txBody>
          <a:bodyPr/>
          <a:lstStyle/>
          <a:p>
            <a:endParaRPr dirty="0">
              <a:latin typeface="Calibri" panose="020F0502020204030204" pitchFamily="34" charset="0"/>
            </a:endParaRPr>
          </a:p>
        </p:txBody>
      </p:sp>
      <p:sp>
        <p:nvSpPr>
          <p:cNvPr id="65546" name="AutoShape 14" descr="Elasticity of Demand and Types of Price Elasticity of Demand"/>
          <p:cNvSpPr>
            <a:spLocks noChangeAspect="1"/>
          </p:cNvSpPr>
          <p:nvPr/>
        </p:nvSpPr>
        <p:spPr>
          <a:xfrm>
            <a:off x="144463" y="-136525"/>
            <a:ext cx="295275" cy="295275"/>
          </a:xfrm>
          <a:prstGeom prst="rect">
            <a:avLst/>
          </a:prstGeom>
          <a:noFill/>
          <a:ln w="9525">
            <a:noFill/>
          </a:ln>
        </p:spPr>
        <p:txBody>
          <a:bodyPr/>
          <a:lstStyle/>
          <a:p>
            <a:endParaRPr dirty="0">
              <a:latin typeface="Calibri" panose="020F0502020204030204" pitchFamily="34" charset="0"/>
            </a:endParaRPr>
          </a:p>
        </p:txBody>
      </p:sp>
      <p:pic>
        <p:nvPicPr>
          <p:cNvPr id="65547" name="Picture 15" descr="C:\Users\Dell\Desktop\3-Unitary-Elastic-Demand.jpg"/>
          <p:cNvPicPr>
            <a:picLocks noChangeAspect="1"/>
          </p:cNvPicPr>
          <p:nvPr/>
        </p:nvPicPr>
        <p:blipFill>
          <a:blip r:embed="rId2"/>
          <a:stretch>
            <a:fillRect/>
          </a:stretch>
        </p:blipFill>
        <p:spPr>
          <a:xfrm>
            <a:off x="5600700" y="4157663"/>
            <a:ext cx="4102100" cy="3533775"/>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olved] The demand curve for unitary elastic demand is ______."/>
          <p:cNvPicPr>
            <a:picLocks noChangeAspect="1"/>
          </p:cNvPicPr>
          <p:nvPr/>
        </p:nvPicPr>
        <p:blipFill>
          <a:blip r:embed="rId2"/>
          <a:stretch>
            <a:fillRect/>
          </a:stretch>
        </p:blipFill>
        <p:spPr>
          <a:xfrm>
            <a:off x="555625" y="1044575"/>
            <a:ext cx="9437688" cy="6122988"/>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2BA8-BFB5-C18F-2610-5B64CBACE4EC}"/>
              </a:ext>
            </a:extLst>
          </p:cNvPr>
          <p:cNvSpPr>
            <a:spLocks noGrp="1"/>
          </p:cNvSpPr>
          <p:nvPr>
            <p:ph type="title"/>
          </p:nvPr>
        </p:nvSpPr>
        <p:spPr/>
        <p:txBody>
          <a:bodyPr/>
          <a:lstStyle/>
          <a:p>
            <a:pPr algn="ctr"/>
            <a:r>
              <a:rPr lang="en-US" b="1" dirty="0">
                <a:solidFill>
                  <a:srgbClr val="002060"/>
                </a:solidFill>
              </a:rPr>
              <a:t>Unitary elastic demand</a:t>
            </a:r>
            <a:endParaRPr lang="en-US" dirty="0"/>
          </a:p>
        </p:txBody>
      </p:sp>
      <p:sp>
        <p:nvSpPr>
          <p:cNvPr id="3" name="Content Placeholder 2">
            <a:extLst>
              <a:ext uri="{FF2B5EF4-FFF2-40B4-BE49-F238E27FC236}">
                <a16:creationId xmlns:a16="http://schemas.microsoft.com/office/drawing/2014/main" id="{CB3448A6-844E-92E2-9D4D-B420AA019C93}"/>
              </a:ext>
            </a:extLst>
          </p:cNvPr>
          <p:cNvSpPr>
            <a:spLocks noGrp="1"/>
          </p:cNvSpPr>
          <p:nvPr>
            <p:ph idx="1"/>
          </p:nvPr>
        </p:nvSpPr>
        <p:spPr/>
        <p:txBody>
          <a:bodyPr/>
          <a:lstStyle/>
          <a:p>
            <a:pPr algn="just">
              <a:lnSpc>
                <a:spcPct val="150000"/>
              </a:lnSpc>
            </a:pPr>
            <a:r>
              <a:rPr lang="en-US" b="0" i="0" dirty="0">
                <a:effectLst/>
                <a:latin typeface="Söhne"/>
              </a:rPr>
              <a:t>it's essential to keep in mind that finding a perfectly unitary elastic demand is rare in practice. Most products have different degrees of elasticity depending on various factors such as availability of substitutes, brand loyalty, and consumer behavior.</a:t>
            </a:r>
            <a:endParaRPr lang="en-US" dirty="0"/>
          </a:p>
        </p:txBody>
      </p:sp>
    </p:spTree>
    <p:extLst>
      <p:ext uri="{BB962C8B-B14F-4D97-AF65-F5344CB8AC3E}">
        <p14:creationId xmlns:p14="http://schemas.microsoft.com/office/powerpoint/2010/main" val="130643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vert="horz" wrap="square" lIns="91440" tIns="45720" rIns="91440" bIns="45720" anchor="ctr" anchorCtr="0"/>
          <a:lstStyle/>
          <a:p>
            <a:pPr algn="ctr" eaLnBrk="1" hangingPunct="1"/>
            <a:r>
              <a:rPr sz="3600" b="1" dirty="0"/>
              <a:t>Relatively elastic demand (Ed &gt;1) </a:t>
            </a:r>
            <a:br>
              <a:rPr sz="3600" b="1" dirty="0"/>
            </a:br>
            <a:endParaRPr lang="en-IN" altLang="x-none" sz="3600" b="1" dirty="0"/>
          </a:p>
        </p:txBody>
      </p:sp>
      <p:sp>
        <p:nvSpPr>
          <p:cNvPr id="67587" name="Content Placeholder 2"/>
          <p:cNvSpPr>
            <a:spLocks noGrp="1"/>
          </p:cNvSpPr>
          <p:nvPr>
            <p:ph idx="1"/>
          </p:nvPr>
        </p:nvSpPr>
        <p:spPr/>
        <p:txBody>
          <a:bodyPr vert="horz" wrap="square" lIns="91440" tIns="45720" rIns="91440" bIns="45720" anchor="t" anchorCtr="0"/>
          <a:lstStyle/>
          <a:p>
            <a:pPr algn="just"/>
            <a:r>
              <a:rPr sz="3200" dirty="0"/>
              <a:t>When a percentage change in price leads to more than proportionate change in quantity demanded, the demand is said to be relatively elastic. For example, 50% fall in price leads to 100% rise in quantity demanded. </a:t>
            </a:r>
          </a:p>
          <a:p>
            <a:pPr algn="just" eaLnBrk="1" hangingPunct="1"/>
            <a:endParaRPr lang="en-IN" altLang="x-none" sz="3200" dirty="0"/>
          </a:p>
        </p:txBody>
      </p:sp>
      <p:pic>
        <p:nvPicPr>
          <p:cNvPr id="67588" name="Picture 4"/>
          <p:cNvPicPr>
            <a:picLocks noChangeAspect="1"/>
          </p:cNvPicPr>
          <p:nvPr/>
        </p:nvPicPr>
        <p:blipFill>
          <a:blip r:embed="rId2"/>
          <a:stretch>
            <a:fillRect/>
          </a:stretch>
        </p:blipFill>
        <p:spPr>
          <a:xfrm>
            <a:off x="3422650" y="4271963"/>
            <a:ext cx="3227388" cy="1762125"/>
          </a:xfrm>
          <a:prstGeom prst="rect">
            <a:avLst/>
          </a:prstGeom>
          <a:noFill/>
          <a:ln w="9525">
            <a:noFill/>
          </a:ln>
        </p:spPr>
      </p:pic>
      <p:sp>
        <p:nvSpPr>
          <p:cNvPr id="67589" name="TextBox 4"/>
          <p:cNvSpPr txBox="1"/>
          <p:nvPr/>
        </p:nvSpPr>
        <p:spPr>
          <a:xfrm>
            <a:off x="30163" y="6416675"/>
            <a:ext cx="10991850" cy="831850"/>
          </a:xfrm>
          <a:prstGeom prst="rect">
            <a:avLst/>
          </a:prstGeom>
          <a:noFill/>
          <a:ln w="9525">
            <a:noFill/>
          </a:ln>
        </p:spPr>
        <p:txBody>
          <a:bodyPr wrap="none">
            <a:spAutoFit/>
          </a:bodyPr>
          <a:lstStyle/>
          <a:p>
            <a:r>
              <a:rPr sz="2400" dirty="0">
                <a:latin typeface="Calibri" panose="020F0502020204030204" pitchFamily="34" charset="0"/>
              </a:rPr>
              <a:t>For example, if the price of a product increases by 20% and the demand of the product</a:t>
            </a:r>
          </a:p>
          <a:p>
            <a:r>
              <a:rPr sz="2400" dirty="0">
                <a:latin typeface="Calibri" panose="020F0502020204030204" pitchFamily="34" charset="0"/>
              </a:rPr>
              <a:t> decreases by 25%, then the demand would be relatively elastic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vert="horz" wrap="square" lIns="91440" tIns="45720" rIns="91440" bIns="45720" anchor="ctr" anchorCtr="0"/>
          <a:lstStyle/>
          <a:p>
            <a:pPr algn="ctr" eaLnBrk="1" hangingPunct="1"/>
            <a:r>
              <a:rPr b="1" dirty="0"/>
              <a:t>Relatively elastic demand (Ed &gt;1) </a:t>
            </a:r>
            <a:br>
              <a:rPr b="1" dirty="0"/>
            </a:br>
            <a:endParaRPr lang="en-IN" altLang="x-none" dirty="0"/>
          </a:p>
        </p:txBody>
      </p:sp>
      <p:sp>
        <p:nvSpPr>
          <p:cNvPr id="68611" name="AutoShape 5" descr="Elasticity of Demand and Types of Price Elasticity of Demand"/>
          <p:cNvSpPr>
            <a:spLocks noChangeAspect="1"/>
          </p:cNvSpPr>
          <p:nvPr/>
        </p:nvSpPr>
        <p:spPr>
          <a:xfrm>
            <a:off x="144463" y="-136525"/>
            <a:ext cx="295275" cy="295275"/>
          </a:xfrm>
          <a:prstGeom prst="rect">
            <a:avLst/>
          </a:prstGeom>
          <a:noFill/>
          <a:ln w="9525">
            <a:noFill/>
          </a:ln>
        </p:spPr>
        <p:txBody>
          <a:bodyPr/>
          <a:lstStyle/>
          <a:p>
            <a:endParaRPr dirty="0">
              <a:latin typeface="Calibri" panose="020F0502020204030204" pitchFamily="34" charset="0"/>
            </a:endParaRPr>
          </a:p>
        </p:txBody>
      </p:sp>
      <p:sp>
        <p:nvSpPr>
          <p:cNvPr id="68612" name="AutoShape 7" descr="Elasticity of Demand and Types of Price Elasticity of Demand"/>
          <p:cNvSpPr>
            <a:spLocks noChangeAspect="1"/>
          </p:cNvSpPr>
          <p:nvPr/>
        </p:nvSpPr>
        <p:spPr>
          <a:xfrm>
            <a:off x="144463" y="-136525"/>
            <a:ext cx="295275" cy="295275"/>
          </a:xfrm>
          <a:prstGeom prst="rect">
            <a:avLst/>
          </a:prstGeom>
          <a:noFill/>
          <a:ln w="9525">
            <a:noFill/>
          </a:ln>
        </p:spPr>
        <p:txBody>
          <a:bodyPr/>
          <a:lstStyle/>
          <a:p>
            <a:endParaRPr dirty="0">
              <a:latin typeface="Calibri" panose="020F0502020204030204" pitchFamily="34" charset="0"/>
            </a:endParaRPr>
          </a:p>
        </p:txBody>
      </p:sp>
      <p:pic>
        <p:nvPicPr>
          <p:cNvPr id="68613" name="Picture 8" descr="C:\Users\Dell\Desktop\2-Relatively-Elastic-Demand.jpg"/>
          <p:cNvPicPr>
            <a:picLocks noChangeAspect="1"/>
          </p:cNvPicPr>
          <p:nvPr/>
        </p:nvPicPr>
        <p:blipFill>
          <a:blip r:embed="rId2"/>
          <a:stretch>
            <a:fillRect/>
          </a:stretch>
        </p:blipFill>
        <p:spPr>
          <a:xfrm>
            <a:off x="2366963" y="2638425"/>
            <a:ext cx="5862637" cy="3582988"/>
          </a:xfrm>
          <a:prstGeom prst="rect">
            <a:avLst/>
          </a:prstGeom>
          <a:noFill/>
          <a:ln w="9525">
            <a:noFill/>
          </a:ln>
        </p:spPr>
      </p:pic>
      <p:sp>
        <p:nvSpPr>
          <p:cNvPr id="68614" name="TextBox 6"/>
          <p:cNvSpPr txBox="1"/>
          <p:nvPr/>
        </p:nvSpPr>
        <p:spPr>
          <a:xfrm>
            <a:off x="555625" y="6743700"/>
            <a:ext cx="9361488" cy="1016000"/>
          </a:xfrm>
          <a:prstGeom prst="rect">
            <a:avLst/>
          </a:prstGeom>
          <a:noFill/>
          <a:ln w="9525">
            <a:noFill/>
          </a:ln>
        </p:spPr>
        <p:txBody>
          <a:bodyPr wrap="none">
            <a:spAutoFit/>
          </a:bodyPr>
          <a:lstStyle/>
          <a:p>
            <a:r>
              <a:rPr sz="2000" dirty="0">
                <a:latin typeface="Calibri" panose="020F0502020204030204" pitchFamily="34" charset="0"/>
              </a:rPr>
              <a:t>In figure, when price falls from OP1 to OP2 (50%), demand rises from OQ to OQ</a:t>
            </a:r>
            <a:r>
              <a:rPr sz="2000" baseline="-25000" dirty="0">
                <a:latin typeface="Calibri" panose="020F0502020204030204" pitchFamily="34" charset="0"/>
              </a:rPr>
              <a:t>1</a:t>
            </a:r>
            <a:r>
              <a:rPr sz="2000" dirty="0">
                <a:latin typeface="Calibri" panose="020F0502020204030204" pitchFamily="34" charset="0"/>
              </a:rPr>
              <a:t> (100%). </a:t>
            </a:r>
          </a:p>
          <a:p>
            <a:r>
              <a:rPr sz="2000" dirty="0">
                <a:latin typeface="Calibri" panose="020F0502020204030204" pitchFamily="34" charset="0"/>
              </a:rPr>
              <a:t>Therefore, the demand curve has a flatter slope.</a:t>
            </a:r>
          </a:p>
          <a:p>
            <a:endParaRPr sz="2000"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vert="horz" wrap="square" lIns="91440" tIns="45720" rIns="91440" bIns="45720" anchor="ctr" anchorCtr="0"/>
          <a:lstStyle/>
          <a:p>
            <a:pPr algn="ctr"/>
            <a:br>
              <a:rPr sz="3600" b="1" dirty="0">
                <a:solidFill>
                  <a:srgbClr val="002060"/>
                </a:solidFill>
              </a:rPr>
            </a:br>
            <a:r>
              <a:rPr sz="3600" b="1" dirty="0">
                <a:solidFill>
                  <a:srgbClr val="002060"/>
                </a:solidFill>
              </a:rPr>
              <a:t>Individual Demand Schedule</a:t>
            </a:r>
            <a:br>
              <a:rPr sz="3600" b="1" dirty="0">
                <a:solidFill>
                  <a:srgbClr val="002060"/>
                </a:solidFill>
              </a:rPr>
            </a:br>
            <a:endParaRPr sz="3600" b="1" dirty="0">
              <a:solidFill>
                <a:srgbClr val="002060"/>
              </a:solidFill>
            </a:endParaRPr>
          </a:p>
        </p:txBody>
      </p:sp>
      <p:sp>
        <p:nvSpPr>
          <p:cNvPr id="8195" name="Content Placeholder 2"/>
          <p:cNvSpPr>
            <a:spLocks noGrp="1"/>
          </p:cNvSpPr>
          <p:nvPr>
            <p:ph idx="1"/>
          </p:nvPr>
        </p:nvSpPr>
        <p:spPr/>
        <p:txBody>
          <a:bodyPr vert="horz" wrap="square" lIns="91440" tIns="45720" rIns="91440" bIns="45720" anchor="t" anchorCtr="0"/>
          <a:lstStyle/>
          <a:p>
            <a:pPr algn="just"/>
            <a:r>
              <a:rPr dirty="0"/>
              <a:t>Individual demand is the quantity of a commodity demanded by a consumer at a given price during a given period of time.</a:t>
            </a:r>
          </a:p>
          <a:p>
            <a:pPr algn="just"/>
            <a:endParaRPr dirty="0"/>
          </a:p>
          <a:p>
            <a:pPr algn="just"/>
            <a:r>
              <a:rPr dirty="0"/>
              <a:t>Individual demand schedule is a tabular representation showing different quantities of commodities that an individual consumer is prepared to buy at various prices over a given period of time.</a:t>
            </a:r>
          </a:p>
          <a:p>
            <a:pPr algn="just"/>
            <a:endParaRPr dirty="0"/>
          </a:p>
          <a:p>
            <a:pPr algn="just"/>
            <a:r>
              <a:rPr dirty="0"/>
              <a:t>This can be explained with the help of the following individual demand schedule.</a:t>
            </a:r>
          </a:p>
          <a:p>
            <a:pPr algn="just"/>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vert="horz" wrap="square" lIns="91440" tIns="45720" rIns="91440" bIns="45720" anchor="ctr" anchorCtr="0"/>
          <a:lstStyle/>
          <a:p>
            <a:pPr algn="ctr"/>
            <a:r>
              <a:rPr dirty="0"/>
              <a:t>Example</a:t>
            </a:r>
          </a:p>
        </p:txBody>
      </p:sp>
      <p:sp>
        <p:nvSpPr>
          <p:cNvPr id="69635" name="Content Placeholder 2"/>
          <p:cNvSpPr>
            <a:spLocks noGrp="1"/>
          </p:cNvSpPr>
          <p:nvPr>
            <p:ph idx="1"/>
          </p:nvPr>
        </p:nvSpPr>
        <p:spPr>
          <a:xfrm>
            <a:off x="744538" y="1949450"/>
            <a:ext cx="9337675" cy="5151438"/>
          </a:xfrm>
        </p:spPr>
        <p:txBody>
          <a:bodyPr vert="horz" wrap="square" lIns="91440" tIns="45720" rIns="91440" bIns="45720" anchor="t" anchorCtr="0"/>
          <a:lstStyle/>
          <a:p>
            <a:pPr algn="just">
              <a:lnSpc>
                <a:spcPct val="150000"/>
              </a:lnSpc>
            </a:pPr>
            <a:r>
              <a:rPr dirty="0"/>
              <a:t>For example, air-travel for vacationers is very sensitive to price. An increase in the air fare will lead the vacationer to choose another mode of transportation like car or lead him to postpone the vacation plan for the time being. Thus for a rise in airlines fare for the vacationers we would see a relatively more drastic reduction in demand towards air travel and hence its the situation of high price elasticity of demand.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4CA6-968A-F797-E026-B84415FA30F6}"/>
              </a:ext>
            </a:extLst>
          </p:cNvPr>
          <p:cNvSpPr>
            <a:spLocks noGrp="1"/>
          </p:cNvSpPr>
          <p:nvPr>
            <p:ph type="title"/>
          </p:nvPr>
        </p:nvSpPr>
        <p:spPr/>
        <p:txBody>
          <a:bodyPr/>
          <a:lstStyle/>
          <a:p>
            <a:pPr algn="ctr"/>
            <a:r>
              <a:rPr lang="en-US" b="1" dirty="0"/>
              <a:t>Relatively elastic demand (Ed &gt;1) </a:t>
            </a:r>
            <a:br>
              <a:rPr lang="en-US" b="1" dirty="0"/>
            </a:br>
            <a:endParaRPr lang="en-US" dirty="0"/>
          </a:p>
        </p:txBody>
      </p:sp>
      <p:sp>
        <p:nvSpPr>
          <p:cNvPr id="3" name="Content Placeholder 2">
            <a:extLst>
              <a:ext uri="{FF2B5EF4-FFF2-40B4-BE49-F238E27FC236}">
                <a16:creationId xmlns:a16="http://schemas.microsoft.com/office/drawing/2014/main" id="{E277754F-4006-B7CD-C4F7-E802545D97AF}"/>
              </a:ext>
            </a:extLst>
          </p:cNvPr>
          <p:cNvSpPr>
            <a:spLocks noGrp="1"/>
          </p:cNvSpPr>
          <p:nvPr>
            <p:ph idx="1"/>
          </p:nvPr>
        </p:nvSpPr>
        <p:spPr/>
        <p:txBody>
          <a:bodyPr/>
          <a:lstStyle/>
          <a:p>
            <a:pPr algn="just">
              <a:lnSpc>
                <a:spcPct val="150000"/>
              </a:lnSpc>
            </a:pPr>
            <a:r>
              <a:rPr lang="en-US" sz="2400" dirty="0"/>
              <a:t>Coffee is a good example of a product with relatively elastic demand. Suppose the price of coffee increases by 10%, and as a result, the quantity demanded decreases by 20%. In this case, the price elasticity of demand would be greater than 1, indicating relatively elastic demand.</a:t>
            </a:r>
          </a:p>
          <a:p>
            <a:pPr algn="just">
              <a:lnSpc>
                <a:spcPct val="150000"/>
              </a:lnSpc>
            </a:pPr>
            <a:endParaRPr lang="en-US" sz="2400" dirty="0"/>
          </a:p>
          <a:p>
            <a:pPr algn="just">
              <a:lnSpc>
                <a:spcPct val="150000"/>
              </a:lnSpc>
            </a:pPr>
            <a:r>
              <a:rPr lang="en-US" sz="2400" dirty="0"/>
              <a:t>Elasticity of demand can vary based on market conditions, availability of substitutes, brand loyalty, and consumer preferences. The example provided above is for illustrative purposes </a:t>
            </a:r>
          </a:p>
        </p:txBody>
      </p:sp>
    </p:spTree>
    <p:extLst>
      <p:ext uri="{BB962C8B-B14F-4D97-AF65-F5344CB8AC3E}">
        <p14:creationId xmlns:p14="http://schemas.microsoft.com/office/powerpoint/2010/main" val="2074810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vert="horz" wrap="square" lIns="91440" tIns="45720" rIns="91440" bIns="45720" anchor="ctr" anchorCtr="0"/>
          <a:lstStyle/>
          <a:p>
            <a:pPr algn="ctr"/>
            <a:br>
              <a:rPr sz="3200" b="1" dirty="0"/>
            </a:br>
            <a:r>
              <a:rPr sz="3200" b="1" dirty="0"/>
              <a:t>Relatively inelastic demand (Ed &lt; 1) :</a:t>
            </a:r>
            <a:br>
              <a:rPr sz="3200" b="1" dirty="0"/>
            </a:br>
            <a:br>
              <a:rPr sz="3200" dirty="0"/>
            </a:br>
            <a:endParaRPr lang="en-IN" altLang="x-none" sz="3200" dirty="0"/>
          </a:p>
        </p:txBody>
      </p:sp>
      <p:sp>
        <p:nvSpPr>
          <p:cNvPr id="70659" name="Content Placeholder 2"/>
          <p:cNvSpPr>
            <a:spLocks noGrp="1"/>
          </p:cNvSpPr>
          <p:nvPr>
            <p:ph idx="1"/>
          </p:nvPr>
        </p:nvSpPr>
        <p:spPr/>
        <p:txBody>
          <a:bodyPr vert="horz" wrap="square" lIns="91440" tIns="45720" rIns="91440" bIns="45720" anchor="t" anchorCtr="0"/>
          <a:lstStyle/>
          <a:p>
            <a:pPr algn="just">
              <a:lnSpc>
                <a:spcPct val="150000"/>
              </a:lnSpc>
            </a:pPr>
            <a:r>
              <a:rPr lang="en-IN" altLang="x-none" sz="3200" dirty="0"/>
              <a:t>Where quantity demanded does not change much with respect to change in price of goods.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vert="horz" wrap="square" lIns="91440" tIns="45720" rIns="91440" bIns="45720" anchor="ctr" anchorCtr="0"/>
          <a:lstStyle/>
          <a:p>
            <a:pPr algn="ctr"/>
            <a:br>
              <a:rPr sz="3200" b="1" dirty="0"/>
            </a:br>
            <a:r>
              <a:rPr sz="3200" b="1" dirty="0"/>
              <a:t>Relatively inelastic demand (Ed &lt; 1) :</a:t>
            </a:r>
            <a:br>
              <a:rPr sz="3200" b="1" dirty="0"/>
            </a:br>
            <a:br>
              <a:rPr sz="3200" dirty="0"/>
            </a:br>
            <a:endParaRPr lang="en-IN" altLang="x-none" sz="3200" dirty="0"/>
          </a:p>
        </p:txBody>
      </p:sp>
      <p:sp>
        <p:nvSpPr>
          <p:cNvPr id="71683" name="Content Placeholder 2"/>
          <p:cNvSpPr>
            <a:spLocks noGrp="1"/>
          </p:cNvSpPr>
          <p:nvPr>
            <p:ph idx="1"/>
          </p:nvPr>
        </p:nvSpPr>
        <p:spPr/>
        <p:txBody>
          <a:bodyPr vert="horz" wrap="square" lIns="91440" tIns="45720" rIns="91440" bIns="45720" anchor="t" anchorCtr="0"/>
          <a:lstStyle/>
          <a:p>
            <a:pPr algn="just"/>
            <a:r>
              <a:rPr sz="3200" dirty="0"/>
              <a:t>When a percentage change in price leads to less than proportionate change in the quantity demanded, demand is said to be relatively inelastic. For example, 50% fall in price leads to 25% rise in quantity demanded. </a:t>
            </a:r>
            <a:endParaRPr lang="en-IN" altLang="x-none" sz="3200" dirty="0"/>
          </a:p>
        </p:txBody>
      </p:sp>
      <p:pic>
        <p:nvPicPr>
          <p:cNvPr id="71684" name="Picture 4"/>
          <p:cNvPicPr>
            <a:picLocks noChangeAspect="1"/>
          </p:cNvPicPr>
          <p:nvPr/>
        </p:nvPicPr>
        <p:blipFill>
          <a:blip r:embed="rId2"/>
          <a:stretch>
            <a:fillRect/>
          </a:stretch>
        </p:blipFill>
        <p:spPr>
          <a:xfrm>
            <a:off x="3216275" y="4843463"/>
            <a:ext cx="3886200" cy="2552700"/>
          </a:xfrm>
          <a:prstGeom prst="rect">
            <a:avLst/>
          </a:prstGeom>
          <a:noFill/>
          <a:ln w="9525">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Elasticity of Demand - Educationsingh.com"/>
          <p:cNvPicPr>
            <a:picLocks noChangeAspect="1"/>
          </p:cNvPicPr>
          <p:nvPr/>
        </p:nvPicPr>
        <p:blipFill>
          <a:blip r:embed="rId2"/>
          <a:stretch>
            <a:fillRect/>
          </a:stretch>
        </p:blipFill>
        <p:spPr>
          <a:xfrm>
            <a:off x="1695450" y="1722438"/>
            <a:ext cx="7088188" cy="4106862"/>
          </a:xfrm>
          <a:prstGeom prst="rect">
            <a:avLst/>
          </a:prstGeom>
          <a:noFill/>
          <a:ln w="9525">
            <a:noFill/>
          </a:ln>
        </p:spPr>
      </p:pic>
      <p:sp>
        <p:nvSpPr>
          <p:cNvPr id="72707" name="TextBox 2"/>
          <p:cNvSpPr txBox="1"/>
          <p:nvPr/>
        </p:nvSpPr>
        <p:spPr>
          <a:xfrm>
            <a:off x="506413" y="6351588"/>
            <a:ext cx="8462962" cy="1016000"/>
          </a:xfrm>
          <a:prstGeom prst="rect">
            <a:avLst/>
          </a:prstGeom>
          <a:noFill/>
          <a:ln w="9525">
            <a:noFill/>
          </a:ln>
        </p:spPr>
        <p:txBody>
          <a:bodyPr wrap="none">
            <a:spAutoFit/>
          </a:bodyPr>
          <a:lstStyle/>
          <a:p>
            <a:r>
              <a:rPr sz="2000" dirty="0">
                <a:latin typeface="Calibri" panose="020F0502020204030204" pitchFamily="34" charset="0"/>
              </a:rPr>
              <a:t> when price falls from OP 1to OP</a:t>
            </a:r>
            <a:r>
              <a:rPr sz="2000" baseline="-25000" dirty="0">
                <a:latin typeface="Calibri" panose="020F0502020204030204" pitchFamily="34" charset="0"/>
              </a:rPr>
              <a:t>2</a:t>
            </a:r>
            <a:r>
              <a:rPr sz="2000" dirty="0">
                <a:latin typeface="Calibri" panose="020F0502020204030204" pitchFamily="34" charset="0"/>
              </a:rPr>
              <a:t> (50%), demand rises from OQ1 to OQ</a:t>
            </a:r>
            <a:r>
              <a:rPr sz="2000" baseline="-25000" dirty="0">
                <a:latin typeface="Calibri" panose="020F0502020204030204" pitchFamily="34" charset="0"/>
              </a:rPr>
              <a:t>2</a:t>
            </a:r>
            <a:r>
              <a:rPr sz="2000" dirty="0">
                <a:latin typeface="Calibri" panose="020F0502020204030204" pitchFamily="34" charset="0"/>
              </a:rPr>
              <a:t> (25%). </a:t>
            </a:r>
          </a:p>
          <a:p>
            <a:r>
              <a:rPr sz="2000" dirty="0">
                <a:latin typeface="Calibri" panose="020F0502020204030204" pitchFamily="34" charset="0"/>
              </a:rPr>
              <a:t>Therefore, the demand curve has a steeper slope.</a:t>
            </a:r>
          </a:p>
          <a:p>
            <a:endParaRPr sz="2000" dirty="0">
              <a:latin typeface="Calibri" panose="020F0502020204030204" pitchFamily="34" charset="0"/>
            </a:endParaRPr>
          </a:p>
        </p:txBody>
      </p:sp>
      <p:sp>
        <p:nvSpPr>
          <p:cNvPr id="72708" name="TextBox 3"/>
          <p:cNvSpPr txBox="1"/>
          <p:nvPr/>
        </p:nvSpPr>
        <p:spPr>
          <a:xfrm>
            <a:off x="1485900" y="293688"/>
            <a:ext cx="7192963" cy="2308225"/>
          </a:xfrm>
          <a:prstGeom prst="rect">
            <a:avLst/>
          </a:prstGeom>
          <a:noFill/>
          <a:ln w="9525">
            <a:noFill/>
          </a:ln>
        </p:spPr>
        <p:txBody>
          <a:bodyPr wrap="none">
            <a:spAutoFit/>
          </a:bodyPr>
          <a:lstStyle/>
          <a:p>
            <a:br>
              <a:rPr sz="3600" b="1" dirty="0">
                <a:solidFill>
                  <a:srgbClr val="002060"/>
                </a:solidFill>
                <a:latin typeface="Calibri" panose="020F0502020204030204" pitchFamily="34" charset="0"/>
              </a:rPr>
            </a:br>
            <a:r>
              <a:rPr sz="3600" b="1" dirty="0">
                <a:solidFill>
                  <a:srgbClr val="002060"/>
                </a:solidFill>
                <a:latin typeface="Calibri" panose="020F0502020204030204" pitchFamily="34" charset="0"/>
              </a:rPr>
              <a:t>Relatively inelastic demand (Ed &lt; 1) :</a:t>
            </a:r>
            <a:br>
              <a:rPr sz="3600" b="1" dirty="0">
                <a:solidFill>
                  <a:srgbClr val="002060"/>
                </a:solidFill>
                <a:latin typeface="Calibri" panose="020F0502020204030204" pitchFamily="34" charset="0"/>
              </a:rPr>
            </a:br>
            <a:br>
              <a:rPr sz="3600" dirty="0">
                <a:solidFill>
                  <a:srgbClr val="002060"/>
                </a:solidFill>
                <a:latin typeface="Calibri" panose="020F0502020204030204" pitchFamily="34" charset="0"/>
              </a:rPr>
            </a:br>
            <a:endParaRPr sz="3600" dirty="0">
              <a:solidFill>
                <a:srgbClr val="002060"/>
              </a:solidFill>
              <a:latin typeface="Calibri" panose="020F050202020403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vert="horz" wrap="square" lIns="91440" tIns="45720" rIns="91440" bIns="45720" anchor="ctr" anchorCtr="0"/>
          <a:lstStyle/>
          <a:p>
            <a:pPr algn="ctr"/>
            <a:r>
              <a:rPr dirty="0"/>
              <a:t>Example</a:t>
            </a:r>
          </a:p>
        </p:txBody>
      </p:sp>
      <p:sp>
        <p:nvSpPr>
          <p:cNvPr id="73731" name="Content Placeholder 2"/>
          <p:cNvSpPr>
            <a:spLocks noGrp="1"/>
          </p:cNvSpPr>
          <p:nvPr>
            <p:ph idx="1"/>
          </p:nvPr>
        </p:nvSpPr>
        <p:spPr/>
        <p:txBody>
          <a:bodyPr vert="horz" wrap="square" lIns="91440" tIns="45720" rIns="91440" bIns="45720" anchor="t" anchorCtr="0"/>
          <a:lstStyle/>
          <a:p>
            <a:pPr algn="just"/>
            <a:r>
              <a:rPr sz="3200" b="1" dirty="0"/>
              <a:t>Necessary</a:t>
            </a:r>
            <a:r>
              <a:rPr sz="3200" dirty="0"/>
              <a:t> goods like salt and sugar. It is difficult to give up consumption of such goods when their prices go high as they are necessities. </a:t>
            </a:r>
            <a:endParaRPr lang="en-US" sz="3200" dirty="0"/>
          </a:p>
          <a:p>
            <a:pPr algn="just"/>
            <a:endParaRPr sz="3200" dirty="0"/>
          </a:p>
          <a:p>
            <a:pPr algn="just"/>
            <a:r>
              <a:rPr sz="3200" b="1" dirty="0"/>
              <a:t>Low priced goods,</a:t>
            </a:r>
            <a:r>
              <a:rPr sz="3200" dirty="0"/>
              <a:t> consumption of which doesn’t affect the budget of individuals like pencils, combs, needles, matchboxes etc would also have a comparatively inelastic demand as people won’t care much about the price changes of such low ticket items.</a:t>
            </a:r>
          </a:p>
          <a:p>
            <a:pPr algn="just"/>
            <a:endParaRPr sz="3200" dirty="0"/>
          </a:p>
          <a:p>
            <a:pPr algn="just"/>
            <a:endParaRPr sz="3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br>
              <a:rPr b="1" dirty="0">
                <a:solidFill>
                  <a:srgbClr val="002060"/>
                </a:solidFill>
                <a:sym typeface="+mn-ea"/>
              </a:rPr>
            </a:br>
            <a:r>
              <a:rPr b="1" dirty="0">
                <a:solidFill>
                  <a:srgbClr val="002060"/>
                </a:solidFill>
                <a:sym typeface="+mn-ea"/>
              </a:rPr>
              <a:t>Factors influencing the elasticity of demand </a:t>
            </a:r>
            <a:br>
              <a:rPr b="1" dirty="0">
                <a:solidFill>
                  <a:srgbClr val="002060"/>
                </a:solidFill>
                <a:sym typeface="+mn-ea"/>
              </a:rPr>
            </a:br>
            <a:endParaRPr lang="en-US" dirty="0"/>
          </a:p>
        </p:txBody>
      </p:sp>
      <p:sp>
        <p:nvSpPr>
          <p:cNvPr id="5" name="Content Placeholder 4"/>
          <p:cNvSpPr>
            <a:spLocks noGrp="1"/>
          </p:cNvSpPr>
          <p:nvPr>
            <p:ph idx="1"/>
          </p:nvPr>
        </p:nvSpPr>
        <p:spPr/>
        <p:txBody>
          <a:bodyPr/>
          <a:lstStyle/>
          <a:p>
            <a:pPr algn="just">
              <a:lnSpc>
                <a:spcPct val="150000"/>
              </a:lnSpc>
            </a:pPr>
            <a:r>
              <a:rPr dirty="0">
                <a:solidFill>
                  <a:srgbClr val="FF0000"/>
                </a:solidFill>
                <a:sym typeface="+mn-ea"/>
              </a:rPr>
              <a:t>Availability of Substitutes: </a:t>
            </a:r>
            <a:r>
              <a:rPr dirty="0">
                <a:sym typeface="+mn-ea"/>
              </a:rPr>
              <a:t>If there are many substitutes available for a product or service, consumers can easily switch to alternatives if the price changes. In such cases, demand tends to be more elastic because consumers are sensitive to price changes and can readily switch to other options.</a:t>
            </a:r>
            <a:endParaRPr lang="en-US" dirty="0">
              <a:sym typeface="+mn-ea"/>
            </a:endParaRPr>
          </a:p>
          <a:p>
            <a:pPr algn="just">
              <a:lnSpc>
                <a:spcPct val="150000"/>
              </a:lnSpc>
            </a:pPr>
            <a:r>
              <a:rPr lang="en-US" sz="2000" dirty="0">
                <a:sym typeface="+mn-ea"/>
              </a:rPr>
              <a:t>Soft drinks. If the price of a particular brand of soda increases significantly, consumers can easily switch to other brands or non-carbonated beverages, making the demand for that brand relatively elastic</a:t>
            </a:r>
            <a:endParaRPr sz="2000" dirty="0">
              <a:sym typeface="+mn-ea"/>
            </a:endParaRPr>
          </a:p>
        </p:txBody>
      </p:sp>
      <p:sp>
        <p:nvSpPr>
          <p:cNvPr id="2" name="TextBox 1">
            <a:extLst>
              <a:ext uri="{FF2B5EF4-FFF2-40B4-BE49-F238E27FC236}">
                <a16:creationId xmlns:a16="http://schemas.microsoft.com/office/drawing/2014/main" id="{DB0809E1-6AF3-9DDF-4FCB-74A64348E882}"/>
              </a:ext>
            </a:extLst>
          </p:cNvPr>
          <p:cNvSpPr txBox="1"/>
          <p:nvPr/>
        </p:nvSpPr>
        <p:spPr>
          <a:xfrm>
            <a:off x="541421" y="6460958"/>
            <a:ext cx="184731" cy="369332"/>
          </a:xfrm>
          <a:prstGeom prst="rect">
            <a:avLst/>
          </a:prstGeom>
          <a:noFill/>
        </p:spPr>
        <p:txBody>
          <a:bodyPr wrap="none" rtlCol="0">
            <a:spAutoFit/>
          </a:bodyPr>
          <a:lstStyle/>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b="1" dirty="0">
                <a:solidFill>
                  <a:srgbClr val="002060"/>
                </a:solidFill>
                <a:sym typeface="+mn-ea"/>
              </a:rPr>
            </a:br>
            <a:r>
              <a:rPr b="1" dirty="0">
                <a:solidFill>
                  <a:srgbClr val="002060"/>
                </a:solidFill>
                <a:sym typeface="+mn-ea"/>
              </a:rPr>
              <a:t>Factors influencing the elasticity of demand </a:t>
            </a:r>
            <a:br>
              <a:rPr b="1" dirty="0">
                <a:solidFill>
                  <a:srgbClr val="002060"/>
                </a:solidFill>
                <a:sym typeface="+mn-ea"/>
              </a:rPr>
            </a:br>
            <a:endParaRPr lang="en-US"/>
          </a:p>
        </p:txBody>
      </p:sp>
      <p:sp>
        <p:nvSpPr>
          <p:cNvPr id="3" name="Content Placeholder 2"/>
          <p:cNvSpPr>
            <a:spLocks noGrp="1"/>
          </p:cNvSpPr>
          <p:nvPr>
            <p:ph idx="1"/>
          </p:nvPr>
        </p:nvSpPr>
        <p:spPr/>
        <p:txBody>
          <a:bodyPr/>
          <a:lstStyle/>
          <a:p>
            <a:pPr algn="just">
              <a:lnSpc>
                <a:spcPct val="150000"/>
              </a:lnSpc>
            </a:pPr>
            <a:r>
              <a:rPr lang="en-US" dirty="0">
                <a:solidFill>
                  <a:srgbClr val="FF0000"/>
                </a:solidFill>
              </a:rPr>
              <a:t>Necessity vs. Luxury:</a:t>
            </a:r>
            <a:r>
              <a:rPr lang="en-US" dirty="0"/>
              <a:t> Products or services that are considered necessities (Salt) tend to have inelastic demand because consumers must buy them regardless of price changes. On the other hand, luxury items, which are not essential for survival, often have more elastic demand as consumers can delay or avoid purchasing them if prices increase.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b="1" dirty="0">
                <a:solidFill>
                  <a:srgbClr val="002060"/>
                </a:solidFill>
                <a:sym typeface="+mn-ea"/>
              </a:rPr>
            </a:br>
            <a:r>
              <a:rPr b="1" dirty="0">
                <a:solidFill>
                  <a:srgbClr val="002060"/>
                </a:solidFill>
                <a:sym typeface="+mn-ea"/>
              </a:rPr>
              <a:t>Factors influencing the elasticity of demand </a:t>
            </a:r>
            <a:br>
              <a:rPr b="1" dirty="0">
                <a:solidFill>
                  <a:srgbClr val="002060"/>
                </a:solidFill>
                <a:sym typeface="+mn-ea"/>
              </a:rPr>
            </a:br>
            <a:endParaRPr lang="en-US"/>
          </a:p>
        </p:txBody>
      </p:sp>
      <p:sp>
        <p:nvSpPr>
          <p:cNvPr id="3" name="Content Placeholder 2"/>
          <p:cNvSpPr>
            <a:spLocks noGrp="1"/>
          </p:cNvSpPr>
          <p:nvPr>
            <p:ph idx="1"/>
          </p:nvPr>
        </p:nvSpPr>
        <p:spPr/>
        <p:txBody>
          <a:bodyPr/>
          <a:lstStyle/>
          <a:p>
            <a:pPr algn="just">
              <a:lnSpc>
                <a:spcPct val="150000"/>
              </a:lnSpc>
            </a:pPr>
            <a:r>
              <a:rPr lang="en-US" dirty="0">
                <a:solidFill>
                  <a:srgbClr val="FF0000"/>
                </a:solidFill>
              </a:rPr>
              <a:t>Proportion of Income Spent: </a:t>
            </a:r>
            <a:r>
              <a:rPr lang="en-US" dirty="0"/>
              <a:t>Products or services that consume a significant portion of consumers' income tend to have more elastic demand. </a:t>
            </a:r>
          </a:p>
          <a:p>
            <a:pPr algn="just">
              <a:lnSpc>
                <a:spcPct val="150000"/>
              </a:lnSpc>
            </a:pPr>
            <a:endParaRPr lang="en-US" dirty="0"/>
          </a:p>
          <a:p>
            <a:pPr algn="just">
              <a:lnSpc>
                <a:spcPct val="150000"/>
              </a:lnSpc>
            </a:pPr>
            <a:r>
              <a:rPr lang="en-US" dirty="0"/>
              <a:t>If the price of a high-end smartphone increases, consumers with lower incomes may switch to more affordable models or delay their purchase altogether.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b="1" dirty="0">
                <a:solidFill>
                  <a:srgbClr val="002060"/>
                </a:solidFill>
                <a:sym typeface="+mn-ea"/>
              </a:rPr>
            </a:br>
            <a:r>
              <a:rPr b="1" dirty="0">
                <a:solidFill>
                  <a:srgbClr val="002060"/>
                </a:solidFill>
                <a:sym typeface="+mn-ea"/>
              </a:rPr>
              <a:t>Factors influencing the elasticity of demand </a:t>
            </a:r>
            <a:br>
              <a:rPr b="1" dirty="0">
                <a:solidFill>
                  <a:srgbClr val="002060"/>
                </a:solidFill>
                <a:sym typeface="+mn-ea"/>
              </a:rPr>
            </a:br>
            <a:endParaRPr lang="en-US"/>
          </a:p>
        </p:txBody>
      </p:sp>
      <p:sp>
        <p:nvSpPr>
          <p:cNvPr id="3" name="Content Placeholder 2"/>
          <p:cNvSpPr>
            <a:spLocks noGrp="1"/>
          </p:cNvSpPr>
          <p:nvPr>
            <p:ph idx="1"/>
          </p:nvPr>
        </p:nvSpPr>
        <p:spPr/>
        <p:txBody>
          <a:bodyPr/>
          <a:lstStyle/>
          <a:p>
            <a:pPr algn="just">
              <a:lnSpc>
                <a:spcPct val="150000"/>
              </a:lnSpc>
            </a:pPr>
            <a:r>
              <a:rPr lang="en-US" dirty="0">
                <a:solidFill>
                  <a:srgbClr val="FF0000"/>
                </a:solidFill>
              </a:rPr>
              <a:t>Time Horizon:</a:t>
            </a:r>
            <a:r>
              <a:rPr lang="en-US" dirty="0"/>
              <a:t> In the short run, demand for certain goods may be inelastic because consumers need time to adjust their consumption patterns or find alternatives. However, in the long run, demand may become more elastic as consumers can make more substantial adjustments to their behavior.</a:t>
            </a:r>
          </a:p>
          <a:p>
            <a:pPr algn="just">
              <a:lnSpc>
                <a:spcPct val="150000"/>
              </a:lnSpc>
            </a:pPr>
            <a:endParaRPr lang="en-US" dirty="0"/>
          </a:p>
          <a:p>
            <a:pPr algn="just">
              <a:lnSpc>
                <a:spcPct val="150000"/>
              </a:lnSpc>
            </a:pPr>
            <a:r>
              <a:rPr lang="en-US" sz="2000" dirty="0"/>
              <a:t>In the short term, demand for petrol might be relatively inelastic as people need to fuel their cars. However, over time, consumers may start using more fuel-efficient vehicles or explore alternative transportation options.</a:t>
            </a:r>
          </a:p>
          <a:p>
            <a:pPr algn="just">
              <a:lnSpc>
                <a:spcPct val="150000"/>
              </a:lnSpc>
            </a:pPr>
            <a:endParaRPr lang="en-US" dirty="0"/>
          </a:p>
          <a:p>
            <a:pPr algn="just">
              <a:lnSpc>
                <a:spcPct val="150000"/>
              </a:lnSpc>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vert="horz" wrap="square" lIns="91440" tIns="45720" rIns="91440" bIns="45720" anchor="ctr" anchorCtr="0"/>
          <a:lstStyle/>
          <a:p>
            <a:pPr algn="ctr"/>
            <a:br>
              <a:rPr b="1" dirty="0">
                <a:solidFill>
                  <a:srgbClr val="002060"/>
                </a:solidFill>
              </a:rPr>
            </a:br>
            <a:r>
              <a:rPr b="1" dirty="0">
                <a:solidFill>
                  <a:srgbClr val="002060"/>
                </a:solidFill>
              </a:rPr>
              <a:t>Individual Demand Schedule</a:t>
            </a:r>
            <a:br>
              <a:rPr b="1" dirty="0">
                <a:solidFill>
                  <a:srgbClr val="002060"/>
                </a:solidFill>
              </a:rPr>
            </a:br>
            <a:r>
              <a:rPr b="1" dirty="0">
                <a:solidFill>
                  <a:srgbClr val="002060"/>
                </a:solidFill>
              </a:rPr>
              <a:t>Table 1</a:t>
            </a:r>
            <a:br>
              <a:rPr b="1" dirty="0">
                <a:solidFill>
                  <a:srgbClr val="002060"/>
                </a:solidFill>
              </a:rPr>
            </a:br>
            <a:endParaRPr dirty="0"/>
          </a:p>
        </p:txBody>
      </p:sp>
      <p:graphicFrame>
        <p:nvGraphicFramePr>
          <p:cNvPr id="4" name="Table 3"/>
          <p:cNvGraphicFramePr>
            <a:graphicFrameLocks noGrp="1"/>
          </p:cNvGraphicFramePr>
          <p:nvPr/>
        </p:nvGraphicFramePr>
        <p:xfrm>
          <a:off x="1804988" y="2465388"/>
          <a:ext cx="7216775" cy="2878900"/>
        </p:xfrm>
        <a:graphic>
          <a:graphicData uri="http://schemas.openxmlformats.org/drawingml/2006/table">
            <a:tbl>
              <a:tblPr/>
              <a:tblGrid>
                <a:gridCol w="3608387">
                  <a:extLst>
                    <a:ext uri="{9D8B030D-6E8A-4147-A177-3AD203B41FA5}">
                      <a16:colId xmlns:a16="http://schemas.microsoft.com/office/drawing/2014/main" val="20000"/>
                    </a:ext>
                  </a:extLst>
                </a:gridCol>
                <a:gridCol w="3608388">
                  <a:extLst>
                    <a:ext uri="{9D8B030D-6E8A-4147-A177-3AD203B41FA5}">
                      <a16:colId xmlns:a16="http://schemas.microsoft.com/office/drawing/2014/main" val="20001"/>
                    </a:ext>
                  </a:extLst>
                </a:gridCol>
              </a:tblGrid>
              <a:tr h="787400">
                <a:tc>
                  <a:txBody>
                    <a:bodyPr/>
                    <a:lstStyle/>
                    <a:p>
                      <a:pPr marL="53975" marR="0" lvl="0" indent="0" algn="ctr" defTabSz="914400" rtl="0" eaLnBrk="1" fontAlgn="base" latinLnBrk="0" hangingPunct="1">
                        <a:lnSpc>
                          <a:spcPts val="1190"/>
                        </a:lnSpc>
                        <a:spcBef>
                          <a:spcPts val="65"/>
                        </a:spcBef>
                        <a:spcAft>
                          <a:spcPct val="0"/>
                        </a:spcAft>
                        <a:buClrTx/>
                        <a:buSzTx/>
                        <a:buFontTx/>
                        <a:buNone/>
                      </a:pPr>
                      <a:endParaRPr kumimoji="0" lang="en-US" sz="2400" b="0" i="0" u="none" strike="noStrike" cap="none" normalizeH="0" baseline="0" dirty="0">
                        <a:ln>
                          <a:noFill/>
                        </a:ln>
                        <a:solidFill>
                          <a:schemeClr val="tx1"/>
                        </a:solidFill>
                        <a:effectLst/>
                        <a:latin typeface="Calibri" panose="020F0502020204030204" pitchFamily="34" charset="0"/>
                      </a:endParaRPr>
                    </a:p>
                    <a:p>
                      <a:pPr marL="53975" marR="0" lvl="0" indent="0" algn="ctr" defTabSz="914400" rtl="0" eaLnBrk="1" fontAlgn="base" latinLnBrk="0" hangingPunct="1">
                        <a:lnSpc>
                          <a:spcPts val="1190"/>
                        </a:lnSpc>
                        <a:spcBef>
                          <a:spcPts val="65"/>
                        </a:spcBef>
                        <a:spcAft>
                          <a:spcPct val="0"/>
                        </a:spcAft>
                        <a:buClrTx/>
                        <a:buSzTx/>
                        <a:buFontTx/>
                        <a:buNone/>
                      </a:pPr>
                      <a:endParaRPr kumimoji="0" lang="en-US" sz="2400" b="0" i="0" u="none" strike="noStrike" cap="none" normalizeH="0" baseline="0" dirty="0">
                        <a:ln>
                          <a:noFill/>
                        </a:ln>
                        <a:solidFill>
                          <a:schemeClr val="tx1"/>
                        </a:solidFill>
                        <a:effectLst/>
                        <a:latin typeface="Calibri" panose="020F0502020204030204" pitchFamily="34" charset="0"/>
                      </a:endParaRPr>
                    </a:p>
                    <a:p>
                      <a:pPr marL="53975" marR="0" lvl="0" indent="0" algn="ctr" defTabSz="914400" rtl="0" eaLnBrk="1" fontAlgn="base" latinLnBrk="0" hangingPunct="1">
                        <a:lnSpc>
                          <a:spcPts val="1190"/>
                        </a:lnSpc>
                        <a:spcBef>
                          <a:spcPts val="65"/>
                        </a:spcBef>
                        <a:spcAft>
                          <a:spcPct val="0"/>
                        </a:spcAft>
                        <a:buClrTx/>
                        <a:buSzTx/>
                        <a:buFontTx/>
                        <a:buNone/>
                      </a:pPr>
                      <a:r>
                        <a:rPr kumimoji="0" lang="en-US" sz="2400" b="0" i="0" u="none" strike="noStrike" cap="none" normalizeH="0" baseline="0" dirty="0">
                          <a:ln>
                            <a:noFill/>
                          </a:ln>
                          <a:solidFill>
                            <a:schemeClr val="tx1"/>
                          </a:solidFill>
                          <a:effectLst/>
                          <a:latin typeface="Calibri" panose="020F0502020204030204" pitchFamily="34" charset="0"/>
                        </a:rPr>
                        <a:t>Price of commodity</a:t>
                      </a:r>
                    </a:p>
                    <a:p>
                      <a:pPr marL="53975" marR="0" lvl="0" indent="0" algn="ctr" defTabSz="914400" rtl="0" eaLnBrk="1" fontAlgn="base" latinLnBrk="0" hangingPunct="1">
                        <a:lnSpc>
                          <a:spcPts val="1190"/>
                        </a:lnSpc>
                        <a:spcBef>
                          <a:spcPts val="65"/>
                        </a:spcBef>
                        <a:spcAft>
                          <a:spcPct val="0"/>
                        </a:spcAft>
                        <a:buClrTx/>
                        <a:buSzTx/>
                        <a:buFontTx/>
                        <a:buNone/>
                      </a:pPr>
                      <a:endParaRPr kumimoji="0" lang="en-US" sz="2400" b="0" i="0" u="none" strike="noStrike" cap="none" normalizeH="0" baseline="0" dirty="0">
                        <a:ln>
                          <a:noFill/>
                        </a:ln>
                        <a:solidFill>
                          <a:schemeClr val="tx1"/>
                        </a:solidFill>
                        <a:effectLst/>
                        <a:latin typeface="Calibri" panose="020F0502020204030204" pitchFamily="34" charset="0"/>
                      </a:endParaRPr>
                    </a:p>
                    <a:p>
                      <a:pPr marL="53975" marR="0" lvl="0" indent="0" algn="ctr" defTabSz="914400" rtl="0" eaLnBrk="1" fontAlgn="base" latinLnBrk="0" hangingPunct="1">
                        <a:lnSpc>
                          <a:spcPts val="1590"/>
                        </a:lnSpc>
                        <a:spcBef>
                          <a:spcPct val="0"/>
                        </a:spcBef>
                        <a:spcAft>
                          <a:spcPct val="0"/>
                        </a:spcAft>
                        <a:buClrTx/>
                        <a:buSzTx/>
                        <a:buFontTx/>
                        <a:buNone/>
                      </a:pPr>
                      <a:r>
                        <a:rPr kumimoji="0" lang="en-US" sz="2400" b="0" i="0" u="none" strike="noStrike" cap="none" normalizeH="0" baseline="0" dirty="0">
                          <a:ln>
                            <a:noFill/>
                          </a:ln>
                          <a:solidFill>
                            <a:schemeClr val="tx1"/>
                          </a:solidFill>
                          <a:effectLst/>
                          <a:latin typeface="Calibri" panose="020F0502020204030204" pitchFamily="34" charset="0"/>
                        </a:rPr>
                        <a:t>Rs. </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3980" marR="0" lvl="0" indent="0" algn="ctr" defTabSz="914400" rtl="0" eaLnBrk="1" fontAlgn="base" latinLnBrk="0" hangingPunct="1">
                        <a:lnSpc>
                          <a:spcPct val="103000"/>
                        </a:lnSpc>
                        <a:spcBef>
                          <a:spcPts val="65"/>
                        </a:spcBef>
                        <a:spcAft>
                          <a:spcPct val="0"/>
                        </a:spcAft>
                        <a:buClrTx/>
                        <a:buSzTx/>
                        <a:buFontTx/>
                        <a:buNone/>
                      </a:pPr>
                      <a:r>
                        <a:rPr kumimoji="0" lang="en-US" sz="2400" b="0" i="0" u="none" strike="noStrike" cap="none" normalizeH="0" baseline="0" dirty="0">
                          <a:ln>
                            <a:noFill/>
                          </a:ln>
                          <a:solidFill>
                            <a:schemeClr val="tx1"/>
                          </a:solidFill>
                          <a:effectLst/>
                          <a:latin typeface="Calibri" panose="020F0502020204030204" pitchFamily="34" charset="0"/>
                        </a:rPr>
                        <a:t>Quantity demanded of</a:t>
                      </a:r>
                    </a:p>
                    <a:p>
                      <a:pPr marL="93980" marR="0" lvl="0" indent="0" algn="ctr" defTabSz="914400" rtl="0" eaLnBrk="1" fontAlgn="base" latinLnBrk="0" hangingPunct="1">
                        <a:lnSpc>
                          <a:spcPct val="103000"/>
                        </a:lnSpc>
                        <a:spcBef>
                          <a:spcPts val="65"/>
                        </a:spcBef>
                        <a:spcAft>
                          <a:spcPct val="0"/>
                        </a:spcAft>
                        <a:buClrTx/>
                        <a:buSzTx/>
                        <a:buFontTx/>
                        <a:buNone/>
                      </a:pPr>
                      <a:r>
                        <a:rPr kumimoji="0" lang="en-US" sz="2400" b="0" i="0" u="none" strike="noStrike" cap="none" normalizeH="0" baseline="0" dirty="0">
                          <a:ln>
                            <a:noFill/>
                          </a:ln>
                          <a:solidFill>
                            <a:schemeClr val="tx1"/>
                          </a:solidFill>
                          <a:effectLst/>
                          <a:latin typeface="Calibri" panose="020F0502020204030204" pitchFamily="34" charset="0"/>
                        </a:rPr>
                        <a:t> commodity ‘x’ (in </a:t>
                      </a:r>
                      <a:r>
                        <a:rPr kumimoji="0" lang="en-US" sz="2400" b="0" i="0" u="none" strike="noStrike" cap="none" normalizeH="0" baseline="0" dirty="0" err="1">
                          <a:ln>
                            <a:noFill/>
                          </a:ln>
                          <a:solidFill>
                            <a:schemeClr val="tx1"/>
                          </a:solidFill>
                          <a:effectLst/>
                          <a:latin typeface="Calibri" panose="020F0502020204030204" pitchFamily="34" charset="0"/>
                        </a:rPr>
                        <a:t>kgs</a:t>
                      </a:r>
                      <a:r>
                        <a:rPr kumimoji="0" lang="en-US" sz="2400" b="0" i="0" u="none" strike="noStrike" cap="none" normalizeH="0" baseline="0" dirty="0">
                          <a:ln>
                            <a:noFill/>
                          </a:ln>
                          <a:solidFill>
                            <a:schemeClr val="tx1"/>
                          </a:solidFill>
                          <a:effectLst/>
                          <a:latin typeface="Calibri" panose="020F0502020204030204" pitchFamily="34" charset="0"/>
                        </a:rPr>
                        <a:t>)</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050">
                <a:tc>
                  <a:txBody>
                    <a:bodyPr/>
                    <a:lstStyle/>
                    <a:p>
                      <a:pPr marL="609600"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10</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1</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644525"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8</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2</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050">
                <a:tc>
                  <a:txBody>
                    <a:bodyPr/>
                    <a:lstStyle/>
                    <a:p>
                      <a:pPr marL="644525"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6</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3</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0050">
                <a:tc>
                  <a:txBody>
                    <a:bodyPr/>
                    <a:lstStyle/>
                    <a:p>
                      <a:pPr marL="644525"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4</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4</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0050">
                <a:tc>
                  <a:txBody>
                    <a:bodyPr/>
                    <a:lstStyle/>
                    <a:p>
                      <a:pPr marL="644525"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2</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 marR="0" lvl="0" indent="0" algn="ctr" defTabSz="914400" rtl="0" eaLnBrk="1" fontAlgn="base" latinLnBrk="0" hangingPunct="1">
                        <a:lnSpc>
                          <a:spcPct val="100000"/>
                        </a:lnSpc>
                        <a:spcBef>
                          <a:spcPts val="90"/>
                        </a:spcBef>
                        <a:spcAft>
                          <a:spcPct val="0"/>
                        </a:spcAft>
                        <a:buClrTx/>
                        <a:buSzTx/>
                        <a:buFontTx/>
                        <a:buNone/>
                      </a:pPr>
                      <a:r>
                        <a:rPr kumimoji="0" lang="en-US" sz="2400" b="0" i="0" u="none" strike="noStrike" cap="none" normalizeH="0" baseline="0">
                          <a:ln>
                            <a:noFill/>
                          </a:ln>
                          <a:solidFill>
                            <a:schemeClr val="tx1"/>
                          </a:solidFill>
                          <a:effectLst/>
                          <a:latin typeface="Calibri" panose="020F0502020204030204" pitchFamily="34" charset="0"/>
                        </a:rPr>
                        <a:t>5</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b="1" dirty="0">
                <a:solidFill>
                  <a:srgbClr val="002060"/>
                </a:solidFill>
                <a:sym typeface="+mn-ea"/>
              </a:rPr>
            </a:br>
            <a:r>
              <a:rPr b="1" dirty="0">
                <a:solidFill>
                  <a:srgbClr val="002060"/>
                </a:solidFill>
                <a:sym typeface="+mn-ea"/>
              </a:rPr>
              <a:t>Factors influencing the elasticity of demand </a:t>
            </a:r>
            <a:br>
              <a:rPr b="1" dirty="0">
                <a:solidFill>
                  <a:srgbClr val="002060"/>
                </a:solidFill>
                <a:sym typeface="+mn-ea"/>
              </a:rPr>
            </a:br>
            <a:endParaRPr lang="en-US"/>
          </a:p>
        </p:txBody>
      </p:sp>
      <p:sp>
        <p:nvSpPr>
          <p:cNvPr id="3" name="Content Placeholder 2"/>
          <p:cNvSpPr>
            <a:spLocks noGrp="1"/>
          </p:cNvSpPr>
          <p:nvPr>
            <p:ph idx="1"/>
          </p:nvPr>
        </p:nvSpPr>
        <p:spPr/>
        <p:txBody>
          <a:bodyPr/>
          <a:lstStyle/>
          <a:p>
            <a:pPr algn="just">
              <a:lnSpc>
                <a:spcPct val="150000"/>
              </a:lnSpc>
            </a:pPr>
            <a:r>
              <a:rPr lang="en-US" dirty="0">
                <a:solidFill>
                  <a:srgbClr val="FF0000"/>
                </a:solidFill>
              </a:rPr>
              <a:t>Brand Loyalty:</a:t>
            </a:r>
            <a:r>
              <a:rPr lang="en-US" dirty="0"/>
              <a:t> Products or services with strong brand loyalty often exhibit inelastic demand. Consumers who are loyal to a specific brand may be less sensitive to price changes and continue purchasing the product regardless of its cost.</a:t>
            </a:r>
          </a:p>
          <a:p>
            <a:pPr algn="just">
              <a:lnSpc>
                <a:spcPct val="150000"/>
              </a:lnSpc>
            </a:pPr>
            <a:endParaRPr lang="en-US" dirty="0"/>
          </a:p>
          <a:p>
            <a:pPr algn="just">
              <a:lnSpc>
                <a:spcPct val="150000"/>
              </a:lnSpc>
            </a:pPr>
            <a:r>
              <a:rPr lang="en-US" sz="2000" dirty="0"/>
              <a:t>Apple iPhones. Some consumers are highly loyal to the Apple brand and may be willing to pay a premium for iPhones, even if there are cheaper alternatives with similar features.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b="1" dirty="0">
                <a:solidFill>
                  <a:srgbClr val="002060"/>
                </a:solidFill>
                <a:sym typeface="+mn-ea"/>
              </a:rPr>
            </a:br>
            <a:r>
              <a:rPr b="1" dirty="0">
                <a:solidFill>
                  <a:srgbClr val="002060"/>
                </a:solidFill>
                <a:sym typeface="+mn-ea"/>
              </a:rPr>
              <a:t>Factors influencing the elasticity of demand </a:t>
            </a:r>
            <a:br>
              <a:rPr b="1" dirty="0">
                <a:solidFill>
                  <a:srgbClr val="002060"/>
                </a:solidFill>
                <a:sym typeface="+mn-ea"/>
              </a:rPr>
            </a:br>
            <a:endParaRPr lang="en-US"/>
          </a:p>
        </p:txBody>
      </p:sp>
      <p:sp>
        <p:nvSpPr>
          <p:cNvPr id="3" name="Content Placeholder 2"/>
          <p:cNvSpPr>
            <a:spLocks noGrp="1"/>
          </p:cNvSpPr>
          <p:nvPr>
            <p:ph idx="1"/>
          </p:nvPr>
        </p:nvSpPr>
        <p:spPr/>
        <p:txBody>
          <a:bodyPr/>
          <a:lstStyle/>
          <a:p>
            <a:pPr algn="just">
              <a:lnSpc>
                <a:spcPct val="150000"/>
              </a:lnSpc>
            </a:pPr>
            <a:r>
              <a:rPr lang="en-US">
                <a:solidFill>
                  <a:srgbClr val="FF0000"/>
                </a:solidFill>
              </a:rPr>
              <a:t>Perceived Necessity:</a:t>
            </a:r>
            <a:r>
              <a:rPr lang="en-US"/>
              <a:t> If a product is perceived as indispensable or essential for a specific purpose, its demand tends to be less elastic. For instance, life-saving medications or critical medical treatments are perceived as necessary, leading to less price sensitivity.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b="1" dirty="0">
                <a:solidFill>
                  <a:srgbClr val="002060"/>
                </a:solidFill>
                <a:sym typeface="+mn-ea"/>
              </a:rPr>
            </a:br>
            <a:r>
              <a:rPr b="1" dirty="0">
                <a:solidFill>
                  <a:srgbClr val="002060"/>
                </a:solidFill>
                <a:sym typeface="+mn-ea"/>
              </a:rPr>
              <a:t>Factors influencing the elasticity of demand </a:t>
            </a:r>
            <a:br>
              <a:rPr b="1" dirty="0">
                <a:solidFill>
                  <a:srgbClr val="002060"/>
                </a:solidFill>
                <a:sym typeface="+mn-ea"/>
              </a:rPr>
            </a:br>
            <a:endParaRPr lang="en-US"/>
          </a:p>
        </p:txBody>
      </p:sp>
      <p:sp>
        <p:nvSpPr>
          <p:cNvPr id="3" name="Content Placeholder 2"/>
          <p:cNvSpPr>
            <a:spLocks noGrp="1"/>
          </p:cNvSpPr>
          <p:nvPr>
            <p:ph idx="1"/>
          </p:nvPr>
        </p:nvSpPr>
        <p:spPr/>
        <p:txBody>
          <a:bodyPr/>
          <a:lstStyle/>
          <a:p>
            <a:pPr algn="just">
              <a:lnSpc>
                <a:spcPct val="150000"/>
              </a:lnSpc>
            </a:pPr>
            <a:r>
              <a:rPr lang="en-US" sz="2400">
                <a:solidFill>
                  <a:srgbClr val="FF0000"/>
                </a:solidFill>
              </a:rPr>
              <a:t>Durability:</a:t>
            </a:r>
            <a:r>
              <a:rPr lang="en-US" sz="2400"/>
              <a:t> Durable goods, such as appliances or electronic devices, often have more elastic demand. Consumers may choose to delay their purchase or look for better deals when the price changes.</a:t>
            </a:r>
            <a:r>
              <a:rPr sz="2400" dirty="0">
                <a:sym typeface="+mn-ea"/>
              </a:rPr>
              <a:t>Demand for perishable goods is inelastic. For example, milk,</a:t>
            </a:r>
            <a:endParaRPr lang="en-US" sz="2400"/>
          </a:p>
          <a:p>
            <a:pPr algn="just">
              <a:lnSpc>
                <a:spcPct val="150000"/>
              </a:lnSpc>
            </a:pPr>
            <a:endParaRPr lang="en-US" sz="2400"/>
          </a:p>
          <a:p>
            <a:pPr algn="just">
              <a:lnSpc>
                <a:spcPct val="150000"/>
              </a:lnSpc>
            </a:pPr>
            <a:r>
              <a:rPr lang="en-US" sz="1800"/>
              <a:t>Understanding the factors that influence the elasticity of demand is crucial for businesses and policymakers as it helps predict how changes in price will affect total revenue and consumer behavior. Elasticity also plays a significant role in pricing strategies, taxation policies, and market analysis.</a:t>
            </a:r>
          </a:p>
          <a:p>
            <a:pPr algn="just">
              <a:lnSpc>
                <a:spcPct val="150000"/>
              </a:lnSpc>
            </a:pPr>
            <a:endParaRPr lang="en-US"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vert="horz" wrap="square" lIns="91440" tIns="45720" rIns="91440" bIns="45720" anchor="ctr" anchorCtr="0"/>
          <a:lstStyle/>
          <a:p>
            <a:pPr algn="ctr" eaLnBrk="1" hangingPunct="1"/>
            <a:br>
              <a:rPr sz="3600" b="1" dirty="0">
                <a:solidFill>
                  <a:srgbClr val="002060"/>
                </a:solidFill>
              </a:rPr>
            </a:br>
            <a:r>
              <a:rPr sz="3600" b="1" dirty="0">
                <a:solidFill>
                  <a:srgbClr val="002060"/>
                </a:solidFill>
              </a:rPr>
              <a:t>Factors influencing the elasticity of demand </a:t>
            </a:r>
            <a:br>
              <a:rPr sz="3600" b="1" dirty="0">
                <a:solidFill>
                  <a:srgbClr val="002060"/>
                </a:solidFill>
              </a:rPr>
            </a:br>
            <a:endParaRPr lang="en-IN" altLang="x-none" sz="3600" b="1" dirty="0">
              <a:solidFill>
                <a:srgbClr val="002060"/>
              </a:solidFill>
            </a:endParaRPr>
          </a:p>
        </p:txBody>
      </p:sp>
      <p:sp>
        <p:nvSpPr>
          <p:cNvPr id="77827" name="Content Placeholder 2"/>
          <p:cNvSpPr>
            <a:spLocks noGrp="1"/>
          </p:cNvSpPr>
          <p:nvPr>
            <p:ph idx="1"/>
          </p:nvPr>
        </p:nvSpPr>
        <p:spPr/>
        <p:txBody>
          <a:bodyPr vert="horz" wrap="square" lIns="91440" tIns="45720" rIns="91440" bIns="45720" anchor="t" anchorCtr="0"/>
          <a:lstStyle/>
          <a:p>
            <a:pPr algn="just" eaLnBrk="1" hangingPunct="1">
              <a:lnSpc>
                <a:spcPct val="150000"/>
              </a:lnSpc>
            </a:pPr>
            <a:r>
              <a:rPr sz="3200" dirty="0">
                <a:solidFill>
                  <a:srgbClr val="FF0000"/>
                </a:solidFill>
              </a:rPr>
              <a:t>Income of the consumer : </a:t>
            </a:r>
            <a:r>
              <a:rPr sz="3200" dirty="0"/>
              <a:t>Demand for goods is usually inelastic, if the consumer has high income. The demand pattern of a very rich and an extremely poor person is rarely affected by significant changes in the price.</a:t>
            </a:r>
          </a:p>
          <a:p>
            <a:pPr algn="just" eaLnBrk="1" hangingPunct="1">
              <a:lnSpc>
                <a:spcPct val="150000"/>
              </a:lnSpc>
            </a:pPr>
            <a:endParaRPr sz="3200" dirty="0"/>
          </a:p>
          <a:p>
            <a:pPr algn="just" eaLnBrk="1" hangingPunct="1">
              <a:lnSpc>
                <a:spcPct val="150000"/>
              </a:lnSpc>
            </a:pPr>
            <a:endParaRPr lang="en-IN" altLang="x-none" sz="3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vert="horz" wrap="square" lIns="91440" tIns="45720" rIns="91440" bIns="45720" anchor="ctr" anchorCtr="0"/>
          <a:lstStyle/>
          <a:p>
            <a:pPr algn="ctr">
              <a:buNone/>
            </a:pPr>
            <a:br>
              <a:rPr sz="3200" b="1" dirty="0">
                <a:solidFill>
                  <a:srgbClr val="0070C0"/>
                </a:solidFill>
              </a:rPr>
            </a:br>
            <a:r>
              <a:rPr sz="3200" b="1" dirty="0">
                <a:solidFill>
                  <a:srgbClr val="0070C0"/>
                </a:solidFill>
              </a:rPr>
              <a:t>Methods of Measuring Price Elasticity of Demand</a:t>
            </a:r>
            <a:br>
              <a:rPr sz="3200" b="1" dirty="0">
                <a:solidFill>
                  <a:srgbClr val="0070C0"/>
                </a:solidFill>
              </a:rPr>
            </a:br>
            <a:endParaRPr sz="3200" dirty="0">
              <a:solidFill>
                <a:srgbClr val="0070C0"/>
              </a:solidFill>
            </a:endParaRPr>
          </a:p>
        </p:txBody>
      </p:sp>
      <p:sp>
        <p:nvSpPr>
          <p:cNvPr id="79875" name="Content Placeholder 2"/>
          <p:cNvSpPr>
            <a:spLocks noGrp="1"/>
          </p:cNvSpPr>
          <p:nvPr>
            <p:ph idx="1"/>
          </p:nvPr>
        </p:nvSpPr>
        <p:spPr/>
        <p:txBody>
          <a:bodyPr vert="horz" wrap="square" lIns="91440" tIns="45720" rIns="91440" bIns="45720" anchor="t" anchorCtr="0"/>
          <a:lstStyle/>
          <a:p>
            <a:pPr algn="just">
              <a:lnSpc>
                <a:spcPct val="150000"/>
              </a:lnSpc>
            </a:pPr>
            <a:r>
              <a:rPr sz="3600" dirty="0"/>
              <a:t>Percentage method</a:t>
            </a:r>
          </a:p>
          <a:p>
            <a:pPr algn="just">
              <a:lnSpc>
                <a:spcPct val="150000"/>
              </a:lnSpc>
            </a:pPr>
            <a:r>
              <a:rPr sz="3600" dirty="0"/>
              <a:t>Total outlay method</a:t>
            </a:r>
          </a:p>
          <a:p>
            <a:pPr algn="just">
              <a:lnSpc>
                <a:spcPct val="150000"/>
              </a:lnSpc>
            </a:pPr>
            <a:r>
              <a:rPr sz="3600" dirty="0"/>
              <a:t>Arc method</a:t>
            </a:r>
          </a:p>
          <a:p>
            <a:pPr algn="just">
              <a:lnSpc>
                <a:spcPct val="150000"/>
              </a:lnSpc>
            </a:pPr>
            <a:endParaRPr sz="36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vert="horz" wrap="square" lIns="91440" tIns="45720" rIns="91440" bIns="45720" anchor="ctr" anchorCtr="0"/>
          <a:lstStyle/>
          <a:p>
            <a:pPr algn="ctr">
              <a:buNone/>
            </a:pPr>
            <a:br>
              <a:rPr sz="3600" b="1" dirty="0">
                <a:solidFill>
                  <a:srgbClr val="0070C0"/>
                </a:solidFill>
              </a:rPr>
            </a:br>
            <a:r>
              <a:rPr sz="3600" b="1" dirty="0">
                <a:solidFill>
                  <a:srgbClr val="0070C0"/>
                </a:solidFill>
              </a:rPr>
              <a:t>Percentage Method- Price Elasticity Demand</a:t>
            </a:r>
            <a:br>
              <a:rPr sz="3600" b="1" dirty="0">
                <a:solidFill>
                  <a:srgbClr val="0070C0"/>
                </a:solidFill>
              </a:rPr>
            </a:br>
            <a:endParaRPr sz="3600" dirty="0">
              <a:solidFill>
                <a:srgbClr val="0070C0"/>
              </a:solidFill>
            </a:endParaRPr>
          </a:p>
        </p:txBody>
      </p:sp>
      <p:sp>
        <p:nvSpPr>
          <p:cNvPr id="80899" name="Content Placeholder 2"/>
          <p:cNvSpPr>
            <a:spLocks noGrp="1"/>
          </p:cNvSpPr>
          <p:nvPr>
            <p:ph idx="1"/>
          </p:nvPr>
        </p:nvSpPr>
        <p:spPr/>
        <p:txBody>
          <a:bodyPr vert="horz" wrap="square" lIns="91440" tIns="45720" rIns="91440" bIns="45720" anchor="t" anchorCtr="0"/>
          <a:lstStyle/>
          <a:p>
            <a:pPr marL="0" indent="0" algn="just">
              <a:lnSpc>
                <a:spcPct val="150000"/>
              </a:lnSpc>
              <a:buNone/>
            </a:pPr>
            <a:r>
              <a:rPr lang="en-US" sz="3200" dirty="0"/>
              <a:t>P</a:t>
            </a:r>
            <a:r>
              <a:rPr sz="3200" dirty="0"/>
              <a:t>rice elasticity is calculated in terms of the rate of the percentage change in the quantity to the percentage change in price. </a:t>
            </a:r>
          </a:p>
          <a:p>
            <a:pPr algn="just">
              <a:lnSpc>
                <a:spcPct val="150000"/>
              </a:lnSpc>
            </a:pPr>
            <a:endParaRPr sz="3200" dirty="0"/>
          </a:p>
          <a:p>
            <a:pPr algn="just">
              <a:lnSpc>
                <a:spcPct val="150000"/>
              </a:lnSpc>
            </a:pPr>
            <a:r>
              <a:rPr sz="3200" dirty="0"/>
              <a:t>The price elasticity of demand can, according to this approach, be mathematically expressed as -</a:t>
            </a:r>
          </a:p>
          <a:p>
            <a:pPr algn="just">
              <a:lnSpc>
                <a:spcPct val="150000"/>
              </a:lnSpc>
            </a:pPr>
            <a:endParaRPr sz="3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Box 2"/>
          <p:cNvSpPr txBox="1"/>
          <p:nvPr/>
        </p:nvSpPr>
        <p:spPr>
          <a:xfrm>
            <a:off x="1177925" y="123825"/>
            <a:ext cx="8688388" cy="1754188"/>
          </a:xfrm>
          <a:prstGeom prst="rect">
            <a:avLst/>
          </a:prstGeom>
          <a:noFill/>
          <a:ln w="9525">
            <a:noFill/>
          </a:ln>
        </p:spPr>
        <p:txBody>
          <a:bodyPr wrap="none">
            <a:spAutoFit/>
          </a:bodyPr>
          <a:lstStyle/>
          <a:p>
            <a:br>
              <a:rPr sz="3600" b="1" dirty="0">
                <a:solidFill>
                  <a:srgbClr val="0070C0"/>
                </a:solidFill>
                <a:latin typeface="Calibri" panose="020F0502020204030204" pitchFamily="34" charset="0"/>
              </a:rPr>
            </a:br>
            <a:r>
              <a:rPr sz="3600" b="1" dirty="0">
                <a:solidFill>
                  <a:srgbClr val="0070C0"/>
                </a:solidFill>
                <a:latin typeface="Calibri" panose="020F0502020204030204" pitchFamily="34" charset="0"/>
              </a:rPr>
              <a:t>Percentage Method- Price Elasticity Demand</a:t>
            </a:r>
            <a:br>
              <a:rPr sz="3600" b="1" dirty="0">
                <a:solidFill>
                  <a:srgbClr val="0070C0"/>
                </a:solidFill>
                <a:latin typeface="Calibri" panose="020F0502020204030204" pitchFamily="34" charset="0"/>
              </a:rPr>
            </a:br>
            <a:endParaRPr sz="36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915670" y="1878330"/>
            <a:ext cx="8950960" cy="515874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p:cNvPicPr>
          <p:nvPr/>
        </p:nvPicPr>
        <p:blipFill>
          <a:blip r:embed="rId2">
            <a:lum bright="-20001"/>
          </a:blip>
          <a:stretch>
            <a:fillRect/>
          </a:stretch>
        </p:blipFill>
        <p:spPr>
          <a:xfrm>
            <a:off x="844550" y="2022475"/>
            <a:ext cx="9566275" cy="5380038"/>
          </a:xfrm>
          <a:prstGeom prst="rect">
            <a:avLst/>
          </a:prstGeom>
          <a:noFill/>
          <a:ln w="9525">
            <a:noFill/>
          </a:ln>
        </p:spPr>
      </p:pic>
      <p:sp>
        <p:nvSpPr>
          <p:cNvPr id="82947" name="TextBox 2"/>
          <p:cNvSpPr txBox="1"/>
          <p:nvPr/>
        </p:nvSpPr>
        <p:spPr>
          <a:xfrm>
            <a:off x="1177925" y="123825"/>
            <a:ext cx="8688388" cy="1754188"/>
          </a:xfrm>
          <a:prstGeom prst="rect">
            <a:avLst/>
          </a:prstGeom>
          <a:noFill/>
          <a:ln w="9525">
            <a:noFill/>
          </a:ln>
        </p:spPr>
        <p:txBody>
          <a:bodyPr wrap="none">
            <a:spAutoFit/>
          </a:bodyPr>
          <a:lstStyle/>
          <a:p>
            <a:br>
              <a:rPr sz="3600" b="1" dirty="0">
                <a:solidFill>
                  <a:srgbClr val="0070C0"/>
                </a:solidFill>
                <a:latin typeface="Calibri" panose="020F0502020204030204" pitchFamily="34" charset="0"/>
              </a:rPr>
            </a:br>
            <a:r>
              <a:rPr sz="3600" b="1" dirty="0">
                <a:solidFill>
                  <a:srgbClr val="0070C0"/>
                </a:solidFill>
                <a:latin typeface="Calibri" panose="020F0502020204030204" pitchFamily="34" charset="0"/>
              </a:rPr>
              <a:t>Percentage Method- Price Elasticity Demand</a:t>
            </a:r>
            <a:br>
              <a:rPr sz="3600" b="1" dirty="0">
                <a:solidFill>
                  <a:srgbClr val="0070C0"/>
                </a:solidFill>
                <a:latin typeface="Calibri" panose="020F0502020204030204" pitchFamily="34" charset="0"/>
              </a:rPr>
            </a:br>
            <a:endParaRPr sz="3600" dirty="0">
              <a:latin typeface="Calibri" panose="020F050202020403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vert="horz" wrap="square" lIns="91440" tIns="45720" rIns="91440" bIns="45720" anchor="ctr" anchorCtr="0"/>
          <a:lstStyle/>
          <a:p>
            <a:pPr algn="ctr">
              <a:buNone/>
            </a:pPr>
            <a:br>
              <a:rPr sz="3600" b="1" dirty="0">
                <a:solidFill>
                  <a:srgbClr val="0070C0"/>
                </a:solidFill>
              </a:rPr>
            </a:br>
            <a:r>
              <a:rPr sz="3600" b="1" dirty="0">
                <a:solidFill>
                  <a:srgbClr val="0070C0"/>
                </a:solidFill>
              </a:rPr>
              <a:t>Percentage Method- Price Elasticity Demand</a:t>
            </a:r>
            <a:br>
              <a:rPr sz="3600" b="1" dirty="0">
                <a:solidFill>
                  <a:srgbClr val="0070C0"/>
                </a:solidFill>
              </a:rPr>
            </a:br>
            <a:endParaRPr sz="3600" dirty="0"/>
          </a:p>
        </p:txBody>
      </p:sp>
      <p:sp>
        <p:nvSpPr>
          <p:cNvPr id="83971" name="Content Placeholder 2"/>
          <p:cNvSpPr>
            <a:spLocks noGrp="1"/>
          </p:cNvSpPr>
          <p:nvPr>
            <p:ph idx="1"/>
          </p:nvPr>
        </p:nvSpPr>
        <p:spPr/>
        <p:txBody>
          <a:bodyPr vert="horz" wrap="square" lIns="91440" tIns="45720" rIns="91440" bIns="45720" anchor="t" anchorCtr="0"/>
          <a:lstStyle/>
          <a:p>
            <a:pPr algn="just">
              <a:lnSpc>
                <a:spcPct val="150000"/>
              </a:lnSpc>
            </a:pPr>
            <a:r>
              <a:rPr sz="3200" dirty="0"/>
              <a:t>Demand price elasticity is often a negative number since the quantity requested and the price are inversely related. This implies that the higher the price, the lower the demand, and the lower the price, the greater the product demand.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vert="horz" wrap="square" lIns="91440" tIns="45720" rIns="91440" bIns="45720" anchor="ctr" anchorCtr="0"/>
          <a:lstStyle/>
          <a:p>
            <a:pPr algn="ctr">
              <a:buNone/>
            </a:pPr>
            <a:br>
              <a:rPr sz="3600" b="1" dirty="0">
                <a:solidFill>
                  <a:srgbClr val="0070C0"/>
                </a:solidFill>
              </a:rPr>
            </a:br>
            <a:r>
              <a:rPr sz="3600" b="1" dirty="0">
                <a:solidFill>
                  <a:srgbClr val="0070C0"/>
                </a:solidFill>
              </a:rPr>
              <a:t>Total Expenditure Method</a:t>
            </a:r>
            <a:br>
              <a:rPr sz="3600" b="1" dirty="0">
                <a:solidFill>
                  <a:srgbClr val="0070C0"/>
                </a:solidFill>
              </a:rPr>
            </a:br>
            <a:endParaRPr sz="3600" b="1" dirty="0">
              <a:solidFill>
                <a:srgbClr val="0070C0"/>
              </a:solidFill>
            </a:endParaRPr>
          </a:p>
        </p:txBody>
      </p:sp>
      <p:sp>
        <p:nvSpPr>
          <p:cNvPr id="84995" name="Content Placeholder 2"/>
          <p:cNvSpPr>
            <a:spLocks noGrp="1"/>
          </p:cNvSpPr>
          <p:nvPr>
            <p:ph idx="1"/>
          </p:nvPr>
        </p:nvSpPr>
        <p:spPr/>
        <p:txBody>
          <a:bodyPr vert="horz" wrap="square" lIns="91440" tIns="45720" rIns="91440" bIns="45720" anchor="t" anchorCtr="0"/>
          <a:lstStyle/>
          <a:p>
            <a:pPr algn="just">
              <a:lnSpc>
                <a:spcPct val="150000"/>
              </a:lnSpc>
            </a:pPr>
            <a:r>
              <a:rPr dirty="0"/>
              <a:t>Dr. Marshall has evolved the total expenditure method to measure the price elasticity of demand.</a:t>
            </a:r>
          </a:p>
          <a:p>
            <a:pPr algn="just">
              <a:lnSpc>
                <a:spcPct val="150000"/>
              </a:lnSpc>
            </a:pPr>
            <a:endParaRPr dirty="0"/>
          </a:p>
          <a:p>
            <a:pPr algn="just">
              <a:lnSpc>
                <a:spcPct val="150000"/>
              </a:lnSpc>
            </a:pPr>
            <a:r>
              <a:rPr dirty="0"/>
              <a:t>Elasticity of demand can be measured by considering the change in price and the subsequent change in the total quantity of goods purchased and the total amount of money spent on 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vert="horz" wrap="square" lIns="91440" tIns="45720" rIns="91440" bIns="45720" anchor="ctr" anchorCtr="0"/>
          <a:lstStyle/>
          <a:p>
            <a:pPr algn="ctr"/>
            <a:br>
              <a:rPr b="1" dirty="0">
                <a:solidFill>
                  <a:srgbClr val="002060"/>
                </a:solidFill>
              </a:rPr>
            </a:br>
            <a:r>
              <a:rPr b="1" dirty="0">
                <a:solidFill>
                  <a:srgbClr val="002060"/>
                </a:solidFill>
              </a:rPr>
              <a:t>Individual Demand Schedule</a:t>
            </a:r>
            <a:br>
              <a:rPr b="1" dirty="0">
                <a:solidFill>
                  <a:srgbClr val="002060"/>
                </a:solidFill>
              </a:rPr>
            </a:br>
            <a:endParaRPr dirty="0"/>
          </a:p>
        </p:txBody>
      </p:sp>
      <p:sp>
        <p:nvSpPr>
          <p:cNvPr id="10243" name="Content Placeholder 2"/>
          <p:cNvSpPr>
            <a:spLocks noGrp="1"/>
          </p:cNvSpPr>
          <p:nvPr>
            <p:ph idx="1"/>
          </p:nvPr>
        </p:nvSpPr>
        <p:spPr>
          <a:xfrm>
            <a:off x="744538" y="2047875"/>
            <a:ext cx="9337675" cy="5151438"/>
          </a:xfrm>
        </p:spPr>
        <p:txBody>
          <a:bodyPr vert="horz" wrap="square" lIns="91440" tIns="45720" rIns="91440" bIns="45720" anchor="t" anchorCtr="0"/>
          <a:lstStyle/>
          <a:p>
            <a:pPr algn="just"/>
            <a:r>
              <a:rPr sz="3600" dirty="0"/>
              <a:t>Table  shows different quantities of commodity ‘</a:t>
            </a:r>
            <a:r>
              <a:rPr sz="3600" i="1" dirty="0"/>
              <a:t>x</a:t>
            </a:r>
            <a:r>
              <a:rPr sz="3600" dirty="0"/>
              <a:t>’ purchased by an individual consumer at various prices. It can be observed that less quantity of commodity is demanded at rising prices and more quantity of commodity is demanded at falling prices. </a:t>
            </a:r>
          </a:p>
          <a:p>
            <a:pPr algn="just"/>
            <a:endParaRPr sz="3600" dirty="0"/>
          </a:p>
          <a:p>
            <a:pPr algn="just"/>
            <a:r>
              <a:rPr sz="3600" dirty="0"/>
              <a:t>It indicates an </a:t>
            </a:r>
            <a:r>
              <a:rPr sz="3600" dirty="0">
                <a:solidFill>
                  <a:srgbClr val="FF0000"/>
                </a:solidFill>
              </a:rPr>
              <a:t>inverse relationship between price and quantity demanded</a:t>
            </a:r>
            <a:r>
              <a:rPr sz="3600" dirty="0"/>
              <a:t>.</a:t>
            </a:r>
          </a:p>
          <a:p>
            <a:pPr algn="just"/>
            <a:endParaRPr sz="36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vert="horz" wrap="square" lIns="91440" tIns="45720" rIns="91440" bIns="45720" anchor="ctr" anchorCtr="0"/>
          <a:lstStyle/>
          <a:p>
            <a:pPr algn="ctr">
              <a:buNone/>
            </a:pPr>
            <a:br>
              <a:rPr b="1" dirty="0">
                <a:solidFill>
                  <a:srgbClr val="0070C0"/>
                </a:solidFill>
              </a:rPr>
            </a:br>
            <a:r>
              <a:rPr b="1" dirty="0">
                <a:solidFill>
                  <a:srgbClr val="0070C0"/>
                </a:solidFill>
              </a:rPr>
              <a:t>Total Expenditure Method</a:t>
            </a:r>
            <a:br>
              <a:rPr b="1" dirty="0">
                <a:solidFill>
                  <a:srgbClr val="0070C0"/>
                </a:solidFill>
              </a:rPr>
            </a:br>
            <a:endParaRPr dirty="0"/>
          </a:p>
        </p:txBody>
      </p:sp>
      <p:sp>
        <p:nvSpPr>
          <p:cNvPr id="86019" name="Content Placeholder 2"/>
          <p:cNvSpPr>
            <a:spLocks noGrp="1"/>
          </p:cNvSpPr>
          <p:nvPr>
            <p:ph idx="1"/>
          </p:nvPr>
        </p:nvSpPr>
        <p:spPr/>
        <p:txBody>
          <a:bodyPr vert="horz" wrap="square" lIns="91440" tIns="45720" rIns="91440" bIns="45720" anchor="t" anchorCtr="0"/>
          <a:lstStyle/>
          <a:p>
            <a:endParaRPr dirty="0"/>
          </a:p>
          <a:p>
            <a:endParaRPr dirty="0"/>
          </a:p>
          <a:p>
            <a:endParaRPr dirty="0"/>
          </a:p>
          <a:p>
            <a:endParaRPr dirty="0"/>
          </a:p>
          <a:p>
            <a:pPr algn="ctr">
              <a:buNone/>
            </a:pPr>
            <a:r>
              <a:rPr sz="4000" b="1" dirty="0"/>
              <a:t>Total Outlay = Price X Quantity Demanded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96FE-E732-E302-032B-8694AD82FA5D}"/>
              </a:ext>
            </a:extLst>
          </p:cNvPr>
          <p:cNvSpPr>
            <a:spLocks noGrp="1"/>
          </p:cNvSpPr>
          <p:nvPr>
            <p:ph type="title"/>
          </p:nvPr>
        </p:nvSpPr>
        <p:spPr/>
        <p:txBody>
          <a:bodyPr/>
          <a:lstStyle/>
          <a:p>
            <a:pPr algn="ctr"/>
            <a:br>
              <a:rPr lang="en-US" sz="4400" b="1" dirty="0">
                <a:solidFill>
                  <a:srgbClr val="0070C0"/>
                </a:solidFill>
              </a:rPr>
            </a:br>
            <a:r>
              <a:rPr lang="en-US" sz="4400" b="1" dirty="0">
                <a:solidFill>
                  <a:srgbClr val="0070C0"/>
                </a:solidFill>
              </a:rPr>
              <a:t>Total Expenditure Method</a:t>
            </a:r>
            <a:br>
              <a:rPr lang="en-US" sz="4400" b="1" dirty="0">
                <a:solidFill>
                  <a:srgbClr val="0070C0"/>
                </a:solidFill>
              </a:rPr>
            </a:br>
            <a:endParaRPr lang="en-US" dirty="0"/>
          </a:p>
        </p:txBody>
      </p:sp>
      <p:sp>
        <p:nvSpPr>
          <p:cNvPr id="3" name="Content Placeholder 2">
            <a:extLst>
              <a:ext uri="{FF2B5EF4-FFF2-40B4-BE49-F238E27FC236}">
                <a16:creationId xmlns:a16="http://schemas.microsoft.com/office/drawing/2014/main" id="{C72A0957-4623-AF83-5A66-698AEF7F4D44}"/>
              </a:ext>
            </a:extLst>
          </p:cNvPr>
          <p:cNvSpPr>
            <a:spLocks noGrp="1"/>
          </p:cNvSpPr>
          <p:nvPr>
            <p:ph idx="1"/>
          </p:nvPr>
        </p:nvSpPr>
        <p:spPr/>
        <p:txBody>
          <a:bodyPr/>
          <a:lstStyle/>
          <a:p>
            <a:pPr algn="just">
              <a:lnSpc>
                <a:spcPct val="150000"/>
              </a:lnSpc>
              <a:buFont typeface="+mj-lt"/>
              <a:buAutoNum type="arabicPeriod"/>
            </a:pPr>
            <a:r>
              <a:rPr lang="en-US" sz="2400" b="1" i="0" dirty="0">
                <a:effectLst/>
                <a:latin typeface="Söhne"/>
              </a:rPr>
              <a:t>Identify Initial Price and Quantity:</a:t>
            </a:r>
            <a:r>
              <a:rPr lang="en-US" sz="2400" b="0" i="0" dirty="0">
                <a:effectLst/>
                <a:latin typeface="Söhne"/>
              </a:rPr>
              <a:t> Start with an initial price and corresponding quantity demanded.</a:t>
            </a:r>
          </a:p>
          <a:p>
            <a:pPr algn="just">
              <a:lnSpc>
                <a:spcPct val="150000"/>
              </a:lnSpc>
              <a:buFont typeface="+mj-lt"/>
              <a:buAutoNum type="arabicPeriod"/>
            </a:pPr>
            <a:r>
              <a:rPr lang="en-US" sz="2400" b="1" i="0" dirty="0">
                <a:effectLst/>
                <a:latin typeface="Söhne"/>
              </a:rPr>
              <a:t>Calculate Initial Total Expenditure:</a:t>
            </a:r>
            <a:r>
              <a:rPr lang="en-US" sz="2400" b="0" i="0" dirty="0">
                <a:effectLst/>
                <a:latin typeface="Söhne"/>
              </a:rPr>
              <a:t> Multiply the initial price by the initial quantity to calculate the initial total expenditure (TE1 = Price × Quantity).</a:t>
            </a:r>
          </a:p>
          <a:p>
            <a:pPr algn="just">
              <a:lnSpc>
                <a:spcPct val="150000"/>
              </a:lnSpc>
              <a:buFont typeface="+mj-lt"/>
              <a:buAutoNum type="arabicPeriod"/>
            </a:pPr>
            <a:r>
              <a:rPr lang="en-US" sz="2400" b="1" i="0" dirty="0">
                <a:effectLst/>
                <a:latin typeface="Söhne"/>
              </a:rPr>
              <a:t>Change Price:</a:t>
            </a:r>
            <a:r>
              <a:rPr lang="en-US" sz="2400" b="0" i="0" dirty="0">
                <a:effectLst/>
                <a:latin typeface="Söhne"/>
              </a:rPr>
              <a:t> Adjust the price by a certain percentage (increase or decrease).</a:t>
            </a:r>
          </a:p>
          <a:p>
            <a:pPr algn="just">
              <a:lnSpc>
                <a:spcPct val="150000"/>
              </a:lnSpc>
              <a:buFont typeface="+mj-lt"/>
              <a:buAutoNum type="arabicPeriod"/>
            </a:pPr>
            <a:r>
              <a:rPr lang="en-US" sz="2400" b="1" i="0" dirty="0">
                <a:effectLst/>
                <a:latin typeface="Söhne"/>
              </a:rPr>
              <a:t>Determine New Quantity Demanded:</a:t>
            </a:r>
            <a:r>
              <a:rPr lang="en-US" sz="2400" b="0" i="0" dirty="0">
                <a:effectLst/>
                <a:latin typeface="Söhne"/>
              </a:rPr>
              <a:t> Determine the new quantity demanded at the adjusted price.</a:t>
            </a:r>
          </a:p>
          <a:p>
            <a:pPr algn="just">
              <a:lnSpc>
                <a:spcPct val="150000"/>
              </a:lnSpc>
            </a:pPr>
            <a:endParaRPr lang="en-US" sz="2400" dirty="0"/>
          </a:p>
        </p:txBody>
      </p:sp>
    </p:spTree>
    <p:extLst>
      <p:ext uri="{BB962C8B-B14F-4D97-AF65-F5344CB8AC3E}">
        <p14:creationId xmlns:p14="http://schemas.microsoft.com/office/powerpoint/2010/main" val="28210077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FD63-8845-33E2-54D3-4B081189807B}"/>
              </a:ext>
            </a:extLst>
          </p:cNvPr>
          <p:cNvSpPr>
            <a:spLocks noGrp="1"/>
          </p:cNvSpPr>
          <p:nvPr>
            <p:ph type="title"/>
          </p:nvPr>
        </p:nvSpPr>
        <p:spPr/>
        <p:txBody>
          <a:bodyPr/>
          <a:lstStyle/>
          <a:p>
            <a:pPr algn="ctr"/>
            <a:br>
              <a:rPr lang="en-US" sz="4400" b="1" dirty="0">
                <a:solidFill>
                  <a:srgbClr val="0070C0"/>
                </a:solidFill>
              </a:rPr>
            </a:br>
            <a:r>
              <a:rPr lang="en-US" sz="4400" b="1" dirty="0">
                <a:solidFill>
                  <a:srgbClr val="0070C0"/>
                </a:solidFill>
              </a:rPr>
              <a:t>Total Expenditure Method</a:t>
            </a:r>
            <a:br>
              <a:rPr lang="en-US" sz="4400" b="1" dirty="0">
                <a:solidFill>
                  <a:srgbClr val="0070C0"/>
                </a:solidFill>
              </a:rPr>
            </a:br>
            <a:endParaRPr lang="en-US" dirty="0"/>
          </a:p>
        </p:txBody>
      </p:sp>
      <p:sp>
        <p:nvSpPr>
          <p:cNvPr id="3" name="Content Placeholder 2">
            <a:extLst>
              <a:ext uri="{FF2B5EF4-FFF2-40B4-BE49-F238E27FC236}">
                <a16:creationId xmlns:a16="http://schemas.microsoft.com/office/drawing/2014/main" id="{6D01B567-8CC0-295C-A81F-8CDB65B198BA}"/>
              </a:ext>
            </a:extLst>
          </p:cNvPr>
          <p:cNvSpPr>
            <a:spLocks noGrp="1"/>
          </p:cNvSpPr>
          <p:nvPr>
            <p:ph idx="1"/>
          </p:nvPr>
        </p:nvSpPr>
        <p:spPr/>
        <p:txBody>
          <a:bodyPr/>
          <a:lstStyle/>
          <a:p>
            <a:pPr algn="just">
              <a:buFont typeface="+mj-lt"/>
              <a:buAutoNum type="arabicPeriod"/>
            </a:pPr>
            <a:r>
              <a:rPr lang="en-US" sz="2400" b="1" i="0" dirty="0">
                <a:effectLst/>
                <a:latin typeface="Söhne"/>
              </a:rPr>
              <a:t>Calculate New Total Expenditure:</a:t>
            </a:r>
            <a:r>
              <a:rPr lang="en-US" sz="2400" b="0" i="0" dirty="0">
                <a:effectLst/>
                <a:latin typeface="Söhne"/>
              </a:rPr>
              <a:t> Multiply the adjusted price by the new quantity to calculate the new total expenditure (TE2 = Adjusted Price × New Quantity).</a:t>
            </a:r>
          </a:p>
          <a:p>
            <a:pPr algn="just">
              <a:buFont typeface="+mj-lt"/>
              <a:buAutoNum type="arabicPeriod"/>
            </a:pPr>
            <a:r>
              <a:rPr lang="en-US" sz="2400" b="1" i="0" dirty="0">
                <a:effectLst/>
                <a:latin typeface="Söhne"/>
              </a:rPr>
              <a:t>Analyze the Change in Total Expenditure:</a:t>
            </a:r>
            <a:r>
              <a:rPr lang="en-US" sz="2400" b="0" i="0" dirty="0">
                <a:effectLst/>
                <a:latin typeface="Söhne"/>
              </a:rPr>
              <a:t> Compare the initial total expenditure (TE1) with the new total expenditure (TE2). Depending on whether total expenditure increases, decreases, or remains unchanged, you can infer the elasticity of demand.</a:t>
            </a:r>
          </a:p>
          <a:p>
            <a:pPr marL="742950" lvl="1" indent="-285750" algn="just">
              <a:buFont typeface="+mj-lt"/>
              <a:buAutoNum type="arabicPeriod"/>
            </a:pPr>
            <a:r>
              <a:rPr lang="en-US" sz="2000" b="1" i="0" dirty="0">
                <a:effectLst/>
                <a:latin typeface="Söhne"/>
              </a:rPr>
              <a:t>If TE2 &gt; TE1:</a:t>
            </a:r>
            <a:r>
              <a:rPr lang="en-US" sz="2000" b="0" i="0" dirty="0">
                <a:effectLst/>
                <a:latin typeface="Söhne"/>
              </a:rPr>
              <a:t> Total expenditure increased. Demand is elastic (price change leads to proportionally larger change in quantity demanded).</a:t>
            </a:r>
          </a:p>
          <a:p>
            <a:pPr marL="742950" lvl="1" indent="-285750" algn="just">
              <a:buFont typeface="+mj-lt"/>
              <a:buAutoNum type="arabicPeriod"/>
            </a:pPr>
            <a:r>
              <a:rPr lang="en-US" sz="2000" b="1" i="0" dirty="0">
                <a:effectLst/>
                <a:latin typeface="Söhne"/>
              </a:rPr>
              <a:t>If TE2 &lt; TE1:</a:t>
            </a:r>
            <a:r>
              <a:rPr lang="en-US" sz="2000" b="0" i="0" dirty="0">
                <a:effectLst/>
                <a:latin typeface="Söhne"/>
              </a:rPr>
              <a:t> Total expenditure decreased. Demand is inelastic (price change leads to proportionally smaller change in quantity demanded).</a:t>
            </a:r>
          </a:p>
          <a:p>
            <a:pPr marL="742950" lvl="1" indent="-285750" algn="just">
              <a:buFont typeface="+mj-lt"/>
              <a:buAutoNum type="arabicPeriod"/>
            </a:pPr>
            <a:r>
              <a:rPr lang="en-US" sz="2000" b="1" i="0" dirty="0">
                <a:effectLst/>
                <a:latin typeface="Söhne"/>
              </a:rPr>
              <a:t>If TE2 = TE1:</a:t>
            </a:r>
            <a:r>
              <a:rPr lang="en-US" sz="2000" b="0" i="0" dirty="0">
                <a:effectLst/>
                <a:latin typeface="Söhne"/>
              </a:rPr>
              <a:t> Total expenditure remains unchanged. Demand is unit elastic (percentage change in price leads to an equal percentage change in quantity demanded).</a:t>
            </a:r>
          </a:p>
          <a:p>
            <a:pPr algn="just"/>
            <a:endParaRPr lang="en-US" sz="2400" dirty="0"/>
          </a:p>
        </p:txBody>
      </p:sp>
    </p:spTree>
    <p:extLst>
      <p:ext uri="{BB962C8B-B14F-4D97-AF65-F5344CB8AC3E}">
        <p14:creationId xmlns:p14="http://schemas.microsoft.com/office/powerpoint/2010/main" val="26281806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04AC-0F64-8ED5-50B1-42655456637C}"/>
              </a:ext>
            </a:extLst>
          </p:cNvPr>
          <p:cNvSpPr>
            <a:spLocks noGrp="1"/>
          </p:cNvSpPr>
          <p:nvPr>
            <p:ph type="title"/>
          </p:nvPr>
        </p:nvSpPr>
        <p:spPr/>
        <p:txBody>
          <a:bodyPr/>
          <a:lstStyle/>
          <a:p>
            <a:pPr algn="ctr"/>
            <a:br>
              <a:rPr lang="en-US" sz="4400" b="1" dirty="0">
                <a:solidFill>
                  <a:srgbClr val="0070C0"/>
                </a:solidFill>
              </a:rPr>
            </a:br>
            <a:r>
              <a:rPr lang="en-US" sz="4400" b="1" dirty="0">
                <a:solidFill>
                  <a:srgbClr val="0070C0"/>
                </a:solidFill>
              </a:rPr>
              <a:t>Total Expenditure Method</a:t>
            </a:r>
            <a:br>
              <a:rPr lang="en-US" sz="4400" b="1" dirty="0">
                <a:solidFill>
                  <a:srgbClr val="0070C0"/>
                </a:solidFill>
              </a:rPr>
            </a:br>
            <a:endParaRPr lang="en-US" dirty="0"/>
          </a:p>
        </p:txBody>
      </p:sp>
      <p:sp>
        <p:nvSpPr>
          <p:cNvPr id="3" name="Content Placeholder 2">
            <a:extLst>
              <a:ext uri="{FF2B5EF4-FFF2-40B4-BE49-F238E27FC236}">
                <a16:creationId xmlns:a16="http://schemas.microsoft.com/office/drawing/2014/main" id="{1B036446-E6D4-A61F-AD37-9032DEDFB5D0}"/>
              </a:ext>
            </a:extLst>
          </p:cNvPr>
          <p:cNvSpPr>
            <a:spLocks noGrp="1"/>
          </p:cNvSpPr>
          <p:nvPr>
            <p:ph idx="1"/>
          </p:nvPr>
        </p:nvSpPr>
        <p:spPr/>
        <p:txBody>
          <a:bodyPr/>
          <a:lstStyle/>
          <a:p>
            <a:pPr algn="just">
              <a:lnSpc>
                <a:spcPct val="150000"/>
              </a:lnSpc>
            </a:pPr>
            <a:r>
              <a:rPr lang="en-US" b="0" i="0" dirty="0">
                <a:effectLst/>
                <a:latin typeface="Söhne"/>
              </a:rPr>
              <a:t>Initial Price: $10 Initial Quantity: 100 units Initial Total Expenditure (TE1): $10 × 100 = $1000</a:t>
            </a:r>
          </a:p>
          <a:p>
            <a:pPr algn="just">
              <a:lnSpc>
                <a:spcPct val="150000"/>
              </a:lnSpc>
            </a:pPr>
            <a:r>
              <a:rPr lang="en-US" b="0" i="0" dirty="0">
                <a:effectLst/>
                <a:latin typeface="Söhne"/>
              </a:rPr>
              <a:t>Change Price: Increase by 10% Adjusted Price: $11 New Quantity Demanded: 90 units (due to price increase) New Total Expenditure (TE2): $11 × 90 = $990</a:t>
            </a:r>
          </a:p>
          <a:p>
            <a:pPr algn="just">
              <a:lnSpc>
                <a:spcPct val="150000"/>
              </a:lnSpc>
            </a:pPr>
            <a:r>
              <a:rPr lang="en-US" b="0" i="0" dirty="0">
                <a:effectLst/>
                <a:latin typeface="Söhne"/>
              </a:rPr>
              <a:t>Since TE2 &lt; TE1, the demand is inelastic. The decrease in quantity demanded (10 units) due to the price increase was proportionally smaller than the increase in price (10%).</a:t>
            </a:r>
          </a:p>
          <a:p>
            <a:pPr algn="just">
              <a:lnSpc>
                <a:spcPct val="150000"/>
              </a:lnSpc>
            </a:pPr>
            <a:endParaRPr lang="en-US" dirty="0"/>
          </a:p>
        </p:txBody>
      </p:sp>
    </p:spTree>
    <p:extLst>
      <p:ext uri="{BB962C8B-B14F-4D97-AF65-F5344CB8AC3E}">
        <p14:creationId xmlns:p14="http://schemas.microsoft.com/office/powerpoint/2010/main" val="25795734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Revenue Method</a:t>
            </a:r>
          </a:p>
        </p:txBody>
      </p:sp>
      <p:sp>
        <p:nvSpPr>
          <p:cNvPr id="97283" name="Content Placeholder 2"/>
          <p:cNvSpPr>
            <a:spLocks noGrp="1"/>
          </p:cNvSpPr>
          <p:nvPr>
            <p:ph idx="1"/>
          </p:nvPr>
        </p:nvSpPr>
        <p:spPr>
          <a:xfrm>
            <a:off x="744538" y="1404187"/>
            <a:ext cx="9337675" cy="5151438"/>
          </a:xfrm>
        </p:spPr>
        <p:txBody>
          <a:bodyPr vert="horz" wrap="square" lIns="91440" tIns="45720" rIns="91440" bIns="45720" anchor="t" anchorCtr="0"/>
          <a:lstStyle/>
          <a:p>
            <a:pPr algn="just">
              <a:lnSpc>
                <a:spcPct val="100000"/>
              </a:lnSpc>
            </a:pPr>
            <a:r>
              <a:rPr dirty="0"/>
              <a:t>Mrs. Joan Robinson has given this method and elasticity of demand is measured with the help of average revenue and marginal revenue. </a:t>
            </a:r>
            <a:endParaRPr lang="en-US" dirty="0"/>
          </a:p>
          <a:p>
            <a:pPr algn="just">
              <a:lnSpc>
                <a:spcPct val="100000"/>
              </a:lnSpc>
            </a:pPr>
            <a:r>
              <a:rPr dirty="0"/>
              <a:t>When total revenue is divided by the number of units sold, we get average revenue. </a:t>
            </a:r>
            <a:endParaRPr lang="en-US" dirty="0"/>
          </a:p>
          <a:p>
            <a:pPr algn="just">
              <a:lnSpc>
                <a:spcPct val="100000"/>
              </a:lnSpc>
            </a:pPr>
            <a:r>
              <a:rPr dirty="0"/>
              <a:t>when addition is made to the total revenue by the sale of one more unit of the commodity is called marginal revenue. Therefore, the formula to measure elasticity of demand can be written as</a:t>
            </a:r>
          </a:p>
          <a:p>
            <a:pPr algn="ctr">
              <a:lnSpc>
                <a:spcPct val="100000"/>
              </a:lnSpc>
              <a:buNone/>
            </a:pPr>
            <a:r>
              <a:rPr sz="3600" b="1" dirty="0"/>
              <a:t>Ed = AR/(AR-MR)</a:t>
            </a:r>
          </a:p>
          <a:p>
            <a:pPr algn="just">
              <a:lnSpc>
                <a:spcPct val="100000"/>
              </a:lnSpc>
              <a:buNone/>
            </a:pPr>
            <a:r>
              <a:rPr dirty="0"/>
              <a:t>Where Ed represents elasticity of demand, AR = average revenue and MR = marginal revenue.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Revenue Method</a:t>
            </a:r>
            <a:endParaRPr dirty="0"/>
          </a:p>
        </p:txBody>
      </p:sp>
      <p:sp>
        <p:nvSpPr>
          <p:cNvPr id="98307" name="Content Placeholder 2"/>
          <p:cNvSpPr>
            <a:spLocks noGrp="1"/>
          </p:cNvSpPr>
          <p:nvPr>
            <p:ph idx="1"/>
          </p:nvPr>
        </p:nvSpPr>
        <p:spPr/>
        <p:txBody>
          <a:bodyPr vert="horz" wrap="square" lIns="91440" tIns="45720" rIns="91440" bIns="45720" anchor="t" anchorCtr="0"/>
          <a:lstStyle/>
          <a:p>
            <a:pPr algn="just"/>
            <a:r>
              <a:rPr lang="en-US" sz="3200" dirty="0"/>
              <a:t>B</a:t>
            </a:r>
            <a:r>
              <a:rPr sz="3200" dirty="0"/>
              <a:t>y selling 10 oranges a person gets Rs. 50 than Rs. 50 will be his total revenue and Rs. 50/ 10 will be his Average Revenue AR i.e. Rs. 5 per orange. </a:t>
            </a:r>
            <a:endParaRPr lang="en-US" sz="3200" dirty="0"/>
          </a:p>
          <a:p>
            <a:pPr algn="just"/>
            <a:r>
              <a:rPr sz="3200" dirty="0"/>
              <a:t>Suppose, if he sold one more orange and his total revenue increased to 54, than his extra revenue from one extra unit will be his marginal revenue (MR) i.e Rs. 4</a:t>
            </a:r>
            <a:r>
              <a:rPr lang="en-US" sz="3200" dirty="0"/>
              <a:t>.</a:t>
            </a:r>
            <a:endParaRPr sz="3200" dirty="0"/>
          </a:p>
          <a:p>
            <a:pPr algn="ctr">
              <a:buNone/>
            </a:pPr>
            <a:r>
              <a:rPr sz="3200" b="1" dirty="0"/>
              <a:t>Ed = AR/(AR-MR)</a:t>
            </a:r>
          </a:p>
          <a:p>
            <a:pPr algn="just"/>
            <a:endParaRPr sz="3200" dirty="0"/>
          </a:p>
          <a:p>
            <a:pPr algn="ctr">
              <a:buNone/>
            </a:pPr>
            <a:r>
              <a:rPr sz="3200" dirty="0"/>
              <a:t>Ed = 5/(5-4) = greater than 1)</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vert="horz" wrap="square" lIns="91440" tIns="45720" rIns="91440" bIns="45720" anchor="ctr" anchorCtr="0"/>
          <a:lstStyle/>
          <a:p>
            <a:pPr algn="ctr">
              <a:buNone/>
            </a:pPr>
            <a:r>
              <a:rPr sz="4000" dirty="0">
                <a:solidFill>
                  <a:srgbClr val="0070C0"/>
                </a:solidFill>
              </a:rPr>
              <a:t>Arc Elasticity Method</a:t>
            </a:r>
          </a:p>
        </p:txBody>
      </p:sp>
      <p:sp>
        <p:nvSpPr>
          <p:cNvPr id="99331" name="Content Placeholder 2"/>
          <p:cNvSpPr>
            <a:spLocks noGrp="1"/>
          </p:cNvSpPr>
          <p:nvPr>
            <p:ph idx="1"/>
          </p:nvPr>
        </p:nvSpPr>
        <p:spPr/>
        <p:txBody>
          <a:bodyPr vert="horz" wrap="square" lIns="91440" tIns="45720" rIns="91440" bIns="45720" anchor="t" anchorCtr="0"/>
          <a:lstStyle/>
          <a:p>
            <a:pPr algn="just"/>
            <a:endParaRPr sz="3200" dirty="0"/>
          </a:p>
          <a:p>
            <a:pPr algn="just"/>
            <a:r>
              <a:rPr sz="3200" dirty="0"/>
              <a:t>Arc elasticity of demand measures elasticity between two points on a curve. </a:t>
            </a:r>
          </a:p>
          <a:p>
            <a:pPr algn="just"/>
            <a:endParaRPr sz="3200" dirty="0"/>
          </a:p>
          <a:p>
            <a:pPr algn="just"/>
            <a:endParaRPr sz="3200" dirty="0"/>
          </a:p>
          <a:p>
            <a:pPr algn="just"/>
            <a:endParaRPr sz="3200" dirty="0"/>
          </a:p>
          <a:p>
            <a:pPr algn="just"/>
            <a:r>
              <a:rPr sz="3200" dirty="0"/>
              <a:t>“When elasticity is computed between two separate points on a demand curve, the concept is called Arc elasticity” </a:t>
            </a:r>
          </a:p>
          <a:p>
            <a:pPr algn="just">
              <a:buNone/>
            </a:pPr>
            <a:r>
              <a:rPr sz="3200" dirty="0"/>
              <a:t>									</a:t>
            </a:r>
            <a:r>
              <a:rPr sz="3200" dirty="0">
                <a:solidFill>
                  <a:srgbClr val="0070C0"/>
                </a:solidFill>
              </a:rPr>
              <a:t>Leftwitch</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vert="horz" wrap="square" lIns="91440" tIns="45720" rIns="91440" bIns="45720" anchor="ctr" anchorCtr="0"/>
          <a:lstStyle/>
          <a:p>
            <a:pPr algn="ctr">
              <a:buNone/>
            </a:pPr>
            <a:r>
              <a:rPr sz="4000" dirty="0">
                <a:solidFill>
                  <a:srgbClr val="0070C0"/>
                </a:solidFill>
              </a:rPr>
              <a:t>Arc Elasticity Method</a:t>
            </a:r>
            <a:endParaRPr sz="4000" dirty="0"/>
          </a:p>
        </p:txBody>
      </p:sp>
      <p:sp>
        <p:nvSpPr>
          <p:cNvPr id="100355" name="Content Placeholder 2"/>
          <p:cNvSpPr>
            <a:spLocks noGrp="1"/>
          </p:cNvSpPr>
          <p:nvPr>
            <p:ph idx="1"/>
          </p:nvPr>
        </p:nvSpPr>
        <p:spPr/>
        <p:txBody>
          <a:bodyPr vert="horz" wrap="square" lIns="91440" tIns="45720" rIns="91440" bIns="45720" anchor="t" anchorCtr="0"/>
          <a:lstStyle/>
          <a:p>
            <a:pPr algn="just"/>
            <a:r>
              <a:rPr sz="3200" dirty="0"/>
              <a:t>The point method of measurement of price elasticity of demand is not accurate as we cannot get the information on very small changes in price and quantity demanded in the market. </a:t>
            </a:r>
          </a:p>
          <a:p>
            <a:pPr algn="just"/>
            <a:endParaRPr sz="3200" dirty="0"/>
          </a:p>
          <a:p>
            <a:pPr algn="just"/>
            <a:r>
              <a:rPr sz="3200" dirty="0"/>
              <a:t>Thus, in the case of a large change in price and quantity  the point method is not suitable to measure the price elasticity. To avoid these defects, the arc method of measurement of price elasticity of demand is taken as an alternative method to calculate price elasticity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vert="horz" wrap="square" lIns="91440" tIns="45720" rIns="91440" bIns="45720" anchor="ctr" anchorCtr="0"/>
          <a:lstStyle/>
          <a:p>
            <a:pPr algn="ctr">
              <a:buNone/>
            </a:pPr>
            <a:r>
              <a:rPr dirty="0">
                <a:solidFill>
                  <a:srgbClr val="0070C0"/>
                </a:solidFill>
              </a:rPr>
              <a:t>Arc Elasticity Method</a:t>
            </a:r>
            <a:endParaRPr dirty="0"/>
          </a:p>
        </p:txBody>
      </p:sp>
      <p:sp>
        <p:nvSpPr>
          <p:cNvPr id="101379" name="Content Placeholder 2"/>
          <p:cNvSpPr>
            <a:spLocks noGrp="1"/>
          </p:cNvSpPr>
          <p:nvPr>
            <p:ph idx="1"/>
          </p:nvPr>
        </p:nvSpPr>
        <p:spPr>
          <a:xfrm>
            <a:off x="744538" y="1916113"/>
            <a:ext cx="9337675" cy="5397500"/>
          </a:xfrm>
        </p:spPr>
        <p:txBody>
          <a:bodyPr vert="horz" wrap="square" lIns="91440" tIns="45720" rIns="91440" bIns="45720" anchor="t" anchorCtr="0"/>
          <a:lstStyle/>
          <a:p>
            <a:pPr algn="just"/>
            <a:r>
              <a:rPr dirty="0">
                <a:solidFill>
                  <a:srgbClr val="FF0000"/>
                </a:solidFill>
              </a:rPr>
              <a:t>ARC refers to the section or portion of a demand curve between two points. </a:t>
            </a:r>
            <a:endParaRPr lang="en-US" dirty="0">
              <a:solidFill>
                <a:srgbClr val="FF0000"/>
              </a:solidFill>
            </a:endParaRPr>
          </a:p>
          <a:p>
            <a:pPr algn="just"/>
            <a:r>
              <a:rPr dirty="0"/>
              <a:t>The arc method considers the average value of the initial and final values of price and quantities to measure the elasticity coefficient</a:t>
            </a:r>
            <a:r>
              <a:rPr lang="en-US" dirty="0"/>
              <a:t>.</a:t>
            </a:r>
            <a:r>
              <a:rPr dirty="0"/>
              <a:t> </a:t>
            </a:r>
            <a:endParaRPr lang="en-US" dirty="0"/>
          </a:p>
          <a:p>
            <a:pPr algn="just"/>
            <a:r>
              <a:rPr dirty="0"/>
              <a:t>Thus, if is also known as the Average Elasticity Method or Mid-Point Method. To calculate price elasticity first we take the mid-point or average of prices and quantities as</a:t>
            </a:r>
          </a:p>
          <a:p>
            <a:pPr algn="just">
              <a:buNone/>
            </a:pPr>
            <a:endParaRPr dirty="0"/>
          </a:p>
          <a:p>
            <a:pPr algn="just"/>
            <a:r>
              <a:rPr dirty="0"/>
              <a:t>Average or Mid point of Price  = P = (P1+P2)/2</a:t>
            </a:r>
          </a:p>
          <a:p>
            <a:pPr algn="just"/>
            <a:r>
              <a:rPr dirty="0"/>
              <a:t>Average or Mid point of Quantity  = Q = (Q1+Q2)/2</a:t>
            </a:r>
          </a:p>
          <a:p>
            <a:pPr algn="just"/>
            <a:endParaRP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p:cNvPicPr>
            <a:picLocks noChangeAspect="1"/>
          </p:cNvPicPr>
          <p:nvPr/>
        </p:nvPicPr>
        <p:blipFill>
          <a:blip r:embed="rId2"/>
          <a:stretch>
            <a:fillRect/>
          </a:stretch>
        </p:blipFill>
        <p:spPr>
          <a:xfrm>
            <a:off x="755650" y="862013"/>
            <a:ext cx="9021763" cy="6488112"/>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9532</Words>
  <Application>Microsoft Office PowerPoint</Application>
  <PresentationFormat>B4 (ISO) Paper (250x353 mm)</PresentationFormat>
  <Paragraphs>630</Paragraphs>
  <Slides>146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146</vt:i4>
      </vt:variant>
    </vt:vector>
  </HeadingPairs>
  <TitlesOfParts>
    <vt:vector size="153" baseType="lpstr">
      <vt:lpstr>Arial</vt:lpstr>
      <vt:lpstr>Calibri</vt:lpstr>
      <vt:lpstr>Calibri Light</vt:lpstr>
      <vt:lpstr>Söhne</vt:lpstr>
      <vt:lpstr>Times New Roman</vt:lpstr>
      <vt:lpstr>Wingdings</vt:lpstr>
      <vt:lpstr>Office Theme</vt:lpstr>
      <vt:lpstr>Business Economics UNIT II  DEMAND ANALYSIS</vt:lpstr>
      <vt:lpstr>PowerPoint Presentation</vt:lpstr>
      <vt:lpstr>Suggested Readings</vt:lpstr>
      <vt:lpstr>Demand</vt:lpstr>
      <vt:lpstr>Demand </vt:lpstr>
      <vt:lpstr>Demand</vt:lpstr>
      <vt:lpstr> Individual Demand Schedule </vt:lpstr>
      <vt:lpstr> Individual Demand Schedule Table 1 </vt:lpstr>
      <vt:lpstr> Individual Demand Schedule </vt:lpstr>
      <vt:lpstr> Individual Demand Curve  </vt:lpstr>
      <vt:lpstr> Market Demand Curve </vt:lpstr>
      <vt:lpstr> Market Demand Curve </vt:lpstr>
      <vt:lpstr> Types of Demand Direct and Derived Demand  </vt:lpstr>
      <vt:lpstr>Derived Demand</vt:lpstr>
      <vt:lpstr>Income Demand</vt:lpstr>
      <vt:lpstr>Cross Demand</vt:lpstr>
      <vt:lpstr>Joint Demand</vt:lpstr>
      <vt:lpstr>Composite Demand</vt:lpstr>
      <vt:lpstr>Determinants of Demand</vt:lpstr>
      <vt:lpstr>Price of the Product </vt:lpstr>
      <vt:lpstr>Price of the Related Goods</vt:lpstr>
      <vt:lpstr>Substitutes</vt:lpstr>
      <vt:lpstr>Complementory</vt:lpstr>
      <vt:lpstr>Nature of product</vt:lpstr>
      <vt:lpstr>Size of population</vt:lpstr>
      <vt:lpstr>Expectations about future prices</vt:lpstr>
      <vt:lpstr>Advertisement </vt:lpstr>
      <vt:lpstr>Tastes, Habits and Fashions</vt:lpstr>
      <vt:lpstr>Consumer’s Income</vt:lpstr>
      <vt:lpstr>Consumer-Credit Facility</vt:lpstr>
      <vt:lpstr>Level of Taxation </vt:lpstr>
      <vt:lpstr>Other factors </vt:lpstr>
      <vt:lpstr>THE LAW OF DEMAND</vt:lpstr>
      <vt:lpstr>THE LAW OF DEMAND</vt:lpstr>
      <vt:lpstr>Assumptions </vt:lpstr>
      <vt:lpstr>Assumptions </vt:lpstr>
      <vt:lpstr>Assumptions </vt:lpstr>
      <vt:lpstr>Demand schedule Table 3 </vt:lpstr>
      <vt:lpstr>Demand schedule </vt:lpstr>
      <vt:lpstr>Demand Curve</vt:lpstr>
      <vt:lpstr> Exceptions to the Law of Demand  </vt:lpstr>
      <vt:lpstr> Following are the exceptions to the law of demand </vt:lpstr>
      <vt:lpstr>Giffen's paradox </vt:lpstr>
      <vt:lpstr>Giffen's paradox</vt:lpstr>
      <vt:lpstr>Elasticity of Demand </vt:lpstr>
      <vt:lpstr>Elasticity of Demand </vt:lpstr>
      <vt:lpstr>Types of Elasticity of Demand  </vt:lpstr>
      <vt:lpstr>Income elasticity </vt:lpstr>
      <vt:lpstr>Income elasticity </vt:lpstr>
      <vt:lpstr>Income elasticity </vt:lpstr>
      <vt:lpstr>Cross elasticity </vt:lpstr>
      <vt:lpstr>Cross elasticity </vt:lpstr>
      <vt:lpstr>Remarks</vt:lpstr>
      <vt:lpstr>Price elasticity</vt:lpstr>
      <vt:lpstr>Price elasticity</vt:lpstr>
      <vt:lpstr>PowerPoint Presentation</vt:lpstr>
      <vt:lpstr>Types of Price Elasticity of Demand  </vt:lpstr>
      <vt:lpstr>Perfectly Elastic Demand</vt:lpstr>
      <vt:lpstr>Example:  Bottled Water at a Music Festival</vt:lpstr>
      <vt:lpstr> Bottled Water at a Music Festival....</vt:lpstr>
      <vt:lpstr> Perfectly inelastic demand (Ed = 0) </vt:lpstr>
      <vt:lpstr> Perfectly inelastic demand (Ed = 0) </vt:lpstr>
      <vt:lpstr>Example :  Lifesaving drug </vt:lpstr>
      <vt:lpstr>Example :  Lifesaving drug </vt:lpstr>
      <vt:lpstr>Unitary elastic demand (Ed = 1) </vt:lpstr>
      <vt:lpstr>PowerPoint Presentation</vt:lpstr>
      <vt:lpstr>Unitary elastic demand</vt:lpstr>
      <vt:lpstr>Relatively elastic demand (Ed &gt;1)  </vt:lpstr>
      <vt:lpstr>Relatively elastic demand (Ed &gt;1)  </vt:lpstr>
      <vt:lpstr>Example</vt:lpstr>
      <vt:lpstr>Relatively elastic demand (Ed &gt;1)  </vt:lpstr>
      <vt:lpstr> Relatively inelastic demand (Ed &lt; 1) :  </vt:lpstr>
      <vt:lpstr> Relatively inelastic demand (Ed &lt; 1) :  </vt:lpstr>
      <vt:lpstr>PowerPoint Presentation</vt:lpstr>
      <vt:lpstr>Example</vt:lpstr>
      <vt:lpstr> Factors influencing the elasticity of demand  </vt:lpstr>
      <vt:lpstr> Factors influencing the elasticity of demand  </vt:lpstr>
      <vt:lpstr> Factors influencing the elasticity of demand  </vt:lpstr>
      <vt:lpstr> Factors influencing the elasticity of demand  </vt:lpstr>
      <vt:lpstr> Factors influencing the elasticity of demand  </vt:lpstr>
      <vt:lpstr> Factors influencing the elasticity of demand  </vt:lpstr>
      <vt:lpstr> Factors influencing the elasticity of demand  </vt:lpstr>
      <vt:lpstr> Factors influencing the elasticity of demand  </vt:lpstr>
      <vt:lpstr> Methods of Measuring Price Elasticity of Demand </vt:lpstr>
      <vt:lpstr> Percentage Method- Price Elasticity Demand </vt:lpstr>
      <vt:lpstr>PowerPoint Presentation</vt:lpstr>
      <vt:lpstr>PowerPoint Presentation</vt:lpstr>
      <vt:lpstr> Percentage Method- Price Elasticity Demand </vt:lpstr>
      <vt:lpstr> Total Expenditure Method </vt:lpstr>
      <vt:lpstr> Total Expenditure Method </vt:lpstr>
      <vt:lpstr> Total Expenditure Method </vt:lpstr>
      <vt:lpstr> Total Expenditure Method </vt:lpstr>
      <vt:lpstr> Total Expenditure Method </vt:lpstr>
      <vt:lpstr>Revenue Method</vt:lpstr>
      <vt:lpstr>Revenue Method</vt:lpstr>
      <vt:lpstr>Arc Elasticity Method</vt:lpstr>
      <vt:lpstr>Arc Elasticity Method</vt:lpstr>
      <vt:lpstr>Arc Elasticity Method</vt:lpstr>
      <vt:lpstr>PowerPoint Presentation</vt:lpstr>
      <vt:lpstr>PowerPoint Presentation</vt:lpstr>
      <vt:lpstr>Arc Elasticity Method</vt:lpstr>
      <vt:lpstr>Arc Elasticity Method</vt:lpstr>
      <vt:lpstr>Example</vt:lpstr>
      <vt:lpstr>Example </vt:lpstr>
      <vt:lpstr>Example </vt:lpstr>
      <vt:lpstr>Example </vt:lpstr>
      <vt:lpstr>Application of Price Elasticity of Demand in Business Decision</vt:lpstr>
      <vt:lpstr>Price Determination</vt:lpstr>
      <vt:lpstr>Price Determination</vt:lpstr>
      <vt:lpstr>Pricing of factors of production </vt:lpstr>
      <vt:lpstr>Pricing of joint products</vt:lpstr>
      <vt:lpstr>Price discrimination </vt:lpstr>
      <vt:lpstr>Taxation and subsidy policy</vt:lpstr>
      <vt:lpstr>Designing of Marketing policies and strategies</vt:lpstr>
      <vt:lpstr>Designing of Marketing policies and strategies</vt:lpstr>
      <vt:lpstr>Designing of Marketing policies and strategies</vt:lpstr>
      <vt:lpstr>Effect of use of machines on employment</vt:lpstr>
      <vt:lpstr>Effect of use of machines on employment</vt:lpstr>
      <vt:lpstr>Public utilities</vt:lpstr>
      <vt:lpstr>Output decisions</vt:lpstr>
      <vt:lpstr>Forecast:</vt:lpstr>
      <vt:lpstr>Demand Forecasting</vt:lpstr>
      <vt:lpstr>Definition</vt:lpstr>
      <vt:lpstr>Characteristics of Demand Forecasting </vt:lpstr>
      <vt:lpstr>Essentials of Good Forecasting System:</vt:lpstr>
      <vt:lpstr>Demand Forecasting</vt:lpstr>
      <vt:lpstr>Types of Demand Forecasting</vt:lpstr>
      <vt:lpstr>Long-term Forecasting</vt:lpstr>
      <vt:lpstr>TYPES OF FORECASTING METHODS</vt:lpstr>
      <vt:lpstr>TECHNIQUES OF FORECASTING DEMAND</vt:lpstr>
      <vt:lpstr>Survey Method</vt:lpstr>
      <vt:lpstr>Survey Method..</vt:lpstr>
      <vt:lpstr>Direct Interview Method</vt:lpstr>
      <vt:lpstr>Expert-Opinion Method</vt:lpstr>
      <vt:lpstr>Expert-Opinion Method</vt:lpstr>
      <vt:lpstr>Advantages</vt:lpstr>
      <vt:lpstr>Disadvantages </vt:lpstr>
      <vt:lpstr>Delphi Method</vt:lpstr>
      <vt:lpstr>Delphi Method</vt:lpstr>
      <vt:lpstr>Delphi Method</vt:lpstr>
      <vt:lpstr>Market Studies and Experiments</vt:lpstr>
      <vt:lpstr>Market Studies and Experiments</vt:lpstr>
      <vt:lpstr>Market Studies and Experiments</vt:lpstr>
      <vt:lpstr>Statistical Methods</vt:lpstr>
      <vt:lpstr>Trend Projection Method</vt:lpstr>
      <vt:lpstr>Regression Analysis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IBM NEW LAB</dc:creator>
  <cp:lastModifiedBy>DELL</cp:lastModifiedBy>
  <cp:revision>254</cp:revision>
  <dcterms:created xsi:type="dcterms:W3CDTF">2022-08-13T07:17:00Z</dcterms:created>
  <dcterms:modified xsi:type="dcterms:W3CDTF">2023-10-22T11:10:24Z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C010E04D169A4C639B7D21FC541B53F2_12</vt:lpwstr>
  </property>
  <property fmtid="{D5CDD505-2E9C-101B-9397-08002B2CF9AE}" pid="3" name="KSOProductBuildVer">
    <vt:lpwstr>1033-12.2.0.13085</vt:lpwstr>
  </property>
</Properties>
</file>