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7" r:id="rId2"/>
    <p:sldId id="258" r:id="rId3"/>
    <p:sldId id="467" r:id="rId4"/>
    <p:sldId id="468" r:id="rId5"/>
    <p:sldId id="469" r:id="rId6"/>
    <p:sldId id="470" r:id="rId7"/>
    <p:sldId id="471" r:id="rId8"/>
    <p:sldId id="300" r:id="rId9"/>
    <p:sldId id="315" r:id="rId10"/>
    <p:sldId id="301" r:id="rId11"/>
    <p:sldId id="302" r:id="rId12"/>
    <p:sldId id="303" r:id="rId13"/>
    <p:sldId id="316" r:id="rId14"/>
    <p:sldId id="282" r:id="rId15"/>
    <p:sldId id="472" r:id="rId16"/>
    <p:sldId id="445" r:id="rId17"/>
    <p:sldId id="446" r:id="rId18"/>
    <p:sldId id="447" r:id="rId19"/>
    <p:sldId id="449" r:id="rId20"/>
    <p:sldId id="451" r:id="rId21"/>
    <p:sldId id="450" r:id="rId22"/>
    <p:sldId id="283" r:id="rId23"/>
    <p:sldId id="337" r:id="rId24"/>
    <p:sldId id="338" r:id="rId25"/>
    <p:sldId id="339" r:id="rId26"/>
    <p:sldId id="340" r:id="rId27"/>
    <p:sldId id="452" r:id="rId28"/>
    <p:sldId id="453" r:id="rId29"/>
    <p:sldId id="324" r:id="rId30"/>
    <p:sldId id="325" r:id="rId31"/>
    <p:sldId id="454" r:id="rId32"/>
    <p:sldId id="455" r:id="rId33"/>
    <p:sldId id="456" r:id="rId34"/>
    <p:sldId id="344" r:id="rId35"/>
    <p:sldId id="322" r:id="rId36"/>
    <p:sldId id="290" r:id="rId37"/>
    <p:sldId id="292" r:id="rId38"/>
    <p:sldId id="433" r:id="rId39"/>
    <p:sldId id="293" r:id="rId40"/>
    <p:sldId id="294" r:id="rId41"/>
    <p:sldId id="356" r:id="rId42"/>
    <p:sldId id="360" r:id="rId43"/>
    <p:sldId id="295" r:id="rId44"/>
    <p:sldId id="355" r:id="rId45"/>
    <p:sldId id="345" r:id="rId46"/>
    <p:sldId id="296" r:id="rId47"/>
    <p:sldId id="331" r:id="rId48"/>
    <p:sldId id="330" r:id="rId49"/>
    <p:sldId id="297" r:id="rId50"/>
    <p:sldId id="333" r:id="rId51"/>
    <p:sldId id="388" r:id="rId52"/>
    <p:sldId id="389" r:id="rId53"/>
    <p:sldId id="409" r:id="rId54"/>
    <p:sldId id="410" r:id="rId55"/>
    <p:sldId id="411" r:id="rId56"/>
    <p:sldId id="412" r:id="rId57"/>
    <p:sldId id="413" r:id="rId58"/>
    <p:sldId id="414" r:id="rId59"/>
    <p:sldId id="415" r:id="rId60"/>
    <p:sldId id="431" r:id="rId61"/>
    <p:sldId id="428" r:id="rId62"/>
    <p:sldId id="429" r:id="rId63"/>
    <p:sldId id="432" r:id="rId64"/>
    <p:sldId id="419" r:id="rId65"/>
    <p:sldId id="420" r:id="rId66"/>
    <p:sldId id="426" r:id="rId67"/>
    <p:sldId id="421" r:id="rId68"/>
    <p:sldId id="422" r:id="rId69"/>
    <p:sldId id="423" r:id="rId70"/>
    <p:sldId id="424" r:id="rId71"/>
    <p:sldId id="425"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23F0C1-B853-4958-8908-EEE86E49C44F}">
          <p14:sldIdLst>
            <p14:sldId id="257"/>
          </p14:sldIdLst>
        </p14:section>
        <p14:section name="Untitled Section" id="{7CF4A5D3-7ACD-4741-B996-ED44885AD22B}">
          <p14:sldIdLst>
            <p14:sldId id="258"/>
            <p14:sldId id="467"/>
            <p14:sldId id="468"/>
            <p14:sldId id="469"/>
            <p14:sldId id="470"/>
            <p14:sldId id="471"/>
            <p14:sldId id="300"/>
            <p14:sldId id="315"/>
            <p14:sldId id="301"/>
            <p14:sldId id="302"/>
            <p14:sldId id="303"/>
            <p14:sldId id="316"/>
            <p14:sldId id="282"/>
            <p14:sldId id="472"/>
            <p14:sldId id="445"/>
            <p14:sldId id="446"/>
            <p14:sldId id="447"/>
            <p14:sldId id="449"/>
            <p14:sldId id="451"/>
            <p14:sldId id="450"/>
            <p14:sldId id="283"/>
            <p14:sldId id="337"/>
            <p14:sldId id="338"/>
            <p14:sldId id="339"/>
            <p14:sldId id="340"/>
            <p14:sldId id="452"/>
            <p14:sldId id="453"/>
            <p14:sldId id="324"/>
            <p14:sldId id="325"/>
            <p14:sldId id="454"/>
            <p14:sldId id="455"/>
            <p14:sldId id="456"/>
            <p14:sldId id="344"/>
            <p14:sldId id="322"/>
            <p14:sldId id="290"/>
            <p14:sldId id="292"/>
            <p14:sldId id="433"/>
            <p14:sldId id="293"/>
            <p14:sldId id="294"/>
            <p14:sldId id="356"/>
            <p14:sldId id="360"/>
            <p14:sldId id="295"/>
            <p14:sldId id="355"/>
            <p14:sldId id="345"/>
            <p14:sldId id="296"/>
            <p14:sldId id="331"/>
            <p14:sldId id="330"/>
            <p14:sldId id="297"/>
            <p14:sldId id="333"/>
            <p14:sldId id="388"/>
            <p14:sldId id="389"/>
            <p14:sldId id="409"/>
            <p14:sldId id="410"/>
            <p14:sldId id="411"/>
            <p14:sldId id="412"/>
            <p14:sldId id="413"/>
            <p14:sldId id="414"/>
            <p14:sldId id="415"/>
            <p14:sldId id="431"/>
            <p14:sldId id="428"/>
            <p14:sldId id="429"/>
            <p14:sldId id="432"/>
            <p14:sldId id="419"/>
            <p14:sldId id="420"/>
            <p14:sldId id="426"/>
            <p14:sldId id="421"/>
            <p14:sldId id="422"/>
            <p14:sldId id="423"/>
            <p14:sldId id="424"/>
            <p14:sldId id="42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47" autoAdjust="0"/>
    <p:restoredTop sz="94660"/>
  </p:normalViewPr>
  <p:slideViewPr>
    <p:cSldViewPr>
      <p:cViewPr varScale="1">
        <p:scale>
          <a:sx n="77" d="100"/>
          <a:sy n="77" d="100"/>
        </p:scale>
        <p:origin x="1219"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78EBF6-1BAC-4372-97C7-B9CFFF4F21DF}" type="datetimeFigureOut">
              <a:rPr lang="en-US" smtClean="0"/>
              <a:pPr/>
              <a:t>08-Nov-24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18F9B7-A723-48D3-9EAA-E67896A45B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eeksforgeeks.org/law-of-variable-proportion-meaning-assumptions-phases-and-reasons-for-variable-proportion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Law of Variable Proportion: Meaning, Assumptions, Phases and Reasons for Variable Proportions - </a:t>
            </a:r>
            <a:r>
              <a:rPr lang="en-US" dirty="0" err="1">
                <a:hlinkClick r:id="rId3"/>
              </a:rPr>
              <a:t>GeeksforGeeks</a:t>
            </a:r>
            <a:endParaRPr lang="en-US" dirty="0"/>
          </a:p>
        </p:txBody>
      </p:sp>
      <p:sp>
        <p:nvSpPr>
          <p:cNvPr id="4" name="Slide Number Placeholder 3"/>
          <p:cNvSpPr>
            <a:spLocks noGrp="1"/>
          </p:cNvSpPr>
          <p:nvPr>
            <p:ph type="sldNum" sz="quarter" idx="5"/>
          </p:nvPr>
        </p:nvSpPr>
        <p:spPr/>
        <p:txBody>
          <a:bodyPr/>
          <a:lstStyle/>
          <a:p>
            <a:fld id="{E5631BD9-11A4-43E4-97BC-9B278C8D62F7}" type="slidenum">
              <a:rPr lang="en-US" smtClean="0"/>
              <a:t>13</a:t>
            </a:fld>
            <a:endParaRPr lang="en-US"/>
          </a:p>
        </p:txBody>
      </p:sp>
    </p:spTree>
    <p:extLst>
      <p:ext uri="{BB962C8B-B14F-4D97-AF65-F5344CB8AC3E}">
        <p14:creationId xmlns:p14="http://schemas.microsoft.com/office/powerpoint/2010/main" val="269056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449358-C13C-4867-8F47-785E528F1532}" type="datetimeFigureOut">
              <a:rPr lang="en-US" smtClean="0"/>
              <a:pPr/>
              <a:t>08-Nov-24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49358-C13C-4867-8F47-785E528F1532}" type="datetimeFigureOut">
              <a:rPr lang="en-US" smtClean="0"/>
              <a:pPr/>
              <a:t>08-Nov-24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49358-C13C-4867-8F47-785E528F1532}" type="datetimeFigureOut">
              <a:rPr lang="en-US" smtClean="0"/>
              <a:pPr/>
              <a:t>08-Nov-24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49358-C13C-4867-8F47-785E528F1532}" type="datetimeFigureOut">
              <a:rPr lang="en-US" smtClean="0"/>
              <a:pPr/>
              <a:t>08-Nov-24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449358-C13C-4867-8F47-785E528F1532}" type="datetimeFigureOut">
              <a:rPr lang="en-US" smtClean="0"/>
              <a:pPr/>
              <a:t>08-Nov-24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449358-C13C-4867-8F47-785E528F1532}" type="datetimeFigureOut">
              <a:rPr lang="en-US" smtClean="0"/>
              <a:pPr/>
              <a:t>08-Nov-24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449358-C13C-4867-8F47-785E528F1532}" type="datetimeFigureOut">
              <a:rPr lang="en-US" smtClean="0"/>
              <a:pPr/>
              <a:t>08-Nov-24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449358-C13C-4867-8F47-785E528F1532}" type="datetimeFigureOut">
              <a:rPr lang="en-US" smtClean="0"/>
              <a:pPr/>
              <a:t>08-Nov-24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49358-C13C-4867-8F47-785E528F1532}" type="datetimeFigureOut">
              <a:rPr lang="en-US" smtClean="0"/>
              <a:pPr/>
              <a:t>08-Nov-24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449358-C13C-4867-8F47-785E528F1532}" type="datetimeFigureOut">
              <a:rPr lang="en-US" smtClean="0"/>
              <a:pPr/>
              <a:t>08-Nov-24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449358-C13C-4867-8F47-785E528F1532}" type="datetimeFigureOut">
              <a:rPr lang="en-US" smtClean="0"/>
              <a:pPr/>
              <a:t>08-Nov-24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7D89-3792-4AB6-81C6-A6BAF7476E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49358-C13C-4867-8F47-785E528F1532}" type="datetimeFigureOut">
              <a:rPr lang="en-US" smtClean="0"/>
              <a:pPr/>
              <a:t>08-Nov-24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77D89-3792-4AB6-81C6-A6BAF7476E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143671" y="1122219"/>
            <a:ext cx="6858000" cy="2387897"/>
          </a:xfrm>
        </p:spPr>
        <p:txBody>
          <a:bodyPr/>
          <a:lstStyle/>
          <a:p>
            <a:pPr eaLnBrk="1" hangingPunct="1"/>
            <a:r>
              <a:rPr lang="en-IN" sz="4100" b="1" dirty="0">
                <a:solidFill>
                  <a:srgbClr val="0070C0"/>
                </a:solidFill>
              </a:rPr>
              <a:t>Business Economics</a:t>
            </a:r>
            <a:br>
              <a:rPr lang="en-IN" sz="4100" b="1" dirty="0">
                <a:solidFill>
                  <a:srgbClr val="0070C0"/>
                </a:solidFill>
              </a:rPr>
            </a:br>
            <a:r>
              <a:rPr lang="en-IN" sz="4100" b="1" dirty="0">
                <a:solidFill>
                  <a:srgbClr val="0070C0"/>
                </a:solidFill>
              </a:rPr>
              <a:t>UNIT III</a:t>
            </a:r>
            <a:br>
              <a:rPr lang="en-IN" sz="4100" b="1" dirty="0">
                <a:solidFill>
                  <a:srgbClr val="0070C0"/>
                </a:solidFill>
              </a:rPr>
            </a:br>
            <a:r>
              <a:rPr lang="en-IN" sz="4100" b="1" dirty="0">
                <a:solidFill>
                  <a:srgbClr val="0070C0"/>
                </a:solidFill>
              </a:rPr>
              <a:t>Production and Cost Analysis</a:t>
            </a:r>
          </a:p>
        </p:txBody>
      </p:sp>
      <p:sp>
        <p:nvSpPr>
          <p:cNvPr id="2051" name="Subtitle 2"/>
          <p:cNvSpPr>
            <a:spLocks noGrp="1"/>
          </p:cNvSpPr>
          <p:nvPr>
            <p:ph type="subTitle" idx="1"/>
          </p:nvPr>
        </p:nvSpPr>
        <p:spPr>
          <a:xfrm>
            <a:off x="1143671" y="3602629"/>
            <a:ext cx="6858000" cy="1654501"/>
          </a:xfrm>
        </p:spPr>
        <p:txBody>
          <a:bodyPr>
            <a:normAutofit/>
          </a:bodyPr>
          <a:lstStyle/>
          <a:p>
            <a:pPr eaLnBrk="1" hangingPunct="1"/>
            <a:r>
              <a:rPr lang="en-IN" b="1" dirty="0">
                <a:solidFill>
                  <a:srgbClr val="C00000"/>
                </a:solidFill>
              </a:rPr>
              <a:t>Course Code: F010101T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D44B-4BEC-BDD0-F71F-C213122DCA5B}"/>
              </a:ext>
            </a:extLst>
          </p:cNvPr>
          <p:cNvSpPr>
            <a:spLocks noGrp="1"/>
          </p:cNvSpPr>
          <p:nvPr>
            <p:ph type="title"/>
          </p:nvPr>
        </p:nvSpPr>
        <p:spPr/>
        <p:txBody>
          <a:bodyPr>
            <a:normAutofit/>
          </a:bodyPr>
          <a:lstStyle/>
          <a:p>
            <a:pPr algn="ctr"/>
            <a:r>
              <a:rPr lang="en-US" sz="3200" dirty="0">
                <a:latin typeface="Söhne"/>
              </a:rPr>
              <a:t>Law of variable proportion</a:t>
            </a:r>
            <a:endParaRPr lang="en-US" sz="3200" dirty="0"/>
          </a:p>
        </p:txBody>
      </p:sp>
      <p:sp>
        <p:nvSpPr>
          <p:cNvPr id="3" name="Content Placeholder 2">
            <a:extLst>
              <a:ext uri="{FF2B5EF4-FFF2-40B4-BE49-F238E27FC236}">
                <a16:creationId xmlns:a16="http://schemas.microsoft.com/office/drawing/2014/main" id="{97FCED6C-C03D-D82C-718D-D8172C6DACD9}"/>
              </a:ext>
            </a:extLst>
          </p:cNvPr>
          <p:cNvSpPr>
            <a:spLocks noGrp="1"/>
          </p:cNvSpPr>
          <p:nvPr>
            <p:ph idx="1"/>
          </p:nvPr>
        </p:nvSpPr>
        <p:spPr/>
        <p:txBody>
          <a:bodyPr>
            <a:normAutofit fontScale="77500" lnSpcReduction="20000"/>
          </a:bodyPr>
          <a:lstStyle/>
          <a:p>
            <a:pPr algn="just">
              <a:lnSpc>
                <a:spcPct val="150000"/>
              </a:lnSpc>
            </a:pPr>
            <a:r>
              <a:rPr lang="en-US" b="0" i="0" dirty="0">
                <a:effectLst/>
                <a:latin typeface="Söhne"/>
              </a:rPr>
              <a:t>The law states that as more units of a variable input are added to a fixed quantity of other inputs (like capital and land), there comes a point where the marginal product of the variable input starts to decrease. In simpler terms, initially, increasing the variable input leads to a more than proportional increase in output, but eventually, the additional input leads to smaller and smaller increases in output or even negative effects on output.</a:t>
            </a:r>
            <a:endParaRPr lang="en-US" dirty="0"/>
          </a:p>
        </p:txBody>
      </p:sp>
    </p:spTree>
    <p:extLst>
      <p:ext uri="{BB962C8B-B14F-4D97-AF65-F5344CB8AC3E}">
        <p14:creationId xmlns:p14="http://schemas.microsoft.com/office/powerpoint/2010/main" val="172523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57C76-485E-50EE-588A-70A96F1431E5}"/>
              </a:ext>
            </a:extLst>
          </p:cNvPr>
          <p:cNvSpPr>
            <a:spLocks noGrp="1"/>
          </p:cNvSpPr>
          <p:nvPr>
            <p:ph type="title"/>
          </p:nvPr>
        </p:nvSpPr>
        <p:spPr/>
        <p:txBody>
          <a:bodyPr/>
          <a:lstStyle/>
          <a:p>
            <a:pPr algn="ctr"/>
            <a:r>
              <a:rPr lang="en-US" dirty="0"/>
              <a:t>Assumptions</a:t>
            </a:r>
          </a:p>
        </p:txBody>
      </p:sp>
      <p:sp>
        <p:nvSpPr>
          <p:cNvPr id="3" name="Content Placeholder 2">
            <a:extLst>
              <a:ext uri="{FF2B5EF4-FFF2-40B4-BE49-F238E27FC236}">
                <a16:creationId xmlns:a16="http://schemas.microsoft.com/office/drawing/2014/main" id="{45F384EA-36E5-BB87-00D9-B05966422B02}"/>
              </a:ext>
            </a:extLst>
          </p:cNvPr>
          <p:cNvSpPr>
            <a:spLocks noGrp="1"/>
          </p:cNvSpPr>
          <p:nvPr>
            <p:ph idx="1"/>
          </p:nvPr>
        </p:nvSpPr>
        <p:spPr/>
        <p:txBody>
          <a:bodyPr>
            <a:normAutofit/>
          </a:bodyPr>
          <a:lstStyle/>
          <a:p>
            <a:pPr algn="just">
              <a:lnSpc>
                <a:spcPct val="150000"/>
              </a:lnSpc>
              <a:buFont typeface="+mj-lt"/>
              <a:buAutoNum type="arabicPeriod"/>
            </a:pPr>
            <a:r>
              <a:rPr lang="en-US" sz="1600" dirty="0">
                <a:highlight>
                  <a:srgbClr val="FFFF00"/>
                </a:highlight>
                <a:latin typeface="Poppins" panose="00000500000000000000" pitchFamily="2" charset="0"/>
              </a:rPr>
              <a:t>Constant state of Technology: </a:t>
            </a:r>
            <a:r>
              <a:rPr lang="en-US" sz="1600" dirty="0">
                <a:latin typeface="Poppins" panose="00000500000000000000" pitchFamily="2" charset="0"/>
              </a:rPr>
              <a:t>It is assumed that the state of technology will be constant and with improvements in the technology, the production will improve.</a:t>
            </a:r>
          </a:p>
          <a:p>
            <a:pPr algn="just">
              <a:lnSpc>
                <a:spcPct val="150000"/>
              </a:lnSpc>
              <a:buFont typeface="+mj-lt"/>
              <a:buAutoNum type="arabicPeriod"/>
            </a:pPr>
            <a:r>
              <a:rPr lang="en-US" sz="1600" dirty="0">
                <a:highlight>
                  <a:srgbClr val="FFFF00"/>
                </a:highlight>
                <a:latin typeface="Poppins" panose="00000500000000000000" pitchFamily="2" charset="0"/>
              </a:rPr>
              <a:t>Variable Factor Proportions: </a:t>
            </a:r>
            <a:r>
              <a:rPr lang="en-US" sz="1600" dirty="0">
                <a:latin typeface="Poppins" panose="00000500000000000000" pitchFamily="2" charset="0"/>
              </a:rPr>
              <a:t>This assumes that factors of production are variable. The law is not valid, if factors of production are fixed.</a:t>
            </a:r>
          </a:p>
          <a:p>
            <a:pPr algn="just">
              <a:lnSpc>
                <a:spcPct val="150000"/>
              </a:lnSpc>
              <a:buFont typeface="+mj-lt"/>
              <a:buAutoNum type="arabicPeriod"/>
            </a:pPr>
            <a:r>
              <a:rPr lang="en-US" sz="1600" dirty="0">
                <a:highlight>
                  <a:srgbClr val="FFFF00"/>
                </a:highlight>
                <a:latin typeface="Poppins" panose="00000500000000000000" pitchFamily="2" charset="0"/>
              </a:rPr>
              <a:t>Homogeneous factor units: </a:t>
            </a:r>
            <a:r>
              <a:rPr lang="en-US" sz="1600" dirty="0">
                <a:latin typeface="Poppins" panose="00000500000000000000" pitchFamily="2" charset="0"/>
              </a:rPr>
              <a:t>This assumes that all the units produced are identical in quality, quantity and price. In other words, the units are homogeneous in nature.</a:t>
            </a:r>
          </a:p>
          <a:p>
            <a:pPr algn="just">
              <a:lnSpc>
                <a:spcPct val="150000"/>
              </a:lnSpc>
              <a:buFont typeface="+mj-lt"/>
              <a:buAutoNum type="arabicPeriod"/>
            </a:pPr>
            <a:r>
              <a:rPr lang="en-US" sz="1600" dirty="0">
                <a:highlight>
                  <a:srgbClr val="FFFF00"/>
                </a:highlight>
                <a:latin typeface="Poppins" panose="00000500000000000000" pitchFamily="2" charset="0"/>
              </a:rPr>
              <a:t>Short Run: </a:t>
            </a:r>
            <a:r>
              <a:rPr lang="en-US" sz="1600" dirty="0">
                <a:latin typeface="Poppins" panose="00000500000000000000" pitchFamily="2" charset="0"/>
              </a:rPr>
              <a:t>This assumes that this law is applicable for those systems that are operating for a short term, where it is not possible to alter all factor inputs.</a:t>
            </a:r>
          </a:p>
          <a:p>
            <a:pPr algn="just">
              <a:lnSpc>
                <a:spcPct val="150000"/>
              </a:lnSpc>
            </a:pPr>
            <a:endParaRPr lang="en-US" sz="1600" dirty="0"/>
          </a:p>
        </p:txBody>
      </p:sp>
    </p:spTree>
    <p:extLst>
      <p:ext uri="{BB962C8B-B14F-4D97-AF65-F5344CB8AC3E}">
        <p14:creationId xmlns:p14="http://schemas.microsoft.com/office/powerpoint/2010/main" val="447937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AA393-4B52-1B0C-C0FD-BEE99FC62B34}"/>
              </a:ext>
            </a:extLst>
          </p:cNvPr>
          <p:cNvSpPr>
            <a:spLocks noGrp="1"/>
          </p:cNvSpPr>
          <p:nvPr>
            <p:ph type="title"/>
          </p:nvPr>
        </p:nvSpPr>
        <p:spPr/>
        <p:txBody>
          <a:bodyPr/>
          <a:lstStyle/>
          <a:p>
            <a:pPr algn="ctr"/>
            <a:r>
              <a:rPr lang="en-US" dirty="0"/>
              <a:t>Example</a:t>
            </a:r>
          </a:p>
        </p:txBody>
      </p:sp>
      <p:sp>
        <p:nvSpPr>
          <p:cNvPr id="3" name="Content Placeholder 2">
            <a:extLst>
              <a:ext uri="{FF2B5EF4-FFF2-40B4-BE49-F238E27FC236}">
                <a16:creationId xmlns:a16="http://schemas.microsoft.com/office/drawing/2014/main" id="{346C89E2-5396-ED04-2E54-CCF9CCD06B96}"/>
              </a:ext>
            </a:extLst>
          </p:cNvPr>
          <p:cNvSpPr>
            <a:spLocks noGrp="1"/>
          </p:cNvSpPr>
          <p:nvPr>
            <p:ph idx="1"/>
          </p:nvPr>
        </p:nvSpPr>
        <p:spPr/>
        <p:txBody>
          <a:bodyPr>
            <a:normAutofit fontScale="77500" lnSpcReduction="20000"/>
          </a:bodyPr>
          <a:lstStyle/>
          <a:p>
            <a:pPr algn="just">
              <a:lnSpc>
                <a:spcPct val="150000"/>
              </a:lnSpc>
            </a:pPr>
            <a:r>
              <a:rPr lang="en-US" b="0" i="0" dirty="0">
                <a:effectLst/>
                <a:latin typeface="Söhne"/>
              </a:rPr>
              <a:t>Imagine a fixed plot of land (the fixed input) and labor as the variable input. Initially, adding more laborers to work on the land could lead to increased productivity. However, as the number of laborers increases further, they might start getting in each other's way, causing inefficiencies, and the additional output gained from each new laborer might decrease. Eventually, adding even more laborers could lead to a situation where the land becomes overcrowded, resulting in a decline in overall output.</a:t>
            </a:r>
            <a:endParaRPr lang="en-US" dirty="0"/>
          </a:p>
        </p:txBody>
      </p:sp>
    </p:spTree>
    <p:extLst>
      <p:ext uri="{BB962C8B-B14F-4D97-AF65-F5344CB8AC3E}">
        <p14:creationId xmlns:p14="http://schemas.microsoft.com/office/powerpoint/2010/main" val="274811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FDAE58-B002-B120-F013-0D3D0D5A4F4A}"/>
              </a:ext>
            </a:extLst>
          </p:cNvPr>
          <p:cNvPicPr>
            <a:picLocks noChangeAspect="1"/>
          </p:cNvPicPr>
          <p:nvPr/>
        </p:nvPicPr>
        <p:blipFill>
          <a:blip r:embed="rId3"/>
          <a:stretch>
            <a:fillRect/>
          </a:stretch>
        </p:blipFill>
        <p:spPr>
          <a:xfrm>
            <a:off x="3148842" y="1531456"/>
            <a:ext cx="2846317" cy="3795089"/>
          </a:xfrm>
          <a:prstGeom prst="rect">
            <a:avLst/>
          </a:prstGeom>
        </p:spPr>
      </p:pic>
      <p:pic>
        <p:nvPicPr>
          <p:cNvPr id="5" name="Picture 4">
            <a:extLst>
              <a:ext uri="{FF2B5EF4-FFF2-40B4-BE49-F238E27FC236}">
                <a16:creationId xmlns:a16="http://schemas.microsoft.com/office/drawing/2014/main" id="{1A05BB4C-B9D5-F1FA-0C99-74137166737E}"/>
              </a:ext>
            </a:extLst>
          </p:cNvPr>
          <p:cNvPicPr>
            <a:picLocks noChangeAspect="1"/>
          </p:cNvPicPr>
          <p:nvPr/>
        </p:nvPicPr>
        <p:blipFill>
          <a:blip r:embed="rId3"/>
          <a:stretch>
            <a:fillRect/>
          </a:stretch>
        </p:blipFill>
        <p:spPr>
          <a:xfrm>
            <a:off x="2209800" y="762000"/>
            <a:ext cx="4953000" cy="5486400"/>
          </a:xfrm>
          <a:prstGeom prst="rect">
            <a:avLst/>
          </a:prstGeom>
        </p:spPr>
      </p:pic>
    </p:spTree>
    <p:extLst>
      <p:ext uri="{BB962C8B-B14F-4D97-AF65-F5344CB8AC3E}">
        <p14:creationId xmlns:p14="http://schemas.microsoft.com/office/powerpoint/2010/main" val="236102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COST OF PRODUCTION</a:t>
            </a:r>
          </a:p>
        </p:txBody>
      </p:sp>
      <p:sp>
        <p:nvSpPr>
          <p:cNvPr id="3" name="Content Placeholder 2"/>
          <p:cNvSpPr>
            <a:spLocks noGrp="1"/>
          </p:cNvSpPr>
          <p:nvPr>
            <p:ph idx="1"/>
          </p:nvPr>
        </p:nvSpPr>
        <p:spPr/>
        <p:txBody>
          <a:bodyPr>
            <a:normAutofit/>
          </a:bodyPr>
          <a:lstStyle/>
          <a:p>
            <a:pPr algn="just">
              <a:lnSpc>
                <a:spcPct val="150000"/>
              </a:lnSpc>
            </a:pPr>
            <a:r>
              <a:rPr lang="en-US" sz="2800" dirty="0"/>
              <a:t>The total cost incurred by a business to produce a specific quantity of a product or offer a service. </a:t>
            </a:r>
          </a:p>
          <a:p>
            <a:pPr algn="just">
              <a:lnSpc>
                <a:spcPct val="150000"/>
              </a:lnSpc>
            </a:pPr>
            <a:endParaRPr lang="en-US" sz="2800" dirty="0"/>
          </a:p>
          <a:p>
            <a:pPr algn="just">
              <a:lnSpc>
                <a:spcPct val="150000"/>
              </a:lnSpc>
            </a:pPr>
            <a:r>
              <a:rPr lang="en-US" sz="2800" dirty="0"/>
              <a:t>The expenditures incurred to obtain the factors of production such as labor, land, and capital, that are needed in the production process of a product.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3E0A8-4ED9-F11B-5E3C-7B3A4840523A}"/>
              </a:ext>
            </a:extLst>
          </p:cNvPr>
          <p:cNvSpPr>
            <a:spLocks noGrp="1"/>
          </p:cNvSpPr>
          <p:nvPr>
            <p:ph type="ctrTitle"/>
          </p:nvPr>
        </p:nvSpPr>
        <p:spPr/>
        <p:txBody>
          <a:bodyPr/>
          <a:lstStyle/>
          <a:p>
            <a:r>
              <a:rPr lang="en-US" dirty="0"/>
              <a:t>Type of Cost </a:t>
            </a:r>
          </a:p>
        </p:txBody>
      </p:sp>
      <p:sp>
        <p:nvSpPr>
          <p:cNvPr id="3" name="Subtitle 2">
            <a:extLst>
              <a:ext uri="{FF2B5EF4-FFF2-40B4-BE49-F238E27FC236}">
                <a16:creationId xmlns:a16="http://schemas.microsoft.com/office/drawing/2014/main" id="{C71B7BD2-7E88-F8EB-66A7-E27634A852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4781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Explicit Cost </a:t>
            </a:r>
          </a:p>
        </p:txBody>
      </p:sp>
      <p:sp>
        <p:nvSpPr>
          <p:cNvPr id="3" name="Content Placeholder 2"/>
          <p:cNvSpPr>
            <a:spLocks noGrp="1"/>
          </p:cNvSpPr>
          <p:nvPr>
            <p:ph idx="1"/>
          </p:nvPr>
        </p:nvSpPr>
        <p:spPr/>
        <p:txBody>
          <a:bodyPr>
            <a:normAutofit fontScale="92500" lnSpcReduction="20000"/>
          </a:bodyPr>
          <a:lstStyle/>
          <a:p>
            <a:pPr algn="just"/>
            <a:r>
              <a:rPr lang="en-US" dirty="0"/>
              <a:t>Explicit Costs refer to the actual expenditures of the firm to hire, rent or purchase the input it requires in production. </a:t>
            </a:r>
          </a:p>
          <a:p>
            <a:pPr algn="just"/>
            <a:endParaRPr lang="en-US" dirty="0"/>
          </a:p>
          <a:p>
            <a:pPr algn="just"/>
            <a:r>
              <a:rPr lang="en-US" dirty="0"/>
              <a:t>These include the wages to hire labour, the rental price of capital, equipment and buildings and the purchase prices of raw materials etc. </a:t>
            </a:r>
          </a:p>
          <a:p>
            <a:pPr algn="just"/>
            <a:endParaRPr lang="en-US" dirty="0"/>
          </a:p>
          <a:p>
            <a:pPr algn="just"/>
            <a:r>
              <a:rPr lang="en-US" dirty="0"/>
              <a:t>These are the recorded expenditure during the process of production.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Implicit costs</a:t>
            </a:r>
          </a:p>
        </p:txBody>
      </p:sp>
      <p:sp>
        <p:nvSpPr>
          <p:cNvPr id="3" name="Content Placeholder 2"/>
          <p:cNvSpPr>
            <a:spLocks noGrp="1"/>
          </p:cNvSpPr>
          <p:nvPr>
            <p:ph idx="1"/>
          </p:nvPr>
        </p:nvSpPr>
        <p:spPr/>
        <p:txBody>
          <a:bodyPr>
            <a:normAutofit fontScale="85000" lnSpcReduction="20000"/>
          </a:bodyPr>
          <a:lstStyle/>
          <a:p>
            <a:pPr algn="just">
              <a:lnSpc>
                <a:spcPct val="160000"/>
              </a:lnSpc>
            </a:pPr>
            <a:r>
              <a:rPr lang="en-US" dirty="0"/>
              <a:t>The costs of self-owned and self-employed resources. </a:t>
            </a:r>
          </a:p>
          <a:p>
            <a:pPr algn="just">
              <a:lnSpc>
                <a:spcPct val="160000"/>
              </a:lnSpc>
            </a:pPr>
            <a:r>
              <a:rPr lang="en-US" dirty="0"/>
              <a:t>These include the rewards for the entrepreneur’s self-owned land, </a:t>
            </a:r>
            <a:r>
              <a:rPr lang="en-US" dirty="0" err="1"/>
              <a:t>labour</a:t>
            </a:r>
            <a:r>
              <a:rPr lang="en-US" dirty="0"/>
              <a:t> and capital. </a:t>
            </a:r>
          </a:p>
          <a:p>
            <a:pPr algn="just">
              <a:lnSpc>
                <a:spcPct val="160000"/>
              </a:lnSpc>
            </a:pPr>
            <a:r>
              <a:rPr lang="en-US" dirty="0"/>
              <a:t>These costs do not appear in the accounting records of the firm. </a:t>
            </a:r>
          </a:p>
          <a:p>
            <a:pPr algn="just">
              <a:lnSpc>
                <a:spcPct val="160000"/>
              </a:lnSpc>
            </a:pPr>
            <a:r>
              <a:rPr lang="en-US" dirty="0"/>
              <a:t>The sum of explicit costs and implicit costs constitutes the total cost of production of a commodity.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solidFill>
                  <a:srgbClr val="00B0F0"/>
                </a:solidFill>
              </a:rPr>
              <a:t>Implicit Cost</a:t>
            </a:r>
          </a:p>
        </p:txBody>
      </p:sp>
      <p:sp>
        <p:nvSpPr>
          <p:cNvPr id="3" name="Content Placeholder 2"/>
          <p:cNvSpPr>
            <a:spLocks noGrp="1"/>
          </p:cNvSpPr>
          <p:nvPr>
            <p:ph idx="1"/>
          </p:nvPr>
        </p:nvSpPr>
        <p:spPr>
          <a:xfrm>
            <a:off x="457200" y="1371600"/>
            <a:ext cx="8229600" cy="4525963"/>
          </a:xfrm>
        </p:spPr>
        <p:txBody>
          <a:bodyPr>
            <a:noAutofit/>
          </a:bodyPr>
          <a:lstStyle/>
          <a:p>
            <a:pPr algn="just">
              <a:lnSpc>
                <a:spcPct val="150000"/>
              </a:lnSpc>
            </a:pPr>
            <a:r>
              <a:rPr lang="en-US" sz="2400" dirty="0"/>
              <a:t>Implicit costs include the highest salary that the entrepreneur can earn for him, if working for other firms and the highest return the firm could receive from investing its capital in alternatives uses or renting its land and buildings to the highest bidder rather than using them itself. </a:t>
            </a:r>
          </a:p>
          <a:p>
            <a:pPr algn="just">
              <a:lnSpc>
                <a:spcPct val="150000"/>
              </a:lnSpc>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Economic Cost</a:t>
            </a:r>
          </a:p>
        </p:txBody>
      </p:sp>
      <p:sp>
        <p:nvSpPr>
          <p:cNvPr id="3" name="Content Placeholder 2"/>
          <p:cNvSpPr>
            <a:spLocks noGrp="1"/>
          </p:cNvSpPr>
          <p:nvPr>
            <p:ph idx="1"/>
          </p:nvPr>
        </p:nvSpPr>
        <p:spPr/>
        <p:txBody>
          <a:bodyPr/>
          <a:lstStyle/>
          <a:p>
            <a:pPr algn="just">
              <a:lnSpc>
                <a:spcPct val="200000"/>
              </a:lnSpc>
            </a:pPr>
            <a:r>
              <a:rPr lang="en-US" dirty="0"/>
              <a:t>Economic Cost = Accounting cost (Explicit Costs) + Implicit Cost (including normal profit)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2"/>
          <a:srcRect/>
          <a:stretch>
            <a:fillRect/>
          </a:stretch>
        </p:blipFill>
        <p:spPr bwMode="auto">
          <a:xfrm>
            <a:off x="533400" y="597980"/>
            <a:ext cx="8001000" cy="542182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Economic cost</a:t>
            </a:r>
          </a:p>
        </p:txBody>
      </p:sp>
      <p:sp>
        <p:nvSpPr>
          <p:cNvPr id="3" name="Content Placeholder 2"/>
          <p:cNvSpPr>
            <a:spLocks noGrp="1"/>
          </p:cNvSpPr>
          <p:nvPr>
            <p:ph idx="1"/>
          </p:nvPr>
        </p:nvSpPr>
        <p:spPr/>
        <p:txBody>
          <a:bodyPr>
            <a:normAutofit lnSpcReduction="10000"/>
          </a:bodyPr>
          <a:lstStyle/>
          <a:p>
            <a:pPr algn="just"/>
            <a:r>
              <a:rPr lang="en-US" sz="2800" dirty="0"/>
              <a:t>Is the sum total of both explicit cost and implicit cost, including normal profit, Economic cost is wider than the accounting cost. </a:t>
            </a:r>
          </a:p>
          <a:p>
            <a:pPr algn="just"/>
            <a:endParaRPr lang="en-US" sz="2800" dirty="0"/>
          </a:p>
          <a:p>
            <a:pPr algn="just"/>
            <a:r>
              <a:rPr lang="en-US" sz="2800" dirty="0"/>
              <a:t>It includes both explicit cost and implicit cost (including normal profit), whereas accounting cost includes only explicit or money cost.</a:t>
            </a:r>
          </a:p>
          <a:p>
            <a:pPr algn="just"/>
            <a:endParaRPr lang="en-US" sz="2800" dirty="0"/>
          </a:p>
          <a:p>
            <a:pPr algn="just"/>
            <a:r>
              <a:rPr lang="en-US" sz="2800" dirty="0"/>
              <a:t> In the theory of price, cost is taken in the sense of economic cost.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solidFill>
                  <a:srgbClr val="00B0F0"/>
                </a:solidFill>
              </a:rPr>
              <a:t>Normal Profit</a:t>
            </a:r>
          </a:p>
        </p:txBody>
      </p:sp>
      <p:sp>
        <p:nvSpPr>
          <p:cNvPr id="3" name="Content Placeholder 2"/>
          <p:cNvSpPr>
            <a:spLocks noGrp="1"/>
          </p:cNvSpPr>
          <p:nvPr>
            <p:ph idx="1"/>
          </p:nvPr>
        </p:nvSpPr>
        <p:spPr>
          <a:xfrm>
            <a:off x="457200" y="1295400"/>
            <a:ext cx="8229600" cy="4525963"/>
          </a:xfrm>
        </p:spPr>
        <p:txBody>
          <a:bodyPr>
            <a:noAutofit/>
          </a:bodyPr>
          <a:lstStyle/>
          <a:p>
            <a:pPr algn="just"/>
            <a:r>
              <a:rPr lang="en-US" sz="2400" dirty="0">
                <a:solidFill>
                  <a:srgbClr val="FF0000"/>
                </a:solidFill>
              </a:rPr>
              <a:t>The minimum payment which a producer must get in order to induce him to undertake the risk Involved in production. </a:t>
            </a:r>
          </a:p>
          <a:p>
            <a:pPr algn="just"/>
            <a:endParaRPr lang="en-US" sz="2400" dirty="0"/>
          </a:p>
          <a:p>
            <a:pPr algn="just"/>
            <a:r>
              <a:rPr lang="en-US" sz="2400" dirty="0"/>
              <a:t>Reward or remuneration for the services of the entrepreneurs. </a:t>
            </a:r>
          </a:p>
          <a:p>
            <a:pPr algn="just"/>
            <a:endParaRPr lang="en-US" sz="2400" dirty="0"/>
          </a:p>
          <a:p>
            <a:pPr algn="just"/>
            <a:r>
              <a:rPr lang="en-US" sz="2400" dirty="0"/>
              <a:t>It is part of the cost of production because unless the entrepreneur expects to get it in the long-run, he is not likely to undertake production. </a:t>
            </a:r>
          </a:p>
          <a:p>
            <a:pPr algn="just"/>
            <a:endParaRPr lang="en-US" sz="2400" dirty="0"/>
          </a:p>
          <a:p>
            <a:pPr algn="just"/>
            <a:r>
              <a:rPr lang="en-US" sz="2400" dirty="0"/>
              <a:t>From an economic perspective, normal profit is also a type of cost. It represents the cost needed to keep the firm in business. </a:t>
            </a:r>
          </a:p>
        </p:txBody>
      </p:sp>
    </p:spTree>
    <p:extLst>
      <p:ext uri="{BB962C8B-B14F-4D97-AF65-F5344CB8AC3E}">
        <p14:creationId xmlns:p14="http://schemas.microsoft.com/office/powerpoint/2010/main" val="658996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Real Cost and Nominal Cost</a:t>
            </a:r>
          </a:p>
        </p:txBody>
      </p:sp>
      <p:sp>
        <p:nvSpPr>
          <p:cNvPr id="3" name="Content Placeholder 2"/>
          <p:cNvSpPr>
            <a:spLocks noGrp="1"/>
          </p:cNvSpPr>
          <p:nvPr>
            <p:ph idx="1"/>
          </p:nvPr>
        </p:nvSpPr>
        <p:spPr/>
        <p:txBody>
          <a:bodyPr>
            <a:normAutofit fontScale="92500"/>
          </a:bodyPr>
          <a:lstStyle/>
          <a:p>
            <a:pPr algn="just">
              <a:lnSpc>
                <a:spcPct val="150000"/>
              </a:lnSpc>
            </a:pPr>
            <a:r>
              <a:rPr lang="en-US" sz="2800" dirty="0"/>
              <a:t>A nominal cost, also known as a nominal price, is the current price or cost of a good or service without adjusting for inflation or changes in purchasing power. </a:t>
            </a:r>
          </a:p>
          <a:p>
            <a:pPr algn="just">
              <a:lnSpc>
                <a:spcPct val="150000"/>
              </a:lnSpc>
            </a:pPr>
            <a:endParaRPr lang="en-US" sz="2800" dirty="0"/>
          </a:p>
          <a:p>
            <a:pPr algn="just">
              <a:lnSpc>
                <a:spcPct val="150000"/>
              </a:lnSpc>
            </a:pPr>
            <a:r>
              <a:rPr lang="en-US" sz="2800" dirty="0"/>
              <a:t>In other words, it's the price that is expressed in the currency of the given time period without considering the impact of changes in the value of money over time.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Replacement Cost</a:t>
            </a:r>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b="0" i="0" dirty="0">
                <a:effectLst/>
                <a:latin typeface="Söhne"/>
              </a:rPr>
              <a:t>Replacement cost is a financial concept that refers to the expense required to replace an asset, such as a piece of equipment, a building, or an entire business, with a new one of the same kind and quality. It represents the amount of money needed to reproduce or replace an asset at its current market value, without factoring in depreciation.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Historic Cost</a:t>
            </a:r>
          </a:p>
        </p:txBody>
      </p:sp>
      <p:sp>
        <p:nvSpPr>
          <p:cNvPr id="3" name="Content Placeholder 2"/>
          <p:cNvSpPr>
            <a:spLocks noGrp="1"/>
          </p:cNvSpPr>
          <p:nvPr>
            <p:ph idx="1"/>
          </p:nvPr>
        </p:nvSpPr>
        <p:spPr/>
        <p:txBody>
          <a:bodyPr>
            <a:normAutofit lnSpcReduction="10000"/>
          </a:bodyPr>
          <a:lstStyle/>
          <a:p>
            <a:pPr algn="just">
              <a:lnSpc>
                <a:spcPct val="170000"/>
              </a:lnSpc>
            </a:pPr>
            <a:r>
              <a:rPr lang="en-US" sz="2400" dirty="0"/>
              <a:t>Historic costs are incurred at the time of purchase of assets. They are also regarded as sunk costs, as they cannot be retrieved from the business without loss. </a:t>
            </a:r>
          </a:p>
          <a:p>
            <a:pPr algn="just">
              <a:lnSpc>
                <a:spcPct val="170000"/>
              </a:lnSpc>
            </a:pPr>
            <a:endParaRPr lang="en-US" sz="2400" dirty="0"/>
          </a:p>
          <a:p>
            <a:pPr algn="just">
              <a:lnSpc>
                <a:spcPct val="170000"/>
              </a:lnSpc>
            </a:pPr>
            <a:r>
              <a:rPr lang="en-US" sz="2400" dirty="0"/>
              <a:t>Sunk cost is an economic term for a sum paid in the past, which should no longer be relevant; hence these costs are irrelevant in decision-making with the perspective of time. </a:t>
            </a:r>
          </a:p>
          <a:p>
            <a:pPr algn="just">
              <a:lnSpc>
                <a:spcPct val="170000"/>
              </a:lnSpc>
            </a:pPr>
            <a:endParaRPr lang="en-US" sz="2400" dirty="0"/>
          </a:p>
          <a:p>
            <a:pPr algn="just">
              <a:lnSpc>
                <a:spcPct val="170000"/>
              </a:lnSpc>
            </a:pP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B0F0"/>
                </a:solidFill>
              </a:rPr>
              <a:t>Controllable and Uncontrollable Costs</a:t>
            </a:r>
          </a:p>
        </p:txBody>
      </p:sp>
      <p:sp>
        <p:nvSpPr>
          <p:cNvPr id="3" name="Content Placeholder 2"/>
          <p:cNvSpPr>
            <a:spLocks noGrp="1"/>
          </p:cNvSpPr>
          <p:nvPr>
            <p:ph idx="1"/>
          </p:nvPr>
        </p:nvSpPr>
        <p:spPr/>
        <p:txBody>
          <a:bodyPr>
            <a:noAutofit/>
          </a:bodyPr>
          <a:lstStyle/>
          <a:p>
            <a:pPr algn="just"/>
            <a:r>
              <a:rPr lang="en-US" sz="2800" dirty="0"/>
              <a:t>Controllable costs are those which are subject to regulation by the management of a firm, example, fringe benefits to employees, costs of quality control, etc. </a:t>
            </a:r>
          </a:p>
          <a:p>
            <a:pPr algn="just"/>
            <a:endParaRPr lang="en-US" sz="2800" dirty="0"/>
          </a:p>
          <a:p>
            <a:pPr algn="just"/>
            <a:r>
              <a:rPr lang="en-US" sz="2800" dirty="0"/>
              <a:t>On the other hand, uncontrollable costs are beyond regulation of the management example, minimum wages to be paid are determined by government, price of raw material by supplier. </a:t>
            </a:r>
          </a:p>
          <a:p>
            <a:pPr algn="just"/>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B0F0"/>
                </a:solidFill>
              </a:rPr>
              <a:t>Production and Selling Costs</a:t>
            </a:r>
          </a:p>
        </p:txBody>
      </p:sp>
      <p:sp>
        <p:nvSpPr>
          <p:cNvPr id="3" name="Content Placeholder 2"/>
          <p:cNvSpPr>
            <a:spLocks noGrp="1"/>
          </p:cNvSpPr>
          <p:nvPr>
            <p:ph idx="1"/>
          </p:nvPr>
        </p:nvSpPr>
        <p:spPr/>
        <p:txBody>
          <a:bodyPr>
            <a:normAutofit/>
          </a:bodyPr>
          <a:lstStyle/>
          <a:p>
            <a:pPr algn="just"/>
            <a:r>
              <a:rPr lang="en-US" sz="2800" dirty="0"/>
              <a:t>Production costs (or simply costs) are estimated as a function of the level of output, whereas selling costs are incurred on making the output available to the consumer. </a:t>
            </a:r>
          </a:p>
          <a:p>
            <a:pPr algn="just"/>
            <a:endParaRPr lang="en-US" sz="2800" dirty="0"/>
          </a:p>
          <a:p>
            <a:pPr algn="just"/>
            <a:r>
              <a:rPr lang="en-US" sz="2800" dirty="0"/>
              <a:t>A commission paid to the salesman is calculated on the value of sales and is a selling cost whereas cost of raw material is a production cost. </a:t>
            </a:r>
          </a:p>
          <a:p>
            <a:pPr algn="just"/>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Social Cost</a:t>
            </a:r>
          </a:p>
        </p:txBody>
      </p:sp>
      <p:sp>
        <p:nvSpPr>
          <p:cNvPr id="3" name="Content Placeholder 2"/>
          <p:cNvSpPr>
            <a:spLocks noGrp="1"/>
          </p:cNvSpPr>
          <p:nvPr>
            <p:ph idx="1"/>
          </p:nvPr>
        </p:nvSpPr>
        <p:spPr/>
        <p:txBody>
          <a:bodyPr>
            <a:normAutofit/>
          </a:bodyPr>
          <a:lstStyle/>
          <a:p>
            <a:pPr algn="just">
              <a:lnSpc>
                <a:spcPct val="150000"/>
              </a:lnSpc>
            </a:pPr>
            <a:r>
              <a:rPr lang="en-US" dirty="0"/>
              <a:t>The cost that the society has to bear on account of the production of a commodity.</a:t>
            </a:r>
          </a:p>
          <a:p>
            <a:pPr algn="just">
              <a:lnSpc>
                <a:spcPct val="150000"/>
              </a:lnSpc>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Social Cost</a:t>
            </a:r>
            <a:endParaRPr lang="en-US" dirty="0"/>
          </a:p>
        </p:txBody>
      </p:sp>
      <p:sp>
        <p:nvSpPr>
          <p:cNvPr id="3" name="Content Placeholder 2"/>
          <p:cNvSpPr>
            <a:spLocks noGrp="1"/>
          </p:cNvSpPr>
          <p:nvPr>
            <p:ph idx="1"/>
          </p:nvPr>
        </p:nvSpPr>
        <p:spPr/>
        <p:txBody>
          <a:bodyPr/>
          <a:lstStyle/>
          <a:p>
            <a:pPr algn="just"/>
            <a:r>
              <a:rPr lang="en-US" dirty="0"/>
              <a:t>For instance, oil refinery may discharge its wastes in the river causing water pollution; mills and factories located in the city cause air pollution by emitting smoke; buses and trucks and other vehicles cause both air and noise pollution. Such water, air and noise pollution cause health hazards and thereby involve cost to the entire society.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B0F0"/>
                </a:solidFill>
              </a:rPr>
              <a:t>Opportunity Cost</a:t>
            </a:r>
          </a:p>
        </p:txBody>
      </p:sp>
      <p:sp>
        <p:nvSpPr>
          <p:cNvPr id="3" name="Content Placeholder 2"/>
          <p:cNvSpPr>
            <a:spLocks noGrp="1"/>
          </p:cNvSpPr>
          <p:nvPr>
            <p:ph idx="1"/>
          </p:nvPr>
        </p:nvSpPr>
        <p:spPr/>
        <p:txBody>
          <a:bodyPr>
            <a:normAutofit fontScale="92500" lnSpcReduction="20000"/>
          </a:bodyPr>
          <a:lstStyle/>
          <a:p>
            <a:pPr algn="just"/>
            <a:r>
              <a:rPr lang="en-US" dirty="0"/>
              <a:t>Opportunity cost of a decision may be defined as the cost of next best alternative sacrificed in order to take this decision. In short, the opportunity cost of using resources to produce a good is the value of the best alternative or opportunity forgone. Opportunity costs include both explicit and implicit costs. For example, if with a sum of Rs. 2000, a producer can produce a bicycle or a radio set and decides to produce a radio set. In this case, opportunity cost of a radio set is equal to the cost of a bicycle that he has sacrificed.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83F6-D86C-1519-AB2D-719DBABE5C6B}"/>
              </a:ext>
            </a:extLst>
          </p:cNvPr>
          <p:cNvSpPr>
            <a:spLocks noGrp="1"/>
          </p:cNvSpPr>
          <p:nvPr>
            <p:ph type="title"/>
          </p:nvPr>
        </p:nvSpPr>
        <p:spPr/>
        <p:txBody>
          <a:bodyPr>
            <a:normAutofit/>
          </a:bodyPr>
          <a:lstStyle/>
          <a:p>
            <a:r>
              <a:rPr lang="en-US" sz="4000" dirty="0">
                <a:latin typeface="Söhne"/>
              </a:rPr>
              <a:t>P</a:t>
            </a:r>
            <a:r>
              <a:rPr lang="en-US" sz="4000" b="0" i="0" dirty="0">
                <a:effectLst/>
                <a:latin typeface="Söhne"/>
              </a:rPr>
              <a:t>roduction </a:t>
            </a:r>
            <a:r>
              <a:rPr lang="en-US" sz="4000" dirty="0">
                <a:latin typeface="Söhne"/>
              </a:rPr>
              <a:t>F</a:t>
            </a:r>
            <a:r>
              <a:rPr lang="en-US" sz="4000" b="0" i="0" dirty="0">
                <a:effectLst/>
                <a:latin typeface="Söhne"/>
              </a:rPr>
              <a:t>unction</a:t>
            </a:r>
            <a:endParaRPr lang="en-US" sz="4000" dirty="0"/>
          </a:p>
        </p:txBody>
      </p:sp>
      <p:sp>
        <p:nvSpPr>
          <p:cNvPr id="3" name="Content Placeholder 2">
            <a:extLst>
              <a:ext uri="{FF2B5EF4-FFF2-40B4-BE49-F238E27FC236}">
                <a16:creationId xmlns:a16="http://schemas.microsoft.com/office/drawing/2014/main" id="{A7E6D151-3361-287C-4361-A17B00EB7DFB}"/>
              </a:ext>
            </a:extLst>
          </p:cNvPr>
          <p:cNvSpPr>
            <a:spLocks noGrp="1"/>
          </p:cNvSpPr>
          <p:nvPr>
            <p:ph idx="1"/>
          </p:nvPr>
        </p:nvSpPr>
        <p:spPr/>
        <p:txBody>
          <a:bodyPr>
            <a:normAutofit/>
          </a:bodyPr>
          <a:lstStyle/>
          <a:p>
            <a:pPr algn="just"/>
            <a:r>
              <a:rPr lang="en-US" sz="2800" b="0" i="0" dirty="0">
                <a:effectLst/>
                <a:latin typeface="Söhne"/>
              </a:rPr>
              <a:t>A production function is a fundamental concept in economics that represents the relationship between inputs (factors of production) and outputs (goods and services) in the process of producing goods and services. It provides a mathematical or graphical representation of how different combinations of inputs lead to different levels of output.</a:t>
            </a:r>
          </a:p>
          <a:p>
            <a:pPr algn="just"/>
            <a:br>
              <a:rPr lang="en-US" sz="2800" dirty="0"/>
            </a:br>
            <a:endParaRPr lang="en-US" sz="2800" dirty="0"/>
          </a:p>
        </p:txBody>
      </p:sp>
    </p:spTree>
    <p:extLst>
      <p:ext uri="{BB962C8B-B14F-4D97-AF65-F5344CB8AC3E}">
        <p14:creationId xmlns:p14="http://schemas.microsoft.com/office/powerpoint/2010/main" val="609645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B0F0"/>
                </a:solidFill>
              </a:rPr>
              <a:t>Short Run Costs and Long Run Costs</a:t>
            </a:r>
          </a:p>
        </p:txBody>
      </p:sp>
      <p:sp>
        <p:nvSpPr>
          <p:cNvPr id="3" name="Content Placeholder 2"/>
          <p:cNvSpPr>
            <a:spLocks noGrp="1"/>
          </p:cNvSpPr>
          <p:nvPr>
            <p:ph idx="1"/>
          </p:nvPr>
        </p:nvSpPr>
        <p:spPr/>
        <p:txBody>
          <a:bodyPr>
            <a:normAutofit fontScale="77500" lnSpcReduction="20000"/>
          </a:bodyPr>
          <a:lstStyle/>
          <a:p>
            <a:pPr algn="just"/>
            <a:r>
              <a:rPr lang="en-US" dirty="0"/>
              <a:t>Short run is a period of time within which the firm can change its output by changing only the amount of variable factors, such as </a:t>
            </a:r>
            <a:r>
              <a:rPr lang="en-US" dirty="0" err="1"/>
              <a:t>labour</a:t>
            </a:r>
            <a:r>
              <a:rPr lang="en-US" dirty="0"/>
              <a:t> and raw materials etc. </a:t>
            </a:r>
          </a:p>
          <a:p>
            <a:pPr algn="just"/>
            <a:endParaRPr lang="en-US" dirty="0"/>
          </a:p>
          <a:p>
            <a:pPr algn="just"/>
            <a:r>
              <a:rPr lang="en-US" dirty="0"/>
              <a:t>In short period, fixed factors such as land, machinery etc, cannot be changed. </a:t>
            </a:r>
          </a:p>
          <a:p>
            <a:pPr algn="just"/>
            <a:endParaRPr lang="en-US" dirty="0"/>
          </a:p>
          <a:p>
            <a:pPr algn="just"/>
            <a:r>
              <a:rPr lang="en-US" dirty="0"/>
              <a:t>Costs of production incurred in the short run i.e., on variable factors are called short run costs. </a:t>
            </a:r>
          </a:p>
          <a:p>
            <a:pPr algn="just"/>
            <a:endParaRPr lang="en-US" dirty="0"/>
          </a:p>
          <a:p>
            <a:pPr algn="just"/>
            <a:r>
              <a:rPr lang="en-US" dirty="0"/>
              <a:t>The long run costs are the costs over a period in which all factors are changeable.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Fixed and Variable Cost</a:t>
            </a:r>
          </a:p>
        </p:txBody>
      </p:sp>
      <p:sp>
        <p:nvSpPr>
          <p:cNvPr id="3" name="Content Placeholder 2"/>
          <p:cNvSpPr>
            <a:spLocks noGrp="1"/>
          </p:cNvSpPr>
          <p:nvPr>
            <p:ph idx="1"/>
          </p:nvPr>
        </p:nvSpPr>
        <p:spPr/>
        <p:txBody>
          <a:bodyPr>
            <a:normAutofit/>
          </a:bodyPr>
          <a:lstStyle/>
          <a:p>
            <a:pPr algn="just">
              <a:lnSpc>
                <a:spcPct val="150000"/>
              </a:lnSpc>
            </a:pPr>
            <a:r>
              <a:rPr lang="en-US" sz="2800" dirty="0">
                <a:solidFill>
                  <a:schemeClr val="tx2"/>
                </a:solidFill>
              </a:rPr>
              <a:t>Fixed cost includes expenses that remain constant for a period of time irrespective of the level of outputs, like rent, salaries, and loan payments, while variable costs are expenses that change directly and proportionally to the changes in business activity level or volume, like direct labor, taxes, and operational expenses.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B0F0"/>
                </a:solidFill>
              </a:rPr>
              <a:t>Fixed Costs</a:t>
            </a:r>
          </a:p>
        </p:txBody>
      </p:sp>
      <p:sp>
        <p:nvSpPr>
          <p:cNvPr id="3" name="Content Placeholder 2"/>
          <p:cNvSpPr>
            <a:spLocks noGrp="1"/>
          </p:cNvSpPr>
          <p:nvPr>
            <p:ph idx="1"/>
          </p:nvPr>
        </p:nvSpPr>
        <p:spPr/>
        <p:txBody>
          <a:bodyPr>
            <a:normAutofit fontScale="70000" lnSpcReduction="20000"/>
          </a:bodyPr>
          <a:lstStyle/>
          <a:p>
            <a:pPr algn="just"/>
            <a:r>
              <a:rPr lang="en-US" dirty="0"/>
              <a:t>The expenses incurred on fixed factors are called fixed costs, whereas those incurred on the variable factors may be called variable costs.</a:t>
            </a:r>
          </a:p>
          <a:p>
            <a:pPr algn="just"/>
            <a:r>
              <a:rPr lang="en-US" dirty="0"/>
              <a:t>The fixed costs include the costs of:</a:t>
            </a:r>
          </a:p>
          <a:p>
            <a:pPr algn="just">
              <a:buNone/>
            </a:pPr>
            <a:r>
              <a:rPr lang="en-US" dirty="0"/>
              <a:t>(a) The salaries and other expenses of administrative staff;</a:t>
            </a:r>
          </a:p>
          <a:p>
            <a:pPr algn="just">
              <a:buNone/>
            </a:pPr>
            <a:r>
              <a:rPr lang="en-US" dirty="0"/>
              <a:t>(b) The salaries of staff involved directly in the production, but on a fixed term basis;</a:t>
            </a:r>
          </a:p>
          <a:p>
            <a:pPr algn="just">
              <a:buNone/>
            </a:pPr>
            <a:r>
              <a:rPr lang="en-US" dirty="0"/>
              <a:t>(c) The wear and tear of machinery (standard depreciation allowances);</a:t>
            </a:r>
          </a:p>
          <a:p>
            <a:pPr algn="just">
              <a:buNone/>
            </a:pPr>
            <a:r>
              <a:rPr lang="en-US" dirty="0"/>
              <a:t>(d) The expenses for maintenance of buildings;</a:t>
            </a:r>
          </a:p>
          <a:p>
            <a:pPr algn="just">
              <a:buNone/>
            </a:pPr>
            <a:r>
              <a:rPr lang="en-US" dirty="0"/>
              <a:t>(e) The expenses for the maintenance of the land on which the plant is installed and operates and</a:t>
            </a:r>
          </a:p>
          <a:p>
            <a:pPr algn="just">
              <a:buNone/>
            </a:pPr>
            <a:r>
              <a:rPr lang="en-US" dirty="0"/>
              <a:t>(f) Normal profit, which is a lump sum including a percentage return on fixed capital and allowance for risk.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Variable cost</a:t>
            </a:r>
          </a:p>
        </p:txBody>
      </p:sp>
      <p:sp>
        <p:nvSpPr>
          <p:cNvPr id="3" name="Content Placeholder 2"/>
          <p:cNvSpPr>
            <a:spLocks noGrp="1"/>
          </p:cNvSpPr>
          <p:nvPr>
            <p:ph idx="1"/>
          </p:nvPr>
        </p:nvSpPr>
        <p:spPr/>
        <p:txBody>
          <a:bodyPr>
            <a:normAutofit/>
          </a:bodyPr>
          <a:lstStyle/>
          <a:p>
            <a:r>
              <a:rPr lang="en-US" sz="2800" dirty="0"/>
              <a:t>The variable costs include the cost of:</a:t>
            </a:r>
          </a:p>
          <a:p>
            <a:pPr>
              <a:buNone/>
            </a:pPr>
            <a:r>
              <a:rPr lang="en-US" sz="2800" dirty="0"/>
              <a:t>(a) Direct </a:t>
            </a:r>
            <a:r>
              <a:rPr lang="en-US" sz="2800" dirty="0" err="1"/>
              <a:t>labour</a:t>
            </a:r>
            <a:r>
              <a:rPr lang="en-US" sz="2800" dirty="0"/>
              <a:t>, which varies with output.</a:t>
            </a:r>
          </a:p>
          <a:p>
            <a:pPr>
              <a:buNone/>
            </a:pPr>
            <a:r>
              <a:rPr lang="en-US" sz="2800" dirty="0"/>
              <a:t>(b) Raw materials; and</a:t>
            </a:r>
          </a:p>
          <a:p>
            <a:pPr>
              <a:buNone/>
            </a:pPr>
            <a:r>
              <a:rPr lang="en-US" sz="2800" dirty="0"/>
              <a:t>The sum of fixed and variable costs constitutes the total cost of production. Symbolically,</a:t>
            </a:r>
          </a:p>
          <a:p>
            <a:pPr algn="ctr">
              <a:buNone/>
            </a:pPr>
            <a:r>
              <a:rPr lang="en-US" sz="2800" dirty="0"/>
              <a:t>TC = TFC + TVC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Semi Variable Cost</a:t>
            </a:r>
          </a:p>
        </p:txBody>
      </p:sp>
      <p:sp>
        <p:nvSpPr>
          <p:cNvPr id="3" name="Content Placeholder 2"/>
          <p:cNvSpPr>
            <a:spLocks noGrp="1"/>
          </p:cNvSpPr>
          <p:nvPr>
            <p:ph idx="1"/>
          </p:nvPr>
        </p:nvSpPr>
        <p:spPr/>
        <p:txBody>
          <a:bodyPr>
            <a:normAutofit fontScale="92500" lnSpcReduction="20000"/>
          </a:bodyPr>
          <a:lstStyle/>
          <a:p>
            <a:pPr algn="just"/>
            <a:r>
              <a:rPr lang="en-US" sz="2800" dirty="0"/>
              <a:t>This type of cost lies in between fixed and variable cost. It is neither perfectly variable nor perfectly fixed in relation to changes in output. </a:t>
            </a:r>
          </a:p>
          <a:p>
            <a:pPr algn="just"/>
            <a:endParaRPr lang="en-US" sz="2800" dirty="0"/>
          </a:p>
          <a:p>
            <a:pPr algn="just"/>
            <a:r>
              <a:rPr lang="en-US" sz="2800" dirty="0"/>
              <a:t>This type of costs include a portion of fixed cost and a portion of variable cost, this is known as semi variable cost. </a:t>
            </a:r>
          </a:p>
          <a:p>
            <a:pPr algn="just"/>
            <a:endParaRPr lang="en-US" sz="2800" dirty="0"/>
          </a:p>
          <a:p>
            <a:pPr algn="just"/>
            <a:r>
              <a:rPr lang="en-US" sz="2800" dirty="0"/>
              <a:t>For example- electricity bill generally include both a fixed charge (meter rent) and a variable charge(charge based on units consumed) and the total payment made is semi variable cost.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Total variable costs (TVC)</a:t>
            </a:r>
          </a:p>
        </p:txBody>
      </p:sp>
      <p:sp>
        <p:nvSpPr>
          <p:cNvPr id="3" name="Content Placeholder 2"/>
          <p:cNvSpPr>
            <a:spLocks noGrp="1"/>
          </p:cNvSpPr>
          <p:nvPr>
            <p:ph idx="1"/>
          </p:nvPr>
        </p:nvSpPr>
        <p:spPr/>
        <p:txBody>
          <a:bodyPr>
            <a:normAutofit/>
          </a:bodyPr>
          <a:lstStyle/>
          <a:p>
            <a:pPr algn="just"/>
            <a:r>
              <a:rPr lang="en-US" dirty="0"/>
              <a:t>On the other hand, are the total obligations of the firm per time period for all the variable inputs that the firm use. Variable inputs are those that the firm can change easily and on short notice. Payment for raw materials the labour costs, excise duties are included invariable costs.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a:t>
            </a:r>
          </a:p>
        </p:txBody>
      </p:sp>
      <p:sp>
        <p:nvSpPr>
          <p:cNvPr id="3" name="Content Placeholder 2"/>
          <p:cNvSpPr>
            <a:spLocks noGrp="1"/>
          </p:cNvSpPr>
          <p:nvPr>
            <p:ph idx="1"/>
          </p:nvPr>
        </p:nvSpPr>
        <p:spPr/>
        <p:txBody>
          <a:bodyPr/>
          <a:lstStyle/>
          <a:p>
            <a:pPr algn="just"/>
            <a:r>
              <a:rPr lang="en-US" dirty="0"/>
              <a:t>Total costs (TC) equal total fixed costs (TFC) plus total variable costs (TVC).</a:t>
            </a:r>
          </a:p>
          <a:p>
            <a:pPr algn="ctr">
              <a:buNone/>
            </a:pPr>
            <a:r>
              <a:rPr lang="en-US" dirty="0"/>
              <a:t>That is TC = TFC + TVC.</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Total Fixed Cost (TFC)</a:t>
            </a:r>
          </a:p>
        </p:txBody>
      </p:sp>
      <p:sp>
        <p:nvSpPr>
          <p:cNvPr id="3" name="Content Placeholder 2"/>
          <p:cNvSpPr>
            <a:spLocks noGrp="1"/>
          </p:cNvSpPr>
          <p:nvPr>
            <p:ph idx="1"/>
          </p:nvPr>
        </p:nvSpPr>
        <p:spPr/>
        <p:txBody>
          <a:bodyPr>
            <a:normAutofit/>
          </a:bodyPr>
          <a:lstStyle/>
          <a:p>
            <a:pPr algn="just"/>
            <a:r>
              <a:rPr lang="en-US" sz="2400" dirty="0"/>
              <a:t>Total fixed cost is the sum of expenses incurred on those inputs that remain same at different levels of output. Total fixed cost is graphically shown. It is a straight line parallel to output or x-axis. TFC is the total fixed cost curve parallel to x-axis indicating that it remains constant at all levels of output.</a:t>
            </a:r>
          </a:p>
        </p:txBody>
      </p:sp>
      <p:pic>
        <p:nvPicPr>
          <p:cNvPr id="5122" name="Picture 2"/>
          <p:cNvPicPr>
            <a:picLocks noChangeAspect="1" noChangeArrowheads="1"/>
          </p:cNvPicPr>
          <p:nvPr/>
        </p:nvPicPr>
        <p:blipFill>
          <a:blip r:embed="rId2"/>
          <a:srcRect/>
          <a:stretch>
            <a:fillRect/>
          </a:stretch>
        </p:blipFill>
        <p:spPr bwMode="auto">
          <a:xfrm>
            <a:off x="2286000" y="3505200"/>
            <a:ext cx="4981575" cy="3133725"/>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38200"/>
          </a:xfrm>
        </p:spPr>
        <p:txBody>
          <a:bodyPr>
            <a:normAutofit/>
          </a:bodyPr>
          <a:lstStyle/>
          <a:p>
            <a:r>
              <a:rPr lang="en-US" sz="4000" dirty="0">
                <a:solidFill>
                  <a:srgbClr val="00B0F0"/>
                </a:solidFill>
              </a:rPr>
              <a:t>Total Fixed Cost (TFC) </a:t>
            </a:r>
          </a:p>
        </p:txBody>
      </p:sp>
      <p:sp>
        <p:nvSpPr>
          <p:cNvPr id="3" name="Content Placeholder 2"/>
          <p:cNvSpPr>
            <a:spLocks noGrp="1"/>
          </p:cNvSpPr>
          <p:nvPr>
            <p:ph idx="1"/>
          </p:nvPr>
        </p:nvSpPr>
        <p:spPr>
          <a:xfrm>
            <a:off x="0" y="1143000"/>
            <a:ext cx="8991600" cy="5181600"/>
          </a:xfrm>
        </p:spPr>
        <p:txBody>
          <a:bodyPr>
            <a:noAutofit/>
          </a:bodyPr>
          <a:lstStyle/>
          <a:p>
            <a:pPr lvl="1" algn="just">
              <a:lnSpc>
                <a:spcPct val="150000"/>
              </a:lnSpc>
            </a:pPr>
            <a:endParaRPr lang="en-US" sz="2000" dirty="0">
              <a:latin typeface="Times New Roman" pitchFamily="18" charset="0"/>
              <a:cs typeface="Times New Roman" pitchFamily="18" charset="0"/>
            </a:endParaRPr>
          </a:p>
          <a:p>
            <a:pPr lvl="1" algn="just">
              <a:lnSpc>
                <a:spcPct val="150000"/>
              </a:lnSpc>
            </a:pPr>
            <a:r>
              <a:rPr lang="en-US" sz="2000" dirty="0">
                <a:latin typeface="Times New Roman" pitchFamily="18" charset="0"/>
                <a:cs typeface="Times New Roman" pitchFamily="18" charset="0"/>
              </a:rPr>
              <a:t>Total cost incurred by the firm on the use of all fixed factors. </a:t>
            </a:r>
          </a:p>
          <a:p>
            <a:pPr lvl="1" algn="just">
              <a:lnSpc>
                <a:spcPct val="150000"/>
              </a:lnSpc>
            </a:pPr>
            <a:r>
              <a:rPr lang="en-US" sz="2000" dirty="0">
                <a:latin typeface="Times New Roman" pitchFamily="18" charset="0"/>
                <a:cs typeface="Times New Roman" pitchFamily="18" charset="0"/>
              </a:rPr>
              <a:t>This cost is independent of output,  it does not change with change in the quantity of output. </a:t>
            </a:r>
          </a:p>
          <a:p>
            <a:pPr lvl="1" algn="just">
              <a:lnSpc>
                <a:spcPct val="150000"/>
              </a:lnSpc>
            </a:pPr>
            <a:r>
              <a:rPr lang="en-US" sz="2000" dirty="0">
                <a:latin typeface="Times New Roman" pitchFamily="18" charset="0"/>
                <a:cs typeface="Times New Roman" pitchFamily="18" charset="0"/>
              </a:rPr>
              <a:t>It remains constant regardless of the quantity of output produced. </a:t>
            </a:r>
          </a:p>
          <a:p>
            <a:pPr lvl="1" algn="just">
              <a:lnSpc>
                <a:spcPct val="150000"/>
              </a:lnSpc>
            </a:pPr>
            <a:r>
              <a:rPr lang="en-US" sz="2000" dirty="0">
                <a:latin typeface="Times New Roman" pitchFamily="18" charset="0"/>
                <a:cs typeface="Times New Roman" pitchFamily="18" charset="0"/>
              </a:rPr>
              <a:t>Fixed cost includes interest on the capital invested, rent, insurance premium, property tax, etc. </a:t>
            </a:r>
          </a:p>
          <a:p>
            <a:pPr lvl="1" algn="just">
              <a:lnSpc>
                <a:spcPct val="150000"/>
              </a:lnSpc>
            </a:pPr>
            <a:r>
              <a:rPr lang="en-US" sz="2000" dirty="0">
                <a:latin typeface="Times New Roman" pitchFamily="18" charset="0"/>
                <a:cs typeface="Times New Roman" pitchFamily="18" charset="0"/>
              </a:rPr>
              <a:t>That is why fixed cost is often known as 'unavoidable cost.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Total Variable Cost (TVC)</a:t>
            </a:r>
          </a:p>
        </p:txBody>
      </p:sp>
      <p:sp>
        <p:nvSpPr>
          <p:cNvPr id="3" name="Content Placeholder 2"/>
          <p:cNvSpPr>
            <a:spLocks noGrp="1"/>
          </p:cNvSpPr>
          <p:nvPr>
            <p:ph idx="1"/>
          </p:nvPr>
        </p:nvSpPr>
        <p:spPr/>
        <p:txBody>
          <a:bodyPr>
            <a:normAutofit/>
          </a:bodyPr>
          <a:lstStyle/>
          <a:p>
            <a:pPr algn="just"/>
            <a:r>
              <a:rPr lang="en-US" sz="2000" dirty="0"/>
              <a:t>Total variable cost is the sum of expenses incurred on those factor inputs whose quantity varies with a change in the level of output. Total variable cost curve TVC is shown in the Fig. It has inverse-S shape. Total variable costs increase as the level of output increases.</a:t>
            </a:r>
          </a:p>
        </p:txBody>
      </p:sp>
      <p:pic>
        <p:nvPicPr>
          <p:cNvPr id="6146" name="Picture 2"/>
          <p:cNvPicPr>
            <a:picLocks noChangeAspect="1" noChangeArrowheads="1"/>
          </p:cNvPicPr>
          <p:nvPr/>
        </p:nvPicPr>
        <p:blipFill>
          <a:blip r:embed="rId2"/>
          <a:srcRect/>
          <a:stretch>
            <a:fillRect/>
          </a:stretch>
        </p:blipFill>
        <p:spPr bwMode="auto">
          <a:xfrm>
            <a:off x="2743200" y="3667125"/>
            <a:ext cx="3733800" cy="25812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A30B-28F7-7FE4-EFCA-37F21BE8C392}"/>
              </a:ext>
            </a:extLst>
          </p:cNvPr>
          <p:cNvSpPr>
            <a:spLocks noGrp="1"/>
          </p:cNvSpPr>
          <p:nvPr>
            <p:ph type="title"/>
          </p:nvPr>
        </p:nvSpPr>
        <p:spPr/>
        <p:txBody>
          <a:bodyPr/>
          <a:lstStyle/>
          <a:p>
            <a:r>
              <a:rPr lang="en-US" sz="4400" dirty="0">
                <a:latin typeface="Söhne"/>
              </a:rPr>
              <a:t>P</a:t>
            </a:r>
            <a:r>
              <a:rPr lang="en-US" sz="4400" b="0" i="0" dirty="0">
                <a:effectLst/>
                <a:latin typeface="Söhne"/>
              </a:rPr>
              <a:t>roduction </a:t>
            </a:r>
            <a:r>
              <a:rPr lang="en-US" sz="4400" dirty="0">
                <a:latin typeface="Söhne"/>
              </a:rPr>
              <a:t>F</a:t>
            </a:r>
            <a:r>
              <a:rPr lang="en-US" sz="4400" b="0" i="0" dirty="0">
                <a:effectLst/>
                <a:latin typeface="Söhne"/>
              </a:rPr>
              <a:t>unction</a:t>
            </a:r>
            <a:endParaRPr lang="en-US" dirty="0"/>
          </a:p>
        </p:txBody>
      </p:sp>
      <p:sp>
        <p:nvSpPr>
          <p:cNvPr id="3" name="Content Placeholder 2">
            <a:extLst>
              <a:ext uri="{FF2B5EF4-FFF2-40B4-BE49-F238E27FC236}">
                <a16:creationId xmlns:a16="http://schemas.microsoft.com/office/drawing/2014/main" id="{7CF9AF67-C395-D1F7-A4B1-0B86FDD73248}"/>
              </a:ext>
            </a:extLst>
          </p:cNvPr>
          <p:cNvSpPr>
            <a:spLocks noGrp="1"/>
          </p:cNvSpPr>
          <p:nvPr>
            <p:ph idx="1"/>
          </p:nvPr>
        </p:nvSpPr>
        <p:spPr/>
        <p:txBody>
          <a:bodyPr>
            <a:normAutofit/>
          </a:bodyPr>
          <a:lstStyle/>
          <a:p>
            <a:pPr marL="0" indent="0" algn="ctr">
              <a:buNone/>
            </a:pPr>
            <a:r>
              <a:rPr lang="en-US" sz="2400" b="0" i="0" dirty="0">
                <a:effectLst/>
                <a:latin typeface="Söhne"/>
              </a:rPr>
              <a:t>Q = f(L, K, M, ...)</a:t>
            </a:r>
          </a:p>
          <a:p>
            <a:pPr marL="0" indent="0">
              <a:buNone/>
            </a:pPr>
            <a:r>
              <a:rPr lang="en-US" sz="2400" b="0" i="0" dirty="0">
                <a:effectLst/>
                <a:latin typeface="Söhne"/>
              </a:rPr>
              <a:t>Where:</a:t>
            </a:r>
          </a:p>
          <a:p>
            <a:pPr marL="0" indent="0">
              <a:buNone/>
            </a:pPr>
            <a:r>
              <a:rPr lang="en-US" sz="2400" b="0" i="0" dirty="0">
                <a:effectLst/>
                <a:latin typeface="Söhne"/>
              </a:rPr>
              <a:t>Q represents the quantity of output produced.</a:t>
            </a:r>
          </a:p>
          <a:p>
            <a:pPr marL="0" indent="0">
              <a:buNone/>
            </a:pPr>
            <a:r>
              <a:rPr lang="en-US" sz="2400" b="0" i="0" dirty="0">
                <a:effectLst/>
                <a:latin typeface="Söhne"/>
              </a:rPr>
              <a:t>L stands for labor input.</a:t>
            </a:r>
          </a:p>
          <a:p>
            <a:pPr marL="0" indent="0">
              <a:buNone/>
            </a:pPr>
            <a:r>
              <a:rPr lang="en-US" sz="2400" b="0" i="0" dirty="0">
                <a:effectLst/>
                <a:latin typeface="Söhne"/>
              </a:rPr>
              <a:t>K represents capital input (physical capital such as machinery, equipment, etc.).</a:t>
            </a:r>
          </a:p>
          <a:p>
            <a:pPr marL="0" indent="0">
              <a:buNone/>
            </a:pPr>
            <a:r>
              <a:rPr lang="en-US" sz="2400" b="0" i="0" dirty="0">
                <a:effectLst/>
                <a:latin typeface="Söhne"/>
              </a:rPr>
              <a:t>M could represent other inputs such as materials, technology, or land.</a:t>
            </a:r>
          </a:p>
          <a:p>
            <a:pPr marL="0" indent="0">
              <a:buNone/>
            </a:pPr>
            <a:r>
              <a:rPr lang="en-US" sz="2400" b="0" i="0" dirty="0">
                <a:effectLst/>
                <a:latin typeface="Söhne"/>
              </a:rPr>
              <a:t>... indicates that there can be more inputs.</a:t>
            </a:r>
          </a:p>
          <a:p>
            <a:endParaRPr lang="en-US" sz="2400" dirty="0"/>
          </a:p>
        </p:txBody>
      </p:sp>
    </p:spTree>
    <p:extLst>
      <p:ext uri="{BB962C8B-B14F-4D97-AF65-F5344CB8AC3E}">
        <p14:creationId xmlns:p14="http://schemas.microsoft.com/office/powerpoint/2010/main" val="18416893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Total Cost (TC)</a:t>
            </a:r>
          </a:p>
        </p:txBody>
      </p:sp>
      <p:sp>
        <p:nvSpPr>
          <p:cNvPr id="3" name="Content Placeholder 2"/>
          <p:cNvSpPr>
            <a:spLocks noGrp="1"/>
          </p:cNvSpPr>
          <p:nvPr>
            <p:ph idx="1"/>
          </p:nvPr>
        </p:nvSpPr>
        <p:spPr/>
        <p:txBody>
          <a:bodyPr>
            <a:normAutofit/>
          </a:bodyPr>
          <a:lstStyle/>
          <a:p>
            <a:pPr algn="just"/>
            <a:r>
              <a:rPr lang="en-US" dirty="0"/>
              <a:t>Total cost to a producer for the various levels of output is the sum of total fixed costs and total variable costs, i.e.,</a:t>
            </a:r>
          </a:p>
          <a:p>
            <a:pPr algn="ctr">
              <a:buNone/>
            </a:pPr>
            <a:r>
              <a:rPr lang="en-US" dirty="0"/>
              <a:t>TC = TFC+TVC</a:t>
            </a:r>
          </a:p>
          <a:p>
            <a:pPr algn="just"/>
            <a:r>
              <a:rPr lang="en-US" dirty="0"/>
              <a:t>Total cost of production which is the sum of total variable cost and total fixed cost.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00B0F0"/>
                </a:solidFill>
              </a:rPr>
              <a:t>Average Cost Curves</a:t>
            </a:r>
            <a:br>
              <a:rPr lang="en-US" sz="3600" dirty="0">
                <a:solidFill>
                  <a:srgbClr val="00B0F0"/>
                </a:solidFill>
              </a:rPr>
            </a:br>
            <a:endParaRPr lang="en-US" sz="3600" dirty="0">
              <a:solidFill>
                <a:srgbClr val="00B0F0"/>
              </a:solidFill>
            </a:endParaRPr>
          </a:p>
        </p:txBody>
      </p:sp>
      <p:sp>
        <p:nvSpPr>
          <p:cNvPr id="3" name="Content Placeholder 2"/>
          <p:cNvSpPr>
            <a:spLocks noGrp="1"/>
          </p:cNvSpPr>
          <p:nvPr>
            <p:ph idx="1"/>
          </p:nvPr>
        </p:nvSpPr>
        <p:spPr>
          <a:xfrm>
            <a:off x="457200" y="1447800"/>
            <a:ext cx="8305800" cy="4678363"/>
          </a:xfrm>
        </p:spPr>
        <p:txBody>
          <a:bodyPr>
            <a:normAutofit/>
          </a:bodyPr>
          <a:lstStyle/>
          <a:p>
            <a:pPr algn="just">
              <a:lnSpc>
                <a:spcPct val="150000"/>
              </a:lnSpc>
            </a:pPr>
            <a:r>
              <a:rPr lang="en-US" sz="2400" dirty="0">
                <a:latin typeface="Times New Roman" pitchFamily="18" charset="0"/>
                <a:cs typeface="Times New Roman" pitchFamily="18" charset="0"/>
              </a:rPr>
              <a:t>Average cost is the cost per unit of output. Average cost is simply the total cost divided by the number of units produced Corresponding to three types of total costs in the short-run, there are three types of average cost namely (1) average fixed cost, (2) average variable cost, and (3) average total cost.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44461" y="762000"/>
            <a:ext cx="5401607" cy="523220"/>
          </a:xfrm>
          <a:prstGeom prst="rect">
            <a:avLst/>
          </a:prstGeom>
        </p:spPr>
        <p:txBody>
          <a:bodyPr wrap="none">
            <a:spAutoFit/>
          </a:bodyPr>
          <a:lstStyle/>
          <a:p>
            <a:pPr algn="ctr"/>
            <a:r>
              <a:rPr lang="en-US" sz="2800" b="1" dirty="0">
                <a:solidFill>
                  <a:srgbClr val="00B0F0"/>
                </a:solidFill>
              </a:rPr>
              <a:t>Table 2:Behaviour of Average Costs</a:t>
            </a:r>
          </a:p>
        </p:txBody>
      </p:sp>
      <p:graphicFrame>
        <p:nvGraphicFramePr>
          <p:cNvPr id="2" name="Table 1">
            <a:extLst>
              <a:ext uri="{FF2B5EF4-FFF2-40B4-BE49-F238E27FC236}">
                <a16:creationId xmlns:a16="http://schemas.microsoft.com/office/drawing/2014/main" id="{66506A9C-9412-E477-69E8-8F0BA3B4D73A}"/>
              </a:ext>
            </a:extLst>
          </p:cNvPr>
          <p:cNvGraphicFramePr>
            <a:graphicFrameLocks noGrp="1"/>
          </p:cNvGraphicFramePr>
          <p:nvPr>
            <p:extLst>
              <p:ext uri="{D42A27DB-BD31-4B8C-83A1-F6EECF244321}">
                <p14:modId xmlns:p14="http://schemas.microsoft.com/office/powerpoint/2010/main" val="593147307"/>
              </p:ext>
            </p:extLst>
          </p:nvPr>
        </p:nvGraphicFramePr>
        <p:xfrm>
          <a:off x="76200" y="1447800"/>
          <a:ext cx="8762999" cy="4511040"/>
        </p:xfrm>
        <a:graphic>
          <a:graphicData uri="http://schemas.openxmlformats.org/drawingml/2006/table">
            <a:tbl>
              <a:tblPr firstRow="1" bandRow="1">
                <a:tableStyleId>{5940675A-B579-460E-94D1-54222C63F5DA}</a:tableStyleId>
              </a:tblPr>
              <a:tblGrid>
                <a:gridCol w="900948">
                  <a:extLst>
                    <a:ext uri="{9D8B030D-6E8A-4147-A177-3AD203B41FA5}">
                      <a16:colId xmlns:a16="http://schemas.microsoft.com/office/drawing/2014/main" val="980663249"/>
                    </a:ext>
                  </a:extLst>
                </a:gridCol>
                <a:gridCol w="780074">
                  <a:extLst>
                    <a:ext uri="{9D8B030D-6E8A-4147-A177-3AD203B41FA5}">
                      <a16:colId xmlns:a16="http://schemas.microsoft.com/office/drawing/2014/main" val="789450830"/>
                    </a:ext>
                  </a:extLst>
                </a:gridCol>
                <a:gridCol w="1182137">
                  <a:extLst>
                    <a:ext uri="{9D8B030D-6E8A-4147-A177-3AD203B41FA5}">
                      <a16:colId xmlns:a16="http://schemas.microsoft.com/office/drawing/2014/main" val="929983372"/>
                    </a:ext>
                  </a:extLst>
                </a:gridCol>
                <a:gridCol w="1106114">
                  <a:extLst>
                    <a:ext uri="{9D8B030D-6E8A-4147-A177-3AD203B41FA5}">
                      <a16:colId xmlns:a16="http://schemas.microsoft.com/office/drawing/2014/main" val="3038708033"/>
                    </a:ext>
                  </a:extLst>
                </a:gridCol>
                <a:gridCol w="1059927">
                  <a:extLst>
                    <a:ext uri="{9D8B030D-6E8A-4147-A177-3AD203B41FA5}">
                      <a16:colId xmlns:a16="http://schemas.microsoft.com/office/drawing/2014/main" val="59536365"/>
                    </a:ext>
                  </a:extLst>
                </a:gridCol>
                <a:gridCol w="1371600">
                  <a:extLst>
                    <a:ext uri="{9D8B030D-6E8A-4147-A177-3AD203B41FA5}">
                      <a16:colId xmlns:a16="http://schemas.microsoft.com/office/drawing/2014/main" val="1149019861"/>
                    </a:ext>
                  </a:extLst>
                </a:gridCol>
                <a:gridCol w="1255980">
                  <a:extLst>
                    <a:ext uri="{9D8B030D-6E8A-4147-A177-3AD203B41FA5}">
                      <a16:colId xmlns:a16="http://schemas.microsoft.com/office/drawing/2014/main" val="298795783"/>
                    </a:ext>
                  </a:extLst>
                </a:gridCol>
                <a:gridCol w="1106219">
                  <a:extLst>
                    <a:ext uri="{9D8B030D-6E8A-4147-A177-3AD203B41FA5}">
                      <a16:colId xmlns:a16="http://schemas.microsoft.com/office/drawing/2014/main" val="1418702435"/>
                    </a:ext>
                  </a:extLst>
                </a:gridCol>
              </a:tblGrid>
              <a:tr h="370840">
                <a:tc>
                  <a:txBody>
                    <a:bodyPr/>
                    <a:lstStyle/>
                    <a:p>
                      <a:pPr algn="ctr"/>
                      <a:r>
                        <a:rPr lang="en-US" sz="2000" b="1" dirty="0"/>
                        <a:t>Output Units</a:t>
                      </a:r>
                    </a:p>
                    <a:p>
                      <a:pPr algn="ctr"/>
                      <a:r>
                        <a:rPr lang="en-US" sz="2000" b="1" dirty="0"/>
                        <a:t>1</a:t>
                      </a:r>
                    </a:p>
                  </a:txBody>
                  <a:tcPr/>
                </a:tc>
                <a:tc>
                  <a:txBody>
                    <a:bodyPr/>
                    <a:lstStyle/>
                    <a:p>
                      <a:pPr algn="ctr"/>
                      <a:r>
                        <a:rPr lang="en-US" sz="2000" b="1" dirty="0"/>
                        <a:t>TFC</a:t>
                      </a:r>
                    </a:p>
                    <a:p>
                      <a:pPr algn="ctr"/>
                      <a:r>
                        <a:rPr lang="en-US" sz="2000" b="1" dirty="0"/>
                        <a:t>2</a:t>
                      </a:r>
                    </a:p>
                  </a:txBody>
                  <a:tcPr/>
                </a:tc>
                <a:tc>
                  <a:txBody>
                    <a:bodyPr/>
                    <a:lstStyle/>
                    <a:p>
                      <a:pPr algn="ctr"/>
                      <a:r>
                        <a:rPr lang="en-US" sz="2000" b="1" dirty="0"/>
                        <a:t>TVC</a:t>
                      </a:r>
                    </a:p>
                    <a:p>
                      <a:pPr algn="ctr"/>
                      <a:r>
                        <a:rPr lang="en-US" sz="2000" b="1" dirty="0"/>
                        <a:t>3</a:t>
                      </a:r>
                    </a:p>
                  </a:txBody>
                  <a:tcPr/>
                </a:tc>
                <a:tc>
                  <a:txBody>
                    <a:bodyPr/>
                    <a:lstStyle/>
                    <a:p>
                      <a:pPr algn="ctr"/>
                      <a:r>
                        <a:rPr lang="en-US" sz="2000" b="1" dirty="0"/>
                        <a:t>TC</a:t>
                      </a:r>
                    </a:p>
                    <a:p>
                      <a:pPr algn="ctr"/>
                      <a:r>
                        <a:rPr lang="en-US" sz="2000" b="1" dirty="0"/>
                        <a:t>4</a:t>
                      </a:r>
                    </a:p>
                  </a:txBody>
                  <a:tcPr/>
                </a:tc>
                <a:tc>
                  <a:txBody>
                    <a:bodyPr/>
                    <a:lstStyle/>
                    <a:p>
                      <a:pPr algn="ctr"/>
                      <a:r>
                        <a:rPr lang="en-US" sz="2000" b="1" dirty="0"/>
                        <a:t>AFC</a:t>
                      </a:r>
                    </a:p>
                    <a:p>
                      <a:pPr algn="ctr"/>
                      <a:r>
                        <a:rPr lang="en-US" sz="2000" b="1" dirty="0"/>
                        <a:t>5</a:t>
                      </a:r>
                    </a:p>
                    <a:p>
                      <a:pPr algn="ctr"/>
                      <a:r>
                        <a:rPr lang="en-US" sz="2000" b="1" dirty="0"/>
                        <a:t>2/1</a:t>
                      </a:r>
                    </a:p>
                  </a:txBody>
                  <a:tcPr/>
                </a:tc>
                <a:tc>
                  <a:txBody>
                    <a:bodyPr/>
                    <a:lstStyle/>
                    <a:p>
                      <a:pPr algn="ctr"/>
                      <a:r>
                        <a:rPr lang="en-US" sz="2000" b="1" dirty="0"/>
                        <a:t>AVC</a:t>
                      </a:r>
                    </a:p>
                    <a:p>
                      <a:pPr algn="ctr"/>
                      <a:r>
                        <a:rPr lang="en-US" sz="2000" b="1" dirty="0"/>
                        <a:t>6</a:t>
                      </a:r>
                    </a:p>
                    <a:p>
                      <a:pPr algn="ctr"/>
                      <a:r>
                        <a:rPr lang="en-US" sz="2000" b="1" dirty="0"/>
                        <a:t>3/1</a:t>
                      </a:r>
                    </a:p>
                  </a:txBody>
                  <a:tcPr/>
                </a:tc>
                <a:tc>
                  <a:txBody>
                    <a:bodyPr/>
                    <a:lstStyle/>
                    <a:p>
                      <a:pPr algn="ctr"/>
                      <a:r>
                        <a:rPr lang="en-US" sz="2000" b="1" dirty="0"/>
                        <a:t>ATC</a:t>
                      </a:r>
                    </a:p>
                    <a:p>
                      <a:pPr algn="ctr"/>
                      <a:r>
                        <a:rPr lang="en-US" sz="2000" b="1" dirty="0"/>
                        <a:t>7</a:t>
                      </a:r>
                    </a:p>
                    <a:p>
                      <a:pPr algn="ctr"/>
                      <a:r>
                        <a:rPr lang="en-US" sz="2000" b="1" dirty="0"/>
                        <a:t>4/1 OR 5+6</a:t>
                      </a:r>
                    </a:p>
                  </a:txBody>
                  <a:tcPr/>
                </a:tc>
                <a:tc>
                  <a:txBody>
                    <a:bodyPr/>
                    <a:lstStyle/>
                    <a:p>
                      <a:pPr algn="ctr"/>
                      <a:r>
                        <a:rPr lang="en-US" sz="2000" b="1" dirty="0"/>
                        <a:t>MC</a:t>
                      </a:r>
                    </a:p>
                    <a:p>
                      <a:pPr algn="ctr"/>
                      <a:endParaRPr lang="en-US" sz="2000" b="1" dirty="0"/>
                    </a:p>
                    <a:p>
                      <a:pPr algn="ctr"/>
                      <a:r>
                        <a:rPr lang="en-US" sz="2000" b="1" dirty="0"/>
                        <a:t>TCn-TCn-1</a:t>
                      </a:r>
                    </a:p>
                  </a:txBody>
                  <a:tcPr/>
                </a:tc>
                <a:extLst>
                  <a:ext uri="{0D108BD9-81ED-4DB2-BD59-A6C34878D82A}">
                    <a16:rowId xmlns:a16="http://schemas.microsoft.com/office/drawing/2014/main" val="1032071891"/>
                  </a:ext>
                </a:extLst>
              </a:tr>
              <a:tr h="370840">
                <a:tc>
                  <a:txBody>
                    <a:bodyPr/>
                    <a:lstStyle/>
                    <a:p>
                      <a:pPr algn="ctr"/>
                      <a:r>
                        <a:rPr lang="en-US" sz="2400" dirty="0"/>
                        <a:t>0</a:t>
                      </a:r>
                    </a:p>
                  </a:txBody>
                  <a:tcPr/>
                </a:tc>
                <a:tc>
                  <a:txBody>
                    <a:bodyPr/>
                    <a:lstStyle/>
                    <a:p>
                      <a:pPr algn="ctr"/>
                      <a:r>
                        <a:rPr lang="en-US" sz="2400" dirty="0"/>
                        <a:t>120</a:t>
                      </a:r>
                    </a:p>
                  </a:txBody>
                  <a:tcPr/>
                </a:tc>
                <a:tc>
                  <a:txBody>
                    <a:bodyPr/>
                    <a:lstStyle/>
                    <a:p>
                      <a:pPr algn="ctr"/>
                      <a:r>
                        <a:rPr lang="en-US" sz="2400" dirty="0"/>
                        <a:t>0</a:t>
                      </a:r>
                    </a:p>
                  </a:txBody>
                  <a:tcPr/>
                </a:tc>
                <a:tc>
                  <a:txBody>
                    <a:bodyPr/>
                    <a:lstStyle/>
                    <a:p>
                      <a:pPr algn="ctr"/>
                      <a:r>
                        <a:rPr lang="en-US" sz="2400" dirty="0"/>
                        <a:t>120</a:t>
                      </a:r>
                    </a:p>
                  </a:txBody>
                  <a:tcPr/>
                </a:tc>
                <a:tc>
                  <a:txBody>
                    <a:bodyPr/>
                    <a:lstStyle/>
                    <a:p>
                      <a:pPr algn="ctr"/>
                      <a:r>
                        <a:rPr lang="en-US" sz="2400" dirty="0"/>
                        <a:t>-</a:t>
                      </a:r>
                    </a:p>
                  </a:txBody>
                  <a:tcPr/>
                </a:tc>
                <a:tc>
                  <a:txBody>
                    <a:bodyPr/>
                    <a:lstStyle/>
                    <a:p>
                      <a:pPr algn="ctr"/>
                      <a:r>
                        <a:rPr lang="en-US" sz="2400" dirty="0"/>
                        <a:t>-</a:t>
                      </a:r>
                    </a:p>
                  </a:txBody>
                  <a:tcPr/>
                </a:tc>
                <a:tc>
                  <a:txBody>
                    <a:bodyPr/>
                    <a:lstStyle/>
                    <a:p>
                      <a:pPr algn="ctr"/>
                      <a:r>
                        <a:rPr lang="en-US" sz="2400" dirty="0"/>
                        <a:t>-</a:t>
                      </a:r>
                    </a:p>
                  </a:txBody>
                  <a:tcPr/>
                </a:tc>
                <a:tc>
                  <a:txBody>
                    <a:bodyPr/>
                    <a:lstStyle/>
                    <a:p>
                      <a:pPr algn="ctr"/>
                      <a:r>
                        <a:rPr lang="en-US" sz="2400" dirty="0"/>
                        <a:t>-</a:t>
                      </a:r>
                    </a:p>
                  </a:txBody>
                  <a:tcPr/>
                </a:tc>
                <a:extLst>
                  <a:ext uri="{0D108BD9-81ED-4DB2-BD59-A6C34878D82A}">
                    <a16:rowId xmlns:a16="http://schemas.microsoft.com/office/drawing/2014/main" val="1820221384"/>
                  </a:ext>
                </a:extLst>
              </a:tr>
              <a:tr h="370840">
                <a:tc>
                  <a:txBody>
                    <a:bodyPr/>
                    <a:lstStyle/>
                    <a:p>
                      <a:pPr algn="ctr"/>
                      <a:r>
                        <a:rPr lang="en-US" sz="24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40</a:t>
                      </a:r>
                    </a:p>
                  </a:txBody>
                  <a:tcPr/>
                </a:tc>
                <a:tc>
                  <a:txBody>
                    <a:bodyPr/>
                    <a:lstStyle/>
                    <a:p>
                      <a:pPr algn="ctr"/>
                      <a:r>
                        <a:rPr lang="en-US" sz="2400" dirty="0"/>
                        <a:t>160</a:t>
                      </a:r>
                    </a:p>
                  </a:txBody>
                  <a:tcPr/>
                </a:tc>
                <a:tc>
                  <a:txBody>
                    <a:bodyPr/>
                    <a:lstStyle/>
                    <a:p>
                      <a:pPr algn="ctr"/>
                      <a:r>
                        <a:rPr lang="en-US" sz="2400" dirty="0"/>
                        <a:t>120</a:t>
                      </a:r>
                    </a:p>
                  </a:txBody>
                  <a:tcPr/>
                </a:tc>
                <a:tc>
                  <a:txBody>
                    <a:bodyPr/>
                    <a:lstStyle/>
                    <a:p>
                      <a:pPr algn="ctr"/>
                      <a:r>
                        <a:rPr lang="en-US" sz="2400" dirty="0"/>
                        <a:t>40</a:t>
                      </a:r>
                    </a:p>
                  </a:txBody>
                  <a:tcPr/>
                </a:tc>
                <a:tc>
                  <a:txBody>
                    <a:bodyPr/>
                    <a:lstStyle/>
                    <a:p>
                      <a:pPr algn="ctr"/>
                      <a:r>
                        <a:rPr lang="en-US" sz="2400" dirty="0"/>
                        <a:t>160</a:t>
                      </a:r>
                    </a:p>
                  </a:txBody>
                  <a:tcPr/>
                </a:tc>
                <a:tc>
                  <a:txBody>
                    <a:bodyPr/>
                    <a:lstStyle/>
                    <a:p>
                      <a:pPr algn="ctr"/>
                      <a:r>
                        <a:rPr lang="en-US" sz="2400" dirty="0"/>
                        <a:t>40</a:t>
                      </a:r>
                    </a:p>
                  </a:txBody>
                  <a:tcPr/>
                </a:tc>
                <a:extLst>
                  <a:ext uri="{0D108BD9-81ED-4DB2-BD59-A6C34878D82A}">
                    <a16:rowId xmlns:a16="http://schemas.microsoft.com/office/drawing/2014/main" val="2704826289"/>
                  </a:ext>
                </a:extLst>
              </a:tr>
              <a:tr h="370840">
                <a:tc>
                  <a:txBody>
                    <a:bodyPr/>
                    <a:lstStyle/>
                    <a:p>
                      <a:pPr algn="ctr"/>
                      <a:r>
                        <a:rPr lang="en-US" sz="24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76</a:t>
                      </a:r>
                    </a:p>
                  </a:txBody>
                  <a:tcPr/>
                </a:tc>
                <a:tc>
                  <a:txBody>
                    <a:bodyPr/>
                    <a:lstStyle/>
                    <a:p>
                      <a:pPr algn="ctr"/>
                      <a:r>
                        <a:rPr lang="en-US" sz="2400" dirty="0"/>
                        <a:t>196</a:t>
                      </a:r>
                    </a:p>
                  </a:txBody>
                  <a:tcPr/>
                </a:tc>
                <a:tc>
                  <a:txBody>
                    <a:bodyPr/>
                    <a:lstStyle/>
                    <a:p>
                      <a:pPr algn="ctr"/>
                      <a:r>
                        <a:rPr lang="en-US" sz="2400" dirty="0"/>
                        <a:t>60</a:t>
                      </a:r>
                    </a:p>
                  </a:txBody>
                  <a:tcPr/>
                </a:tc>
                <a:tc>
                  <a:txBody>
                    <a:bodyPr/>
                    <a:lstStyle/>
                    <a:p>
                      <a:pPr algn="ctr"/>
                      <a:r>
                        <a:rPr lang="en-US" sz="2400" dirty="0"/>
                        <a:t>38</a:t>
                      </a:r>
                    </a:p>
                  </a:txBody>
                  <a:tcPr/>
                </a:tc>
                <a:tc>
                  <a:txBody>
                    <a:bodyPr/>
                    <a:lstStyle/>
                    <a:p>
                      <a:pPr algn="ctr"/>
                      <a:r>
                        <a:rPr lang="en-US" sz="2400" dirty="0"/>
                        <a:t>98</a:t>
                      </a:r>
                    </a:p>
                  </a:txBody>
                  <a:tcPr/>
                </a:tc>
                <a:tc>
                  <a:txBody>
                    <a:bodyPr/>
                    <a:lstStyle/>
                    <a:p>
                      <a:pPr algn="ctr"/>
                      <a:r>
                        <a:rPr lang="en-US" sz="2400" dirty="0"/>
                        <a:t>36</a:t>
                      </a:r>
                    </a:p>
                  </a:txBody>
                  <a:tcPr/>
                </a:tc>
                <a:extLst>
                  <a:ext uri="{0D108BD9-81ED-4DB2-BD59-A6C34878D82A}">
                    <a16:rowId xmlns:a16="http://schemas.microsoft.com/office/drawing/2014/main" val="3526921768"/>
                  </a:ext>
                </a:extLst>
              </a:tr>
              <a:tr h="370840">
                <a:tc>
                  <a:txBody>
                    <a:bodyPr/>
                    <a:lstStyle/>
                    <a:p>
                      <a:pPr algn="ctr"/>
                      <a:r>
                        <a:rPr lang="en-US" sz="2400"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102</a:t>
                      </a:r>
                    </a:p>
                  </a:txBody>
                  <a:tcPr/>
                </a:tc>
                <a:tc>
                  <a:txBody>
                    <a:bodyPr/>
                    <a:lstStyle/>
                    <a:p>
                      <a:pPr algn="ctr"/>
                      <a:r>
                        <a:rPr lang="en-US" sz="2400" dirty="0"/>
                        <a:t>222</a:t>
                      </a:r>
                    </a:p>
                  </a:txBody>
                  <a:tcPr/>
                </a:tc>
                <a:tc>
                  <a:txBody>
                    <a:bodyPr/>
                    <a:lstStyle/>
                    <a:p>
                      <a:pPr algn="ctr"/>
                      <a:r>
                        <a:rPr lang="en-US" sz="2400" dirty="0"/>
                        <a:t>40</a:t>
                      </a:r>
                    </a:p>
                  </a:txBody>
                  <a:tcPr/>
                </a:tc>
                <a:tc>
                  <a:txBody>
                    <a:bodyPr/>
                    <a:lstStyle/>
                    <a:p>
                      <a:pPr algn="ctr"/>
                      <a:r>
                        <a:rPr lang="en-US" sz="2400" dirty="0"/>
                        <a:t>34</a:t>
                      </a:r>
                    </a:p>
                  </a:txBody>
                  <a:tcPr/>
                </a:tc>
                <a:tc>
                  <a:txBody>
                    <a:bodyPr/>
                    <a:lstStyle/>
                    <a:p>
                      <a:pPr algn="ctr"/>
                      <a:r>
                        <a:rPr lang="en-US" sz="2400" dirty="0"/>
                        <a:t>74</a:t>
                      </a:r>
                    </a:p>
                  </a:txBody>
                  <a:tcPr/>
                </a:tc>
                <a:tc>
                  <a:txBody>
                    <a:bodyPr/>
                    <a:lstStyle/>
                    <a:p>
                      <a:pPr algn="ctr"/>
                      <a:r>
                        <a:rPr lang="en-US" sz="2400" dirty="0"/>
                        <a:t>26</a:t>
                      </a:r>
                    </a:p>
                  </a:txBody>
                  <a:tcPr/>
                </a:tc>
                <a:extLst>
                  <a:ext uri="{0D108BD9-81ED-4DB2-BD59-A6C34878D82A}">
                    <a16:rowId xmlns:a16="http://schemas.microsoft.com/office/drawing/2014/main" val="935009757"/>
                  </a:ext>
                </a:extLst>
              </a:tr>
              <a:tr h="370840">
                <a:tc>
                  <a:txBody>
                    <a:bodyPr/>
                    <a:lstStyle/>
                    <a:p>
                      <a:pPr algn="ctr"/>
                      <a:r>
                        <a:rPr lang="en-US" sz="2400"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132</a:t>
                      </a:r>
                    </a:p>
                  </a:txBody>
                  <a:tcPr/>
                </a:tc>
                <a:tc>
                  <a:txBody>
                    <a:bodyPr/>
                    <a:lstStyle/>
                    <a:p>
                      <a:pPr algn="ctr"/>
                      <a:r>
                        <a:rPr lang="en-US" sz="2400" dirty="0"/>
                        <a:t>252</a:t>
                      </a:r>
                    </a:p>
                  </a:txBody>
                  <a:tcPr/>
                </a:tc>
                <a:tc>
                  <a:txBody>
                    <a:bodyPr/>
                    <a:lstStyle/>
                    <a:p>
                      <a:pPr algn="ctr"/>
                      <a:r>
                        <a:rPr lang="en-US" sz="2400" dirty="0"/>
                        <a:t>30</a:t>
                      </a:r>
                    </a:p>
                  </a:txBody>
                  <a:tcPr/>
                </a:tc>
                <a:tc>
                  <a:txBody>
                    <a:bodyPr/>
                    <a:lstStyle/>
                    <a:p>
                      <a:pPr algn="ctr"/>
                      <a:r>
                        <a:rPr lang="en-US" sz="2400" dirty="0"/>
                        <a:t>33</a:t>
                      </a:r>
                    </a:p>
                  </a:txBody>
                  <a:tcPr/>
                </a:tc>
                <a:tc>
                  <a:txBody>
                    <a:bodyPr/>
                    <a:lstStyle/>
                    <a:p>
                      <a:pPr algn="ctr"/>
                      <a:r>
                        <a:rPr lang="en-US" sz="2400" dirty="0"/>
                        <a:t>63</a:t>
                      </a:r>
                    </a:p>
                  </a:txBody>
                  <a:tcPr/>
                </a:tc>
                <a:tc>
                  <a:txBody>
                    <a:bodyPr/>
                    <a:lstStyle/>
                    <a:p>
                      <a:pPr algn="ctr"/>
                      <a:r>
                        <a:rPr lang="en-US" sz="2400" dirty="0"/>
                        <a:t>30</a:t>
                      </a:r>
                    </a:p>
                  </a:txBody>
                  <a:tcPr/>
                </a:tc>
                <a:extLst>
                  <a:ext uri="{0D108BD9-81ED-4DB2-BD59-A6C34878D82A}">
                    <a16:rowId xmlns:a16="http://schemas.microsoft.com/office/drawing/2014/main" val="443198930"/>
                  </a:ext>
                </a:extLst>
              </a:tr>
              <a:tr h="370840">
                <a:tc>
                  <a:txBody>
                    <a:bodyPr/>
                    <a:lstStyle/>
                    <a:p>
                      <a:pPr algn="ctr"/>
                      <a:r>
                        <a:rPr lang="en-US" sz="2400" dirty="0"/>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170</a:t>
                      </a:r>
                    </a:p>
                  </a:txBody>
                  <a:tcPr/>
                </a:tc>
                <a:tc>
                  <a:txBody>
                    <a:bodyPr/>
                    <a:lstStyle/>
                    <a:p>
                      <a:pPr algn="ctr"/>
                      <a:r>
                        <a:rPr lang="en-US" sz="2400" dirty="0"/>
                        <a:t>290</a:t>
                      </a:r>
                    </a:p>
                  </a:txBody>
                  <a:tcPr/>
                </a:tc>
                <a:tc>
                  <a:txBody>
                    <a:bodyPr/>
                    <a:lstStyle/>
                    <a:p>
                      <a:pPr algn="ctr"/>
                      <a:r>
                        <a:rPr lang="en-US" sz="2400" dirty="0"/>
                        <a:t>24</a:t>
                      </a:r>
                    </a:p>
                  </a:txBody>
                  <a:tcPr/>
                </a:tc>
                <a:tc>
                  <a:txBody>
                    <a:bodyPr/>
                    <a:lstStyle/>
                    <a:p>
                      <a:pPr algn="ctr"/>
                      <a:r>
                        <a:rPr lang="en-US" sz="2400" dirty="0"/>
                        <a:t>34</a:t>
                      </a:r>
                    </a:p>
                  </a:txBody>
                  <a:tcPr/>
                </a:tc>
                <a:tc>
                  <a:txBody>
                    <a:bodyPr/>
                    <a:lstStyle/>
                    <a:p>
                      <a:pPr algn="ctr"/>
                      <a:r>
                        <a:rPr lang="en-US" sz="2400" dirty="0"/>
                        <a:t>58</a:t>
                      </a:r>
                    </a:p>
                  </a:txBody>
                  <a:tcPr/>
                </a:tc>
                <a:tc>
                  <a:txBody>
                    <a:bodyPr/>
                    <a:lstStyle/>
                    <a:p>
                      <a:pPr algn="ctr"/>
                      <a:r>
                        <a:rPr lang="en-US" sz="2400" dirty="0"/>
                        <a:t>38</a:t>
                      </a:r>
                    </a:p>
                  </a:txBody>
                  <a:tcPr/>
                </a:tc>
                <a:extLst>
                  <a:ext uri="{0D108BD9-81ED-4DB2-BD59-A6C34878D82A}">
                    <a16:rowId xmlns:a16="http://schemas.microsoft.com/office/drawing/2014/main" val="956341362"/>
                  </a:ext>
                </a:extLst>
              </a:tr>
              <a:tr h="370840">
                <a:tc>
                  <a:txBody>
                    <a:bodyPr/>
                    <a:lstStyle/>
                    <a:p>
                      <a:pPr algn="ctr"/>
                      <a:r>
                        <a:rPr lang="en-US" sz="2400" dirty="0"/>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120</a:t>
                      </a:r>
                    </a:p>
                  </a:txBody>
                  <a:tcPr/>
                </a:tc>
                <a:tc>
                  <a:txBody>
                    <a:bodyPr/>
                    <a:lstStyle/>
                    <a:p>
                      <a:pPr algn="ctr"/>
                      <a:r>
                        <a:rPr lang="en-US" sz="2400" dirty="0"/>
                        <a:t>234</a:t>
                      </a:r>
                    </a:p>
                  </a:txBody>
                  <a:tcPr/>
                </a:tc>
                <a:tc>
                  <a:txBody>
                    <a:bodyPr/>
                    <a:lstStyle/>
                    <a:p>
                      <a:pPr algn="ctr"/>
                      <a:r>
                        <a:rPr lang="en-US" sz="2400" dirty="0"/>
                        <a:t>354</a:t>
                      </a:r>
                    </a:p>
                  </a:txBody>
                  <a:tcPr/>
                </a:tc>
                <a:tc>
                  <a:txBody>
                    <a:bodyPr/>
                    <a:lstStyle/>
                    <a:p>
                      <a:pPr algn="ctr"/>
                      <a:r>
                        <a:rPr lang="en-US" sz="2400" dirty="0"/>
                        <a:t>20</a:t>
                      </a:r>
                    </a:p>
                  </a:txBody>
                  <a:tcPr/>
                </a:tc>
                <a:tc>
                  <a:txBody>
                    <a:bodyPr/>
                    <a:lstStyle/>
                    <a:p>
                      <a:pPr algn="ctr"/>
                      <a:r>
                        <a:rPr lang="en-US" sz="2400" dirty="0"/>
                        <a:t>39</a:t>
                      </a:r>
                    </a:p>
                  </a:txBody>
                  <a:tcPr/>
                </a:tc>
                <a:tc>
                  <a:txBody>
                    <a:bodyPr/>
                    <a:lstStyle/>
                    <a:p>
                      <a:pPr algn="ctr"/>
                      <a:r>
                        <a:rPr lang="en-US" sz="2400" dirty="0"/>
                        <a:t>59</a:t>
                      </a:r>
                    </a:p>
                  </a:txBody>
                  <a:tcPr/>
                </a:tc>
                <a:tc>
                  <a:txBody>
                    <a:bodyPr/>
                    <a:lstStyle/>
                    <a:p>
                      <a:pPr algn="ctr"/>
                      <a:r>
                        <a:rPr lang="en-US" sz="2400" dirty="0"/>
                        <a:t>64</a:t>
                      </a:r>
                    </a:p>
                  </a:txBody>
                  <a:tcPr/>
                </a:tc>
                <a:extLst>
                  <a:ext uri="{0D108BD9-81ED-4DB2-BD59-A6C34878D82A}">
                    <a16:rowId xmlns:a16="http://schemas.microsoft.com/office/drawing/2014/main" val="2534838711"/>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Average Fixed Cost (AFC)</a:t>
            </a:r>
          </a:p>
        </p:txBody>
      </p:sp>
      <p:sp>
        <p:nvSpPr>
          <p:cNvPr id="3" name="Content Placeholder 2"/>
          <p:cNvSpPr>
            <a:spLocks noGrp="1"/>
          </p:cNvSpPr>
          <p:nvPr>
            <p:ph idx="1"/>
          </p:nvPr>
        </p:nvSpPr>
        <p:spPr/>
        <p:txBody>
          <a:bodyPr>
            <a:normAutofit/>
          </a:bodyPr>
          <a:lstStyle/>
          <a:p>
            <a:pPr algn="just"/>
            <a:r>
              <a:rPr lang="en-US" dirty="0"/>
              <a:t>Average fixed cost is total fixed cost divided by total output. It is per unit cost on fixed factors</a:t>
            </a:r>
          </a:p>
          <a:p>
            <a:pPr algn="ctr">
              <a:buNone/>
            </a:pPr>
            <a:r>
              <a:rPr lang="en-US" dirty="0"/>
              <a:t>AFC  = TFC/TQ</a:t>
            </a:r>
          </a:p>
          <a:p>
            <a:pPr algn="just"/>
            <a:r>
              <a:rPr lang="en-US" dirty="0"/>
              <a:t>TQ is the total output.</a:t>
            </a:r>
          </a:p>
          <a:p>
            <a:pPr algn="just"/>
            <a:r>
              <a:rPr lang="en-US" dirty="0"/>
              <a:t>AFC curve is a rectangular hyperbola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1524000" y="1066800"/>
            <a:ext cx="6019800" cy="4876800"/>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Average Fixed Cost (AFC)</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Average fixed cost falls throughout with an increase in output because the total fixed cost is spread over larger and larger units as output increases. </a:t>
            </a:r>
          </a:p>
          <a:p>
            <a:pPr algn="just"/>
            <a:r>
              <a:rPr lang="en-US" dirty="0"/>
              <a:t>AFC falls as output increases because the TFC numerator of the ratio is constant Q while the denominator increases. Yet as long as there is some fixed cost, the average fixed cost cannot be zero.</a:t>
            </a:r>
          </a:p>
          <a:p>
            <a:pPr algn="just"/>
            <a:r>
              <a:rPr lang="en-US" dirty="0"/>
              <a:t>It slopes downward throughout its length from left to right showing continuous fall in average fixed cost with an increase in output.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Average Variable Cost (AVC)</a:t>
            </a:r>
          </a:p>
        </p:txBody>
      </p:sp>
      <p:sp>
        <p:nvSpPr>
          <p:cNvPr id="3" name="Content Placeholder 2"/>
          <p:cNvSpPr>
            <a:spLocks noGrp="1"/>
          </p:cNvSpPr>
          <p:nvPr>
            <p:ph idx="1"/>
          </p:nvPr>
        </p:nvSpPr>
        <p:spPr/>
        <p:txBody>
          <a:bodyPr>
            <a:normAutofit/>
          </a:bodyPr>
          <a:lstStyle/>
          <a:p>
            <a:pPr algn="just"/>
            <a:r>
              <a:rPr lang="en-US" sz="2400" dirty="0"/>
              <a:t>The average variable cost is found by dividing the total variable costs by the total units of output, i.e., it is per unit cost of the variable inputs. </a:t>
            </a:r>
          </a:p>
          <a:p>
            <a:pPr algn="just"/>
            <a:endParaRPr lang="en-US" sz="2400" dirty="0"/>
          </a:p>
          <a:p>
            <a:pPr algn="ctr">
              <a:buNone/>
            </a:pPr>
            <a:r>
              <a:rPr lang="en-US" sz="4000" b="1" dirty="0"/>
              <a:t>AVC =TVC/TQ</a:t>
            </a:r>
            <a:endParaRPr lang="en-US" sz="2400" b="1" dirty="0"/>
          </a:p>
          <a:p>
            <a:pPr algn="ctr">
              <a:buNone/>
            </a:pPr>
            <a:endParaRPr lang="en-US" sz="2400" dirty="0"/>
          </a:p>
          <a:p>
            <a:pPr algn="just"/>
            <a:r>
              <a:rPr lang="en-US" sz="2400" dirty="0"/>
              <a:t>Average variable cost falls initially, reaches a minimum when the plant is operated optimally and rises after the point of normal capacity has been reached.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990600" y="1600200"/>
            <a:ext cx="6934200" cy="3809999"/>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B0F0"/>
                </a:solidFill>
              </a:rPr>
              <a:t>Average Total Cost (ATC/AC)</a:t>
            </a:r>
          </a:p>
        </p:txBody>
      </p:sp>
      <p:sp>
        <p:nvSpPr>
          <p:cNvPr id="3" name="Content Placeholder 2"/>
          <p:cNvSpPr>
            <a:spLocks noGrp="1"/>
          </p:cNvSpPr>
          <p:nvPr>
            <p:ph idx="1"/>
          </p:nvPr>
        </p:nvSpPr>
        <p:spPr/>
        <p:txBody>
          <a:bodyPr>
            <a:normAutofit fontScale="92500" lnSpcReduction="10000"/>
          </a:bodyPr>
          <a:lstStyle/>
          <a:p>
            <a:pPr algn="just"/>
            <a:r>
              <a:rPr lang="en-US" sz="2800" dirty="0"/>
              <a:t>ATC is the per unit cost of both fixed and variable inputs. Average total cost of production can be obtained by dividing total cost by the units of output, i.e.,</a:t>
            </a:r>
          </a:p>
          <a:p>
            <a:pPr algn="just"/>
            <a:endParaRPr lang="en-US" sz="2800" dirty="0"/>
          </a:p>
          <a:p>
            <a:pPr algn="just"/>
            <a:endParaRPr lang="en-US" sz="2800" dirty="0"/>
          </a:p>
          <a:p>
            <a:pPr algn="just"/>
            <a:endParaRPr lang="en-US" sz="2800" dirty="0"/>
          </a:p>
          <a:p>
            <a:pPr algn="just"/>
            <a:endParaRPr lang="en-US" sz="2800" dirty="0"/>
          </a:p>
          <a:p>
            <a:endParaRPr lang="en-US" sz="2800" dirty="0"/>
          </a:p>
          <a:p>
            <a:r>
              <a:rPr lang="en-US" sz="2800" dirty="0"/>
              <a:t>Average total cost or ATC curve has the similar shape as that of AVC, that is, U-shaped.</a:t>
            </a:r>
          </a:p>
        </p:txBody>
      </p:sp>
      <p:pic>
        <p:nvPicPr>
          <p:cNvPr id="10242" name="Picture 2"/>
          <p:cNvPicPr>
            <a:picLocks noChangeAspect="1" noChangeArrowheads="1"/>
          </p:cNvPicPr>
          <p:nvPr/>
        </p:nvPicPr>
        <p:blipFill>
          <a:blip r:embed="rId2"/>
          <a:srcRect/>
          <a:stretch>
            <a:fillRect/>
          </a:stretch>
        </p:blipFill>
        <p:spPr bwMode="auto">
          <a:xfrm>
            <a:off x="2590800" y="2743200"/>
            <a:ext cx="3657600" cy="1409700"/>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B0F0"/>
                </a:solidFill>
              </a:rPr>
              <a:t>Marginal Cost</a:t>
            </a:r>
          </a:p>
        </p:txBody>
      </p:sp>
      <p:pic>
        <p:nvPicPr>
          <p:cNvPr id="12290" name="Picture 2"/>
          <p:cNvPicPr>
            <a:picLocks noChangeAspect="1" noChangeArrowheads="1"/>
          </p:cNvPicPr>
          <p:nvPr/>
        </p:nvPicPr>
        <p:blipFill>
          <a:blip r:embed="rId2"/>
          <a:srcRect/>
          <a:stretch>
            <a:fillRect/>
          </a:stretch>
        </p:blipFill>
        <p:spPr bwMode="auto">
          <a:xfrm>
            <a:off x="671513" y="1524000"/>
            <a:ext cx="7800975" cy="4495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A753-DFC2-548E-251C-B803F13A2EE3}"/>
              </a:ext>
            </a:extLst>
          </p:cNvPr>
          <p:cNvSpPr>
            <a:spLocks noGrp="1"/>
          </p:cNvSpPr>
          <p:nvPr>
            <p:ph type="title"/>
          </p:nvPr>
        </p:nvSpPr>
        <p:spPr/>
        <p:txBody>
          <a:bodyPr/>
          <a:lstStyle/>
          <a:p>
            <a:r>
              <a:rPr lang="en-US" sz="4400" dirty="0">
                <a:latin typeface="Söhne"/>
              </a:rPr>
              <a:t>P</a:t>
            </a:r>
            <a:r>
              <a:rPr lang="en-US" sz="4400" b="0" i="0" dirty="0">
                <a:effectLst/>
                <a:latin typeface="Söhne"/>
              </a:rPr>
              <a:t>roduction </a:t>
            </a:r>
            <a:r>
              <a:rPr lang="en-US" sz="4400" dirty="0">
                <a:latin typeface="Söhne"/>
              </a:rPr>
              <a:t>F</a:t>
            </a:r>
            <a:r>
              <a:rPr lang="en-US" sz="4400" b="0" i="0" dirty="0">
                <a:effectLst/>
                <a:latin typeface="Söhne"/>
              </a:rPr>
              <a:t>unction</a:t>
            </a:r>
            <a:endParaRPr lang="en-US" dirty="0"/>
          </a:p>
        </p:txBody>
      </p:sp>
      <p:sp>
        <p:nvSpPr>
          <p:cNvPr id="3" name="Content Placeholder 2">
            <a:extLst>
              <a:ext uri="{FF2B5EF4-FFF2-40B4-BE49-F238E27FC236}">
                <a16:creationId xmlns:a16="http://schemas.microsoft.com/office/drawing/2014/main" id="{15BD90A2-93F4-6CF5-284D-AFB422EC6C49}"/>
              </a:ext>
            </a:extLst>
          </p:cNvPr>
          <p:cNvSpPr>
            <a:spLocks noGrp="1"/>
          </p:cNvSpPr>
          <p:nvPr>
            <p:ph idx="1"/>
          </p:nvPr>
        </p:nvSpPr>
        <p:spPr/>
        <p:txBody>
          <a:bodyPr>
            <a:normAutofit/>
          </a:bodyPr>
          <a:lstStyle/>
          <a:p>
            <a:pPr algn="just"/>
            <a:r>
              <a:rPr lang="en-US" sz="2800" b="0" i="0" dirty="0">
                <a:effectLst/>
                <a:latin typeface="Söhne"/>
              </a:rPr>
              <a:t>The production function shows how varying the quantities of inputs affects the resulting output. It helps economists and businesses analyze how factors like labor, capital, and technology contribute to production and how changes in these factors influence overall output levels.</a:t>
            </a:r>
            <a:endParaRPr lang="en-US" sz="2800" dirty="0"/>
          </a:p>
        </p:txBody>
      </p:sp>
    </p:spTree>
    <p:extLst>
      <p:ext uri="{BB962C8B-B14F-4D97-AF65-F5344CB8AC3E}">
        <p14:creationId xmlns:p14="http://schemas.microsoft.com/office/powerpoint/2010/main" val="25015036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1066800" y="1219200"/>
            <a:ext cx="6095999" cy="4572000"/>
          </a:xfrm>
          <a:prstGeom prst="rect">
            <a:avLst/>
          </a:prstGeom>
          <a:noFill/>
          <a:ln w="9525">
            <a:noFill/>
            <a:miter lim="800000"/>
            <a:headEnd/>
            <a:tailEnd/>
          </a:ln>
          <a:effectLst/>
        </p:spPr>
      </p:pic>
      <p:cxnSp>
        <p:nvCxnSpPr>
          <p:cNvPr id="4" name="Straight Connector 3"/>
          <p:cNvCxnSpPr/>
          <p:nvPr/>
        </p:nvCxnSpPr>
        <p:spPr>
          <a:xfrm rot="5400000">
            <a:off x="3276600" y="4724400"/>
            <a:ext cx="914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568484" y="3821668"/>
            <a:ext cx="317716" cy="369332"/>
          </a:xfrm>
          <a:prstGeom prst="rect">
            <a:avLst/>
          </a:prstGeom>
          <a:noFill/>
        </p:spPr>
        <p:txBody>
          <a:bodyPr wrap="none" rtlCol="0">
            <a:spAutoFit/>
          </a:bodyPr>
          <a:lstStyle/>
          <a:p>
            <a:r>
              <a:rPr lang="en-US" dirty="0"/>
              <a:t>A</a:t>
            </a:r>
          </a:p>
        </p:txBody>
      </p:sp>
      <p:sp>
        <p:nvSpPr>
          <p:cNvPr id="6" name="TextBox 5"/>
          <p:cNvSpPr txBox="1"/>
          <p:nvPr/>
        </p:nvSpPr>
        <p:spPr>
          <a:xfrm>
            <a:off x="3581400" y="5193268"/>
            <a:ext cx="340158" cy="369332"/>
          </a:xfrm>
          <a:prstGeom prst="rect">
            <a:avLst/>
          </a:prstGeom>
          <a:noFill/>
        </p:spPr>
        <p:txBody>
          <a:bodyPr wrap="none" rtlCol="0">
            <a:spAutoFit/>
          </a:bodyPr>
          <a:lstStyle/>
          <a:p>
            <a:r>
              <a:rPr lang="en-US" dirty="0"/>
              <a:t>Q</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70C0"/>
                </a:solidFill>
              </a:rPr>
              <a:t>Internal Economies</a:t>
            </a:r>
          </a:p>
        </p:txBody>
      </p:sp>
      <p:sp>
        <p:nvSpPr>
          <p:cNvPr id="3" name="Content Placeholder 2"/>
          <p:cNvSpPr>
            <a:spLocks noGrp="1"/>
          </p:cNvSpPr>
          <p:nvPr>
            <p:ph idx="1"/>
          </p:nvPr>
        </p:nvSpPr>
        <p:spPr/>
        <p:txBody>
          <a:bodyPr>
            <a:noAutofit/>
          </a:bodyPr>
          <a:lstStyle/>
          <a:p>
            <a:pPr algn="just"/>
            <a:r>
              <a:rPr lang="en-US" sz="2400" dirty="0"/>
              <a:t>Internal economies are those economies which arise from the expansion of the plant size or increase in the scale of production of the firm. </a:t>
            </a:r>
          </a:p>
          <a:p>
            <a:pPr algn="just"/>
            <a:r>
              <a:rPr lang="en-US" sz="2400" dirty="0"/>
              <a:t>They are internal in the sense that they accrue to the firm when its scale of production increases and are available to that firm only i.e. they are firm specific. </a:t>
            </a:r>
          </a:p>
          <a:p>
            <a:pPr algn="just"/>
            <a:r>
              <a:rPr lang="en-US" sz="2400" dirty="0"/>
              <a:t>They depend solely upon the size of the firm and will be different for different firms. They are specific to each firm, and are enjoyed by only those firms which expand their scale of production.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70C0"/>
                </a:solidFill>
              </a:rPr>
              <a:t>1. Technical Economies</a:t>
            </a:r>
          </a:p>
        </p:txBody>
      </p:sp>
      <p:sp>
        <p:nvSpPr>
          <p:cNvPr id="3" name="Content Placeholder 2"/>
          <p:cNvSpPr>
            <a:spLocks noGrp="1"/>
          </p:cNvSpPr>
          <p:nvPr>
            <p:ph idx="1"/>
          </p:nvPr>
        </p:nvSpPr>
        <p:spPr/>
        <p:txBody>
          <a:bodyPr>
            <a:normAutofit/>
          </a:bodyPr>
          <a:lstStyle/>
          <a:p>
            <a:pPr algn="just"/>
            <a:r>
              <a:rPr lang="en-US" dirty="0"/>
              <a:t>Technical economies arise from the use of better techniques of production, increase in the labour efficiency, etc. A large firm achieves technical economies in the following forms:</a:t>
            </a:r>
          </a:p>
          <a:p>
            <a:pPr algn="just"/>
            <a:endParaRPr lang="en-US" b="1" dirty="0">
              <a:solidFill>
                <a:schemeClr val="accent1"/>
              </a:solidFill>
            </a:endParaRPr>
          </a:p>
          <a:p>
            <a:pPr algn="just">
              <a:buNone/>
            </a:pPr>
            <a:r>
              <a:rPr lang="en-US" b="1" dirty="0">
                <a:solidFill>
                  <a:schemeClr val="accent1"/>
                </a:solidFill>
              </a:rPr>
              <a:t>(i) Use of advanced techniques:</a:t>
            </a:r>
          </a:p>
          <a:p>
            <a:pPr algn="just">
              <a:buNone/>
            </a:pPr>
            <a:r>
              <a:rPr lang="en-US" sz="3200" b="1" dirty="0">
                <a:solidFill>
                  <a:schemeClr val="accent1"/>
                </a:solidFill>
              </a:rPr>
              <a:t>(ii) Greater specialization:</a:t>
            </a:r>
          </a:p>
          <a:p>
            <a:pPr algn="just">
              <a:buNone/>
            </a:pPr>
            <a:r>
              <a:rPr lang="en-US" sz="3200" b="1" dirty="0">
                <a:solidFill>
                  <a:schemeClr val="accent1"/>
                </a:solidFill>
              </a:rPr>
              <a:t>(iii) Use of by-products</a:t>
            </a:r>
          </a:p>
          <a:p>
            <a:pPr algn="just">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2. Managerial Economies</a:t>
            </a:r>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400" dirty="0"/>
              <a:t>A large firm is able to enjoy the benefit of division of labour in the management of its concern. The task of management is </a:t>
            </a:r>
            <a:r>
              <a:rPr lang="en-US" sz="2400" dirty="0" err="1"/>
              <a:t>decentralised</a:t>
            </a:r>
            <a:r>
              <a:rPr lang="en-US" sz="2400" dirty="0"/>
              <a:t> with different departments. </a:t>
            </a:r>
          </a:p>
          <a:p>
            <a:pPr algn="just">
              <a:lnSpc>
                <a:spcPct val="150000"/>
              </a:lnSpc>
            </a:pPr>
            <a:r>
              <a:rPr lang="en-US" sz="2400" dirty="0"/>
              <a:t>The management can be divided and sub-divided into different departments such as production, sales transport and personnel departments. </a:t>
            </a:r>
          </a:p>
          <a:p>
            <a:pPr algn="just">
              <a:lnSpc>
                <a:spcPct val="150000"/>
              </a:lnSpc>
            </a:pPr>
            <a:r>
              <a:rPr lang="en-US" sz="2400" dirty="0"/>
              <a:t>The firm can engage qualified persons to look after different departments. This functional </a:t>
            </a:r>
            <a:r>
              <a:rPr lang="en-US" sz="2400" dirty="0" err="1"/>
              <a:t>specialisation</a:t>
            </a:r>
            <a:r>
              <a:rPr lang="en-US" sz="2400" dirty="0"/>
              <a:t> in management increases efficiency at all levels.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3. Marketing Economies</a:t>
            </a:r>
          </a:p>
        </p:txBody>
      </p:sp>
      <p:sp>
        <p:nvSpPr>
          <p:cNvPr id="3" name="Content Placeholder 2"/>
          <p:cNvSpPr>
            <a:spLocks noGrp="1"/>
          </p:cNvSpPr>
          <p:nvPr>
            <p:ph idx="1"/>
          </p:nvPr>
        </p:nvSpPr>
        <p:spPr/>
        <p:txBody>
          <a:bodyPr>
            <a:noAutofit/>
          </a:bodyPr>
          <a:lstStyle/>
          <a:p>
            <a:pPr algn="just">
              <a:lnSpc>
                <a:spcPct val="150000"/>
              </a:lnSpc>
            </a:pPr>
            <a:r>
              <a:rPr lang="en-US" sz="2400" dirty="0"/>
              <a:t>Marketing economies arise from the large-scale purchase of raw materials</a:t>
            </a:r>
          </a:p>
          <a:p>
            <a:pPr algn="just">
              <a:lnSpc>
                <a:spcPct val="150000"/>
              </a:lnSpc>
            </a:pPr>
            <a:r>
              <a:rPr lang="en-US" sz="2400" dirty="0"/>
              <a:t> and other inputs and the large-scale sale of firm's own products. A large firm is able to buy raw materials and other inputs more cheaply than a small firm because a large firm buys regularly and in bulk and so is able to get discounts. </a:t>
            </a:r>
          </a:p>
          <a:p>
            <a:pPr algn="just">
              <a:lnSpc>
                <a:spcPct val="150000"/>
              </a:lnSpc>
            </a:pPr>
            <a:r>
              <a:rPr lang="en-US" sz="2400" dirty="0"/>
              <a:t>It is also able to get special concessional rates from transport companies. A large firm enjoys marketing economies in selling its products as well.</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4. Financial Economies</a:t>
            </a:r>
          </a:p>
        </p:txBody>
      </p:sp>
      <p:sp>
        <p:nvSpPr>
          <p:cNvPr id="3" name="Content Placeholder 2"/>
          <p:cNvSpPr>
            <a:spLocks noGrp="1"/>
          </p:cNvSpPr>
          <p:nvPr>
            <p:ph idx="1"/>
          </p:nvPr>
        </p:nvSpPr>
        <p:spPr/>
        <p:txBody>
          <a:bodyPr>
            <a:noAutofit/>
          </a:bodyPr>
          <a:lstStyle/>
          <a:p>
            <a:pPr algn="just"/>
            <a:r>
              <a:rPr lang="en-US" sz="2800" dirty="0"/>
              <a:t>A large firm is in a </a:t>
            </a:r>
            <a:r>
              <a:rPr lang="en-US" sz="2800" dirty="0" err="1"/>
              <a:t>favourable</a:t>
            </a:r>
            <a:r>
              <a:rPr lang="en-US" sz="2800" dirty="0"/>
              <a:t> position while raising its finances. In other words, it enjoys financial economies. It will be able to raise the necessary finances easily and cheaply. It has better creditworthiness as it offers better security to the banks. Therefore, it can secure loans from the banks and other financial institutions at lower interest rates. A large firm can also raise large financial resources by issuing shares and debentures.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rPr>
              <a:t>5. Economies in Transport and Storage</a:t>
            </a:r>
          </a:p>
        </p:txBody>
      </p:sp>
      <p:sp>
        <p:nvSpPr>
          <p:cNvPr id="3" name="Content Placeholder 2"/>
          <p:cNvSpPr>
            <a:spLocks noGrp="1"/>
          </p:cNvSpPr>
          <p:nvPr>
            <p:ph idx="1"/>
          </p:nvPr>
        </p:nvSpPr>
        <p:spPr/>
        <p:txBody>
          <a:bodyPr/>
          <a:lstStyle/>
          <a:p>
            <a:pPr algn="just"/>
            <a:r>
              <a:rPr lang="en-US" dirty="0"/>
              <a:t>A firm producing on large scale enjoys the economies of transport and storage. A large-sized firm may possess its own fleet of transport to carry raw materials and finished products and thereby it can reduce the transport cost and can prevent delays in transportation. Similarly, a large-sized firm may have its own </a:t>
            </a:r>
            <a:r>
              <a:rPr lang="en-US" dirty="0" err="1"/>
              <a:t>godowns</a:t>
            </a:r>
            <a:r>
              <a:rPr lang="en-US" dirty="0"/>
              <a:t> and can save on the cost of storage.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6. Research and Development</a:t>
            </a:r>
          </a:p>
        </p:txBody>
      </p:sp>
      <p:sp>
        <p:nvSpPr>
          <p:cNvPr id="3" name="Content Placeholder 2"/>
          <p:cNvSpPr>
            <a:spLocks noGrp="1"/>
          </p:cNvSpPr>
          <p:nvPr>
            <p:ph idx="1"/>
          </p:nvPr>
        </p:nvSpPr>
        <p:spPr/>
        <p:txBody>
          <a:bodyPr/>
          <a:lstStyle/>
          <a:p>
            <a:pPr algn="just"/>
            <a:r>
              <a:rPr lang="en-US" dirty="0"/>
              <a:t>A large-sized firm is able to take advantage of research and development (R&amp;D). A large firm can have its own R&amp;D wing. It can set up its own laboratories and employ a large number of scientists and research workers. This helps the large firm to discover new techniques, new product designs and improve the operational functioning.</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7. Risk and Survival Economies</a:t>
            </a:r>
          </a:p>
        </p:txBody>
      </p:sp>
      <p:sp>
        <p:nvSpPr>
          <p:cNvPr id="3" name="Content Placeholder 2"/>
          <p:cNvSpPr>
            <a:spLocks noGrp="1"/>
          </p:cNvSpPr>
          <p:nvPr>
            <p:ph idx="1"/>
          </p:nvPr>
        </p:nvSpPr>
        <p:spPr/>
        <p:txBody>
          <a:bodyPr>
            <a:normAutofit/>
          </a:bodyPr>
          <a:lstStyle/>
          <a:p>
            <a:pPr algn="just"/>
            <a:r>
              <a:rPr lang="en-US" sz="2800" dirty="0"/>
              <a:t>A large-sized firm is able to face the risks and uncertainties of business. This is known as risk and survival economies. It is, therefore, able to absorb various business shocks and can bear the risks and survive. Thus, a large firm or a firm which expands its is able to secure many internal economies of production. As a result of these economies, the firm is able to reduce the per unit cost.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70C0"/>
                </a:solidFill>
              </a:rPr>
              <a:t>Internal Diseconomies</a:t>
            </a:r>
          </a:p>
        </p:txBody>
      </p:sp>
      <p:sp>
        <p:nvSpPr>
          <p:cNvPr id="3" name="Content Placeholder 2"/>
          <p:cNvSpPr>
            <a:spLocks noGrp="1"/>
          </p:cNvSpPr>
          <p:nvPr>
            <p:ph idx="1"/>
          </p:nvPr>
        </p:nvSpPr>
        <p:spPr/>
        <p:txBody>
          <a:bodyPr>
            <a:normAutofit lnSpcReduction="10000"/>
          </a:bodyPr>
          <a:lstStyle/>
          <a:p>
            <a:pPr algn="just"/>
            <a:r>
              <a:rPr lang="en-US" sz="2400" dirty="0"/>
              <a:t>An increase in the scale of production results in decrease in per unit cost due to economies of scale. At a certain scale the per unit cost of the firm will be at a minimum. </a:t>
            </a:r>
            <a:r>
              <a:rPr lang="en-US" sz="2400" dirty="0">
                <a:solidFill>
                  <a:srgbClr val="C00000"/>
                </a:solidFill>
              </a:rPr>
              <a:t>The level of output at which the cost is minimum is known as the optimum point of production.</a:t>
            </a:r>
          </a:p>
          <a:p>
            <a:pPr algn="just"/>
            <a:endParaRPr lang="en-US" sz="2400" dirty="0"/>
          </a:p>
          <a:p>
            <a:pPr algn="just"/>
            <a:r>
              <a:rPr lang="en-US" sz="2400" dirty="0"/>
              <a:t> An increase in the scale of production beyond the optimum level may give rise to internal diseconomies. Internal diseconomies are those diseconomies which are experienced by a particular from when it expands its scale of production beyond a point. </a:t>
            </a:r>
            <a:r>
              <a:rPr lang="en-US" sz="2400" dirty="0">
                <a:solidFill>
                  <a:srgbClr val="C00000"/>
                </a:solidFill>
              </a:rPr>
              <a:t>Diseconomies of scale may lead to increase in per unit cost. </a:t>
            </a:r>
            <a:r>
              <a:rPr lang="en-US" sz="2400" dirty="0"/>
              <a:t>Following are the main types of internal diseconomies: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C437D-F99B-F759-33A5-8E5E3ECC1498}"/>
              </a:ext>
            </a:extLst>
          </p:cNvPr>
          <p:cNvSpPr>
            <a:spLocks noGrp="1"/>
          </p:cNvSpPr>
          <p:nvPr>
            <p:ph type="title"/>
          </p:nvPr>
        </p:nvSpPr>
        <p:spPr/>
        <p:txBody>
          <a:bodyPr/>
          <a:lstStyle/>
          <a:p>
            <a:r>
              <a:rPr lang="en-US" sz="4400" dirty="0">
                <a:latin typeface="Söhne"/>
              </a:rPr>
              <a:t>P</a:t>
            </a:r>
            <a:r>
              <a:rPr lang="en-US" sz="4400" b="0" i="0" dirty="0">
                <a:effectLst/>
                <a:latin typeface="Söhne"/>
              </a:rPr>
              <a:t>roduction </a:t>
            </a:r>
            <a:r>
              <a:rPr lang="en-US" sz="4400" dirty="0">
                <a:latin typeface="Söhne"/>
              </a:rPr>
              <a:t>F</a:t>
            </a:r>
            <a:r>
              <a:rPr lang="en-US" sz="4400" b="0" i="0" dirty="0">
                <a:effectLst/>
                <a:latin typeface="Söhne"/>
              </a:rPr>
              <a:t>unction</a:t>
            </a:r>
            <a:endParaRPr lang="en-US" dirty="0"/>
          </a:p>
        </p:txBody>
      </p:sp>
      <p:sp>
        <p:nvSpPr>
          <p:cNvPr id="3" name="Content Placeholder 2">
            <a:extLst>
              <a:ext uri="{FF2B5EF4-FFF2-40B4-BE49-F238E27FC236}">
                <a16:creationId xmlns:a16="http://schemas.microsoft.com/office/drawing/2014/main" id="{F6E01464-D0A4-700A-8F57-E6855DA9CB91}"/>
              </a:ext>
            </a:extLst>
          </p:cNvPr>
          <p:cNvSpPr>
            <a:spLocks noGrp="1"/>
          </p:cNvSpPr>
          <p:nvPr>
            <p:ph idx="1"/>
          </p:nvPr>
        </p:nvSpPr>
        <p:spPr/>
        <p:txBody>
          <a:bodyPr>
            <a:normAutofit/>
          </a:bodyPr>
          <a:lstStyle/>
          <a:p>
            <a:pPr algn="just"/>
            <a:r>
              <a:rPr lang="en-US" sz="2400" b="0" i="0" dirty="0">
                <a:effectLst/>
                <a:latin typeface="Söhne"/>
              </a:rPr>
              <a:t>There are several key concepts related to production functions:</a:t>
            </a:r>
          </a:p>
          <a:p>
            <a:pPr algn="just">
              <a:buFont typeface="+mj-lt"/>
              <a:buAutoNum type="arabicPeriod"/>
            </a:pPr>
            <a:r>
              <a:rPr lang="en-US" sz="2400" b="1" i="0" dirty="0">
                <a:effectLst/>
                <a:latin typeface="Söhne"/>
              </a:rPr>
              <a:t>Total Product (TP)</a:t>
            </a:r>
            <a:r>
              <a:rPr lang="en-US" sz="2400" b="0" i="0" dirty="0">
                <a:effectLst/>
                <a:latin typeface="Söhne"/>
              </a:rPr>
              <a:t>: This refers to the total quantity of output that is produced from a given combination of inputs.</a:t>
            </a:r>
          </a:p>
          <a:p>
            <a:pPr algn="just">
              <a:buFont typeface="+mj-lt"/>
              <a:buAutoNum type="arabicPeriod"/>
            </a:pPr>
            <a:r>
              <a:rPr lang="en-US" sz="2400" b="1" i="0" dirty="0">
                <a:effectLst/>
                <a:latin typeface="Söhne"/>
              </a:rPr>
              <a:t>Marginal Product (MP)</a:t>
            </a:r>
            <a:r>
              <a:rPr lang="en-US" sz="2400" b="0" i="0" dirty="0">
                <a:effectLst/>
                <a:latin typeface="Söhne"/>
              </a:rPr>
              <a:t>: The marginal product of a specific input is the additional output produced by adding one more unit of that input while keeping other inputs constant.</a:t>
            </a:r>
          </a:p>
          <a:p>
            <a:pPr algn="just">
              <a:buFont typeface="+mj-lt"/>
              <a:buAutoNum type="arabicPeriod"/>
            </a:pPr>
            <a:r>
              <a:rPr lang="en-US" sz="2400" b="1" i="0" dirty="0">
                <a:effectLst/>
                <a:latin typeface="Söhne"/>
              </a:rPr>
              <a:t>Average Product (AP)</a:t>
            </a:r>
            <a:r>
              <a:rPr lang="en-US" sz="2400" b="0" i="0" dirty="0">
                <a:effectLst/>
                <a:latin typeface="Söhne"/>
              </a:rPr>
              <a:t>: The average product of a specific input is the total output divided by the quantity of that input.</a:t>
            </a:r>
          </a:p>
          <a:p>
            <a:pPr algn="just"/>
            <a:endParaRPr lang="en-US" sz="2400" dirty="0"/>
          </a:p>
        </p:txBody>
      </p:sp>
    </p:spTree>
    <p:extLst>
      <p:ext uri="{BB962C8B-B14F-4D97-AF65-F5344CB8AC3E}">
        <p14:creationId xmlns:p14="http://schemas.microsoft.com/office/powerpoint/2010/main" val="13521843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Diseconomies of Scale</a:t>
            </a:r>
          </a:p>
        </p:txBody>
      </p:sp>
      <p:sp>
        <p:nvSpPr>
          <p:cNvPr id="3" name="Content Placeholder 2"/>
          <p:cNvSpPr>
            <a:spLocks noGrp="1"/>
          </p:cNvSpPr>
          <p:nvPr>
            <p:ph idx="1"/>
          </p:nvPr>
        </p:nvSpPr>
        <p:spPr/>
        <p:txBody>
          <a:bodyPr>
            <a:normAutofit lnSpcReduction="10000"/>
          </a:bodyPr>
          <a:lstStyle/>
          <a:p>
            <a:pPr algn="just">
              <a:lnSpc>
                <a:spcPct val="150000"/>
              </a:lnSpc>
            </a:pPr>
            <a:r>
              <a:rPr lang="en-US" sz="2400" dirty="0"/>
              <a:t>The extensive use of machinery, division of labor, increased specialization and larger plant size etc., no doubt entail lower cost per unit of output but the fall in cost per unit is up to a certain limit. </a:t>
            </a:r>
          </a:p>
          <a:p>
            <a:pPr algn="just">
              <a:lnSpc>
                <a:spcPct val="150000"/>
              </a:lnSpc>
            </a:pPr>
            <a:endParaRPr lang="en-US" sz="2400" dirty="0"/>
          </a:p>
          <a:p>
            <a:pPr algn="just">
              <a:lnSpc>
                <a:spcPct val="150000"/>
              </a:lnSpc>
            </a:pPr>
            <a:r>
              <a:rPr lang="en-US" sz="2400" dirty="0"/>
              <a:t>As the firm goes beyond the optimum size, the efficiency of the firm begins to decline. The average cost of production begins to rise.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Factors of Diseconomies</a:t>
            </a:r>
          </a:p>
        </p:txBody>
      </p:sp>
      <p:sp>
        <p:nvSpPr>
          <p:cNvPr id="3" name="Content Placeholder 2"/>
          <p:cNvSpPr>
            <a:spLocks noGrp="1"/>
          </p:cNvSpPr>
          <p:nvPr>
            <p:ph idx="1"/>
          </p:nvPr>
        </p:nvSpPr>
        <p:spPr/>
        <p:txBody>
          <a:bodyPr>
            <a:noAutofit/>
          </a:bodyPr>
          <a:lstStyle/>
          <a:p>
            <a:pPr algn="just">
              <a:buNone/>
            </a:pPr>
            <a:r>
              <a:rPr lang="en-US" sz="2400" b="1" dirty="0">
                <a:solidFill>
                  <a:srgbClr val="C00000"/>
                </a:solidFill>
              </a:rPr>
              <a:t>1. Lack of co-ordination. </a:t>
            </a:r>
            <a:r>
              <a:rPr lang="en-US" sz="2400" dirty="0"/>
              <a:t>As a firm becomes large scale producer, it faces difficulty in coordinating the various departments of production. The lack of coordination in the production, planning, marketing personnel, account, etc., lowers efficiency of the factors of production. The average cost of production begins to rise. </a:t>
            </a:r>
          </a:p>
          <a:p>
            <a:pPr algn="just"/>
            <a:endParaRPr lang="en-US" sz="2400" dirty="0"/>
          </a:p>
          <a:p>
            <a:pPr algn="just">
              <a:buNone/>
            </a:pPr>
            <a:r>
              <a:rPr lang="en-US" sz="2400" b="1" dirty="0">
                <a:solidFill>
                  <a:srgbClr val="C00000"/>
                </a:solidFill>
              </a:rPr>
              <a:t>2.  Loose control. </a:t>
            </a:r>
            <a:r>
              <a:rPr lang="en-US" sz="2400" dirty="0"/>
              <a:t>As the size of plant increases, the management loses control over the productive activities. The misuse of delegation of authority, the </a:t>
            </a:r>
            <a:r>
              <a:rPr lang="en-US" sz="2400" dirty="0" err="1"/>
              <a:t>redtapisim</a:t>
            </a:r>
            <a:r>
              <a:rPr lang="en-US" sz="2400" dirty="0"/>
              <a:t> bring diseconomies and lead to higher average cost of production.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Factors of Diseconomies</a:t>
            </a:r>
            <a:endParaRPr lang="en-US" sz="3600" dirty="0"/>
          </a:p>
        </p:txBody>
      </p:sp>
      <p:sp>
        <p:nvSpPr>
          <p:cNvPr id="3" name="Content Placeholder 2"/>
          <p:cNvSpPr>
            <a:spLocks noGrp="1"/>
          </p:cNvSpPr>
          <p:nvPr>
            <p:ph idx="1"/>
          </p:nvPr>
        </p:nvSpPr>
        <p:spPr/>
        <p:txBody>
          <a:bodyPr>
            <a:normAutofit fontScale="85000" lnSpcReduction="10000"/>
          </a:bodyPr>
          <a:lstStyle/>
          <a:p>
            <a:pPr algn="just">
              <a:buNone/>
            </a:pPr>
            <a:r>
              <a:rPr lang="en-US" dirty="0">
                <a:solidFill>
                  <a:srgbClr val="C00000"/>
                </a:solidFill>
              </a:rPr>
              <a:t>3. Lack of proper communication. </a:t>
            </a:r>
            <a:r>
              <a:rPr lang="en-US" dirty="0"/>
              <a:t>The lack of proper communication between top management and the supervisory staff and little feed back from subordinate staff causes diseconomies of scale and results in the average cost to go up. </a:t>
            </a:r>
          </a:p>
          <a:p>
            <a:pPr algn="just">
              <a:buNone/>
            </a:pPr>
            <a:endParaRPr lang="en-US" dirty="0">
              <a:solidFill>
                <a:srgbClr val="C00000"/>
              </a:solidFill>
            </a:endParaRPr>
          </a:p>
          <a:p>
            <a:pPr algn="just">
              <a:buNone/>
            </a:pPr>
            <a:r>
              <a:rPr lang="en-US" dirty="0">
                <a:solidFill>
                  <a:srgbClr val="C00000"/>
                </a:solidFill>
              </a:rPr>
              <a:t>4. Lack of identification. </a:t>
            </a:r>
            <a:r>
              <a:rPr lang="en-US" dirty="0"/>
              <a:t>In a large organizational structure, there is no close liaison between the top management and the thousands of workers employed in the firm. The lack of identification of interest with the firm results in the per unit cost to go up.</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5. Labour Inefficiency</a:t>
            </a:r>
          </a:p>
        </p:txBody>
      </p:sp>
      <p:sp>
        <p:nvSpPr>
          <p:cNvPr id="3" name="Content Placeholder 2"/>
          <p:cNvSpPr>
            <a:spLocks noGrp="1"/>
          </p:cNvSpPr>
          <p:nvPr>
            <p:ph idx="1"/>
          </p:nvPr>
        </p:nvSpPr>
        <p:spPr/>
        <p:txBody>
          <a:bodyPr>
            <a:normAutofit/>
          </a:bodyPr>
          <a:lstStyle/>
          <a:p>
            <a:pPr algn="just"/>
            <a:r>
              <a:rPr lang="en-US" sz="2800" dirty="0"/>
              <a:t>An increase in the scale of production gives rise to the overcrowding of labour. There is loss of personal contact between owners and workers with the consequent loss of morale of workers and increase in labour trouble. Moreover, increase in the number of workers gives rise to trade union activities. All these lead to fall in efficiency and increase in the cost of production.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External Economies</a:t>
            </a:r>
          </a:p>
        </p:txBody>
      </p:sp>
      <p:sp>
        <p:nvSpPr>
          <p:cNvPr id="3" name="Content Placeholder 2"/>
          <p:cNvSpPr>
            <a:spLocks noGrp="1"/>
          </p:cNvSpPr>
          <p:nvPr>
            <p:ph idx="1"/>
          </p:nvPr>
        </p:nvSpPr>
        <p:spPr>
          <a:xfrm>
            <a:off x="457200" y="1417637"/>
            <a:ext cx="8229600" cy="4525963"/>
          </a:xfrm>
        </p:spPr>
        <p:txBody>
          <a:bodyPr>
            <a:normAutofit fontScale="92500"/>
          </a:bodyPr>
          <a:lstStyle/>
          <a:p>
            <a:pPr algn="just"/>
            <a:r>
              <a:rPr lang="en-US" sz="2400" dirty="0"/>
              <a:t>External economies are those economies which are shared by all the firms in the industry. and they arise as a result of expansion of the industry as a whole and not because of increase in the output of an individual firm. </a:t>
            </a:r>
          </a:p>
          <a:p>
            <a:pPr algn="just"/>
            <a:r>
              <a:rPr lang="en-US" sz="2400" dirty="0"/>
              <a:t>They are external in the sense that they accrue to a firm because of the factors that are entirely outside the firm. </a:t>
            </a:r>
          </a:p>
          <a:p>
            <a:pPr algn="just"/>
            <a:r>
              <a:rPr lang="en-US" sz="2400" dirty="0"/>
              <a:t>These economies are general and common to all the firms in an industry because the firm is a part of the industry. </a:t>
            </a:r>
          </a:p>
          <a:p>
            <a:pPr algn="just"/>
            <a:r>
              <a:rPr lang="en-US" sz="2400" dirty="0"/>
              <a:t>For example, when an industry is </a:t>
            </a:r>
            <a:r>
              <a:rPr lang="en-US" sz="2400" dirty="0" err="1"/>
              <a:t>localised</a:t>
            </a:r>
            <a:r>
              <a:rPr lang="en-US" sz="2400" dirty="0"/>
              <a:t>, it is able to get better transport and banking facilities, etc. These advantages will emerge for the industry as a whole and all the firms will enjoy these benefits. Some of the important types of external economies are: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70C0"/>
                </a:solidFill>
              </a:rPr>
              <a:t>1. Cheaper Inputs</a:t>
            </a:r>
          </a:p>
        </p:txBody>
      </p:sp>
      <p:sp>
        <p:nvSpPr>
          <p:cNvPr id="3" name="Content Placeholder 2"/>
          <p:cNvSpPr>
            <a:spLocks noGrp="1"/>
          </p:cNvSpPr>
          <p:nvPr>
            <p:ph idx="1"/>
          </p:nvPr>
        </p:nvSpPr>
        <p:spPr/>
        <p:txBody>
          <a:bodyPr>
            <a:noAutofit/>
          </a:bodyPr>
          <a:lstStyle/>
          <a:p>
            <a:pPr algn="just">
              <a:lnSpc>
                <a:spcPct val="150000"/>
              </a:lnSpc>
            </a:pPr>
            <a:r>
              <a:rPr lang="en-US" sz="2400" dirty="0"/>
              <a:t>When an industry expands, it demands various types of input like raw materials, capital equipments, etc. Industries which are engaged in the production of these inputs increase their scale of production in order to produce more of these inputs. </a:t>
            </a:r>
          </a:p>
          <a:p>
            <a:pPr algn="just">
              <a:lnSpc>
                <a:spcPct val="150000"/>
              </a:lnSpc>
            </a:pPr>
            <a:endParaRPr lang="en-US" sz="2400" dirty="0"/>
          </a:p>
          <a:p>
            <a:pPr algn="just">
              <a:lnSpc>
                <a:spcPct val="150000"/>
              </a:lnSpc>
            </a:pPr>
            <a:r>
              <a:rPr lang="en-US" sz="2400" dirty="0"/>
              <a:t>They may experience economies of scale as a result of which they are able to provide these inputs at lower prices. Therefore, the industries using more inputs will benefit because they will get these inputs at cheaper prices.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B0F0"/>
                </a:solidFill>
              </a:rPr>
              <a:t>2. Technological Economies</a:t>
            </a:r>
          </a:p>
        </p:txBody>
      </p:sp>
      <p:sp>
        <p:nvSpPr>
          <p:cNvPr id="3" name="Content Placeholder 2"/>
          <p:cNvSpPr>
            <a:spLocks noGrp="1"/>
          </p:cNvSpPr>
          <p:nvPr>
            <p:ph idx="1"/>
          </p:nvPr>
        </p:nvSpPr>
        <p:spPr/>
        <p:txBody>
          <a:bodyPr>
            <a:normAutofit/>
          </a:bodyPr>
          <a:lstStyle/>
          <a:p>
            <a:pPr algn="just"/>
            <a:r>
              <a:rPr lang="en-US" sz="2800" dirty="0"/>
              <a:t>When an industry expands, it may provide motivation for the discovery of improved and better techniques of production. </a:t>
            </a:r>
          </a:p>
          <a:p>
            <a:pPr algn="just"/>
            <a:endParaRPr lang="en-US" sz="2800" dirty="0"/>
          </a:p>
          <a:p>
            <a:pPr algn="just"/>
            <a:endParaRPr lang="en-US" sz="2800" dirty="0"/>
          </a:p>
          <a:p>
            <a:pPr algn="just"/>
            <a:r>
              <a:rPr lang="en-US" sz="2800" dirty="0"/>
              <a:t>New methods of production and better machines are discovered. Production function improves. Productivity increases and per unit cost decreases.</a:t>
            </a:r>
          </a:p>
          <a:p>
            <a:pPr algn="just"/>
            <a:endParaRPr lang="en-US" sz="2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rPr>
              <a:t>3. Supply of Skilled Labour</a:t>
            </a:r>
          </a:p>
        </p:txBody>
      </p:sp>
      <p:sp>
        <p:nvSpPr>
          <p:cNvPr id="3" name="Content Placeholder 2"/>
          <p:cNvSpPr>
            <a:spLocks noGrp="1"/>
          </p:cNvSpPr>
          <p:nvPr>
            <p:ph idx="1"/>
          </p:nvPr>
        </p:nvSpPr>
        <p:spPr/>
        <p:txBody>
          <a:bodyPr>
            <a:normAutofit/>
          </a:bodyPr>
          <a:lstStyle/>
          <a:p>
            <a:pPr algn="just"/>
            <a:r>
              <a:rPr lang="en-US" sz="2800" dirty="0"/>
              <a:t>When an industry expands in an area, a reservoir of skilled labour force in that area develops. At the same time, various </a:t>
            </a:r>
            <a:r>
              <a:rPr lang="en-US" sz="2800" dirty="0" err="1"/>
              <a:t>specialised</a:t>
            </a:r>
            <a:r>
              <a:rPr lang="en-US" sz="2800" dirty="0"/>
              <a:t> institutions, </a:t>
            </a:r>
            <a:r>
              <a:rPr lang="en-US" sz="2800" dirty="0" err="1"/>
              <a:t>ie</a:t>
            </a:r>
            <a:r>
              <a:rPr lang="en-US" sz="2800" dirty="0"/>
              <a:t>, engineering, management institutions, etc. develop which provide a constant stream of skilled labour. </a:t>
            </a:r>
          </a:p>
          <a:p>
            <a:pPr algn="just"/>
            <a:endParaRPr lang="en-US" sz="2800" dirty="0"/>
          </a:p>
          <a:p>
            <a:pPr algn="just"/>
            <a:r>
              <a:rPr lang="en-US" sz="2800" dirty="0"/>
              <a:t>This has a </a:t>
            </a:r>
            <a:r>
              <a:rPr lang="en-US" sz="2800" dirty="0" err="1"/>
              <a:t>favourable</a:t>
            </a:r>
            <a:r>
              <a:rPr lang="en-US" sz="2800" dirty="0"/>
              <a:t> effect on the level of productivity and cost of the firms in the industry.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rPr>
              <a:t>4. Growth of Ancillary Industry</a:t>
            </a:r>
          </a:p>
        </p:txBody>
      </p:sp>
      <p:sp>
        <p:nvSpPr>
          <p:cNvPr id="3" name="Content Placeholder 2"/>
          <p:cNvSpPr>
            <a:spLocks noGrp="1"/>
          </p:cNvSpPr>
          <p:nvPr>
            <p:ph idx="1"/>
          </p:nvPr>
        </p:nvSpPr>
        <p:spPr/>
        <p:txBody>
          <a:bodyPr>
            <a:normAutofit fontScale="92500"/>
          </a:bodyPr>
          <a:lstStyle/>
          <a:p>
            <a:pPr algn="just">
              <a:lnSpc>
                <a:spcPct val="150000"/>
              </a:lnSpc>
            </a:pPr>
            <a:r>
              <a:rPr lang="en-US" sz="2000" dirty="0"/>
              <a:t>When an industry expands, a number a subsidiary industries develop to cater  the requirements of the major industry. A number of </a:t>
            </a:r>
            <a:r>
              <a:rPr lang="en-US" sz="2000" dirty="0" err="1"/>
              <a:t>specialised</a:t>
            </a:r>
            <a:r>
              <a:rPr lang="en-US" sz="2000" dirty="0"/>
              <a:t> firms emerge to supply goods and material at low prices to the main industry. </a:t>
            </a:r>
          </a:p>
          <a:p>
            <a:pPr algn="just">
              <a:lnSpc>
                <a:spcPct val="150000"/>
              </a:lnSpc>
            </a:pPr>
            <a:endParaRPr lang="en-US" sz="2000" dirty="0"/>
          </a:p>
          <a:p>
            <a:pPr algn="just">
              <a:lnSpc>
                <a:spcPct val="150000"/>
              </a:lnSpc>
            </a:pPr>
            <a:r>
              <a:rPr lang="en-US" sz="2000" dirty="0"/>
              <a:t>For example growth of automobile industry promote the development of </a:t>
            </a:r>
            <a:r>
              <a:rPr lang="en-US" sz="2000" dirty="0" err="1"/>
              <a:t>tyre</a:t>
            </a:r>
            <a:r>
              <a:rPr lang="en-US" sz="2000" dirty="0"/>
              <a:t> and spare par industries. </a:t>
            </a:r>
          </a:p>
          <a:p>
            <a:pPr algn="just">
              <a:lnSpc>
                <a:spcPct val="150000"/>
              </a:lnSpc>
            </a:pPr>
            <a:endParaRPr lang="en-US" sz="2000" dirty="0"/>
          </a:p>
          <a:p>
            <a:pPr algn="just">
              <a:lnSpc>
                <a:spcPct val="150000"/>
              </a:lnSpc>
            </a:pPr>
            <a:r>
              <a:rPr lang="en-US" sz="2000" dirty="0"/>
              <a:t>Likewise, some </a:t>
            </a:r>
            <a:r>
              <a:rPr lang="en-US" sz="2000" dirty="0" err="1"/>
              <a:t>specialised</a:t>
            </a:r>
            <a:r>
              <a:rPr lang="en-US" sz="2000" dirty="0"/>
              <a:t> firm will develop to make use of the by-product and wastes of the main industry.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rPr>
              <a:t>5. Constant Flow of Information</a:t>
            </a:r>
          </a:p>
        </p:txBody>
      </p:sp>
      <p:sp>
        <p:nvSpPr>
          <p:cNvPr id="3" name="Content Placeholder 2"/>
          <p:cNvSpPr>
            <a:spLocks noGrp="1"/>
          </p:cNvSpPr>
          <p:nvPr>
            <p:ph idx="1"/>
          </p:nvPr>
        </p:nvSpPr>
        <p:spPr/>
        <p:txBody>
          <a:bodyPr>
            <a:normAutofit/>
          </a:bodyPr>
          <a:lstStyle/>
          <a:p>
            <a:pPr algn="just"/>
            <a:r>
              <a:rPr lang="en-US" sz="2400" dirty="0"/>
              <a:t>An expansion of industry may lead to the development of various types of information services. Firms may form an association and publish trade and technical journals for the exchange of technical information among its members about new markets, new source of raw materials, latest techniques, etc. </a:t>
            </a:r>
          </a:p>
          <a:p>
            <a:pPr algn="just"/>
            <a:endParaRPr lang="en-US" sz="2400" dirty="0"/>
          </a:p>
          <a:p>
            <a:pPr algn="just"/>
            <a:r>
              <a:rPr lang="en-US" sz="2400" dirty="0"/>
              <a:t>The firm may jointly set up research institutions to discover new and better techniques for the benefit of all the firms. All this would help in increasing the efficiency and lowering the cost of production of all the firms constituting the industry.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E3C5-6F37-3BF4-714A-41330BFF0863}"/>
              </a:ext>
            </a:extLst>
          </p:cNvPr>
          <p:cNvSpPr>
            <a:spLocks noGrp="1"/>
          </p:cNvSpPr>
          <p:nvPr>
            <p:ph type="title"/>
          </p:nvPr>
        </p:nvSpPr>
        <p:spPr/>
        <p:txBody>
          <a:bodyPr/>
          <a:lstStyle/>
          <a:p>
            <a:r>
              <a:rPr lang="en-US" sz="4400" dirty="0">
                <a:latin typeface="Söhne"/>
              </a:rPr>
              <a:t>P</a:t>
            </a:r>
            <a:r>
              <a:rPr lang="en-US" sz="4400" b="0" i="0" dirty="0">
                <a:effectLst/>
                <a:latin typeface="Söhne"/>
              </a:rPr>
              <a:t>roduction </a:t>
            </a:r>
            <a:r>
              <a:rPr lang="en-US" sz="4400" dirty="0">
                <a:latin typeface="Söhne"/>
              </a:rPr>
              <a:t>F</a:t>
            </a:r>
            <a:r>
              <a:rPr lang="en-US" sz="4400" b="0" i="0" dirty="0">
                <a:effectLst/>
                <a:latin typeface="Söhne"/>
              </a:rPr>
              <a:t>unction</a:t>
            </a:r>
            <a:endParaRPr lang="en-US" dirty="0"/>
          </a:p>
        </p:txBody>
      </p:sp>
      <p:sp>
        <p:nvSpPr>
          <p:cNvPr id="3" name="Content Placeholder 2">
            <a:extLst>
              <a:ext uri="{FF2B5EF4-FFF2-40B4-BE49-F238E27FC236}">
                <a16:creationId xmlns:a16="http://schemas.microsoft.com/office/drawing/2014/main" id="{8F29FCEE-5387-66AA-B049-6209BD166D54}"/>
              </a:ext>
            </a:extLst>
          </p:cNvPr>
          <p:cNvSpPr>
            <a:spLocks noGrp="1"/>
          </p:cNvSpPr>
          <p:nvPr>
            <p:ph idx="1"/>
          </p:nvPr>
        </p:nvSpPr>
        <p:spPr/>
        <p:txBody>
          <a:bodyPr>
            <a:normAutofit/>
          </a:bodyPr>
          <a:lstStyle/>
          <a:p>
            <a:pPr algn="just"/>
            <a:r>
              <a:rPr lang="en-US" sz="2800" b="0" i="0" dirty="0">
                <a:effectLst/>
                <a:latin typeface="Söhne"/>
              </a:rPr>
              <a:t>Production functions are used in various economic analyses, such as determining the optimal combination of inputs to maximize output or analyzing the effects of technological advancements on production processes. </a:t>
            </a:r>
            <a:endParaRPr lang="en-US" sz="2800" dirty="0"/>
          </a:p>
        </p:txBody>
      </p:sp>
    </p:spTree>
    <p:extLst>
      <p:ext uri="{BB962C8B-B14F-4D97-AF65-F5344CB8AC3E}">
        <p14:creationId xmlns:p14="http://schemas.microsoft.com/office/powerpoint/2010/main" val="20249638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rPr>
              <a:t>6. Economies of Concentration</a:t>
            </a:r>
          </a:p>
        </p:txBody>
      </p:sp>
      <p:sp>
        <p:nvSpPr>
          <p:cNvPr id="3" name="Content Placeholder 2"/>
          <p:cNvSpPr>
            <a:spLocks noGrp="1"/>
          </p:cNvSpPr>
          <p:nvPr>
            <p:ph idx="1"/>
          </p:nvPr>
        </p:nvSpPr>
        <p:spPr/>
        <p:txBody>
          <a:bodyPr>
            <a:normAutofit fontScale="92500" lnSpcReduction="10000"/>
          </a:bodyPr>
          <a:lstStyle/>
          <a:p>
            <a:pPr algn="just"/>
            <a:r>
              <a:rPr lang="en-US" sz="2800" dirty="0"/>
              <a:t>When a number of firms are </a:t>
            </a:r>
            <a:r>
              <a:rPr lang="en-US" sz="2800" dirty="0" err="1"/>
              <a:t>localised</a:t>
            </a:r>
            <a:r>
              <a:rPr lang="en-US" sz="2800" dirty="0"/>
              <a:t> in a particular area, a wide variety of facilities and services are provided which benefit all of them. </a:t>
            </a:r>
          </a:p>
          <a:p>
            <a:pPr algn="just"/>
            <a:endParaRPr lang="en-US" sz="2800" dirty="0"/>
          </a:p>
          <a:p>
            <a:pPr algn="just"/>
            <a:r>
              <a:rPr lang="en-US" sz="2800" dirty="0"/>
              <a:t>Better transportation and communication facilities, better and adequate source of power, adequate banking facilities, etc. are provided when firms are located in a particular region.</a:t>
            </a:r>
          </a:p>
          <a:p>
            <a:pPr algn="just"/>
            <a:endParaRPr lang="en-US" sz="2800" dirty="0"/>
          </a:p>
          <a:p>
            <a:pPr algn="just"/>
            <a:r>
              <a:rPr lang="en-US" sz="2800" dirty="0"/>
              <a:t>Provision of such services increases the efficiency of all the firms and reduces the cost of production.</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70C0"/>
                </a:solidFill>
              </a:rPr>
              <a:t>External Diseconomies</a:t>
            </a:r>
          </a:p>
        </p:txBody>
      </p:sp>
      <p:sp>
        <p:nvSpPr>
          <p:cNvPr id="3" name="Content Placeholder 2"/>
          <p:cNvSpPr>
            <a:spLocks noGrp="1"/>
          </p:cNvSpPr>
          <p:nvPr>
            <p:ph idx="1"/>
          </p:nvPr>
        </p:nvSpPr>
        <p:spPr/>
        <p:txBody>
          <a:bodyPr>
            <a:normAutofit/>
          </a:bodyPr>
          <a:lstStyle/>
          <a:p>
            <a:pPr algn="just"/>
            <a:r>
              <a:rPr lang="en-US" sz="2400" dirty="0"/>
              <a:t>External diseconomies are those diseconomies which are experienced by all the firms of an industry when the scale of production of the industry as a whole expands beyond manageable limits. </a:t>
            </a:r>
          </a:p>
          <a:p>
            <a:pPr algn="just"/>
            <a:r>
              <a:rPr lang="en-US" sz="2400" dirty="0"/>
              <a:t>Beyond a certain stage, expansion of industries will create diseconomies which are general and, therefore, are common to all the firms. They are not confined to any particular firm. </a:t>
            </a:r>
          </a:p>
          <a:p>
            <a:pPr algn="just"/>
            <a:r>
              <a:rPr lang="en-US" sz="2400" dirty="0"/>
              <a:t>Most of the external diseconomies arise when many firms are </a:t>
            </a:r>
            <a:r>
              <a:rPr lang="en-US" sz="2400" dirty="0" err="1"/>
              <a:t>localised</a:t>
            </a:r>
            <a:r>
              <a:rPr lang="en-US" sz="2400" dirty="0"/>
              <a:t> at particular place. </a:t>
            </a:r>
            <a:r>
              <a:rPr lang="en-US" sz="2400" b="1" dirty="0">
                <a:solidFill>
                  <a:srgbClr val="C00000"/>
                </a:solidFill>
              </a:rPr>
              <a:t>Increase in input prices, higher wages and costlier transport</a:t>
            </a:r>
            <a:r>
              <a:rPr lang="en-US" sz="2400" dirty="0"/>
              <a:t> are some of the external diseconomies.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FE98-AA7A-C114-1C84-E0CC862CD836}"/>
              </a:ext>
            </a:extLst>
          </p:cNvPr>
          <p:cNvSpPr>
            <a:spLocks noGrp="1"/>
          </p:cNvSpPr>
          <p:nvPr>
            <p:ph type="title"/>
          </p:nvPr>
        </p:nvSpPr>
        <p:spPr/>
        <p:txBody>
          <a:bodyPr>
            <a:normAutofit/>
          </a:bodyPr>
          <a:lstStyle/>
          <a:p>
            <a:pPr algn="ctr"/>
            <a:r>
              <a:rPr lang="en-US" sz="4000" dirty="0">
                <a:latin typeface="Söhne"/>
              </a:rPr>
              <a:t>L</a:t>
            </a:r>
            <a:r>
              <a:rPr lang="en-US" sz="4000" b="0" i="0" dirty="0">
                <a:effectLst/>
                <a:latin typeface="Söhne"/>
              </a:rPr>
              <a:t>aw of variable proportion</a:t>
            </a:r>
            <a:endParaRPr lang="en-US" sz="4000" dirty="0"/>
          </a:p>
        </p:txBody>
      </p:sp>
      <p:sp>
        <p:nvSpPr>
          <p:cNvPr id="3" name="Content Placeholder 2">
            <a:extLst>
              <a:ext uri="{FF2B5EF4-FFF2-40B4-BE49-F238E27FC236}">
                <a16:creationId xmlns:a16="http://schemas.microsoft.com/office/drawing/2014/main" id="{F090A57C-BEE5-717C-65A7-4A18F6D54112}"/>
              </a:ext>
            </a:extLst>
          </p:cNvPr>
          <p:cNvSpPr>
            <a:spLocks noGrp="1"/>
          </p:cNvSpPr>
          <p:nvPr>
            <p:ph idx="1"/>
          </p:nvPr>
        </p:nvSpPr>
        <p:spPr/>
        <p:txBody>
          <a:bodyPr>
            <a:normAutofit/>
          </a:bodyPr>
          <a:lstStyle/>
          <a:p>
            <a:pPr algn="just">
              <a:lnSpc>
                <a:spcPct val="150000"/>
              </a:lnSpc>
            </a:pPr>
            <a:r>
              <a:rPr lang="en-US" sz="2400" b="0" i="0" dirty="0">
                <a:effectLst/>
                <a:latin typeface="Söhne"/>
              </a:rPr>
              <a:t>known as the Law of Diminishing Return</a:t>
            </a:r>
          </a:p>
          <a:p>
            <a:pPr algn="just">
              <a:lnSpc>
                <a:spcPct val="150000"/>
              </a:lnSpc>
            </a:pPr>
            <a:r>
              <a:rPr lang="en-US" sz="2400" b="0" i="0" dirty="0">
                <a:effectLst/>
                <a:latin typeface="Söhne"/>
              </a:rPr>
              <a:t>That describes the relationship between the variable inputs (such as labor or raw materials) and the output of a production process. </a:t>
            </a:r>
          </a:p>
          <a:p>
            <a:pPr algn="just">
              <a:lnSpc>
                <a:spcPct val="150000"/>
              </a:lnSpc>
            </a:pPr>
            <a:r>
              <a:rPr lang="en-US" sz="2400" b="0" i="0" dirty="0">
                <a:effectLst/>
                <a:latin typeface="Söhne"/>
              </a:rPr>
              <a:t>It explains how changes in the proportion of one input while keeping other inputs constant can affect the overall production.</a:t>
            </a:r>
            <a:endParaRPr lang="en-US" sz="2400" dirty="0"/>
          </a:p>
        </p:txBody>
      </p:sp>
    </p:spTree>
    <p:extLst>
      <p:ext uri="{BB962C8B-B14F-4D97-AF65-F5344CB8AC3E}">
        <p14:creationId xmlns:p14="http://schemas.microsoft.com/office/powerpoint/2010/main" val="413746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838F6-E2A1-3F8A-27CA-8BB381660CE8}"/>
              </a:ext>
            </a:extLst>
          </p:cNvPr>
          <p:cNvSpPr>
            <a:spLocks noGrp="1"/>
          </p:cNvSpPr>
          <p:nvPr>
            <p:ph type="title"/>
          </p:nvPr>
        </p:nvSpPr>
        <p:spPr/>
        <p:txBody>
          <a:bodyPr>
            <a:normAutofit/>
          </a:bodyPr>
          <a:lstStyle/>
          <a:p>
            <a:pPr algn="ctr"/>
            <a:r>
              <a:rPr lang="en-US" sz="3000" dirty="0">
                <a:latin typeface="Söhne"/>
              </a:rPr>
              <a:t>Law of variable proportion</a:t>
            </a:r>
            <a:endParaRPr lang="en-US" sz="3000" dirty="0"/>
          </a:p>
        </p:txBody>
      </p:sp>
      <p:sp>
        <p:nvSpPr>
          <p:cNvPr id="3" name="Content Placeholder 2">
            <a:extLst>
              <a:ext uri="{FF2B5EF4-FFF2-40B4-BE49-F238E27FC236}">
                <a16:creationId xmlns:a16="http://schemas.microsoft.com/office/drawing/2014/main" id="{C32EEF48-E370-7E92-5349-0449ACAEA692}"/>
              </a:ext>
            </a:extLst>
          </p:cNvPr>
          <p:cNvSpPr>
            <a:spLocks noGrp="1"/>
          </p:cNvSpPr>
          <p:nvPr>
            <p:ph idx="1"/>
          </p:nvPr>
        </p:nvSpPr>
        <p:spPr/>
        <p:txBody>
          <a:bodyPr>
            <a:normAutofit/>
          </a:bodyPr>
          <a:lstStyle/>
          <a:p>
            <a:pPr algn="just">
              <a:lnSpc>
                <a:spcPct val="150000"/>
              </a:lnSpc>
            </a:pPr>
            <a:r>
              <a:rPr lang="en-US" sz="2800" i="0" dirty="0">
                <a:solidFill>
                  <a:schemeClr val="tx2"/>
                </a:solidFill>
                <a:effectLst/>
                <a:latin typeface="Nunito" panose="020F0502020204030204" pitchFamily="2" charset="0"/>
              </a:rPr>
              <a:t>The Law of variable proportion states that when only one production element is allowed to increase keeping all other elements constant, the production firstly increases, then the output will decrease and finally there will be a negative production.</a:t>
            </a:r>
            <a:endParaRPr lang="en-US" sz="2800" dirty="0">
              <a:solidFill>
                <a:schemeClr val="tx2"/>
              </a:solidFill>
            </a:endParaRPr>
          </a:p>
        </p:txBody>
      </p:sp>
    </p:spTree>
    <p:extLst>
      <p:ext uri="{BB962C8B-B14F-4D97-AF65-F5344CB8AC3E}">
        <p14:creationId xmlns:p14="http://schemas.microsoft.com/office/powerpoint/2010/main" val="70459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4663</Words>
  <Application>Microsoft Office PowerPoint</Application>
  <PresentationFormat>On-screen Show (4:3)</PresentationFormat>
  <Paragraphs>335</Paragraphs>
  <Slides>71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Arial</vt:lpstr>
      <vt:lpstr>Calibri</vt:lpstr>
      <vt:lpstr>Nunito</vt:lpstr>
      <vt:lpstr>Poppins</vt:lpstr>
      <vt:lpstr>Söhne</vt:lpstr>
      <vt:lpstr>Times New Roman</vt:lpstr>
      <vt:lpstr>Office Theme</vt:lpstr>
      <vt:lpstr>Business Economics UNIT III Production and Cost Analysis</vt:lpstr>
      <vt:lpstr>PowerPoint Presentation</vt:lpstr>
      <vt:lpstr>Production Function</vt:lpstr>
      <vt:lpstr>Production Function</vt:lpstr>
      <vt:lpstr>Production Function</vt:lpstr>
      <vt:lpstr>Production Function</vt:lpstr>
      <vt:lpstr>Production Function</vt:lpstr>
      <vt:lpstr>Law of variable proportion</vt:lpstr>
      <vt:lpstr>Law of variable proportion</vt:lpstr>
      <vt:lpstr>Law of variable proportion</vt:lpstr>
      <vt:lpstr>Assumptions</vt:lpstr>
      <vt:lpstr>Example</vt:lpstr>
      <vt:lpstr>PowerPoint Presentation</vt:lpstr>
      <vt:lpstr>COST OF PRODUCTION</vt:lpstr>
      <vt:lpstr>Type of Cost </vt:lpstr>
      <vt:lpstr>Explicit Cost </vt:lpstr>
      <vt:lpstr>Implicit costs</vt:lpstr>
      <vt:lpstr>Implicit Cost</vt:lpstr>
      <vt:lpstr>Economic Cost</vt:lpstr>
      <vt:lpstr>Economic cost</vt:lpstr>
      <vt:lpstr>Normal Profit</vt:lpstr>
      <vt:lpstr>Real Cost and Nominal Cost</vt:lpstr>
      <vt:lpstr>Replacement Cost</vt:lpstr>
      <vt:lpstr>Historic Cost</vt:lpstr>
      <vt:lpstr>Controllable and Uncontrollable Costs</vt:lpstr>
      <vt:lpstr>Production and Selling Costs</vt:lpstr>
      <vt:lpstr>Social Cost</vt:lpstr>
      <vt:lpstr>Social Cost</vt:lpstr>
      <vt:lpstr>Opportunity Cost</vt:lpstr>
      <vt:lpstr>Short Run Costs and Long Run Costs</vt:lpstr>
      <vt:lpstr>Fixed and Variable Cost</vt:lpstr>
      <vt:lpstr>Fixed Costs</vt:lpstr>
      <vt:lpstr>Variable cost</vt:lpstr>
      <vt:lpstr>Semi Variable Cost</vt:lpstr>
      <vt:lpstr>Total variable costs (TVC)</vt:lpstr>
      <vt:lpstr>Total Costs</vt:lpstr>
      <vt:lpstr>Total Fixed Cost (TFC)</vt:lpstr>
      <vt:lpstr>Total Fixed Cost (TFC) </vt:lpstr>
      <vt:lpstr>Total Variable Cost (TVC)</vt:lpstr>
      <vt:lpstr>Total Cost (TC)</vt:lpstr>
      <vt:lpstr>Average Cost Curves </vt:lpstr>
      <vt:lpstr>PowerPoint Presentation</vt:lpstr>
      <vt:lpstr>Average Fixed Cost (AFC)</vt:lpstr>
      <vt:lpstr>PowerPoint Presentation</vt:lpstr>
      <vt:lpstr>Average Fixed Cost (AFC)</vt:lpstr>
      <vt:lpstr>Average Variable Cost (AVC)</vt:lpstr>
      <vt:lpstr>PowerPoint Presentation</vt:lpstr>
      <vt:lpstr>Average Total Cost (ATC/AC)</vt:lpstr>
      <vt:lpstr>Marginal Cost</vt:lpstr>
      <vt:lpstr>PowerPoint Presentation</vt:lpstr>
      <vt:lpstr>Internal Economies</vt:lpstr>
      <vt:lpstr>1. Technical Economies</vt:lpstr>
      <vt:lpstr>2. Managerial Economies</vt:lpstr>
      <vt:lpstr>3. Marketing Economies</vt:lpstr>
      <vt:lpstr>4. Financial Economies</vt:lpstr>
      <vt:lpstr>5. Economies in Transport and Storage</vt:lpstr>
      <vt:lpstr>6. Research and Development</vt:lpstr>
      <vt:lpstr>7. Risk and Survival Economies</vt:lpstr>
      <vt:lpstr>Internal Diseconomies</vt:lpstr>
      <vt:lpstr>Diseconomies of Scale</vt:lpstr>
      <vt:lpstr>Factors of Diseconomies</vt:lpstr>
      <vt:lpstr>Factors of Diseconomies</vt:lpstr>
      <vt:lpstr>5. Labour Inefficiency</vt:lpstr>
      <vt:lpstr>External Economies</vt:lpstr>
      <vt:lpstr>1. Cheaper Inputs</vt:lpstr>
      <vt:lpstr>2. Technological Economies</vt:lpstr>
      <vt:lpstr>3. Supply of Skilled Labour</vt:lpstr>
      <vt:lpstr>4. Growth of Ancillary Industry</vt:lpstr>
      <vt:lpstr>5. Constant Flow of Information</vt:lpstr>
      <vt:lpstr>6. Economies of Concentration</vt:lpstr>
      <vt:lpstr>External Diseconomies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Economics UNIT III Production and Cost Analysis</dc:title>
  <dc:creator>Dell</dc:creator>
  <cp:lastModifiedBy>Dr. Pravin Agrawal</cp:lastModifiedBy>
  <cp:revision>227</cp:revision>
  <dcterms:created xsi:type="dcterms:W3CDTF">2022-08-28T10:52:58Z</dcterms:created>
  <dcterms:modified xsi:type="dcterms:W3CDTF">2024-11-08T06:00:41Z</dcterms:modified>
</cp:coreProperties>
</file>