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695A2FA1-4B72-4E40-B518-B0DA8AE9D4B1}" type="datetimeFigureOut">
              <a:rPr lang="en-IN" smtClean="0"/>
              <a:t>23-01-2024</a:t>
            </a:fld>
            <a:endParaRPr lang="en-IN"/>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IN"/>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0E5A3173-13C5-49CB-8BEE-49982FDCE772}" type="slidenum">
              <a:rPr lang="en-IN" smtClean="0"/>
              <a:t>‹#›</a:t>
            </a:fld>
            <a:endParaRPr lang="en-IN"/>
          </a:p>
        </p:txBody>
      </p:sp>
    </p:spTree>
    <p:extLst>
      <p:ext uri="{BB962C8B-B14F-4D97-AF65-F5344CB8AC3E}">
        <p14:creationId xmlns:p14="http://schemas.microsoft.com/office/powerpoint/2010/main" val="117604766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A2FA1-4B72-4E40-B518-B0DA8AE9D4B1}" type="datetimeFigureOut">
              <a:rPr lang="en-IN" smtClean="0"/>
              <a:t>23-01-2024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321049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5A2FA1-4B72-4E40-B518-B0DA8AE9D4B1}" type="datetimeFigureOut">
              <a:rPr lang="en-IN" smtClean="0"/>
              <a:t>23-01-2024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111349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5A2FA1-4B72-4E40-B518-B0DA8AE9D4B1}" type="datetimeFigureOut">
              <a:rPr lang="en-IN" smtClean="0"/>
              <a:t>23-01-2024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3613164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695A2FA1-4B72-4E40-B518-B0DA8AE9D4B1}" type="datetimeFigureOut">
              <a:rPr lang="en-IN" smtClean="0"/>
              <a:t>23-01-2024</a:t>
            </a:fld>
            <a:endParaRPr lang="en-IN"/>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IN"/>
          </a:p>
        </p:txBody>
      </p:sp>
      <p:sp>
        <p:nvSpPr>
          <p:cNvPr id="6" name="Slide Number Placeholder 5"/>
          <p:cNvSpPr>
            <a:spLocks noGrp="1"/>
          </p:cNvSpPr>
          <p:nvPr>
            <p:ph type="sldNum" sz="quarter" idx="12"/>
          </p:nvPr>
        </p:nvSpPr>
        <p:spPr>
          <a:xfrm>
            <a:off x="8604504" y="5211060"/>
            <a:ext cx="2112264" cy="228600"/>
          </a:xfrm>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226140824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95A2FA1-4B72-4E40-B518-B0DA8AE9D4B1}" type="datetimeFigureOut">
              <a:rPr lang="en-IN" smtClean="0"/>
              <a:t>23-01-2024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4136861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95A2FA1-4B72-4E40-B518-B0DA8AE9D4B1}" type="datetimeFigureOut">
              <a:rPr lang="en-IN" smtClean="0"/>
              <a:t>23-01-2024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1275799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95A2FA1-4B72-4E40-B518-B0DA8AE9D4B1}" type="datetimeFigureOut">
              <a:rPr lang="en-IN" smtClean="0"/>
              <a:t>23-01-2024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124413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A2FA1-4B72-4E40-B518-B0DA8AE9D4B1}" type="datetimeFigureOut">
              <a:rPr lang="en-IN" smtClean="0"/>
              <a:t>23-01-2024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0E5A3173-13C5-49CB-8BEE-49982FDCE772}" type="slidenum">
              <a:rPr lang="en-IN" smtClean="0"/>
              <a:t>‹#›</a:t>
            </a:fld>
            <a:endParaRPr lang="en-IN"/>
          </a:p>
        </p:txBody>
      </p:sp>
    </p:spTree>
    <p:extLst>
      <p:ext uri="{BB962C8B-B14F-4D97-AF65-F5344CB8AC3E}">
        <p14:creationId xmlns:p14="http://schemas.microsoft.com/office/powerpoint/2010/main" val="706925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695A2FA1-4B72-4E40-B518-B0DA8AE9D4B1}" type="datetimeFigureOut">
              <a:rPr lang="en-IN" smtClean="0"/>
              <a:t>23-01-2024</a:t>
            </a:fld>
            <a:endParaRPr lang="en-IN"/>
          </a:p>
        </p:txBody>
      </p:sp>
      <p:sp>
        <p:nvSpPr>
          <p:cNvPr id="9" name="Footer Placeholder 8"/>
          <p:cNvSpPr>
            <a:spLocks noGrp="1"/>
          </p:cNvSpPr>
          <p:nvPr>
            <p:ph type="ftr" sz="quarter" idx="11"/>
          </p:nvPr>
        </p:nvSpPr>
        <p:spPr/>
        <p:txBody>
          <a:bodyPr/>
          <a:lstStyle>
            <a:lvl1pPr algn="r">
              <a:defRPr/>
            </a:lvl1pPr>
          </a:lstStyle>
          <a:p>
            <a:endParaRPr lang="en-IN"/>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0E5A3173-13C5-49CB-8BEE-49982FDCE772}" type="slidenum">
              <a:rPr lang="en-IN" smtClean="0"/>
              <a:t>‹#›</a:t>
            </a:fld>
            <a:endParaRPr lang="en-IN"/>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837595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95A2FA1-4B72-4E40-B518-B0DA8AE9D4B1}" type="datetimeFigureOut">
              <a:rPr lang="en-IN" smtClean="0"/>
              <a:t>23-01-2024</a:t>
            </a:fld>
            <a:endParaRPr lang="en-IN"/>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IN"/>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0E5A3173-13C5-49CB-8BEE-49982FDCE772}" type="slidenum">
              <a:rPr lang="en-IN" smtClean="0"/>
              <a:t>‹#›</a:t>
            </a:fld>
            <a:endParaRPr lang="en-IN"/>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551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95A2FA1-4B72-4E40-B518-B0DA8AE9D4B1}" type="datetimeFigureOut">
              <a:rPr lang="en-IN" smtClean="0"/>
              <a:t>23-01-2024</a:t>
            </a:fld>
            <a:endParaRPr lang="en-IN"/>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IN"/>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0E5A3173-13C5-49CB-8BEE-49982FDCE772}" type="slidenum">
              <a:rPr lang="en-IN" smtClean="0"/>
              <a:t>‹#›</a:t>
            </a:fld>
            <a:endParaRPr lang="en-IN"/>
          </a:p>
        </p:txBody>
      </p:sp>
    </p:spTree>
    <p:extLst>
      <p:ext uri="{BB962C8B-B14F-4D97-AF65-F5344CB8AC3E}">
        <p14:creationId xmlns:p14="http://schemas.microsoft.com/office/powerpoint/2010/main" val="51121432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Immobilization of Enzymes: Methods and Applications</a:t>
            </a:r>
            <a:endParaRPr lang="en-IN" b="1" dirty="0"/>
          </a:p>
        </p:txBody>
      </p:sp>
      <p:sp>
        <p:nvSpPr>
          <p:cNvPr id="3" name="Subtitle 2"/>
          <p:cNvSpPr>
            <a:spLocks noGrp="1"/>
          </p:cNvSpPr>
          <p:nvPr>
            <p:ph type="subTitle" idx="1"/>
          </p:nvPr>
        </p:nvSpPr>
        <p:spPr>
          <a:xfrm>
            <a:off x="1562100" y="4682062"/>
            <a:ext cx="9070848" cy="737226"/>
          </a:xfrm>
        </p:spPr>
        <p:txBody>
          <a:bodyPr>
            <a:normAutofit fontScale="62500" lnSpcReduction="20000"/>
          </a:bodyPr>
          <a:lstStyle/>
          <a:p>
            <a:r>
              <a:rPr lang="en-IN" dirty="0" smtClean="0"/>
              <a:t>By</a:t>
            </a:r>
          </a:p>
          <a:p>
            <a:r>
              <a:rPr lang="en-IN" dirty="0" err="1" smtClean="0"/>
              <a:t>Swarnakshi</a:t>
            </a:r>
            <a:r>
              <a:rPr lang="en-IN" dirty="0" smtClean="0"/>
              <a:t> </a:t>
            </a:r>
            <a:r>
              <a:rPr lang="en-IN" dirty="0" err="1" smtClean="0"/>
              <a:t>Upadhyay</a:t>
            </a:r>
            <a:endParaRPr lang="en-IN" dirty="0" smtClean="0"/>
          </a:p>
          <a:p>
            <a:r>
              <a:rPr lang="en-IN" dirty="0" smtClean="0"/>
              <a:t>Assistant Professor</a:t>
            </a:r>
          </a:p>
          <a:p>
            <a:r>
              <a:rPr lang="en-IN" dirty="0" smtClean="0"/>
              <a:t>School of Pharmaceutical Sciences</a:t>
            </a:r>
          </a:p>
          <a:p>
            <a:r>
              <a:rPr lang="en-IN" dirty="0" smtClean="0"/>
              <a:t>CSJM University</a:t>
            </a:r>
            <a:endParaRPr lang="en-IN" dirty="0"/>
          </a:p>
        </p:txBody>
      </p:sp>
    </p:spTree>
    <p:extLst>
      <p:ext uri="{BB962C8B-B14F-4D97-AF65-F5344CB8AC3E}">
        <p14:creationId xmlns:p14="http://schemas.microsoft.com/office/powerpoint/2010/main" val="3679061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Cross-Linking</a:t>
            </a:r>
            <a:endParaRPr lang="en-IN" b="1" dirty="0"/>
          </a:p>
        </p:txBody>
      </p:sp>
      <p:sp>
        <p:nvSpPr>
          <p:cNvPr id="3" name="Content Placeholder 2"/>
          <p:cNvSpPr>
            <a:spLocks noGrp="1"/>
          </p:cNvSpPr>
          <p:nvPr>
            <p:ph idx="1"/>
          </p:nvPr>
        </p:nvSpPr>
        <p:spPr>
          <a:xfrm>
            <a:off x="838200" y="1610686"/>
            <a:ext cx="10515600" cy="5125674"/>
          </a:xfrm>
        </p:spPr>
        <p:txBody>
          <a:bodyPr>
            <a:normAutofit/>
          </a:bodyPr>
          <a:lstStyle/>
          <a:p>
            <a:r>
              <a:rPr lang="en-US" dirty="0" smtClean="0"/>
              <a:t>The absence of a solid support is a characteristic feature of immobilization of enzymes by cross- linking.</a:t>
            </a:r>
          </a:p>
          <a:p>
            <a:r>
              <a:rPr lang="en-US" dirty="0" smtClean="0"/>
              <a:t>The enzyme molecules are immobilized by creating cross-links between them, through the involvement of poly-functional reagents.</a:t>
            </a:r>
          </a:p>
          <a:p>
            <a:r>
              <a:rPr lang="en-US" dirty="0" smtClean="0"/>
              <a:t>These reagents in fact react with the enzyme molecules and create bridges which form the backbone to hold enzyme molecules.</a:t>
            </a:r>
          </a:p>
          <a:p>
            <a:r>
              <a:rPr lang="en-IN" dirty="0" smtClean="0"/>
              <a:t>There are several reagents in use for cross-linking. These include glutaraldehyde, </a:t>
            </a:r>
            <a:r>
              <a:rPr lang="en-IN" dirty="0" err="1" smtClean="0"/>
              <a:t>diazobenzidine</a:t>
            </a:r>
            <a:r>
              <a:rPr lang="en-IN" dirty="0" smtClean="0"/>
              <a:t>, </a:t>
            </a:r>
            <a:r>
              <a:rPr lang="en-IN" dirty="0" err="1" smtClean="0"/>
              <a:t>hexamethylene</a:t>
            </a:r>
            <a:r>
              <a:rPr lang="en-IN" dirty="0" smtClean="0"/>
              <a:t> </a:t>
            </a:r>
            <a:r>
              <a:rPr lang="en-IN" dirty="0" err="1" smtClean="0"/>
              <a:t>diisocyanate</a:t>
            </a:r>
            <a:r>
              <a:rPr lang="en-IN" dirty="0" smtClean="0"/>
              <a:t> and toluene di- </a:t>
            </a:r>
            <a:r>
              <a:rPr lang="en-IN" dirty="0" err="1" smtClean="0"/>
              <a:t>isothiocyanate</a:t>
            </a:r>
            <a:r>
              <a:rPr lang="en-IN" dirty="0" smtClean="0"/>
              <a:t>.</a:t>
            </a:r>
          </a:p>
          <a:p>
            <a:r>
              <a:rPr lang="en-IN" dirty="0" smtClean="0"/>
              <a:t>Glutaraldehyde is the most extensively used cross-linking reagent. It reacts with </a:t>
            </a:r>
            <a:r>
              <a:rPr lang="en-IN" dirty="0" err="1" smtClean="0"/>
              <a:t>lysyl</a:t>
            </a:r>
            <a:r>
              <a:rPr lang="en-IN" dirty="0" smtClean="0"/>
              <a:t> residues of the enzymes and forms a Schiff’s base. The cross links formed between the enzyme and glutaraldehyde are irreversible and can withstand extreme pH and temperature. Glutaraldehyde cross- linking has been successfully used to immobilize several industrial enzymes e.g. glucose isomerase, penicillin amidase.</a:t>
            </a:r>
          </a:p>
          <a:p>
            <a:r>
              <a:rPr lang="en-US" dirty="0" smtClean="0"/>
              <a:t>The technique of cross-linking is quite simple and cost-effective. But the disadvantage is that it involves the risk of denaturation of the enzyme by the poly-functional reagent.</a:t>
            </a:r>
            <a:endParaRPr lang="en-IN" dirty="0"/>
          </a:p>
        </p:txBody>
      </p:sp>
    </p:spTree>
    <p:extLst>
      <p:ext uri="{BB962C8B-B14F-4D97-AF65-F5344CB8AC3E}">
        <p14:creationId xmlns:p14="http://schemas.microsoft.com/office/powerpoint/2010/main" val="2329796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Application of Enzyme Immobilization</a:t>
            </a:r>
            <a:endParaRPr lang="en-IN"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5879" t="31417" r="34480" b="32743"/>
          <a:stretch/>
        </p:blipFill>
        <p:spPr>
          <a:xfrm>
            <a:off x="1066800" y="2014194"/>
            <a:ext cx="10058399" cy="4277549"/>
          </a:xfrm>
        </p:spPr>
      </p:pic>
    </p:spTree>
    <p:extLst>
      <p:ext uri="{BB962C8B-B14F-4D97-AF65-F5344CB8AC3E}">
        <p14:creationId xmlns:p14="http://schemas.microsoft.com/office/powerpoint/2010/main" val="296632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Immobilization of Enzymes</a:t>
            </a:r>
            <a:endParaRPr lang="en-IN" dirty="0"/>
          </a:p>
        </p:txBody>
      </p:sp>
      <p:sp>
        <p:nvSpPr>
          <p:cNvPr id="3" name="Content Placeholder 2"/>
          <p:cNvSpPr>
            <a:spLocks noGrp="1"/>
          </p:cNvSpPr>
          <p:nvPr>
            <p:ph idx="1"/>
          </p:nvPr>
        </p:nvSpPr>
        <p:spPr/>
        <p:txBody>
          <a:bodyPr>
            <a:normAutofit/>
          </a:bodyPr>
          <a:lstStyle/>
          <a:p>
            <a:r>
              <a:rPr lang="en-US" dirty="0" smtClean="0"/>
              <a:t>Traditionally, enzymes in free solutions (i.e. in soluble or free form) react with substrates to result in products. Such use of enzymes is wasteful, particularly for industrial purposes, since enzymes are not stable, and they cannot be recovered for reuse. </a:t>
            </a:r>
          </a:p>
          <a:p>
            <a:r>
              <a:rPr lang="en-US" dirty="0" smtClean="0"/>
              <a:t>Immobilization of enzymes (or cells) refers to the technique of confining/anchoring the enzymes (or cells) in or on an inert support for their stability and functional reuse. By employing this technique, enzymes are made more efficient and cost-effective for their industrial use. Some workers regard immobilization as a goose with a golden egg in enzyme technology. Immobilized enzymes retain their structural conformation necessary for catalysis.</a:t>
            </a:r>
            <a:endParaRPr lang="en-IN" dirty="0"/>
          </a:p>
        </p:txBody>
      </p:sp>
    </p:spTree>
    <p:extLst>
      <p:ext uri="{BB962C8B-B14F-4D97-AF65-F5344CB8AC3E}">
        <p14:creationId xmlns:p14="http://schemas.microsoft.com/office/powerpoint/2010/main" val="4005251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03616"/>
          </a:xfrm>
        </p:spPr>
        <p:txBody>
          <a:bodyPr>
            <a:normAutofit fontScale="90000"/>
          </a:bodyPr>
          <a:lstStyle/>
          <a:p>
            <a:r>
              <a:rPr lang="en-IN" b="1" dirty="0" smtClean="0"/>
              <a:t>Advantages of immobilized enzymes</a:t>
            </a:r>
            <a:endParaRPr lang="en-IN" b="1" dirty="0"/>
          </a:p>
        </p:txBody>
      </p:sp>
      <p:sp>
        <p:nvSpPr>
          <p:cNvPr id="3" name="Content Placeholder 2"/>
          <p:cNvSpPr>
            <a:spLocks noGrp="1"/>
          </p:cNvSpPr>
          <p:nvPr>
            <p:ph idx="1"/>
          </p:nvPr>
        </p:nvSpPr>
        <p:spPr>
          <a:xfrm>
            <a:off x="838200" y="1568742"/>
            <a:ext cx="10515600" cy="4608221"/>
          </a:xfrm>
        </p:spPr>
        <p:txBody>
          <a:bodyPr>
            <a:normAutofit/>
          </a:bodyPr>
          <a:lstStyle/>
          <a:p>
            <a:r>
              <a:rPr lang="en-US" dirty="0" smtClean="0"/>
              <a:t>Stable and more efficient in function. </a:t>
            </a:r>
          </a:p>
          <a:p>
            <a:r>
              <a:rPr lang="en-US" dirty="0" smtClean="0"/>
              <a:t>Can be reused again and again. </a:t>
            </a:r>
          </a:p>
          <a:p>
            <a:r>
              <a:rPr lang="en-US" dirty="0" smtClean="0"/>
              <a:t>Products are enzyme-free. </a:t>
            </a:r>
          </a:p>
          <a:p>
            <a:r>
              <a:rPr lang="en-US" dirty="0" smtClean="0"/>
              <a:t>Ideal for multi-enzyme reaction systems. </a:t>
            </a:r>
          </a:p>
          <a:p>
            <a:r>
              <a:rPr lang="en-US" dirty="0" smtClean="0"/>
              <a:t>Control of enzyme function is easy. </a:t>
            </a:r>
          </a:p>
          <a:p>
            <a:r>
              <a:rPr lang="en-US" dirty="0" smtClean="0"/>
              <a:t>Suitable for industrial and medical use. </a:t>
            </a:r>
          </a:p>
          <a:p>
            <a:r>
              <a:rPr lang="en-US" dirty="0" smtClean="0"/>
              <a:t>Minimize effluent disposal problems. </a:t>
            </a:r>
          </a:p>
          <a:p>
            <a:r>
              <a:rPr lang="en-US" dirty="0" smtClean="0"/>
              <a:t>high enzyme substrate ratio. </a:t>
            </a:r>
          </a:p>
          <a:p>
            <a:r>
              <a:rPr lang="en-US" dirty="0" smtClean="0"/>
              <a:t>Minimum reaction time. </a:t>
            </a:r>
          </a:p>
          <a:p>
            <a:r>
              <a:rPr lang="en-US" dirty="0" smtClean="0"/>
              <a:t>Continuous use of enzyme.</a:t>
            </a:r>
            <a:endParaRPr lang="en-IN" dirty="0"/>
          </a:p>
        </p:txBody>
      </p:sp>
    </p:spTree>
    <p:extLst>
      <p:ext uri="{BB962C8B-B14F-4D97-AF65-F5344CB8AC3E}">
        <p14:creationId xmlns:p14="http://schemas.microsoft.com/office/powerpoint/2010/main" val="3313301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Disadvantages associated with immobilization</a:t>
            </a:r>
            <a:endParaRPr lang="en-IN" b="1" dirty="0"/>
          </a:p>
        </p:txBody>
      </p:sp>
      <p:sp>
        <p:nvSpPr>
          <p:cNvPr id="3" name="Content Placeholder 2"/>
          <p:cNvSpPr>
            <a:spLocks noGrp="1"/>
          </p:cNvSpPr>
          <p:nvPr>
            <p:ph idx="1"/>
          </p:nvPr>
        </p:nvSpPr>
        <p:spPr/>
        <p:txBody>
          <a:bodyPr/>
          <a:lstStyle/>
          <a:p>
            <a:r>
              <a:rPr lang="en-US" dirty="0" smtClean="0"/>
              <a:t>The possibility of loss of biological activity of an enzyme during immobilization or while it is in use.</a:t>
            </a:r>
          </a:p>
          <a:p>
            <a:r>
              <a:rPr lang="en-US" dirty="0" smtClean="0"/>
              <a:t>Immobilization is an expensive affair often requiring sophisticated equipment. </a:t>
            </a:r>
          </a:p>
          <a:p>
            <a:r>
              <a:rPr lang="en-US" dirty="0" smtClean="0"/>
              <a:t>Some enzyme become unstable after </a:t>
            </a:r>
            <a:r>
              <a:rPr lang="en-US" dirty="0" err="1" smtClean="0"/>
              <a:t>immobilisation</a:t>
            </a:r>
            <a:r>
              <a:rPr lang="en-US" dirty="0" smtClean="0"/>
              <a:t>. </a:t>
            </a:r>
          </a:p>
          <a:p>
            <a:r>
              <a:rPr lang="en-US" dirty="0" smtClean="0"/>
              <a:t>Sometimes enzymes become inactivated by the heat generated by the system.</a:t>
            </a:r>
            <a:endParaRPr lang="en-IN" dirty="0"/>
          </a:p>
        </p:txBody>
      </p:sp>
    </p:spTree>
    <p:extLst>
      <p:ext uri="{BB962C8B-B14F-4D97-AF65-F5344CB8AC3E}">
        <p14:creationId xmlns:p14="http://schemas.microsoft.com/office/powerpoint/2010/main" val="2578916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Methods of Immobilization</a:t>
            </a:r>
            <a:endParaRPr lang="en-IN"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040" t="32910" r="29679" b="23142"/>
          <a:stretch/>
        </p:blipFill>
        <p:spPr>
          <a:xfrm>
            <a:off x="1275127" y="2014194"/>
            <a:ext cx="9850073" cy="4269160"/>
          </a:xfrm>
        </p:spPr>
      </p:pic>
    </p:spTree>
    <p:extLst>
      <p:ext uri="{BB962C8B-B14F-4D97-AF65-F5344CB8AC3E}">
        <p14:creationId xmlns:p14="http://schemas.microsoft.com/office/powerpoint/2010/main" val="138127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Adsorption</a:t>
            </a:r>
            <a:endParaRPr lang="en-IN" b="1" dirty="0"/>
          </a:p>
        </p:txBody>
      </p:sp>
      <p:sp>
        <p:nvSpPr>
          <p:cNvPr id="3" name="Content Placeholder 2"/>
          <p:cNvSpPr>
            <a:spLocks noGrp="1"/>
          </p:cNvSpPr>
          <p:nvPr>
            <p:ph idx="1"/>
          </p:nvPr>
        </p:nvSpPr>
        <p:spPr/>
        <p:txBody>
          <a:bodyPr/>
          <a:lstStyle/>
          <a:p>
            <a:r>
              <a:rPr lang="en-US" dirty="0" smtClean="0"/>
              <a:t>Adsorption involves the physical binding of enzymes (or cells) on the surface of an inert support.</a:t>
            </a:r>
          </a:p>
          <a:p>
            <a:r>
              <a:rPr lang="en-IN" dirty="0" smtClean="0"/>
              <a:t>The support materials may be inorganic (e.g. alumina, silica gel, calcium phosphate gel, glass) or organic (starch, </a:t>
            </a:r>
            <a:r>
              <a:rPr lang="en-IN" dirty="0" err="1" smtClean="0"/>
              <a:t>carboxymethyl</a:t>
            </a:r>
            <a:r>
              <a:rPr lang="en-IN" dirty="0" smtClean="0"/>
              <a:t> cellulose, </a:t>
            </a:r>
            <a:r>
              <a:rPr lang="en-IN" dirty="0" err="1" smtClean="0"/>
              <a:t>DEAEcellulose</a:t>
            </a:r>
            <a:r>
              <a:rPr lang="en-IN" dirty="0" smtClean="0"/>
              <a:t>, DEAE-</a:t>
            </a:r>
            <a:r>
              <a:rPr lang="en-IN" dirty="0" err="1" smtClean="0"/>
              <a:t>sephadex</a:t>
            </a:r>
            <a:r>
              <a:rPr lang="en-IN" dirty="0" smtClean="0"/>
              <a:t>).</a:t>
            </a:r>
          </a:p>
          <a:p>
            <a:r>
              <a:rPr lang="en-US" dirty="0" smtClean="0"/>
              <a:t>Adsorption of enzyme molecules (on the inert support) involves weak forces such as van der Waals forces and hydrogen bonds. Therefore, the adsorbed enzymes can be easily removed by minor changes in pH, ionic strength or temperature. This is a disadvantage for industrial use of enzymes.</a:t>
            </a:r>
            <a:endParaRPr lang="en-IN" dirty="0"/>
          </a:p>
        </p:txBody>
      </p:sp>
    </p:spTree>
    <p:extLst>
      <p:ext uri="{BB962C8B-B14F-4D97-AF65-F5344CB8AC3E}">
        <p14:creationId xmlns:p14="http://schemas.microsoft.com/office/powerpoint/2010/main" val="1869844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Entrapment</a:t>
            </a:r>
            <a:endParaRPr lang="en-IN" b="1" dirty="0"/>
          </a:p>
        </p:txBody>
      </p:sp>
      <p:sp>
        <p:nvSpPr>
          <p:cNvPr id="3" name="Content Placeholder 2"/>
          <p:cNvSpPr>
            <a:spLocks noGrp="1"/>
          </p:cNvSpPr>
          <p:nvPr>
            <p:ph idx="1"/>
          </p:nvPr>
        </p:nvSpPr>
        <p:spPr/>
        <p:txBody>
          <a:bodyPr>
            <a:normAutofit/>
          </a:bodyPr>
          <a:lstStyle/>
          <a:p>
            <a:r>
              <a:rPr lang="en-US" dirty="0" smtClean="0"/>
              <a:t>Enzymes can be immobilized by physical entrapment inside a polymer or a gel matrix.</a:t>
            </a:r>
          </a:p>
          <a:p>
            <a:r>
              <a:rPr lang="en-US" dirty="0" smtClean="0"/>
              <a:t>The size of the matrix pores is such that the enzyme is retained while the substrate and product molecules pass through. </a:t>
            </a:r>
          </a:p>
          <a:p>
            <a:r>
              <a:rPr lang="en-US" dirty="0" smtClean="0"/>
              <a:t>In this technique, commonly referred to as lattice entrapment, the enzyme (or cell) is not subjected to strong binding forces and structural distortions.</a:t>
            </a:r>
          </a:p>
          <a:p>
            <a:r>
              <a:rPr lang="en-US" dirty="0" smtClean="0"/>
              <a:t>Some deactivation may however, occur during immobilization process due to changes in pH or temperature or addition of solvents.</a:t>
            </a:r>
          </a:p>
          <a:p>
            <a:r>
              <a:rPr lang="en-US" dirty="0" smtClean="0"/>
              <a:t>he matrices used for entrapping of enzymes include polyacrylamide gel, collagen, gelatin, starch, cellulose, silicone and rubber. </a:t>
            </a:r>
          </a:p>
          <a:p>
            <a:r>
              <a:rPr lang="en-US" dirty="0" smtClean="0"/>
              <a:t>Enzymes can be entrapped by several ways.</a:t>
            </a:r>
            <a:endParaRPr lang="en-IN" dirty="0"/>
          </a:p>
        </p:txBody>
      </p:sp>
    </p:spTree>
    <p:extLst>
      <p:ext uri="{BB962C8B-B14F-4D97-AF65-F5344CB8AC3E}">
        <p14:creationId xmlns:p14="http://schemas.microsoft.com/office/powerpoint/2010/main" val="1453735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Microencapsulation</a:t>
            </a:r>
            <a:endParaRPr lang="en-IN" b="1" dirty="0"/>
          </a:p>
        </p:txBody>
      </p:sp>
      <p:sp>
        <p:nvSpPr>
          <p:cNvPr id="3" name="Content Placeholder 2"/>
          <p:cNvSpPr>
            <a:spLocks noGrp="1"/>
          </p:cNvSpPr>
          <p:nvPr>
            <p:ph idx="1"/>
          </p:nvPr>
        </p:nvSpPr>
        <p:spPr>
          <a:xfrm>
            <a:off x="838200" y="1568742"/>
            <a:ext cx="10515600" cy="4966282"/>
          </a:xfrm>
        </p:spPr>
        <p:txBody>
          <a:bodyPr>
            <a:normAutofit/>
          </a:bodyPr>
          <a:lstStyle/>
          <a:p>
            <a:r>
              <a:rPr lang="en-US" dirty="0" smtClean="0"/>
              <a:t>Microencapsulation is a type of entrapment. </a:t>
            </a:r>
          </a:p>
          <a:p>
            <a:r>
              <a:rPr lang="en-US" dirty="0" smtClean="0"/>
              <a:t>It refers to the process of spherical particle formation wherein a liquid or suspension is enclosed in a semipermeable membrane. </a:t>
            </a:r>
          </a:p>
          <a:p>
            <a:r>
              <a:rPr lang="en-US" dirty="0" smtClean="0"/>
              <a:t>The membrane may be polymeric, </a:t>
            </a:r>
            <a:r>
              <a:rPr lang="en-US" dirty="0" err="1" smtClean="0"/>
              <a:t>lipoidal</a:t>
            </a:r>
            <a:r>
              <a:rPr lang="en-US" dirty="0" smtClean="0"/>
              <a:t>, lipoprotein-based or non-ionic in nature. </a:t>
            </a:r>
          </a:p>
          <a:p>
            <a:r>
              <a:rPr lang="en-US" dirty="0" smtClean="0"/>
              <a:t>There are three distinct ways of microencapsulation.</a:t>
            </a:r>
          </a:p>
          <a:p>
            <a:pPr marL="514350" indent="-514350">
              <a:buAutoNum type="arabicPeriod"/>
            </a:pPr>
            <a:r>
              <a:rPr lang="en-US" dirty="0" smtClean="0"/>
              <a:t>Building of special membrane reactors. </a:t>
            </a:r>
          </a:p>
          <a:p>
            <a:pPr marL="514350" indent="-514350">
              <a:buAutoNum type="arabicPeriod"/>
            </a:pPr>
            <a:r>
              <a:rPr lang="en-US" dirty="0" smtClean="0"/>
              <a:t>Formation of emulsions. </a:t>
            </a:r>
          </a:p>
          <a:p>
            <a:pPr marL="514350" indent="-514350">
              <a:buAutoNum type="arabicPeriod"/>
            </a:pPr>
            <a:r>
              <a:rPr lang="en-US" dirty="0" smtClean="0"/>
              <a:t>Stabilization of emulsions to form microcapsules.</a:t>
            </a:r>
          </a:p>
          <a:p>
            <a:r>
              <a:rPr lang="en-US" dirty="0" smtClean="0"/>
              <a:t>Microencapsulation is recently being used for immobilization of enzymes and mammalian cells. For instance, pancreatic cells grown in cultures can be immobilized by microencapsulation. </a:t>
            </a:r>
            <a:r>
              <a:rPr lang="en-US" dirty="0" err="1" smtClean="0"/>
              <a:t>Hybridoma</a:t>
            </a:r>
            <a:r>
              <a:rPr lang="en-US" dirty="0" smtClean="0"/>
              <a:t> cells have also been immobilized successfully by this technique.</a:t>
            </a:r>
            <a:endParaRPr lang="en-IN" dirty="0"/>
          </a:p>
        </p:txBody>
      </p:sp>
    </p:spTree>
    <p:extLst>
      <p:ext uri="{BB962C8B-B14F-4D97-AF65-F5344CB8AC3E}">
        <p14:creationId xmlns:p14="http://schemas.microsoft.com/office/powerpoint/2010/main" val="387095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Covalent Binding</a:t>
            </a:r>
            <a:endParaRPr lang="en-IN" b="1" dirty="0"/>
          </a:p>
        </p:txBody>
      </p:sp>
      <p:sp>
        <p:nvSpPr>
          <p:cNvPr id="3" name="Content Placeholder 2"/>
          <p:cNvSpPr>
            <a:spLocks noGrp="1"/>
          </p:cNvSpPr>
          <p:nvPr>
            <p:ph idx="1"/>
          </p:nvPr>
        </p:nvSpPr>
        <p:spPr/>
        <p:txBody>
          <a:bodyPr/>
          <a:lstStyle/>
          <a:p>
            <a:r>
              <a:rPr lang="en-US" dirty="0" smtClean="0"/>
              <a:t>Immobilization of the enzymes can be achieved by creation of covalent bonds between the chemical groups of enzymes and the chemical groups of the support.</a:t>
            </a:r>
          </a:p>
          <a:p>
            <a:r>
              <a:rPr lang="en-US" dirty="0" smtClean="0"/>
              <a:t>This technique is widely used.</a:t>
            </a:r>
          </a:p>
          <a:p>
            <a:r>
              <a:rPr lang="en-US" dirty="0" smtClean="0"/>
              <a:t>However, covalent binding is often associated with loss of some enzyme activity.</a:t>
            </a:r>
          </a:p>
          <a:p>
            <a:r>
              <a:rPr lang="en-US" dirty="0" smtClean="0"/>
              <a:t>The inert support usually requires pretreatment (to form pre-activated support) before it binds to enzyme.</a:t>
            </a:r>
            <a:endParaRPr lang="en-IN" dirty="0"/>
          </a:p>
        </p:txBody>
      </p:sp>
    </p:spTree>
    <p:extLst>
      <p:ext uri="{BB962C8B-B14F-4D97-AF65-F5344CB8AC3E}">
        <p14:creationId xmlns:p14="http://schemas.microsoft.com/office/powerpoint/2010/main" val="18091666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Savon</Template>
  <TotalTime>14</TotalTime>
  <Words>832</Words>
  <Application>Microsoft Office PowerPoint</Application>
  <PresentationFormat>Widescreen</PresentationFormat>
  <Paragraphs>59</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Century Gothic</vt:lpstr>
      <vt:lpstr>Garamond</vt:lpstr>
      <vt:lpstr>Savon</vt:lpstr>
      <vt:lpstr>Immobilization of Enzymes: Methods and Applications</vt:lpstr>
      <vt:lpstr>Immobilization of Enzymes</vt:lpstr>
      <vt:lpstr>Advantages of immobilized enzymes</vt:lpstr>
      <vt:lpstr>Disadvantages associated with immobilization</vt:lpstr>
      <vt:lpstr>Methods of Immobilization</vt:lpstr>
      <vt:lpstr>Adsorption</vt:lpstr>
      <vt:lpstr>Entrapment</vt:lpstr>
      <vt:lpstr>Microencapsulation</vt:lpstr>
      <vt:lpstr>Covalent Binding</vt:lpstr>
      <vt:lpstr>Cross-Linking</vt:lpstr>
      <vt:lpstr>Application of Enzyme Immobilization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Immobilization of Enzymes: Methods and Applications</dc:title>
  <dc:creator>user</dc:creator>
  <cp:lastModifiedBy>user</cp:lastModifiedBy>
  <cp:revision>3</cp:revision>
  <dcterms:created xsi:type="dcterms:W3CDTF">2024-01-23T09:52:34Z</dcterms:created>
  <dcterms:modified xsi:type="dcterms:W3CDTF">2024-01-23T10:07:11Z</dcterms:modified>
</cp:coreProperties>
</file>