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95525B9A-5982-47E9-84ED-E16C66D6DEB3}" type="datetimeFigureOut">
              <a:rPr lang="en-IN" smtClean="0"/>
              <a:t>23-01-2024</a:t>
            </a:fld>
            <a:endParaRPr lang="en-IN"/>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IN"/>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43E7D993-1302-4690-8069-0A48E575EA3A}" type="slidenum">
              <a:rPr lang="en-IN" smtClean="0"/>
              <a:t>‹#›</a:t>
            </a:fld>
            <a:endParaRPr lang="en-IN"/>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15486115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5525B9A-5982-47E9-84ED-E16C66D6DEB3}" type="datetimeFigureOut">
              <a:rPr lang="en-IN" smtClean="0"/>
              <a:t>23-01-2024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3E7D993-1302-4690-8069-0A48E575EA3A}" type="slidenum">
              <a:rPr lang="en-IN" smtClean="0"/>
              <a:t>‹#›</a:t>
            </a:fld>
            <a:endParaRPr lang="en-IN"/>
          </a:p>
        </p:txBody>
      </p:sp>
    </p:spTree>
    <p:extLst>
      <p:ext uri="{BB962C8B-B14F-4D97-AF65-F5344CB8AC3E}">
        <p14:creationId xmlns:p14="http://schemas.microsoft.com/office/powerpoint/2010/main" val="1146978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5525B9A-5982-47E9-84ED-E16C66D6DEB3}" type="datetimeFigureOut">
              <a:rPr lang="en-IN" smtClean="0"/>
              <a:t>23-01-2024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3E7D993-1302-4690-8069-0A48E575EA3A}" type="slidenum">
              <a:rPr lang="en-IN" smtClean="0"/>
              <a:t>‹#›</a:t>
            </a:fld>
            <a:endParaRPr lang="en-IN"/>
          </a:p>
        </p:txBody>
      </p:sp>
    </p:spTree>
    <p:extLst>
      <p:ext uri="{BB962C8B-B14F-4D97-AF65-F5344CB8AC3E}">
        <p14:creationId xmlns:p14="http://schemas.microsoft.com/office/powerpoint/2010/main" val="3005643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5525B9A-5982-47E9-84ED-E16C66D6DEB3}" type="datetimeFigureOut">
              <a:rPr lang="en-IN" smtClean="0"/>
              <a:t>23-01-2024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3E7D993-1302-4690-8069-0A48E575EA3A}" type="slidenum">
              <a:rPr lang="en-IN" smtClean="0"/>
              <a:t>‹#›</a:t>
            </a:fld>
            <a:endParaRPr lang="en-IN"/>
          </a:p>
        </p:txBody>
      </p:sp>
    </p:spTree>
    <p:extLst>
      <p:ext uri="{BB962C8B-B14F-4D97-AF65-F5344CB8AC3E}">
        <p14:creationId xmlns:p14="http://schemas.microsoft.com/office/powerpoint/2010/main" val="2003163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smtClean="0"/>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5525B9A-5982-47E9-84ED-E16C66D6DEB3}" type="datetimeFigureOut">
              <a:rPr lang="en-IN" smtClean="0"/>
              <a:t>23-01-2024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3E7D993-1302-4690-8069-0A48E575EA3A}" type="slidenum">
              <a:rPr lang="en-IN" smtClean="0"/>
              <a:t>‹#›</a:t>
            </a:fld>
            <a:endParaRPr lang="en-IN"/>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9766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5525B9A-5982-47E9-84ED-E16C66D6DEB3}" type="datetimeFigureOut">
              <a:rPr lang="en-IN" smtClean="0"/>
              <a:t>23-01-2024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3E7D993-1302-4690-8069-0A48E575EA3A}" type="slidenum">
              <a:rPr lang="en-IN" smtClean="0"/>
              <a:t>‹#›</a:t>
            </a:fld>
            <a:endParaRPr lang="en-IN"/>
          </a:p>
        </p:txBody>
      </p:sp>
    </p:spTree>
    <p:extLst>
      <p:ext uri="{BB962C8B-B14F-4D97-AF65-F5344CB8AC3E}">
        <p14:creationId xmlns:p14="http://schemas.microsoft.com/office/powerpoint/2010/main" val="2842318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smtClean="0"/>
              <a:t>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5525B9A-5982-47E9-84ED-E16C66D6DEB3}" type="datetimeFigureOut">
              <a:rPr lang="en-IN" smtClean="0"/>
              <a:t>23-01-2024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43E7D993-1302-4690-8069-0A48E575EA3A}" type="slidenum">
              <a:rPr lang="en-IN" smtClean="0"/>
              <a:t>‹#›</a:t>
            </a:fld>
            <a:endParaRPr lang="en-IN"/>
          </a:p>
        </p:txBody>
      </p:sp>
    </p:spTree>
    <p:extLst>
      <p:ext uri="{BB962C8B-B14F-4D97-AF65-F5344CB8AC3E}">
        <p14:creationId xmlns:p14="http://schemas.microsoft.com/office/powerpoint/2010/main" val="3963929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5525B9A-5982-47E9-84ED-E16C66D6DEB3}" type="datetimeFigureOut">
              <a:rPr lang="en-IN" smtClean="0"/>
              <a:t>23-01-2024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43E7D993-1302-4690-8069-0A48E575EA3A}" type="slidenum">
              <a:rPr lang="en-IN" smtClean="0"/>
              <a:t>‹#›</a:t>
            </a:fld>
            <a:endParaRPr lang="en-IN"/>
          </a:p>
        </p:txBody>
      </p:sp>
    </p:spTree>
    <p:extLst>
      <p:ext uri="{BB962C8B-B14F-4D97-AF65-F5344CB8AC3E}">
        <p14:creationId xmlns:p14="http://schemas.microsoft.com/office/powerpoint/2010/main" val="657326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525B9A-5982-47E9-84ED-E16C66D6DEB3}" type="datetimeFigureOut">
              <a:rPr lang="en-IN" smtClean="0"/>
              <a:t>23-01-2024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43E7D993-1302-4690-8069-0A48E575EA3A}" type="slidenum">
              <a:rPr lang="en-IN" smtClean="0"/>
              <a:t>‹#›</a:t>
            </a:fld>
            <a:endParaRPr lang="en-IN"/>
          </a:p>
        </p:txBody>
      </p:sp>
    </p:spTree>
    <p:extLst>
      <p:ext uri="{BB962C8B-B14F-4D97-AF65-F5344CB8AC3E}">
        <p14:creationId xmlns:p14="http://schemas.microsoft.com/office/powerpoint/2010/main" val="1368219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5525B9A-5982-47E9-84ED-E16C66D6DEB3}" type="datetimeFigureOut">
              <a:rPr lang="en-IN" smtClean="0"/>
              <a:t>23-01-2024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3E7D993-1302-4690-8069-0A48E575EA3A}" type="slidenum">
              <a:rPr lang="en-IN" smtClean="0"/>
              <a:t>‹#›</a:t>
            </a:fld>
            <a:endParaRPr lang="en-IN"/>
          </a:p>
        </p:txBody>
      </p:sp>
    </p:spTree>
    <p:extLst>
      <p:ext uri="{BB962C8B-B14F-4D97-AF65-F5344CB8AC3E}">
        <p14:creationId xmlns:p14="http://schemas.microsoft.com/office/powerpoint/2010/main" val="3857534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5525B9A-5982-47E9-84ED-E16C66D6DEB3}" type="datetimeFigureOut">
              <a:rPr lang="en-IN" smtClean="0"/>
              <a:t>23-01-2024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3E7D993-1302-4690-8069-0A48E575EA3A}" type="slidenum">
              <a:rPr lang="en-IN" smtClean="0"/>
              <a:t>‹#›</a:t>
            </a:fld>
            <a:endParaRPr lang="en-IN"/>
          </a:p>
        </p:txBody>
      </p:sp>
    </p:spTree>
    <p:extLst>
      <p:ext uri="{BB962C8B-B14F-4D97-AF65-F5344CB8AC3E}">
        <p14:creationId xmlns:p14="http://schemas.microsoft.com/office/powerpoint/2010/main" val="1548995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95525B9A-5982-47E9-84ED-E16C66D6DEB3}" type="datetimeFigureOut">
              <a:rPr lang="en-IN" smtClean="0"/>
              <a:t>23-01-2024</a:t>
            </a:fld>
            <a:endParaRPr lang="en-IN"/>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IN"/>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43E7D993-1302-4690-8069-0A48E575EA3A}" type="slidenum">
              <a:rPr lang="en-IN" smtClean="0"/>
              <a:t>‹#›</a:t>
            </a:fld>
            <a:endParaRPr lang="en-IN"/>
          </a:p>
        </p:txBody>
      </p:sp>
    </p:spTree>
    <p:extLst>
      <p:ext uri="{BB962C8B-B14F-4D97-AF65-F5344CB8AC3E}">
        <p14:creationId xmlns:p14="http://schemas.microsoft.com/office/powerpoint/2010/main" val="14550590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pharmacyinfoline.com/cell-and-molecular-biology-theory/"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pharmacyinfoline.com/pharma-news/banana-peel/" TargetMode="External"/><Relationship Id="rId2" Type="http://schemas.openxmlformats.org/officeDocument/2006/relationships/hyperlink" Target="https://pharmacyinfoline.com/introduction-and-scope-of-microbiolog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pharmacyinfoline.com/levels-structural-organization-body/"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pharmacyinfoline.com/pharma-news/biomarin-announces-study-of-gene-therapy-to-treat-severe-haemophilia-a-with-valoctocogene-roxaparvovec/" TargetMode="External"/><Relationship Id="rId2" Type="http://schemas.openxmlformats.org/officeDocument/2006/relationships/hyperlink" Target="https://pharmacyinfoline.com/pharma-news/new-drug-approvals-2022/" TargetMode="External"/><Relationship Id="rId1" Type="http://schemas.openxmlformats.org/officeDocument/2006/relationships/slideLayout" Target="../slideLayouts/slideLayout2.xml"/><Relationship Id="rId4" Type="http://schemas.openxmlformats.org/officeDocument/2006/relationships/hyperlink" Target="https://pharmacyinfoline.com/mechanism-of-solute-solvent-interactio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553673"/>
            <a:ext cx="9418320" cy="4246927"/>
          </a:xfrm>
        </p:spPr>
        <p:txBody>
          <a:bodyPr>
            <a:normAutofit fontScale="90000"/>
          </a:bodyPr>
          <a:lstStyle/>
          <a:p>
            <a:r>
              <a:rPr lang="en-US" b="1" dirty="0"/>
              <a:t>Introduction to Biotechnology with reference to Pharmaceutical </a:t>
            </a:r>
            <a:r>
              <a:rPr lang="en-US" b="1" dirty="0" smtClean="0"/>
              <a:t>Sciences</a:t>
            </a:r>
            <a:endParaRPr lang="en-IN" dirty="0"/>
          </a:p>
        </p:txBody>
      </p:sp>
      <p:sp>
        <p:nvSpPr>
          <p:cNvPr id="3" name="Subtitle 2"/>
          <p:cNvSpPr>
            <a:spLocks noGrp="1"/>
          </p:cNvSpPr>
          <p:nvPr>
            <p:ph type="subTitle" idx="1"/>
          </p:nvPr>
        </p:nvSpPr>
        <p:spPr/>
        <p:txBody>
          <a:bodyPr>
            <a:normAutofit fontScale="92500" lnSpcReduction="20000"/>
          </a:bodyPr>
          <a:lstStyle/>
          <a:p>
            <a:r>
              <a:rPr lang="en-US" dirty="0" smtClean="0"/>
              <a:t>By</a:t>
            </a:r>
          </a:p>
          <a:p>
            <a:r>
              <a:rPr lang="en-US" dirty="0" err="1" smtClean="0"/>
              <a:t>Swarnakshi</a:t>
            </a:r>
            <a:r>
              <a:rPr lang="en-US" dirty="0" smtClean="0"/>
              <a:t> </a:t>
            </a:r>
            <a:r>
              <a:rPr lang="en-US" dirty="0" err="1" smtClean="0"/>
              <a:t>Upadhyay</a:t>
            </a:r>
            <a:endParaRPr lang="en-US" dirty="0" smtClean="0"/>
          </a:p>
          <a:p>
            <a:r>
              <a:rPr lang="en-US" dirty="0" smtClean="0"/>
              <a:t>Assistant Professor</a:t>
            </a:r>
          </a:p>
          <a:p>
            <a:r>
              <a:rPr lang="en-US" dirty="0" smtClean="0"/>
              <a:t>School of Pharmaceutical Sciences</a:t>
            </a:r>
            <a:endParaRPr lang="en-IN" dirty="0"/>
          </a:p>
        </p:txBody>
      </p:sp>
    </p:spTree>
    <p:extLst>
      <p:ext uri="{BB962C8B-B14F-4D97-AF65-F5344CB8AC3E}">
        <p14:creationId xmlns:p14="http://schemas.microsoft.com/office/powerpoint/2010/main" val="2205824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DEFINITION</a:t>
            </a:r>
            <a:endParaRPr lang="en-IN" b="1" dirty="0"/>
          </a:p>
        </p:txBody>
      </p:sp>
      <p:sp>
        <p:nvSpPr>
          <p:cNvPr id="3" name="Content Placeholder 2"/>
          <p:cNvSpPr>
            <a:spLocks noGrp="1"/>
          </p:cNvSpPr>
          <p:nvPr>
            <p:ph idx="1"/>
          </p:nvPr>
        </p:nvSpPr>
        <p:spPr/>
        <p:txBody>
          <a:bodyPr/>
          <a:lstStyle/>
          <a:p>
            <a:r>
              <a:rPr lang="en-US" dirty="0" smtClean="0"/>
              <a:t>It is defined as the application of scientific and engineering principles to the processing of material by biological agents to provide good services.</a:t>
            </a:r>
          </a:p>
          <a:p>
            <a:r>
              <a:rPr lang="en-US" b="1" i="1" dirty="0"/>
              <a:t>The British biotechnologists define biotechnology </a:t>
            </a:r>
            <a:r>
              <a:rPr lang="en-US" i="1" dirty="0"/>
              <a:t>as “The application of biological organisms, systems, or processes to the manufacturing and service industries”.</a:t>
            </a:r>
            <a:endParaRPr lang="en-US" dirty="0" smtClean="0"/>
          </a:p>
          <a:p>
            <a:pPr marL="0" indent="0">
              <a:buNone/>
            </a:pPr>
            <a:endParaRPr lang="en-IN" dirty="0"/>
          </a:p>
        </p:txBody>
      </p:sp>
    </p:spTree>
    <p:extLst>
      <p:ext uri="{BB962C8B-B14F-4D97-AF65-F5344CB8AC3E}">
        <p14:creationId xmlns:p14="http://schemas.microsoft.com/office/powerpoint/2010/main" val="1464880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5501"/>
            <a:ext cx="10515600" cy="989901"/>
          </a:xfrm>
        </p:spPr>
        <p:txBody>
          <a:bodyPr>
            <a:normAutofit fontScale="90000"/>
          </a:bodyPr>
          <a:lstStyle/>
          <a:p>
            <a:r>
              <a:rPr lang="en-US" b="1" dirty="0"/>
              <a:t>SCOPE AND IMPORTANCE OF BIOTECHNOLOGY</a:t>
            </a:r>
            <a:endParaRPr lang="en-IN" dirty="0"/>
          </a:p>
        </p:txBody>
      </p:sp>
      <p:sp>
        <p:nvSpPr>
          <p:cNvPr id="3" name="Content Placeholder 2"/>
          <p:cNvSpPr>
            <a:spLocks noGrp="1"/>
          </p:cNvSpPr>
          <p:nvPr>
            <p:ph idx="1"/>
          </p:nvPr>
        </p:nvSpPr>
        <p:spPr>
          <a:xfrm>
            <a:off x="838200" y="998290"/>
            <a:ext cx="10515600" cy="5178673"/>
          </a:xfrm>
        </p:spPr>
        <p:txBody>
          <a:bodyPr>
            <a:normAutofit fontScale="85000" lnSpcReduction="20000"/>
          </a:bodyPr>
          <a:lstStyle/>
          <a:p>
            <a:pPr>
              <a:buFont typeface="Wingdings" panose="05000000000000000000" pitchFamily="2" charset="2"/>
              <a:buChar char="Ø"/>
            </a:pPr>
            <a:r>
              <a:rPr lang="en-US" dirty="0"/>
              <a:t>BIOTECHNOLOGY HAS TWO MAJOR AREAS:</a:t>
            </a:r>
          </a:p>
          <a:p>
            <a:r>
              <a:rPr lang="en-US" dirty="0">
                <a:hlinkClick r:id="rId2" tooltip="Molecular biology"/>
              </a:rPr>
              <a:t>Molecular biology</a:t>
            </a:r>
            <a:endParaRPr lang="en-US" dirty="0"/>
          </a:p>
          <a:p>
            <a:r>
              <a:rPr lang="en-US" dirty="0"/>
              <a:t>Large scale production of pharmaceuticals/ biochemical (antibiotics, proteins, enzymes</a:t>
            </a:r>
            <a:r>
              <a:rPr lang="en-US" dirty="0" smtClean="0"/>
              <a:t>).</a:t>
            </a:r>
          </a:p>
          <a:p>
            <a:pPr>
              <a:buFont typeface="Wingdings" panose="05000000000000000000" pitchFamily="2" charset="2"/>
              <a:buChar char="q"/>
            </a:pPr>
            <a:r>
              <a:rPr lang="en-IN" b="1" dirty="0"/>
              <a:t>Molecular biology</a:t>
            </a:r>
            <a:r>
              <a:rPr lang="en-IN" b="1" dirty="0" smtClean="0"/>
              <a:t>:</a:t>
            </a:r>
          </a:p>
          <a:p>
            <a:r>
              <a:rPr lang="en-US" dirty="0"/>
              <a:t>It deals with understanding the genetics of plants, animals, human beings and micro- organisms.</a:t>
            </a:r>
          </a:p>
          <a:p>
            <a:r>
              <a:rPr lang="en-US" dirty="0"/>
              <a:t>This has helped in determining the pathophysiology of various diseases and also simplified their early detection.</a:t>
            </a:r>
          </a:p>
          <a:p>
            <a:r>
              <a:rPr lang="en-US" dirty="0"/>
              <a:t>So it has led to development of diagnostic tools which are useful in disease identification.</a:t>
            </a:r>
          </a:p>
          <a:p>
            <a:r>
              <a:rPr lang="en-US" dirty="0"/>
              <a:t>Early detection is dependent on presence of biomarkers e.g. proteins, enzyme, DNA, </a:t>
            </a:r>
            <a:r>
              <a:rPr lang="en-US" dirty="0" err="1"/>
              <a:t>etc</a:t>
            </a:r>
            <a:r>
              <a:rPr lang="en-US" dirty="0"/>
              <a:t> which is present in an organism only in diseased state, with the help of biotechnology tools we are able to identify them, and hence it helps in early detection of disease.</a:t>
            </a:r>
          </a:p>
          <a:p>
            <a:r>
              <a:rPr lang="en-US" dirty="0"/>
              <a:t>Molecular biology tools are also used for improvement in the genetic makeup of micro- organism e.g. Production of human insulin using micro-organism by inserting the gene coding for insulin.</a:t>
            </a:r>
          </a:p>
          <a:p>
            <a:r>
              <a:rPr lang="en-US" dirty="0"/>
              <a:t>Modification in plant genetic make-up can be done using biotechnology tools to obtain biopharmaceutical products/ phytochemicals that are used in treatment of many diseases.</a:t>
            </a:r>
          </a:p>
          <a:p>
            <a:r>
              <a:rPr lang="en-US" dirty="0"/>
              <a:t>Pre- implantation genetic diagnosis (PGD): It is a method used to determine the presence of genetic disorders into the embryo which is obtained by in-vitro fertilization. And the diagnosis is done before the embryo is implanted hence the term pre- implantation.</a:t>
            </a:r>
          </a:p>
          <a:p>
            <a:pPr marL="0" indent="0">
              <a:buNone/>
            </a:pPr>
            <a:endParaRPr lang="en-US" dirty="0"/>
          </a:p>
          <a:p>
            <a:endParaRPr lang="en-IN" dirty="0"/>
          </a:p>
        </p:txBody>
      </p:sp>
    </p:spTree>
    <p:extLst>
      <p:ext uri="{BB962C8B-B14F-4D97-AF65-F5344CB8AC3E}">
        <p14:creationId xmlns:p14="http://schemas.microsoft.com/office/powerpoint/2010/main" val="36685075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20117"/>
            <a:ext cx="10515600" cy="5656846"/>
          </a:xfrm>
        </p:spPr>
        <p:txBody>
          <a:bodyPr>
            <a:normAutofit/>
          </a:bodyPr>
          <a:lstStyle/>
          <a:p>
            <a:pPr>
              <a:buFont typeface="Wingdings" panose="05000000000000000000" pitchFamily="2" charset="2"/>
              <a:buChar char="q"/>
            </a:pPr>
            <a:r>
              <a:rPr lang="en-IN" b="1" dirty="0"/>
              <a:t>Large scale production of pharmaceuticals/ biochemical (antibiotics, proteins, enzymes</a:t>
            </a:r>
            <a:r>
              <a:rPr lang="en-IN" b="1" dirty="0" smtClean="0"/>
              <a:t>).</a:t>
            </a:r>
          </a:p>
          <a:p>
            <a:r>
              <a:rPr lang="en-US" dirty="0"/>
              <a:t>Micro-organisms are modified in such a way that they will produce large quantities of particular antibiotics e.g. Modified strains of </a:t>
            </a:r>
            <a:r>
              <a:rPr lang="en-US" i="1" dirty="0" err="1"/>
              <a:t>Penicillim</a:t>
            </a:r>
            <a:r>
              <a:rPr lang="en-US" i="1" dirty="0"/>
              <a:t> </a:t>
            </a:r>
            <a:r>
              <a:rPr lang="en-US" i="1" dirty="0" err="1"/>
              <a:t>notatum</a:t>
            </a:r>
            <a:r>
              <a:rPr lang="en-US" i="1" dirty="0"/>
              <a:t> </a:t>
            </a:r>
            <a:r>
              <a:rPr lang="en-US" dirty="0"/>
              <a:t>produces higher yield of penicillin as compared to natural species.</a:t>
            </a:r>
          </a:p>
          <a:p>
            <a:r>
              <a:rPr lang="en-US" dirty="0"/>
              <a:t>Large scale production of antibiotics through fermentation of micro-organisms, in which the desired gene is inserted.</a:t>
            </a:r>
          </a:p>
          <a:p>
            <a:r>
              <a:rPr lang="en-US" dirty="0"/>
              <a:t>Use of enzymes and cells for synthesizing various chemicals. </a:t>
            </a:r>
            <a:r>
              <a:rPr lang="en-US" dirty="0" err="1"/>
              <a:t>Eg</a:t>
            </a:r>
            <a:r>
              <a:rPr lang="en-US" dirty="0"/>
              <a:t>. Biochemical enzymes carry out the reaction very efficiently compared to natural process and are eco-friendly.</a:t>
            </a:r>
          </a:p>
          <a:p>
            <a:r>
              <a:rPr lang="en-US" dirty="0"/>
              <a:t>Biological enzymes required in some reactions can be produced by modifying it.</a:t>
            </a:r>
          </a:p>
          <a:p>
            <a:r>
              <a:rPr lang="en-US" dirty="0"/>
              <a:t>Several vaccines are prepared using biotechnology techniques. </a:t>
            </a:r>
            <a:r>
              <a:rPr lang="en-US" dirty="0" err="1"/>
              <a:t>Eg</a:t>
            </a:r>
            <a:r>
              <a:rPr lang="en-US" dirty="0"/>
              <a:t>. Monoclonal antibodies, recombinant vaccines, three in one vaccine, etc.</a:t>
            </a:r>
          </a:p>
          <a:p>
            <a:pPr marL="0" indent="0">
              <a:buNone/>
            </a:pPr>
            <a:endParaRPr lang="en-IN" dirty="0"/>
          </a:p>
        </p:txBody>
      </p:sp>
    </p:spTree>
    <p:extLst>
      <p:ext uri="{BB962C8B-B14F-4D97-AF65-F5344CB8AC3E}">
        <p14:creationId xmlns:p14="http://schemas.microsoft.com/office/powerpoint/2010/main" val="36431309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67389"/>
          </a:xfrm>
        </p:spPr>
        <p:txBody>
          <a:bodyPr/>
          <a:lstStyle/>
          <a:p>
            <a:r>
              <a:rPr lang="en-IN" b="1" dirty="0" smtClean="0"/>
              <a:t>Scope</a:t>
            </a:r>
            <a:endParaRPr lang="en-IN" dirty="0"/>
          </a:p>
        </p:txBody>
      </p:sp>
      <p:sp>
        <p:nvSpPr>
          <p:cNvPr id="3" name="Content Placeholder 2"/>
          <p:cNvSpPr>
            <a:spLocks noGrp="1"/>
          </p:cNvSpPr>
          <p:nvPr>
            <p:ph idx="1"/>
          </p:nvPr>
        </p:nvSpPr>
        <p:spPr>
          <a:xfrm>
            <a:off x="838200" y="1191237"/>
            <a:ext cx="10515600" cy="5251508"/>
          </a:xfrm>
        </p:spPr>
        <p:txBody>
          <a:bodyPr>
            <a:normAutofit fontScale="77500" lnSpcReduction="20000"/>
          </a:bodyPr>
          <a:lstStyle/>
          <a:p>
            <a:r>
              <a:rPr lang="en-US" dirty="0"/>
              <a:t>The areas in biotechnology also include Biochemistry, </a:t>
            </a:r>
            <a:r>
              <a:rPr lang="en-US" dirty="0">
                <a:hlinkClick r:id="rId2" tooltip="Microbiology"/>
              </a:rPr>
              <a:t>Microbiology</a:t>
            </a:r>
            <a:r>
              <a:rPr lang="en-US" dirty="0"/>
              <a:t>, Immunology Medical biotechnology, Genetics, Cloning, Genetic Engineering, r-DNA Technology, etc.</a:t>
            </a:r>
          </a:p>
          <a:p>
            <a:r>
              <a:rPr lang="en-US" dirty="0"/>
              <a:t>The scope of Biotechnology is majorly in research.</a:t>
            </a:r>
          </a:p>
          <a:p>
            <a:pPr>
              <a:buFont typeface="Wingdings" panose="05000000000000000000" pitchFamily="2" charset="2"/>
              <a:buChar char="q"/>
            </a:pPr>
            <a:r>
              <a:rPr lang="en-US" b="1" dirty="0"/>
              <a:t>Biotechnology of plants and specific </a:t>
            </a:r>
            <a:r>
              <a:rPr lang="en-US" b="1" dirty="0" smtClean="0"/>
              <a:t>crops</a:t>
            </a:r>
          </a:p>
          <a:p>
            <a:r>
              <a:rPr lang="en-US" dirty="0"/>
              <a:t>Genetic engineering is used for improving the yield and quality traits i.e. disease resistant crops like </a:t>
            </a:r>
            <a:r>
              <a:rPr lang="en-US" dirty="0" err="1"/>
              <a:t>Bt</a:t>
            </a:r>
            <a:r>
              <a:rPr lang="en-US" dirty="0"/>
              <a:t> (Bacillus </a:t>
            </a:r>
            <a:r>
              <a:rPr lang="en-US" dirty="0" err="1"/>
              <a:t>thuringiensis</a:t>
            </a:r>
            <a:r>
              <a:rPr lang="en-US" dirty="0"/>
              <a:t>) cotton.</a:t>
            </a:r>
          </a:p>
          <a:p>
            <a:r>
              <a:rPr lang="en-US" dirty="0"/>
              <a:t>To fulfill some nutritional requirements of human beings e.g. Golden rice- gene coding for vitamin A is inserted into the genome of rice plant, which then produces rice rich in vitamin A and the nutritional requirement is also fulfilled.</a:t>
            </a:r>
          </a:p>
          <a:p>
            <a:r>
              <a:rPr lang="en-US" dirty="0"/>
              <a:t>Metabolite production for several antibiotics. Since there are many drugs who themselves are not active but the activity is expressed by their metabolites.</a:t>
            </a:r>
          </a:p>
          <a:p>
            <a:r>
              <a:rPr lang="en-US" dirty="0"/>
              <a:t>Rapid clonal propagation for conserving the plant species.</a:t>
            </a:r>
          </a:p>
          <a:p>
            <a:r>
              <a:rPr lang="en-US" dirty="0"/>
              <a:t>Improvements in plant breed to produce phytochemicals which are used in treatment of various diseases.</a:t>
            </a:r>
          </a:p>
          <a:p>
            <a:r>
              <a:rPr lang="en-US" dirty="0"/>
              <a:t>Through modifying the plant genome, the quality and quantity of food and nutrients produced can be raised. </a:t>
            </a:r>
            <a:r>
              <a:rPr lang="en-US" dirty="0" err="1"/>
              <a:t>Eg</a:t>
            </a:r>
            <a:r>
              <a:rPr lang="en-US" dirty="0"/>
              <a:t>. </a:t>
            </a:r>
            <a:r>
              <a:rPr lang="en-US" dirty="0" err="1"/>
              <a:t>Pomato</a:t>
            </a:r>
            <a:r>
              <a:rPr lang="en-US" dirty="0"/>
              <a:t> – in this plant potato grows under the ground and tomato on the surface in the same plant. Raising demand of food due to rising population and less area for farming problems can be solved by production of such biotechnology improved products.</a:t>
            </a:r>
          </a:p>
          <a:p>
            <a:r>
              <a:rPr lang="en-US" dirty="0"/>
              <a:t>Production of edible vaccines- Introduction of the vaccine into </a:t>
            </a:r>
            <a:r>
              <a:rPr lang="en-US" dirty="0">
                <a:hlinkClick r:id="rId3" tooltip="banana"/>
              </a:rPr>
              <a:t>banana</a:t>
            </a:r>
            <a:r>
              <a:rPr lang="en-US" dirty="0"/>
              <a:t> or by infecting any plant by a bacterium carrying a gene of pathogen which when consumed will trigger the immune system. This favors palatability and convenience for consumer to take the vaccine without syringe</a:t>
            </a:r>
            <a:r>
              <a:rPr lang="en-US" dirty="0" smtClean="0"/>
              <a:t>.</a:t>
            </a:r>
            <a:endParaRPr lang="en-US" dirty="0"/>
          </a:p>
        </p:txBody>
      </p:sp>
    </p:spTree>
    <p:extLst>
      <p:ext uri="{BB962C8B-B14F-4D97-AF65-F5344CB8AC3E}">
        <p14:creationId xmlns:p14="http://schemas.microsoft.com/office/powerpoint/2010/main" val="36497627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70451"/>
            <a:ext cx="10515600" cy="5606512"/>
          </a:xfrm>
        </p:spPr>
        <p:txBody>
          <a:bodyPr>
            <a:normAutofit/>
          </a:bodyPr>
          <a:lstStyle/>
          <a:p>
            <a:pPr>
              <a:buFont typeface="Wingdings" panose="05000000000000000000" pitchFamily="2" charset="2"/>
              <a:buChar char="q"/>
            </a:pPr>
            <a:r>
              <a:rPr lang="en-IN" b="1" dirty="0"/>
              <a:t>Animal </a:t>
            </a:r>
            <a:r>
              <a:rPr lang="en-IN" b="1" dirty="0" smtClean="0"/>
              <a:t>biotechnology</a:t>
            </a:r>
          </a:p>
          <a:p>
            <a:r>
              <a:rPr lang="en-US" dirty="0" smtClean="0"/>
              <a:t>There </a:t>
            </a:r>
            <a:r>
              <a:rPr lang="en-US" dirty="0"/>
              <a:t>are certain biotechnology experiments in which animals are cloned for various reasons.</a:t>
            </a:r>
          </a:p>
          <a:p>
            <a:r>
              <a:rPr lang="en-US" dirty="0"/>
              <a:t>To study the basic biology of cells, i.e. how the cells are formed, cells – tissues – organs – </a:t>
            </a:r>
            <a:r>
              <a:rPr lang="en-US" dirty="0">
                <a:hlinkClick r:id="rId2"/>
              </a:rPr>
              <a:t>organ system</a:t>
            </a:r>
            <a:r>
              <a:rPr lang="en-US" dirty="0"/>
              <a:t> – organism.</a:t>
            </a:r>
          </a:p>
          <a:p>
            <a:r>
              <a:rPr lang="en-US" dirty="0"/>
              <a:t>Animal cloning is done for herd/ breed improvement.</a:t>
            </a:r>
          </a:p>
          <a:p>
            <a:r>
              <a:rPr lang="en-US" dirty="0"/>
              <a:t>Animal cloning has helped in preserving the endangered species. </a:t>
            </a:r>
            <a:r>
              <a:rPr lang="en-US" dirty="0" err="1"/>
              <a:t>Eg</a:t>
            </a:r>
            <a:r>
              <a:rPr lang="en-US" dirty="0"/>
              <a:t>. Clone of Siberian ibex.</a:t>
            </a:r>
          </a:p>
          <a:p>
            <a:r>
              <a:rPr lang="en-US" dirty="0"/>
              <a:t>Genetic manipulation for improving fertility and reproduction. </a:t>
            </a:r>
            <a:r>
              <a:rPr lang="en-US" dirty="0" err="1"/>
              <a:t>Eg</a:t>
            </a:r>
            <a:r>
              <a:rPr lang="en-US" dirty="0"/>
              <a:t>. Dolly sheep.</a:t>
            </a:r>
          </a:p>
          <a:p>
            <a:r>
              <a:rPr lang="en-US" dirty="0"/>
              <a:t>Breed improvement, for getting horses with high running speed.</a:t>
            </a:r>
          </a:p>
          <a:p>
            <a:r>
              <a:rPr lang="en-US" dirty="0"/>
              <a:t>By inserting gene coding for milk production from higher milk yielding breed in low milk producing breed will result in high yield of milk production.</a:t>
            </a:r>
          </a:p>
          <a:p>
            <a:r>
              <a:rPr lang="en-US" dirty="0"/>
              <a:t>Quality, egg production, disease control in chickens.</a:t>
            </a:r>
          </a:p>
          <a:p>
            <a:r>
              <a:rPr lang="en-US" dirty="0"/>
              <a:t>Pharming- It is the production of pharmaceuticals in animals engineered to contain a foreign drug-producing gene. </a:t>
            </a:r>
            <a:r>
              <a:rPr lang="en-US" dirty="0" err="1"/>
              <a:t>Eg</a:t>
            </a:r>
            <a:r>
              <a:rPr lang="en-US" dirty="0"/>
              <a:t>. The Goats, genetically modified contains human gene for clot-dissolving protein that is produced in the milk which is not found in the milk of normal goat.</a:t>
            </a:r>
          </a:p>
          <a:p>
            <a:pPr marL="0" indent="0">
              <a:buNone/>
            </a:pPr>
            <a:endParaRPr lang="en-IN" dirty="0"/>
          </a:p>
        </p:txBody>
      </p:sp>
    </p:spTree>
    <p:extLst>
      <p:ext uri="{BB962C8B-B14F-4D97-AF65-F5344CB8AC3E}">
        <p14:creationId xmlns:p14="http://schemas.microsoft.com/office/powerpoint/2010/main" val="36499761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85894"/>
            <a:ext cx="10515600" cy="5791069"/>
          </a:xfrm>
        </p:spPr>
        <p:txBody>
          <a:bodyPr>
            <a:normAutofit/>
          </a:bodyPr>
          <a:lstStyle/>
          <a:p>
            <a:pPr>
              <a:buFont typeface="Wingdings" panose="05000000000000000000" pitchFamily="2" charset="2"/>
              <a:buChar char="q"/>
            </a:pPr>
            <a:r>
              <a:rPr lang="en-IN" b="1" dirty="0"/>
              <a:t>Marine </a:t>
            </a:r>
            <a:r>
              <a:rPr lang="en-IN" b="1" dirty="0" smtClean="0"/>
              <a:t>biotechnology</a:t>
            </a:r>
          </a:p>
          <a:p>
            <a:pPr marL="0" indent="0">
              <a:buNone/>
            </a:pPr>
            <a:r>
              <a:rPr lang="en-US" dirty="0"/>
              <a:t>It deals with the use and improvement of fish, macro- and micro- algae for food production, environmental uses and various commercial applications. E.g. Salmon fish, size and weight is increased by making some genetic changes which would enhance its commercial value</a:t>
            </a:r>
            <a:r>
              <a:rPr lang="en-US" dirty="0" smtClean="0"/>
              <a:t>.</a:t>
            </a:r>
          </a:p>
          <a:p>
            <a:pPr>
              <a:buFont typeface="Wingdings" panose="05000000000000000000" pitchFamily="2" charset="2"/>
              <a:buChar char="q"/>
            </a:pPr>
            <a:r>
              <a:rPr lang="en-IN" b="1" dirty="0"/>
              <a:t>Embryonic stem </a:t>
            </a:r>
            <a:r>
              <a:rPr lang="en-IN" b="1" dirty="0" smtClean="0"/>
              <a:t>cells</a:t>
            </a:r>
          </a:p>
          <a:p>
            <a:pPr marL="0" indent="0">
              <a:buNone/>
            </a:pPr>
            <a:r>
              <a:rPr lang="en-US" dirty="0"/>
              <a:t>Stem cells are the body cells which are collected from the embryonic fluid and stored in appropriate conditions. It has the ability to transform itself in any form of body cell in presence of a suitable nutrient medium and hence can be used in future by the person to whom the stem cells belong in case of any drastic injury</a:t>
            </a:r>
            <a:r>
              <a:rPr lang="en-US" dirty="0" smtClean="0"/>
              <a:t>.</a:t>
            </a:r>
          </a:p>
          <a:p>
            <a:pPr>
              <a:buFont typeface="Wingdings" panose="05000000000000000000" pitchFamily="2" charset="2"/>
              <a:buChar char="q"/>
            </a:pPr>
            <a:r>
              <a:rPr lang="en-IN" b="1" dirty="0"/>
              <a:t>Forensic </a:t>
            </a:r>
            <a:r>
              <a:rPr lang="en-IN" b="1" dirty="0" smtClean="0"/>
              <a:t>science</a:t>
            </a:r>
          </a:p>
          <a:p>
            <a:r>
              <a:rPr lang="en-US" dirty="0"/>
              <a:t>DNA fingerprinting is used in resolving paternity issues.</a:t>
            </a:r>
          </a:p>
          <a:p>
            <a:r>
              <a:rPr lang="en-US" dirty="0"/>
              <a:t>DNA acts as individuals identity and biomarker.</a:t>
            </a:r>
          </a:p>
          <a:p>
            <a:r>
              <a:rPr lang="en-US" dirty="0"/>
              <a:t>Also to find out the criminal from the suspects.</a:t>
            </a:r>
          </a:p>
          <a:p>
            <a:pPr marL="0" indent="0">
              <a:buNone/>
            </a:pPr>
            <a:endParaRPr lang="en-IN" dirty="0"/>
          </a:p>
        </p:txBody>
      </p:sp>
    </p:spTree>
    <p:extLst>
      <p:ext uri="{BB962C8B-B14F-4D97-AF65-F5344CB8AC3E}">
        <p14:creationId xmlns:p14="http://schemas.microsoft.com/office/powerpoint/2010/main" val="31474664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type="title"/>
          </p:nvPr>
        </p:nvSpPr>
        <p:spPr bwMode="auto">
          <a:xfrm>
            <a:off x="838200" y="485480"/>
            <a:ext cx="10476266" cy="108485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126960" rIns="91440" bIns="6348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1" i="0" u="none" strike="noStrike" cap="none" normalizeH="0" baseline="0" dirty="0" smtClean="0">
                <a:ln>
                  <a:noFill/>
                </a:ln>
                <a:effectLst/>
                <a:latin typeface="Oswald"/>
              </a:rPr>
              <a:t>RELEVANCE TO THE PHARMACEUTICAL INDUSTRY</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smtClean="0">
                <a:ln>
                  <a:noFill/>
                </a:ln>
                <a:solidFill>
                  <a:schemeClr val="tx1"/>
                </a:solidFill>
                <a:effectLst/>
              </a:rPr>
              <a:t/>
            </a:r>
            <a:br>
              <a:rPr kumimoji="0" lang="en-US" altLang="en-US" sz="800" b="0" i="0" u="none" strike="noStrike" cap="none" normalizeH="0" baseline="0" dirty="0" smtClean="0">
                <a:ln>
                  <a:noFill/>
                </a:ln>
                <a:solidFill>
                  <a:schemeClr val="tx1"/>
                </a:solidFill>
                <a:effectLst/>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 name="Content Placeholder 2"/>
          <p:cNvSpPr>
            <a:spLocks noGrp="1"/>
          </p:cNvSpPr>
          <p:nvPr>
            <p:ph idx="1"/>
          </p:nvPr>
        </p:nvSpPr>
        <p:spPr>
          <a:xfrm>
            <a:off x="838200" y="1570332"/>
            <a:ext cx="10515600" cy="4606631"/>
          </a:xfrm>
        </p:spPr>
        <p:txBody>
          <a:bodyPr>
            <a:normAutofit fontScale="85000" lnSpcReduction="10000"/>
          </a:bodyPr>
          <a:lstStyle/>
          <a:p>
            <a:pPr>
              <a:buFont typeface="Wingdings" panose="05000000000000000000" pitchFamily="2" charset="2"/>
              <a:buChar char="q"/>
            </a:pPr>
            <a:r>
              <a:rPr lang="en-US" dirty="0"/>
              <a:t>Biotechnology is the science which combines biology with technology that is being used widely in pharmaceutical sector. This science has proved to be a boon especially in manufacturing of vaccinations and genetic testing</a:t>
            </a:r>
          </a:p>
          <a:p>
            <a:r>
              <a:rPr lang="en-US" dirty="0" smtClean="0"/>
              <a:t>Production </a:t>
            </a:r>
            <a:r>
              <a:rPr lang="en-US" dirty="0"/>
              <a:t>of therapeutic proteins and hormones using genetically modified organisms/ cloning </a:t>
            </a:r>
            <a:r>
              <a:rPr lang="en-US" dirty="0" smtClean="0"/>
              <a:t>animals.</a:t>
            </a:r>
          </a:p>
          <a:p>
            <a:r>
              <a:rPr lang="en-US" dirty="0" smtClean="0"/>
              <a:t>Fermentation </a:t>
            </a:r>
            <a:r>
              <a:rPr lang="en-US" dirty="0"/>
              <a:t>products like antibiotics, vaccines or </a:t>
            </a:r>
            <a:r>
              <a:rPr lang="en-US" dirty="0" smtClean="0"/>
              <a:t>drugs.</a:t>
            </a:r>
          </a:p>
          <a:p>
            <a:r>
              <a:rPr lang="en-US" dirty="0" smtClean="0"/>
              <a:t>Gene </a:t>
            </a:r>
            <a:r>
              <a:rPr lang="en-US" dirty="0"/>
              <a:t>correction, for treatment of genetic </a:t>
            </a:r>
            <a:r>
              <a:rPr lang="en-US" dirty="0" smtClean="0"/>
              <a:t>disorders.</a:t>
            </a:r>
          </a:p>
          <a:p>
            <a:r>
              <a:rPr lang="en-US" dirty="0" smtClean="0"/>
              <a:t>Drug </a:t>
            </a:r>
            <a:r>
              <a:rPr lang="en-US" dirty="0"/>
              <a:t>delivery to specific </a:t>
            </a:r>
            <a:r>
              <a:rPr lang="en-US" dirty="0" smtClean="0"/>
              <a:t>tissues.</a:t>
            </a:r>
          </a:p>
          <a:p>
            <a:r>
              <a:rPr lang="en-US" dirty="0" smtClean="0"/>
              <a:t>Production </a:t>
            </a:r>
            <a:r>
              <a:rPr lang="en-US" dirty="0"/>
              <a:t>control using </a:t>
            </a:r>
            <a:r>
              <a:rPr lang="en-US" dirty="0" smtClean="0"/>
              <a:t>biosensors.</a:t>
            </a:r>
          </a:p>
          <a:p>
            <a:r>
              <a:rPr lang="en-US" dirty="0" smtClean="0"/>
              <a:t>Standardization </a:t>
            </a:r>
            <a:r>
              <a:rPr lang="en-US" dirty="0"/>
              <a:t>of chemotherapeutic agents and the diagnostic aids using the gene cloning </a:t>
            </a:r>
            <a:r>
              <a:rPr lang="en-US" dirty="0" smtClean="0"/>
              <a:t>technology.</a:t>
            </a:r>
          </a:p>
          <a:p>
            <a:r>
              <a:rPr lang="en-US" dirty="0" smtClean="0"/>
              <a:t>r-DNA technology.</a:t>
            </a:r>
          </a:p>
          <a:p>
            <a:r>
              <a:rPr lang="en-US" dirty="0" smtClean="0"/>
              <a:t>Enzyme </a:t>
            </a:r>
            <a:r>
              <a:rPr lang="en-US" dirty="0"/>
              <a:t>immobilization for production of </a:t>
            </a:r>
            <a:r>
              <a:rPr lang="en-US" dirty="0" smtClean="0"/>
              <a:t>pharmaceuticals.</a:t>
            </a:r>
          </a:p>
          <a:p>
            <a:r>
              <a:rPr lang="en-US" dirty="0" smtClean="0"/>
              <a:t>Monoclonal </a:t>
            </a:r>
            <a:r>
              <a:rPr lang="en-US" dirty="0"/>
              <a:t>antibodies, used in production of vaccines and also in diagnosis of certain diseases through antibody-antigen interaction</a:t>
            </a:r>
            <a:r>
              <a:rPr lang="en-US" dirty="0" smtClean="0"/>
              <a:t>.</a:t>
            </a:r>
            <a:endParaRPr lang="en-US" dirty="0"/>
          </a:p>
        </p:txBody>
      </p:sp>
    </p:spTree>
    <p:extLst>
      <p:ext uri="{BB962C8B-B14F-4D97-AF65-F5344CB8AC3E}">
        <p14:creationId xmlns:p14="http://schemas.microsoft.com/office/powerpoint/2010/main" val="29547787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HISTORY OF BIOTECHNOLOGY</a:t>
            </a:r>
            <a:endParaRPr lang="en-IN" dirty="0"/>
          </a:p>
        </p:txBody>
      </p:sp>
      <p:sp>
        <p:nvSpPr>
          <p:cNvPr id="3" name="Content Placeholder 2"/>
          <p:cNvSpPr>
            <a:spLocks noGrp="1"/>
          </p:cNvSpPr>
          <p:nvPr>
            <p:ph idx="1"/>
          </p:nvPr>
        </p:nvSpPr>
        <p:spPr>
          <a:xfrm>
            <a:off x="838200" y="1825624"/>
            <a:ext cx="10515600" cy="4608731"/>
          </a:xfrm>
        </p:spPr>
        <p:txBody>
          <a:bodyPr>
            <a:normAutofit fontScale="85000" lnSpcReduction="10000"/>
          </a:bodyPr>
          <a:lstStyle/>
          <a:p>
            <a:r>
              <a:rPr lang="en-US" dirty="0"/>
              <a:t>The history of biotechnology begins with </a:t>
            </a:r>
            <a:r>
              <a:rPr lang="en-US" dirty="0" err="1"/>
              <a:t>zymotechnology</a:t>
            </a:r>
            <a:r>
              <a:rPr lang="en-US" dirty="0"/>
              <a:t>, which commenced with a focus on brewing techniques for beer.</a:t>
            </a:r>
          </a:p>
          <a:p>
            <a:r>
              <a:rPr lang="en-US" dirty="0"/>
              <a:t>By World War I, however, </a:t>
            </a:r>
            <a:r>
              <a:rPr lang="en-US" dirty="0" err="1"/>
              <a:t>zymotechnology</a:t>
            </a:r>
            <a:r>
              <a:rPr lang="en-US" dirty="0"/>
              <a:t> expanded to tackle larger industrial issues, and the potential of industrial fermentation gave rise to biotechnology.</a:t>
            </a:r>
          </a:p>
          <a:p>
            <a:r>
              <a:rPr lang="en-US" dirty="0"/>
              <a:t>These debates gained exposure in 1975 at the Asilomar Conference, where Joshua Lederberg was the most outspoken supporter for this emerging field in biotechnology.</a:t>
            </a:r>
          </a:p>
          <a:p>
            <a:r>
              <a:rPr lang="en-US" dirty="0"/>
              <a:t>By as early as 1978, with the synthesis of synthetic human insulin, Lederberg’s claims proved to be valid, and the biotechnology industry grew rapidly.</a:t>
            </a:r>
          </a:p>
          <a:p>
            <a:r>
              <a:rPr lang="en-US" dirty="0"/>
              <a:t>Each new scientific advance became a media event designed to capture public support, and by the 1980s, biotechnology grew into a promising real industry.</a:t>
            </a:r>
          </a:p>
          <a:p>
            <a:r>
              <a:rPr lang="en-US" dirty="0"/>
              <a:t>In 1988, only five proteins from genetically engineered cells had been </a:t>
            </a:r>
            <a:r>
              <a:rPr lang="en-US" dirty="0">
                <a:hlinkClick r:id="rId2"/>
              </a:rPr>
              <a:t>approved as drugs</a:t>
            </a:r>
            <a:r>
              <a:rPr lang="en-US" dirty="0"/>
              <a:t> by the United States Food and Drug Administration (FDA), but this number would skyrocket to over 125 by the end of the 1990s.</a:t>
            </a:r>
          </a:p>
          <a:p>
            <a:r>
              <a:rPr lang="en-US" dirty="0"/>
              <a:t>The field of genetic engineering remains a heated topic of discussion in today’s society with the advent of </a:t>
            </a:r>
            <a:r>
              <a:rPr lang="en-US" dirty="0">
                <a:hlinkClick r:id="rId3"/>
              </a:rPr>
              <a:t>gene therapy</a:t>
            </a:r>
            <a:r>
              <a:rPr lang="en-US" dirty="0"/>
              <a:t>, stem cell research, cloning, and genetically modified food. While it seems only natural nowadays to link </a:t>
            </a:r>
            <a:r>
              <a:rPr lang="en-US" dirty="0">
                <a:hlinkClick r:id="rId4"/>
              </a:rPr>
              <a:t>pharmaceutical drugs as solutions</a:t>
            </a:r>
            <a:r>
              <a:rPr lang="en-US" dirty="0"/>
              <a:t> to health and societal problems, this relationship of biotechnology serving social needs began centuries ago.</a:t>
            </a:r>
          </a:p>
          <a:p>
            <a:pPr marL="0" indent="0">
              <a:buNone/>
            </a:pPr>
            <a:endParaRPr lang="en-IN" dirty="0"/>
          </a:p>
        </p:txBody>
      </p:sp>
    </p:spTree>
    <p:extLst>
      <p:ext uri="{BB962C8B-B14F-4D97-AF65-F5344CB8AC3E}">
        <p14:creationId xmlns:p14="http://schemas.microsoft.com/office/powerpoint/2010/main" val="1029026879"/>
      </p:ext>
    </p:extLst>
  </p:cSld>
  <p:clrMapOvr>
    <a:masterClrMapping/>
  </p:clrMapOvr>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docProps/app.xml><?xml version="1.0" encoding="utf-8"?>
<Properties xmlns="http://schemas.openxmlformats.org/officeDocument/2006/extended-properties" xmlns:vt="http://schemas.openxmlformats.org/officeDocument/2006/docPropsVTypes">
  <Template>TM03457515[[fn=View]]</Template>
  <TotalTime>10</TotalTime>
  <Words>771</Words>
  <Application>Microsoft Office PowerPoint</Application>
  <PresentationFormat>Widescreen</PresentationFormat>
  <Paragraphs>75</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Century Schoolbook</vt:lpstr>
      <vt:lpstr>Oswald</vt:lpstr>
      <vt:lpstr>Wingdings</vt:lpstr>
      <vt:lpstr>Wingdings 2</vt:lpstr>
      <vt:lpstr>View</vt:lpstr>
      <vt:lpstr>Introduction to Biotechnology with reference to Pharmaceutical Sciences</vt:lpstr>
      <vt:lpstr>DEFINITION</vt:lpstr>
      <vt:lpstr>SCOPE AND IMPORTANCE OF BIOTECHNOLOGY</vt:lpstr>
      <vt:lpstr>PowerPoint Presentation</vt:lpstr>
      <vt:lpstr>Scope</vt:lpstr>
      <vt:lpstr>PowerPoint Presentation</vt:lpstr>
      <vt:lpstr>PowerPoint Presentation</vt:lpstr>
      <vt:lpstr>RELEVANCE TO THE PHARMACEUTICAL INDUSTRY  </vt:lpstr>
      <vt:lpstr>HISTORY OF BIOTECHNOLOGY</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2</cp:revision>
  <dcterms:created xsi:type="dcterms:W3CDTF">2024-01-23T05:52:03Z</dcterms:created>
  <dcterms:modified xsi:type="dcterms:W3CDTF">2024-01-23T06:02:50Z</dcterms:modified>
</cp:coreProperties>
</file>