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icrobenotes.com/dna-structure-properties-types-and-func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t>Recombinant DNA </a:t>
            </a:r>
            <a:r>
              <a:rPr lang="en-IN" b="1" dirty="0" smtClean="0"/>
              <a:t>Technology</a:t>
            </a:r>
            <a:r>
              <a:rPr lang="en-IN" dirty="0"/>
              <a:t/>
            </a:r>
            <a:br>
              <a:rPr lang="en-IN" dirty="0"/>
            </a:br>
            <a:endParaRPr lang="en-IN" dirty="0"/>
          </a:p>
        </p:txBody>
      </p:sp>
      <p:sp>
        <p:nvSpPr>
          <p:cNvPr id="3" name="Subtitle 2"/>
          <p:cNvSpPr>
            <a:spLocks noGrp="1"/>
          </p:cNvSpPr>
          <p:nvPr>
            <p:ph type="subTitle" idx="1"/>
          </p:nvPr>
        </p:nvSpPr>
        <p:spPr>
          <a:xfrm>
            <a:off x="2589213" y="4777379"/>
            <a:ext cx="8915399" cy="1908647"/>
          </a:xfrm>
        </p:spPr>
        <p:txBody>
          <a:bodyPr>
            <a:normAutofit lnSpcReduction="10000"/>
          </a:bodyPr>
          <a:lstStyle/>
          <a:p>
            <a:r>
              <a:rPr lang="en-US" dirty="0" smtClean="0"/>
              <a:t>By</a:t>
            </a:r>
          </a:p>
          <a:p>
            <a:r>
              <a:rPr lang="en-US" dirty="0" err="1" smtClean="0"/>
              <a:t>Swarnakshi</a:t>
            </a:r>
            <a:r>
              <a:rPr lang="en-US" dirty="0" smtClean="0"/>
              <a:t> </a:t>
            </a:r>
            <a:r>
              <a:rPr lang="en-US" dirty="0" err="1" smtClean="0"/>
              <a:t>Upadhyay</a:t>
            </a:r>
            <a:endParaRPr lang="en-US" dirty="0" smtClean="0"/>
          </a:p>
          <a:p>
            <a:r>
              <a:rPr lang="en-US" dirty="0" smtClean="0"/>
              <a:t>Assistant Professor</a:t>
            </a:r>
          </a:p>
          <a:p>
            <a:r>
              <a:rPr lang="en-US" dirty="0" smtClean="0"/>
              <a:t>School of Pharmaceutical Sciences</a:t>
            </a:r>
          </a:p>
          <a:p>
            <a:r>
              <a:rPr lang="en-US" dirty="0" smtClean="0"/>
              <a:t>CSJM University</a:t>
            </a:r>
            <a:endParaRPr lang="en-IN" dirty="0"/>
          </a:p>
        </p:txBody>
      </p:sp>
    </p:spTree>
    <p:extLst>
      <p:ext uri="{BB962C8B-B14F-4D97-AF65-F5344CB8AC3E}">
        <p14:creationId xmlns:p14="http://schemas.microsoft.com/office/powerpoint/2010/main" val="3257733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2592925" y="1905000"/>
            <a:ext cx="8911687" cy="4697136"/>
          </a:xfrm>
          <a:prstGeom prst="rect">
            <a:avLst/>
          </a:prstGeom>
        </p:spPr>
      </p:pic>
    </p:spTree>
    <p:extLst>
      <p:ext uri="{BB962C8B-B14F-4D97-AF65-F5344CB8AC3E}">
        <p14:creationId xmlns:p14="http://schemas.microsoft.com/office/powerpoint/2010/main" val="342857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APPLICATION OF RECOMBINANT DNA TECHNOLOGY</a:t>
            </a:r>
            <a:r>
              <a:rPr lang="en-US" dirty="0"/>
              <a:t/>
            </a:r>
            <a:br>
              <a:rPr lang="en-US" dirty="0"/>
            </a:br>
            <a:endParaRPr lang="en-IN" dirty="0"/>
          </a:p>
        </p:txBody>
      </p:sp>
      <p:sp>
        <p:nvSpPr>
          <p:cNvPr id="3" name="Content Placeholder 2"/>
          <p:cNvSpPr>
            <a:spLocks noGrp="1"/>
          </p:cNvSpPr>
          <p:nvPr>
            <p:ph idx="1"/>
          </p:nvPr>
        </p:nvSpPr>
        <p:spPr>
          <a:xfrm>
            <a:off x="2589212" y="2133600"/>
            <a:ext cx="8915400" cy="4724400"/>
          </a:xfrm>
        </p:spPr>
        <p:txBody>
          <a:bodyPr>
            <a:normAutofit fontScale="85000" lnSpcReduction="20000"/>
          </a:bodyPr>
          <a:lstStyle/>
          <a:p>
            <a:r>
              <a:rPr lang="en-US" dirty="0"/>
              <a:t>Recombinant DNA is widely used in biotechnology, medicine and research.</a:t>
            </a:r>
          </a:p>
          <a:p>
            <a:r>
              <a:rPr lang="en-US" dirty="0"/>
              <a:t>The most common application of recombinant DNA is in basic research, in which the technology is important to most current work in the biological and biomedical sciences.</a:t>
            </a:r>
          </a:p>
          <a:p>
            <a:r>
              <a:rPr lang="en-US" dirty="0"/>
              <a:t>Recombinant DNA is used to identify, map and sequence genes, and to determine their function.</a:t>
            </a:r>
          </a:p>
          <a:p>
            <a:r>
              <a:rPr lang="en-US" dirty="0"/>
              <a:t>Recombinant proteins are widely used as reagents in laboratory experiments and to generate antibody probes for examining protein synthesis within cells and organisms.</a:t>
            </a:r>
          </a:p>
          <a:p>
            <a:r>
              <a:rPr lang="en-US" dirty="0"/>
              <a:t>Many additional practical applications of recombinant DNA are found in industry, food production, human and veterinary medicine, agriculture, and bioengineering.</a:t>
            </a:r>
          </a:p>
          <a:p>
            <a:pPr>
              <a:buFont typeface="+mj-lt"/>
              <a:buAutoNum type="arabicPeriod"/>
            </a:pPr>
            <a:r>
              <a:rPr lang="en-US" dirty="0"/>
              <a:t>DNA technology is also used to detect the presence of HIV in a person.</a:t>
            </a:r>
          </a:p>
          <a:p>
            <a:pPr>
              <a:buFont typeface="+mj-lt"/>
              <a:buAutoNum type="arabicPeriod"/>
            </a:pPr>
            <a:r>
              <a:rPr lang="en-US" dirty="0"/>
              <a:t>Application of recombinant DNA technology in Agriculture – For example, manufacture of </a:t>
            </a:r>
            <a:r>
              <a:rPr lang="en-US" dirty="0" err="1"/>
              <a:t>Bt</a:t>
            </a:r>
            <a:r>
              <a:rPr lang="en-US" dirty="0"/>
              <a:t>-Cotton to protect the plant against ball worms.</a:t>
            </a:r>
          </a:p>
          <a:p>
            <a:pPr>
              <a:buFont typeface="+mj-lt"/>
              <a:buAutoNum type="arabicPeriod"/>
            </a:pPr>
            <a:r>
              <a:rPr lang="en-US" dirty="0"/>
              <a:t>Application of medicines – Insulin production by DNA recombinant technology is a classic example.</a:t>
            </a:r>
          </a:p>
          <a:p>
            <a:pPr>
              <a:buFont typeface="+mj-lt"/>
              <a:buAutoNum type="arabicPeriod"/>
            </a:pPr>
            <a:r>
              <a:rPr lang="en-US" dirty="0"/>
              <a:t>Gene Therapy – It is used as an attempt to correct the gene defects which give rise to heredity diseases.</a:t>
            </a:r>
          </a:p>
          <a:p>
            <a:pPr>
              <a:buFont typeface="+mj-lt"/>
              <a:buAutoNum type="arabicPeriod"/>
            </a:pPr>
            <a:r>
              <a:rPr lang="en-US" dirty="0"/>
              <a:t>Clinical diagnosis – ELISA is an example where the application of recombinant DNA is possible</a:t>
            </a:r>
            <a:r>
              <a:rPr lang="en-US" dirty="0" smtClean="0"/>
              <a:t>.</a:t>
            </a:r>
            <a:endParaRPr lang="en-US" dirty="0"/>
          </a:p>
        </p:txBody>
      </p:sp>
    </p:spTree>
    <p:extLst>
      <p:ext uri="{BB962C8B-B14F-4D97-AF65-F5344CB8AC3E}">
        <p14:creationId xmlns:p14="http://schemas.microsoft.com/office/powerpoint/2010/main" val="412494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IN" b="1" dirty="0"/>
          </a:p>
        </p:txBody>
      </p:sp>
      <p:sp>
        <p:nvSpPr>
          <p:cNvPr id="3" name="Content Placeholder 2"/>
          <p:cNvSpPr>
            <a:spLocks noGrp="1"/>
          </p:cNvSpPr>
          <p:nvPr>
            <p:ph idx="1"/>
          </p:nvPr>
        </p:nvSpPr>
        <p:spPr>
          <a:xfrm>
            <a:off x="2589212" y="2133600"/>
            <a:ext cx="8915400" cy="4418202"/>
          </a:xfrm>
        </p:spPr>
        <p:txBody>
          <a:bodyPr>
            <a:normAutofit lnSpcReduction="10000"/>
          </a:bodyPr>
          <a:lstStyle/>
          <a:p>
            <a:r>
              <a:rPr lang="en-US" dirty="0"/>
              <a:t>Recombinant </a:t>
            </a:r>
            <a:r>
              <a:rPr lang="en-US" b="1" dirty="0">
                <a:hlinkClick r:id="rId2"/>
              </a:rPr>
              <a:t>DNA</a:t>
            </a:r>
            <a:r>
              <a:rPr lang="en-US" dirty="0"/>
              <a:t> technology refers to the joining together of DNA molecules from two different species that are inserted into a host organism to produce new genetic combinations that are of value to science, medicine, agriculture, and industry.</a:t>
            </a:r>
          </a:p>
          <a:p>
            <a:r>
              <a:rPr lang="en-US" dirty="0"/>
              <a:t>Recombinant DNA (rDNA), on the other hand is the general name for a piece of DNA that has been created by the combination of at least two strands.</a:t>
            </a:r>
          </a:p>
          <a:p>
            <a:r>
              <a:rPr lang="en-US" dirty="0"/>
              <a:t>They are DNA molecules formed by laboratory methods of genetic recombination (such as molecular cloning) to bring together genetic material from multiple sources, creating sequences that would not otherwise be found in the genome.</a:t>
            </a:r>
          </a:p>
          <a:p>
            <a:r>
              <a:rPr lang="en-US" dirty="0"/>
              <a:t>Recombinant DNA in a living organism was first achieved in 1973 by Herbert Boyer, of the University of California at San Francisco, and Stanley Cohen, at Stanford University, who used </a:t>
            </a:r>
            <a:r>
              <a:rPr lang="en-US" i="1" dirty="0"/>
              <a:t>E. coli </a:t>
            </a:r>
            <a:r>
              <a:rPr lang="en-US" dirty="0"/>
              <a:t>restriction enzymes to insert foreign DNA into plasmids.</a:t>
            </a:r>
          </a:p>
          <a:p>
            <a:pPr marL="0" indent="0">
              <a:buNone/>
            </a:pPr>
            <a:endParaRPr lang="en-IN" dirty="0"/>
          </a:p>
        </p:txBody>
      </p:sp>
    </p:spTree>
    <p:extLst>
      <p:ext uri="{BB962C8B-B14F-4D97-AF65-F5344CB8AC3E}">
        <p14:creationId xmlns:p14="http://schemas.microsoft.com/office/powerpoint/2010/main" val="28847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STEPS OF GENETIC RECOMBINATION TECHNOLOGY</a:t>
            </a:r>
            <a:r>
              <a:rPr lang="en-US" dirty="0"/>
              <a:t/>
            </a:r>
            <a:br>
              <a:rPr lang="en-US" dirty="0"/>
            </a:br>
            <a:r>
              <a:rPr lang="en-US" dirty="0"/>
              <a:t/>
            </a:r>
            <a:br>
              <a:rPr lang="en-US" dirty="0"/>
            </a:br>
            <a:endParaRPr lang="en-IN" dirty="0"/>
          </a:p>
        </p:txBody>
      </p:sp>
      <p:sp>
        <p:nvSpPr>
          <p:cNvPr id="3" name="Content Placeholder 2"/>
          <p:cNvSpPr>
            <a:spLocks noGrp="1"/>
          </p:cNvSpPr>
          <p:nvPr>
            <p:ph idx="1"/>
          </p:nvPr>
        </p:nvSpPr>
        <p:spPr/>
        <p:txBody>
          <a:bodyPr/>
          <a:lstStyle/>
          <a:p>
            <a:r>
              <a:rPr lang="en-IN" b="1" dirty="0"/>
              <a:t>Isolation of Genetic Material</a:t>
            </a:r>
            <a:endParaRPr lang="en-IN" dirty="0"/>
          </a:p>
          <a:p>
            <a:r>
              <a:rPr lang="en-IN" b="1" dirty="0"/>
              <a:t>Restriction Enzyme Digestion</a:t>
            </a:r>
            <a:endParaRPr lang="en-IN" dirty="0"/>
          </a:p>
          <a:p>
            <a:r>
              <a:rPr lang="en-IN" b="1" dirty="0"/>
              <a:t>Amplification Using PCR</a:t>
            </a:r>
            <a:endParaRPr lang="en-IN" dirty="0"/>
          </a:p>
          <a:p>
            <a:r>
              <a:rPr lang="en-IN" b="1" dirty="0"/>
              <a:t>Ligation of DNA Molecules</a:t>
            </a:r>
            <a:endParaRPr lang="en-IN" dirty="0"/>
          </a:p>
          <a:p>
            <a:r>
              <a:rPr lang="en-US" b="1" dirty="0"/>
              <a:t>Insertion of Recombinant DNA Into Host</a:t>
            </a:r>
            <a:endParaRPr lang="en-US" dirty="0"/>
          </a:p>
          <a:p>
            <a:r>
              <a:rPr lang="en-IN" b="1" dirty="0"/>
              <a:t>Isolation of Recombinant Cells</a:t>
            </a:r>
            <a:endParaRPr lang="en-IN" dirty="0"/>
          </a:p>
          <a:p>
            <a:pPr marL="0" indent="0">
              <a:buNone/>
            </a:pPr>
            <a:endParaRPr lang="en-IN" dirty="0"/>
          </a:p>
        </p:txBody>
      </p:sp>
    </p:spTree>
    <p:extLst>
      <p:ext uri="{BB962C8B-B14F-4D97-AF65-F5344CB8AC3E}">
        <p14:creationId xmlns:p14="http://schemas.microsoft.com/office/powerpoint/2010/main" val="90214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1. Isolation </a:t>
            </a:r>
            <a:r>
              <a:rPr lang="en-IN" b="1" dirty="0"/>
              <a:t>of Genetic </a:t>
            </a:r>
            <a:r>
              <a:rPr lang="en-IN" b="1" dirty="0" smtClean="0"/>
              <a:t>Material</a:t>
            </a:r>
            <a:endParaRPr lang="en-IN" dirty="0"/>
          </a:p>
        </p:txBody>
      </p:sp>
      <p:sp>
        <p:nvSpPr>
          <p:cNvPr id="3" name="Content Placeholder 2"/>
          <p:cNvSpPr>
            <a:spLocks noGrp="1"/>
          </p:cNvSpPr>
          <p:nvPr>
            <p:ph idx="1"/>
          </p:nvPr>
        </p:nvSpPr>
        <p:spPr>
          <a:xfrm>
            <a:off x="2589212" y="2133599"/>
            <a:ext cx="8915400" cy="4191699"/>
          </a:xfrm>
        </p:spPr>
        <p:txBody>
          <a:bodyPr/>
          <a:lstStyle/>
          <a:p>
            <a:r>
              <a:rPr lang="en-US" dirty="0"/>
              <a:t>The first step in rDNA technology is to isolate the desired DNA in its pure form i.e. free from other macromolecules.</a:t>
            </a:r>
          </a:p>
          <a:p>
            <a:r>
              <a:rPr lang="en-US" dirty="0"/>
              <a:t>Since DNA exists within the cell membrane along with other macromolecules such as RNA, polysaccharides, proteins, and lipids, it must be separated and purified which involves enzymes such as lysozymes, </a:t>
            </a:r>
            <a:r>
              <a:rPr lang="en-US" dirty="0" err="1"/>
              <a:t>cellulase</a:t>
            </a:r>
            <a:r>
              <a:rPr lang="en-US" dirty="0"/>
              <a:t>, </a:t>
            </a:r>
            <a:r>
              <a:rPr lang="en-US" dirty="0" err="1"/>
              <a:t>chitinase</a:t>
            </a:r>
            <a:r>
              <a:rPr lang="en-US" dirty="0"/>
              <a:t>, ribonuclease, proteases etc.  </a:t>
            </a:r>
          </a:p>
          <a:p>
            <a:r>
              <a:rPr lang="en-US" dirty="0"/>
              <a:t>Other macromolecules are removable with other enzymes or treatments. Ultimately, the addition of ethanol causes the DNA to precipitate out as fine threads. This is then spooled out to give purified DNA.</a:t>
            </a:r>
          </a:p>
          <a:p>
            <a:pPr marL="0" indent="0">
              <a:buNone/>
            </a:pPr>
            <a:endParaRPr lang="en-IN" dirty="0"/>
          </a:p>
        </p:txBody>
      </p:sp>
    </p:spTree>
    <p:extLst>
      <p:ext uri="{BB962C8B-B14F-4D97-AF65-F5344CB8AC3E}">
        <p14:creationId xmlns:p14="http://schemas.microsoft.com/office/powerpoint/2010/main" val="156130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2. Restriction </a:t>
            </a:r>
            <a:r>
              <a:rPr lang="en-IN" b="1" dirty="0"/>
              <a:t>Enzyme Digestion</a:t>
            </a:r>
            <a:r>
              <a:rPr lang="en-IN" dirty="0"/>
              <a:t/>
            </a:r>
            <a:br>
              <a:rPr lang="en-IN" dirty="0"/>
            </a:br>
            <a:endParaRPr lang="en-IN" dirty="0"/>
          </a:p>
        </p:txBody>
      </p:sp>
      <p:sp>
        <p:nvSpPr>
          <p:cNvPr id="3" name="Content Placeholder 2"/>
          <p:cNvSpPr>
            <a:spLocks noGrp="1"/>
          </p:cNvSpPr>
          <p:nvPr>
            <p:ph idx="1"/>
          </p:nvPr>
        </p:nvSpPr>
        <p:spPr>
          <a:xfrm>
            <a:off x="2589212" y="2133600"/>
            <a:ext cx="8915400" cy="4334312"/>
          </a:xfrm>
        </p:spPr>
        <p:txBody>
          <a:bodyPr/>
          <a:lstStyle/>
          <a:p>
            <a:r>
              <a:rPr lang="en-US" dirty="0"/>
              <a:t>Restriction enzymes act as molecular scissors that cut DNA at specific locations. These reactions are called ‘restriction enzyme digestions’.</a:t>
            </a:r>
          </a:p>
          <a:p>
            <a:r>
              <a:rPr lang="en-US" dirty="0"/>
              <a:t>They involve the incubation of the purified DNA with the selected restriction enzyme, at conditions optimal for that specific enzyme.</a:t>
            </a:r>
          </a:p>
          <a:p>
            <a:r>
              <a:rPr lang="en-US" dirty="0"/>
              <a:t>The technique ‘Agarose Gel Electrophoresis’ reveals the progress of the restriction enzyme digestion.</a:t>
            </a:r>
          </a:p>
          <a:p>
            <a:r>
              <a:rPr lang="en-US" dirty="0"/>
              <a:t>This technique involves running out the DNA on an agarose gel. On the application of current, the negatively charged DNA travels to the positive electrode and is separated out based on size. This allows separating and cutting out the digested DNA fragments.</a:t>
            </a:r>
          </a:p>
          <a:p>
            <a:r>
              <a:rPr lang="en-US" dirty="0"/>
              <a:t>The vector DNA is also processed using the same procedure.</a:t>
            </a:r>
          </a:p>
          <a:p>
            <a:pPr marL="0" indent="0">
              <a:buNone/>
            </a:pPr>
            <a:endParaRPr lang="en-IN" dirty="0"/>
          </a:p>
        </p:txBody>
      </p:sp>
    </p:spTree>
    <p:extLst>
      <p:ext uri="{BB962C8B-B14F-4D97-AF65-F5344CB8AC3E}">
        <p14:creationId xmlns:p14="http://schemas.microsoft.com/office/powerpoint/2010/main" val="338020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3. Amplification </a:t>
            </a:r>
            <a:r>
              <a:rPr lang="en-IN" b="1" dirty="0"/>
              <a:t>Using PCR</a:t>
            </a:r>
            <a:r>
              <a:rPr lang="en-IN" dirty="0"/>
              <a:t/>
            </a:r>
            <a:br>
              <a:rPr lang="en-IN" dirty="0"/>
            </a:br>
            <a:endParaRPr lang="en-IN" dirty="0"/>
          </a:p>
        </p:txBody>
      </p:sp>
      <p:sp>
        <p:nvSpPr>
          <p:cNvPr id="3" name="Content Placeholder 2"/>
          <p:cNvSpPr>
            <a:spLocks noGrp="1"/>
          </p:cNvSpPr>
          <p:nvPr>
            <p:ph idx="1"/>
          </p:nvPr>
        </p:nvSpPr>
        <p:spPr>
          <a:xfrm>
            <a:off x="2589212" y="2133599"/>
            <a:ext cx="8915400" cy="4443369"/>
          </a:xfrm>
        </p:spPr>
        <p:txBody>
          <a:bodyPr>
            <a:normAutofit/>
          </a:bodyPr>
          <a:lstStyle/>
          <a:p>
            <a:r>
              <a:rPr lang="en-US" dirty="0"/>
              <a:t>Polymerase Chain Reaction or PCR is a method of making multiple copies of a DNA sequence using the enzyme – DNA polymerase in vitro.</a:t>
            </a:r>
          </a:p>
          <a:p>
            <a:r>
              <a:rPr lang="en-US" dirty="0"/>
              <a:t>It helps to amplify a single copy or a few copies of DNA into thousands to millions of copies.</a:t>
            </a:r>
          </a:p>
          <a:p>
            <a:r>
              <a:rPr lang="en-US" dirty="0"/>
              <a:t>PCR reactions are run on ‘thermal cyclers’ using the following components:</a:t>
            </a:r>
          </a:p>
          <a:p>
            <a:pPr>
              <a:buFont typeface="+mj-lt"/>
              <a:buAutoNum type="arabicPeriod"/>
            </a:pPr>
            <a:r>
              <a:rPr lang="en-US" dirty="0"/>
              <a:t>Template – DNA to be amplified</a:t>
            </a:r>
          </a:p>
          <a:p>
            <a:pPr>
              <a:buFont typeface="+mj-lt"/>
              <a:buAutoNum type="arabicPeriod"/>
            </a:pPr>
            <a:r>
              <a:rPr lang="en-US" dirty="0"/>
              <a:t>Primers – small, chemically synthesized oligonucleotides that are complementary to a region of the DNA.</a:t>
            </a:r>
          </a:p>
          <a:p>
            <a:pPr>
              <a:buFont typeface="+mj-lt"/>
              <a:buAutoNum type="arabicPeriod"/>
            </a:pPr>
            <a:r>
              <a:rPr lang="en-US" dirty="0"/>
              <a:t>Enzyme – DNA polymerase</a:t>
            </a:r>
          </a:p>
          <a:p>
            <a:pPr>
              <a:buFont typeface="+mj-lt"/>
              <a:buAutoNum type="arabicPeriod"/>
            </a:pPr>
            <a:r>
              <a:rPr lang="en-US" dirty="0"/>
              <a:t>Nucleotides – needed to extend the primers by the enzyme.</a:t>
            </a:r>
          </a:p>
          <a:p>
            <a:r>
              <a:rPr lang="en-US" dirty="0"/>
              <a:t>The cut fragments of DNA can be amplified using PCR and then ligated with the cut vector.</a:t>
            </a:r>
          </a:p>
          <a:p>
            <a:endParaRPr lang="en-IN" dirty="0"/>
          </a:p>
        </p:txBody>
      </p:sp>
    </p:spTree>
    <p:extLst>
      <p:ext uri="{BB962C8B-B14F-4D97-AF65-F5344CB8AC3E}">
        <p14:creationId xmlns:p14="http://schemas.microsoft.com/office/powerpoint/2010/main" val="23304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4. Ligation </a:t>
            </a:r>
            <a:r>
              <a:rPr lang="en-IN" b="1" dirty="0"/>
              <a:t>of DNA Molecules</a:t>
            </a:r>
            <a:r>
              <a:rPr lang="en-IN" dirty="0"/>
              <a:t/>
            </a:r>
            <a:br>
              <a:rPr lang="en-IN" dirty="0"/>
            </a:br>
            <a:endParaRPr lang="en-IN" dirty="0"/>
          </a:p>
        </p:txBody>
      </p:sp>
      <p:sp>
        <p:nvSpPr>
          <p:cNvPr id="3" name="Content Placeholder 2"/>
          <p:cNvSpPr>
            <a:spLocks noGrp="1"/>
          </p:cNvSpPr>
          <p:nvPr>
            <p:ph idx="1"/>
          </p:nvPr>
        </p:nvSpPr>
        <p:spPr>
          <a:xfrm>
            <a:off x="2589212" y="2133600"/>
            <a:ext cx="8915400" cy="4518870"/>
          </a:xfrm>
        </p:spPr>
        <p:txBody>
          <a:bodyPr/>
          <a:lstStyle/>
          <a:p>
            <a:r>
              <a:rPr lang="en-US" dirty="0"/>
              <a:t>The purified DNA and the vector of interest are cut with the same restriction enzyme.</a:t>
            </a:r>
          </a:p>
          <a:p>
            <a:r>
              <a:rPr lang="en-US" dirty="0"/>
              <a:t>This gives us the cut fragment of DNA and the cut vector, that is now open.</a:t>
            </a:r>
          </a:p>
          <a:p>
            <a:r>
              <a:rPr lang="en-US" dirty="0"/>
              <a:t>The process of joining these two pieces together using the enzyme ‘DNA ligase’ is ‘ligation’.</a:t>
            </a:r>
          </a:p>
          <a:p>
            <a:r>
              <a:rPr lang="en-US" dirty="0"/>
              <a:t>The result­ing DNA molecule is a hybrid of two DNA molecules – the interest molecule and the vector. In the ter­minology of genetics this intermixing of dif­ferent DNA strands is called recombination.</a:t>
            </a:r>
          </a:p>
          <a:p>
            <a:r>
              <a:rPr lang="en-US" dirty="0"/>
              <a:t>Hence, this new hybrid DNA molecule is also called a recombinant DNA molecule and the technology is referred to as the </a:t>
            </a:r>
            <a:r>
              <a:rPr lang="en-US" b="1" dirty="0"/>
              <a:t>recom­binant DNA technology</a:t>
            </a:r>
            <a:r>
              <a:rPr lang="en-US" dirty="0"/>
              <a:t>.</a:t>
            </a:r>
          </a:p>
          <a:p>
            <a:pPr marL="0" indent="0">
              <a:buNone/>
            </a:pPr>
            <a:endParaRPr lang="en-IN" dirty="0"/>
          </a:p>
        </p:txBody>
      </p:sp>
    </p:spTree>
    <p:extLst>
      <p:ext uri="{BB962C8B-B14F-4D97-AF65-F5344CB8AC3E}">
        <p14:creationId xmlns:p14="http://schemas.microsoft.com/office/powerpoint/2010/main" val="270762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5. Insertion </a:t>
            </a:r>
            <a:r>
              <a:rPr lang="en-US" b="1" dirty="0"/>
              <a:t>of Recombinant DNA Into Host</a:t>
            </a:r>
            <a:r>
              <a:rPr lang="en-US" dirty="0"/>
              <a:t/>
            </a:r>
            <a:br>
              <a:rPr lang="en-US" dirty="0"/>
            </a:br>
            <a:endParaRPr lang="en-IN" dirty="0"/>
          </a:p>
        </p:txBody>
      </p:sp>
      <p:sp>
        <p:nvSpPr>
          <p:cNvPr id="3" name="Content Placeholder 2"/>
          <p:cNvSpPr>
            <a:spLocks noGrp="1"/>
          </p:cNvSpPr>
          <p:nvPr>
            <p:ph idx="1"/>
          </p:nvPr>
        </p:nvSpPr>
        <p:spPr/>
        <p:txBody>
          <a:bodyPr/>
          <a:lstStyle/>
          <a:p>
            <a:r>
              <a:rPr lang="en-US" dirty="0"/>
              <a:t>In this step, the recombinant DNA is introduced into a recipient host cell mostly, a bacterial cell. This process is ‘Transformation’.</a:t>
            </a:r>
          </a:p>
          <a:p>
            <a:r>
              <a:rPr lang="en-US" dirty="0"/>
              <a:t>Bacterial cells do not accept foreign DNA easily. Therefore, they are treated to make them ‘competent’ to accept new DNA. The processes used may be thermal shock, Ca</a:t>
            </a:r>
            <a:r>
              <a:rPr lang="en-US" baseline="30000" dirty="0"/>
              <a:t>++</a:t>
            </a:r>
            <a:r>
              <a:rPr lang="en-US" dirty="0"/>
              <a:t> ion treatment, electroporation etc.</a:t>
            </a:r>
          </a:p>
          <a:p>
            <a:pPr marL="0" indent="0">
              <a:buNone/>
            </a:pPr>
            <a:endParaRPr lang="en-IN" dirty="0"/>
          </a:p>
        </p:txBody>
      </p:sp>
    </p:spTree>
    <p:extLst>
      <p:ext uri="{BB962C8B-B14F-4D97-AF65-F5344CB8AC3E}">
        <p14:creationId xmlns:p14="http://schemas.microsoft.com/office/powerpoint/2010/main" val="112358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6. Isolation </a:t>
            </a:r>
            <a:r>
              <a:rPr lang="en-IN" b="1" dirty="0"/>
              <a:t>of Recombinant Cells</a:t>
            </a:r>
            <a:r>
              <a:rPr lang="en-IN" dirty="0"/>
              <a:t/>
            </a:r>
            <a:br>
              <a:rPr lang="en-IN" dirty="0"/>
            </a:br>
            <a:endParaRPr lang="en-IN" dirty="0"/>
          </a:p>
        </p:txBody>
      </p:sp>
      <p:sp>
        <p:nvSpPr>
          <p:cNvPr id="3" name="Content Placeholder 2"/>
          <p:cNvSpPr>
            <a:spLocks noGrp="1"/>
          </p:cNvSpPr>
          <p:nvPr>
            <p:ph idx="1"/>
          </p:nvPr>
        </p:nvSpPr>
        <p:spPr/>
        <p:txBody>
          <a:bodyPr/>
          <a:lstStyle/>
          <a:p>
            <a:r>
              <a:rPr lang="en-US" dirty="0"/>
              <a:t>The transformation process generates a mixed population of transformed and non-trans- formed host cells.</a:t>
            </a:r>
          </a:p>
          <a:p>
            <a:r>
              <a:rPr lang="en-US" dirty="0"/>
              <a:t>The selection process involves filtering the transformed host cells only.</a:t>
            </a:r>
          </a:p>
          <a:p>
            <a:r>
              <a:rPr lang="en-US" dirty="0"/>
              <a:t>For isolation of recombinant cell from non-recombinant cell, marker gene of plasmid vector is employed.</a:t>
            </a:r>
          </a:p>
          <a:p>
            <a:r>
              <a:rPr lang="en-US" dirty="0"/>
              <a:t>For examples, PBR322 plasmid vector contains different marker gene (Ampicillin resistant gene and Tetracycline resistant gene. When pst1 RE is used it knock out Ampicillin resistant gene from the plasmid, so that the recombinant cell become sensitive to Ampicillin.</a:t>
            </a:r>
          </a:p>
          <a:p>
            <a:pPr marL="0" indent="0">
              <a:buNone/>
            </a:pPr>
            <a:endParaRPr lang="en-IN" dirty="0"/>
          </a:p>
        </p:txBody>
      </p:sp>
    </p:spTree>
    <p:extLst>
      <p:ext uri="{BB962C8B-B14F-4D97-AF65-F5344CB8AC3E}">
        <p14:creationId xmlns:p14="http://schemas.microsoft.com/office/powerpoint/2010/main" val="12252974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555</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Recombinant DNA Technology </vt:lpstr>
      <vt:lpstr>INTRODUCTION</vt:lpstr>
      <vt:lpstr>STEPS OF GENETIC RECOMBINATION TECHNOLOGY  </vt:lpstr>
      <vt:lpstr>1. Isolation of Genetic Material</vt:lpstr>
      <vt:lpstr>2. Restriction Enzyme Digestion </vt:lpstr>
      <vt:lpstr>3. Amplification Using PCR </vt:lpstr>
      <vt:lpstr>4. Ligation of DNA Molecules </vt:lpstr>
      <vt:lpstr>5. Insertion of Recombinant DNA Into Host </vt:lpstr>
      <vt:lpstr>6. Isolation of Recombinant Cells </vt:lpstr>
      <vt:lpstr>PowerPoint Presentation</vt:lpstr>
      <vt:lpstr>APPLICATION OF RECOMBINANT DNA TECHNOLOGY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Recombinant DNA Technology</dc:title>
  <dc:creator>user</dc:creator>
  <cp:lastModifiedBy>user</cp:lastModifiedBy>
  <cp:revision>2</cp:revision>
  <dcterms:created xsi:type="dcterms:W3CDTF">2024-02-23T07:28:00Z</dcterms:created>
  <dcterms:modified xsi:type="dcterms:W3CDTF">2024-02-23T07:41:03Z</dcterms:modified>
</cp:coreProperties>
</file>