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1/23/2024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1/23/2024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1/23/2024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1/23/2024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pharmacyinfoline.com/classification-of-nutraceuticals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200" b="1" dirty="0"/>
              <a:t>Working and applications of biosensors in Pharmaceutical </a:t>
            </a:r>
            <a:r>
              <a:rPr lang="en-US" sz="3200" b="1" dirty="0" smtClean="0"/>
              <a:t>Industries</a:t>
            </a:r>
            <a:endParaRPr lang="en-IN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IN" dirty="0" smtClean="0"/>
              <a:t>By </a:t>
            </a:r>
          </a:p>
          <a:p>
            <a:r>
              <a:rPr lang="en-IN" dirty="0" err="1" smtClean="0"/>
              <a:t>Swarnakshi</a:t>
            </a:r>
            <a:r>
              <a:rPr lang="en-IN" dirty="0" smtClean="0"/>
              <a:t> </a:t>
            </a:r>
            <a:r>
              <a:rPr lang="en-IN" dirty="0" err="1" smtClean="0"/>
              <a:t>Upadhyay</a:t>
            </a:r>
            <a:endParaRPr lang="en-IN" dirty="0" smtClean="0"/>
          </a:p>
          <a:p>
            <a:r>
              <a:rPr lang="en-IN" dirty="0" smtClean="0"/>
              <a:t>Assistant professor</a:t>
            </a:r>
          </a:p>
          <a:p>
            <a:r>
              <a:rPr lang="en-IN" dirty="0" smtClean="0"/>
              <a:t>School of Pharmaceutical Sciences</a:t>
            </a:r>
          </a:p>
          <a:p>
            <a:r>
              <a:rPr lang="en-IN" dirty="0" smtClean="0"/>
              <a:t>CSJM University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1243446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b="1" dirty="0" err="1"/>
              <a:t>Penicillinase</a:t>
            </a:r>
            <a:r>
              <a:rPr lang="en-IN" b="1" dirty="0"/>
              <a:t> </a:t>
            </a:r>
            <a:r>
              <a:rPr lang="en-IN" b="1" dirty="0" smtClean="0"/>
              <a:t>biosensor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It is used for detection of β-lactam antibiotics in a particular sample.</a:t>
            </a:r>
          </a:p>
          <a:p>
            <a:r>
              <a:rPr lang="en-US" dirty="0"/>
              <a:t>Also used for determining/ detection of concentration of antibiotic.</a:t>
            </a:r>
          </a:p>
          <a:p>
            <a:pPr marL="0" indent="0">
              <a:buNone/>
            </a:pPr>
            <a:endParaRPr lang="en-IN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20" t="27134" r="44704" b="46177"/>
          <a:stretch/>
        </p:blipFill>
        <p:spPr>
          <a:xfrm>
            <a:off x="1295401" y="3590488"/>
            <a:ext cx="9601196" cy="2556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409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6000" b="1" dirty="0" smtClean="0"/>
              <a:t>BIOSENSOR</a:t>
            </a:r>
            <a:endParaRPr lang="en-IN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biosensor is a device, probe or electrode consisting of an immobilized biocatalyst (enzymes or cells</a:t>
            </a:r>
            <a:r>
              <a:rPr lang="en-US" dirty="0" smtClean="0"/>
              <a:t>).</a:t>
            </a:r>
          </a:p>
          <a:p>
            <a:pPr marL="0" indent="0" algn="ctr">
              <a:buNone/>
            </a:pPr>
            <a:r>
              <a:rPr lang="en-US" dirty="0" smtClean="0"/>
              <a:t>OR</a:t>
            </a:r>
          </a:p>
          <a:p>
            <a:r>
              <a:rPr lang="en-US" dirty="0"/>
              <a:t>A biosensor is an analytical device which is used to determine the presence and concentration of a specific substance in a biological </a:t>
            </a:r>
            <a:r>
              <a:rPr lang="en-US" dirty="0" err="1"/>
              <a:t>analyte</a:t>
            </a:r>
            <a:r>
              <a:rPr lang="en-US" dirty="0"/>
              <a:t>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5470995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Uses of the biosensor </a:t>
            </a:r>
            <a:r>
              <a:rPr lang="en-US" b="1" dirty="0" smtClean="0"/>
              <a:t>device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To detect microorganisms in water, food, </a:t>
            </a:r>
            <a:r>
              <a:rPr lang="en-US" dirty="0" err="1"/>
              <a:t>etc</a:t>
            </a:r>
            <a:r>
              <a:rPr lang="en-US" dirty="0"/>
              <a:t> and also for diagnostic purposes.</a:t>
            </a:r>
          </a:p>
          <a:p>
            <a:r>
              <a:rPr lang="en-US" dirty="0"/>
              <a:t>Finding microorganisms in a blood sample or any biological sample to detect the disease or disorder.</a:t>
            </a:r>
          </a:p>
          <a:p>
            <a:r>
              <a:rPr lang="en-US" dirty="0"/>
              <a:t>Used for detecting chemicals like antibiotics in a particular sample.</a:t>
            </a:r>
          </a:p>
          <a:p>
            <a:r>
              <a:rPr lang="en-US" dirty="0"/>
              <a:t>Can be used to detect toxic chemicals in </a:t>
            </a:r>
            <a:r>
              <a:rPr lang="en-US" dirty="0">
                <a:hlinkClick r:id="rId2" tooltip="nutraceuticals"/>
              </a:rPr>
              <a:t>nutraceuticals</a:t>
            </a:r>
            <a:r>
              <a:rPr lang="en-US" dirty="0"/>
              <a:t> or food supplements, packed food, etc.</a:t>
            </a:r>
          </a:p>
          <a:p>
            <a:r>
              <a:rPr lang="en-US" dirty="0"/>
              <a:t>Can be used for detecting proteins (biomarkers). These proteins are present in the blood sample of a diseased person (e.g. Cancer patient) and hence disease can be diagnosed or detected.</a:t>
            </a:r>
          </a:p>
          <a:p>
            <a:r>
              <a:rPr lang="en-US" dirty="0"/>
              <a:t>Early diagnosis of various diseases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75226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b="1" dirty="0"/>
              <a:t>Composition of </a:t>
            </a:r>
            <a:r>
              <a:rPr lang="en-IN" b="1" dirty="0" smtClean="0"/>
              <a:t>biosensor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Biosensor consists of immobilized enzymes or cells which are used in detection </a:t>
            </a:r>
            <a:r>
              <a:rPr lang="en-US" dirty="0" smtClean="0"/>
              <a:t>system.</a:t>
            </a:r>
          </a:p>
          <a:p>
            <a:pPr marL="0" indent="0">
              <a:buNone/>
            </a:pPr>
            <a:r>
              <a:rPr lang="en-IN" b="1" dirty="0" err="1" smtClean="0"/>
              <a:t>Bioreceptor</a:t>
            </a:r>
            <a:r>
              <a:rPr lang="en-IN" b="1" dirty="0" smtClean="0"/>
              <a:t>: </a:t>
            </a:r>
            <a:r>
              <a:rPr lang="en-US" dirty="0"/>
              <a:t>Different enzymes can be immobilized for different purposes like detection of various substances.</a:t>
            </a:r>
          </a:p>
          <a:p>
            <a:pPr marL="0" indent="0">
              <a:buNone/>
            </a:pPr>
            <a:r>
              <a:rPr lang="en-US" dirty="0"/>
              <a:t>The substances which can be detected are as follows:</a:t>
            </a:r>
          </a:p>
          <a:p>
            <a:r>
              <a:rPr lang="en-US" dirty="0"/>
              <a:t>Antibody, Nucleic acids</a:t>
            </a:r>
          </a:p>
          <a:p>
            <a:r>
              <a:rPr lang="en-US" dirty="0"/>
              <a:t>Cells (microbial, plant, animal, human)</a:t>
            </a:r>
          </a:p>
          <a:p>
            <a:r>
              <a:rPr lang="en-US" dirty="0"/>
              <a:t>MIP: macrophage inflammatory protein (protein)</a:t>
            </a:r>
          </a:p>
          <a:p>
            <a:pPr marL="0" indent="0">
              <a:buNone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9613275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/>
              <a:t>Composition of biosensor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1"/>
            <a:ext cx="9601196" cy="3483141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IN" b="1" dirty="0" smtClean="0"/>
              <a:t>Transducer: </a:t>
            </a:r>
            <a:r>
              <a:rPr lang="en-US" dirty="0"/>
              <a:t>A transducer converts the interaction between the </a:t>
            </a:r>
            <a:r>
              <a:rPr lang="en-US" dirty="0" err="1"/>
              <a:t>analyte</a:t>
            </a:r>
            <a:r>
              <a:rPr lang="en-US" dirty="0"/>
              <a:t> (substance to be detected) and the immobilized enzymes and cells into a measurable signal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/>
              <a:t>The signal can be physical, chemical or electrical signal. Numbers of transducers are used which are listed as follows</a:t>
            </a:r>
            <a:r>
              <a:rPr lang="en-US" dirty="0" smtClean="0"/>
              <a:t>:</a:t>
            </a:r>
          </a:p>
          <a:p>
            <a:r>
              <a:rPr lang="en-US" dirty="0"/>
              <a:t>Optical : absorption, fluorescence, interference</a:t>
            </a:r>
          </a:p>
          <a:p>
            <a:r>
              <a:rPr lang="en-US" dirty="0"/>
              <a:t>Electrochemical : potentiometric, </a:t>
            </a:r>
            <a:r>
              <a:rPr lang="en-US" dirty="0" err="1"/>
              <a:t>amperometric</a:t>
            </a:r>
            <a:r>
              <a:rPr lang="en-US" dirty="0"/>
              <a:t>, </a:t>
            </a:r>
            <a:r>
              <a:rPr lang="en-US" dirty="0" err="1"/>
              <a:t>conductimetric</a:t>
            </a:r>
            <a:endParaRPr lang="en-US" dirty="0"/>
          </a:p>
          <a:p>
            <a:r>
              <a:rPr lang="en-US" dirty="0"/>
              <a:t>Mass based</a:t>
            </a:r>
          </a:p>
          <a:p>
            <a:r>
              <a:rPr lang="en-US" dirty="0"/>
              <a:t>Temperature based</a:t>
            </a:r>
          </a:p>
          <a:p>
            <a:r>
              <a:rPr lang="en-US" dirty="0"/>
              <a:t>Electric and magnet : dielectric and    permeating properties, voltage or current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IN" b="1" dirty="0"/>
              <a:t>Display </a:t>
            </a:r>
            <a:r>
              <a:rPr lang="en-IN" b="1" dirty="0" smtClean="0"/>
              <a:t>unit: </a:t>
            </a:r>
            <a:r>
              <a:rPr lang="en-US" dirty="0"/>
              <a:t>The signal is displayed onto the display unit of the biosensor.</a:t>
            </a:r>
          </a:p>
          <a:p>
            <a:pPr marL="0" indent="0">
              <a:buNone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84049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b="1" dirty="0" smtClean="0"/>
              <a:t>Working of a biosensor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Enzymes are a protein molecule which acts as a catalyst in several chemical reactions and are used as </a:t>
            </a:r>
            <a:r>
              <a:rPr lang="en-US" dirty="0" err="1"/>
              <a:t>bioreceptors</a:t>
            </a:r>
            <a:r>
              <a:rPr lang="en-US" dirty="0"/>
              <a:t>.</a:t>
            </a:r>
          </a:p>
          <a:p>
            <a:r>
              <a:rPr lang="en-US" dirty="0"/>
              <a:t>The enzyme which is used in the biosensor reacts with the </a:t>
            </a:r>
            <a:r>
              <a:rPr lang="en-US" dirty="0" err="1"/>
              <a:t>analyte</a:t>
            </a:r>
            <a:r>
              <a:rPr lang="en-US" dirty="0"/>
              <a:t> or substances which is to be determined.</a:t>
            </a:r>
          </a:p>
          <a:p>
            <a:r>
              <a:rPr lang="en-US" dirty="0"/>
              <a:t>The product formed is detected using a transducer and the signals which are produced are processed and converted into different measurable forms.</a:t>
            </a:r>
          </a:p>
          <a:p>
            <a:pPr marL="0" indent="0">
              <a:buNone/>
            </a:pPr>
            <a:endParaRPr lang="en-IN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88" t="30840" r="44370" b="56260"/>
          <a:stretch/>
        </p:blipFill>
        <p:spPr>
          <a:xfrm>
            <a:off x="3137483" y="5092117"/>
            <a:ext cx="5142451" cy="1054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922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b="1" dirty="0"/>
              <a:t>Examples of biosensors</a:t>
            </a:r>
            <a:br>
              <a:rPr lang="en-IN" b="1" dirty="0"/>
            </a:b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IN" dirty="0"/>
              <a:t>There are several known biosensors, some of the examples are as follows</a:t>
            </a:r>
          </a:p>
          <a:p>
            <a:r>
              <a:rPr lang="en-IN" dirty="0"/>
              <a:t>For </a:t>
            </a:r>
            <a:r>
              <a:rPr lang="en-IN" dirty="0" err="1"/>
              <a:t>analyzing</a:t>
            </a:r>
            <a:r>
              <a:rPr lang="en-IN" dirty="0"/>
              <a:t> the quantity of alcohol, an enzyme alcohol oxidase is immobilized using glutaraldehyde where the transducer is oxygen.</a:t>
            </a:r>
          </a:p>
          <a:p>
            <a:r>
              <a:rPr lang="en-IN" dirty="0"/>
              <a:t>For determining glutamate concentration, glutamate decarboxylase is immobilized using glutaraldehyde having CO2 as the transducer.</a:t>
            </a:r>
          </a:p>
          <a:p>
            <a:r>
              <a:rPr lang="en-IN" dirty="0"/>
              <a:t>Urea uses polyacrylamide for immobilization of urease enzyme.</a:t>
            </a:r>
          </a:p>
          <a:p>
            <a:r>
              <a:rPr lang="en-IN" dirty="0"/>
              <a:t>Examples for glucose and penicillin are well discussed ahead.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9454498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b="1" dirty="0"/>
              <a:t>Glucose </a:t>
            </a:r>
            <a:r>
              <a:rPr lang="en-IN" b="1" dirty="0" smtClean="0"/>
              <a:t>biosensor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Target molecule is glucose.</a:t>
            </a:r>
          </a:p>
          <a:p>
            <a:r>
              <a:rPr lang="en-US" dirty="0"/>
              <a:t>For detection of glucose, glucose oxidase enzyme is used as </a:t>
            </a:r>
            <a:r>
              <a:rPr lang="en-US" dirty="0" err="1"/>
              <a:t>bioreceptor</a:t>
            </a:r>
            <a:r>
              <a:rPr lang="en-US" dirty="0"/>
              <a:t>.</a:t>
            </a:r>
          </a:p>
          <a:p>
            <a:r>
              <a:rPr lang="en-US" dirty="0"/>
              <a:t>This enzyme is immobilized on a membrane.</a:t>
            </a:r>
          </a:p>
          <a:p>
            <a:r>
              <a:rPr lang="en-US" dirty="0"/>
              <a:t>There is interaction between glucose and glucose oxidase enzyme which leads to formation </a:t>
            </a:r>
            <a:r>
              <a:rPr lang="en-US" dirty="0" err="1"/>
              <a:t>gluconic</a:t>
            </a:r>
            <a:r>
              <a:rPr lang="en-US" dirty="0"/>
              <a:t> acid.</a:t>
            </a:r>
          </a:p>
          <a:p>
            <a:r>
              <a:rPr lang="en-US" dirty="0"/>
              <a:t>Transducer i.e. a signaling system is of electrochemical type, it detects the formation of </a:t>
            </a:r>
            <a:r>
              <a:rPr lang="en-US" dirty="0" err="1"/>
              <a:t>gluconic</a:t>
            </a:r>
            <a:r>
              <a:rPr lang="en-US" dirty="0"/>
              <a:t> acid based on its concentration. It converts formation of </a:t>
            </a:r>
            <a:r>
              <a:rPr lang="en-US" dirty="0" err="1"/>
              <a:t>gluconic</a:t>
            </a:r>
            <a:r>
              <a:rPr lang="en-US" dirty="0"/>
              <a:t> acid into electrochemical signal.</a:t>
            </a:r>
          </a:p>
          <a:p>
            <a:r>
              <a:rPr lang="en-US" dirty="0"/>
              <a:t>Display unit, the electrochemical signal is measured by </a:t>
            </a:r>
            <a:r>
              <a:rPr lang="en-US" dirty="0" err="1"/>
              <a:t>amperometer</a:t>
            </a:r>
            <a:r>
              <a:rPr lang="en-US" dirty="0"/>
              <a:t> and the current is detected and converted into digital units.</a:t>
            </a:r>
          </a:p>
          <a:p>
            <a:pPr marL="0" indent="0">
              <a:buNone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2467742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/>
              <a:t>Glucose biosensor</a:t>
            </a:r>
            <a:endParaRPr lang="en-IN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32" t="43019" r="45259" b="33719"/>
          <a:stretch/>
        </p:blipFill>
        <p:spPr>
          <a:xfrm>
            <a:off x="1295402" y="2449585"/>
            <a:ext cx="9601196" cy="3464654"/>
          </a:xfrm>
        </p:spPr>
      </p:pic>
    </p:spTree>
    <p:extLst>
      <p:ext uri="{BB962C8B-B14F-4D97-AF65-F5344CB8AC3E}">
        <p14:creationId xmlns:p14="http://schemas.microsoft.com/office/powerpoint/2010/main" val="414645932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11</TotalTime>
  <Words>527</Words>
  <Application>Microsoft Office PowerPoint</Application>
  <PresentationFormat>Widescreen</PresentationFormat>
  <Paragraphs>54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Garamond</vt:lpstr>
      <vt:lpstr>Organic</vt:lpstr>
      <vt:lpstr>Working and applications of biosensors in Pharmaceutical Industries</vt:lpstr>
      <vt:lpstr>BIOSENSOR</vt:lpstr>
      <vt:lpstr>Uses of the biosensor device</vt:lpstr>
      <vt:lpstr>Composition of biosensor</vt:lpstr>
      <vt:lpstr>Composition of biosensor</vt:lpstr>
      <vt:lpstr>Working of a biosensor</vt:lpstr>
      <vt:lpstr>Examples of biosensors </vt:lpstr>
      <vt:lpstr>Glucose biosensor</vt:lpstr>
      <vt:lpstr>Glucose biosensor</vt:lpstr>
      <vt:lpstr>Penicillinase biosensor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Working and applications of biosensors in Pharmaceutical Industries</dc:title>
  <dc:creator>user</dc:creator>
  <cp:lastModifiedBy>user</cp:lastModifiedBy>
  <cp:revision>2</cp:revision>
  <dcterms:created xsi:type="dcterms:W3CDTF">2024-01-23T10:10:17Z</dcterms:created>
  <dcterms:modified xsi:type="dcterms:W3CDTF">2024-01-23T10:21:40Z</dcterms:modified>
</cp:coreProperties>
</file>