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45"/>
  </p:notesMasterIdLst>
  <p:sldIdLst>
    <p:sldId id="256" r:id="rId2"/>
    <p:sldId id="303" r:id="rId3"/>
    <p:sldId id="304" r:id="rId4"/>
    <p:sldId id="347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48" r:id="rId19"/>
    <p:sldId id="257" r:id="rId20"/>
    <p:sldId id="258" r:id="rId21"/>
    <p:sldId id="353" r:id="rId22"/>
    <p:sldId id="354" r:id="rId23"/>
    <p:sldId id="349" r:id="rId24"/>
    <p:sldId id="350" r:id="rId25"/>
    <p:sldId id="301" r:id="rId26"/>
    <p:sldId id="313" r:id="rId27"/>
    <p:sldId id="314" r:id="rId28"/>
    <p:sldId id="311" r:id="rId29"/>
    <p:sldId id="351" r:id="rId30"/>
    <p:sldId id="290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12" r:id="rId41"/>
    <p:sldId id="273" r:id="rId42"/>
    <p:sldId id="315" r:id="rId43"/>
    <p:sldId id="268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AB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564" autoAdjust="0"/>
    <p:restoredTop sz="94624" autoAdjust="0"/>
  </p:normalViewPr>
  <p:slideViewPr>
    <p:cSldViewPr>
      <p:cViewPr varScale="1">
        <p:scale>
          <a:sx n="56" d="100"/>
          <a:sy n="56" d="100"/>
        </p:scale>
        <p:origin x="87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7F8D958-9522-FB5D-B364-DFCE5ECCDA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3270FAEC-62D6-2CE9-00F9-07562471B15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88AE2F88-028C-7D05-7F78-70AAE54F9D7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B0206C29-E13D-C90D-16D0-3FE2D67319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BE9B5307-7CBB-624D-FFB0-45ACF529646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2F0D2FBF-0319-70DF-F89D-ECE31F0F71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F5C4875-D727-42D3-8FFC-8C1B28F9D5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6E16DDB9-54A0-EB22-C21B-AF3910E49BF9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E1D4E145-AAEC-4696-E647-53D50B648544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4" name="Freeform 16">
              <a:extLst>
                <a:ext uri="{FF2B5EF4-FFF2-40B4-BE49-F238E27FC236}">
                  <a16:creationId xmlns:a16="http://schemas.microsoft.com/office/drawing/2014/main" id="{13843AD8-775F-D5A2-B1B4-3C9FE720F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D9895682-3609-2CCC-4076-E51CD2228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Freeform 19">
              <a:extLst>
                <a:ext uri="{FF2B5EF4-FFF2-40B4-BE49-F238E27FC236}">
                  <a16:creationId xmlns:a16="http://schemas.microsoft.com/office/drawing/2014/main" id="{552B5F48-BD43-85BC-DA8C-DB2CD8233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12C2263-1D42-BD1B-E9E3-C552CFC18185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29">
            <a:extLst>
              <a:ext uri="{FF2B5EF4-FFF2-40B4-BE49-F238E27FC236}">
                <a16:creationId xmlns:a16="http://schemas.microsoft.com/office/drawing/2014/main" id="{BAE3FC69-D937-D086-1B8E-96BD34B38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8">
            <a:extLst>
              <a:ext uri="{FF2B5EF4-FFF2-40B4-BE49-F238E27FC236}">
                <a16:creationId xmlns:a16="http://schemas.microsoft.com/office/drawing/2014/main" id="{13121050-E0B4-F120-1EE9-4B1EC2E2E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6">
            <a:extLst>
              <a:ext uri="{FF2B5EF4-FFF2-40B4-BE49-F238E27FC236}">
                <a16:creationId xmlns:a16="http://schemas.microsoft.com/office/drawing/2014/main" id="{C9DDDBE4-9F7E-5C07-A128-16D798D67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E3B3AA-9620-4665-9A18-5D4E6BC679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87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12AD9B1-83F1-F11F-39FD-0A22588B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C0EE564-ABB4-700C-6D89-0DE7B5FDC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9A89ADF6-7244-D277-7D4E-4AC54580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19158-2B5F-417E-934D-7358524F78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02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53F2D60-A24F-F828-B06E-EA0C4043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52FE172-AA8A-37F0-3833-E7CF2A4C3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92B3074-242C-47B3-714D-9BC2B40D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E591-D0EA-4400-B7A6-AA0C722916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897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3B45D64B-58EF-4B5E-D691-4A8D770CB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7046578E-5CCB-C9C8-3096-3C25F08E0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A970E316-A1BC-ACB7-2BFC-F2891780C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D3C0B-D02A-4340-A4BA-A7E1C86F8E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554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BB5F7310-7C25-B8B3-D03E-B9783E74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3A8693EF-DC3E-1342-689C-0B89CDE4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88024CE4-8580-3E9B-915C-DDB9FAA3B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28B5F-E6FA-401B-BD05-1758B6F880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19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6525EB52-D04F-8F60-7B8B-76DB8114F936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Chevron 15">
            <a:extLst>
              <a:ext uri="{FF2B5EF4-FFF2-40B4-BE49-F238E27FC236}">
                <a16:creationId xmlns:a16="http://schemas.microsoft.com/office/drawing/2014/main" id="{D82E5420-3902-8260-0283-62AE66BD8D76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B2797EA-0CDF-3995-71C8-6545F36F7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103B459-FE83-A8E9-BD9C-B6D12D83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3A19E86-29C1-1861-4268-7F9EAED68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813998-4311-4242-92A5-5916EBE9E5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116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F43D5F6C-EE2A-3C3C-41D6-A39A18374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B944845-06CF-AF8C-B34A-F217E0DE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54D88EC3-849B-E4FD-D65C-66E5EA2F5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4414DA-71AC-43C6-938A-8E87F9CFA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625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4578C-7322-4418-6BA9-96C1D8B8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443C26-AEAD-8FD2-3BFE-4C6891F7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4A125B-CBDE-C8D8-F8CF-F2670C2D2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7AD727-1791-4E6A-91C5-81BAF051FD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295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59B4D0DB-AF89-A0AF-0568-442827683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B34673E1-2F6B-EE7D-2366-24173897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69D62341-8CDA-5805-8224-C9E724CB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7ED365-0ECE-47F9-A289-092ABEBC89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074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C430E83-9C3B-A304-4A6C-87CF567CC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FAD0395C-30B1-2C28-DCD6-664BDBD0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65E3645B-379C-00F8-67ED-F70DE8B5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C4070-21CF-48F5-AC65-1251B930FA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960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1B350-A52A-46EF-4F97-72CE66D4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454F5-7612-6752-8CCF-05E2F286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0EA53-EEDC-FCC8-4ADA-1262C905C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2BFA7A-86AE-486E-B029-96AD91F3D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706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748F6B21-8379-89E1-0A39-C26A28ABB4ED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A843F96E-722A-C36C-AE72-963D6B298D50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B9BEA739-D0D8-D330-6B09-AA23EC074E86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8EE17F-01F1-3696-17B8-51A91C7EBA4B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9">
            <a:extLst>
              <a:ext uri="{FF2B5EF4-FFF2-40B4-BE49-F238E27FC236}">
                <a16:creationId xmlns:a16="http://schemas.microsoft.com/office/drawing/2014/main" id="{5CCE1F88-D270-7ACC-1E00-627534A166D4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Chevron 20">
            <a:extLst>
              <a:ext uri="{FF2B5EF4-FFF2-40B4-BE49-F238E27FC236}">
                <a16:creationId xmlns:a16="http://schemas.microsoft.com/office/drawing/2014/main" id="{85B76A5D-5E0E-A979-0364-D49105ED7DA6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26A72A26-DC20-CDFA-F793-FBDB26050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E9A7377E-C9FB-5B2A-BB55-6018193BE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72AA1DF-0D43-E7D3-0D02-BE3EAF32E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8082CB-D489-41A0-A3E4-8357DB312F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764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5184EA35-2721-4846-CC51-E29F721FA177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1027" name="Freeform 11">
            <a:extLst>
              <a:ext uri="{FF2B5EF4-FFF2-40B4-BE49-F238E27FC236}">
                <a16:creationId xmlns:a16="http://schemas.microsoft.com/office/drawing/2014/main" id="{F0215730-65A5-39FF-0FA0-CDE6A42DB52F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DD8D9903-71F0-289E-AFC6-CA98EB8873F1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747926-E07D-03D9-81C9-8BD503CAA548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DCF93812-C6CE-3989-AFB2-63C89F07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39A8729D-4FF2-FF47-E9BA-670404F43B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4A1020B-ECC5-8A75-775A-160D831EE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4A23C03-462A-60A6-B1C3-D60DC1D7D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CD0AC1C-1C28-EBAF-F605-32B03A28F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EB31A769-6439-47F6-A627-96A2EF63AC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0" r:id="rId2"/>
    <p:sldLayoutId id="2147483856" r:id="rId3"/>
    <p:sldLayoutId id="2147483857" r:id="rId4"/>
    <p:sldLayoutId id="2147483858" r:id="rId5"/>
    <p:sldLayoutId id="2147483859" r:id="rId6"/>
    <p:sldLayoutId id="2147483851" r:id="rId7"/>
    <p:sldLayoutId id="2147483860" r:id="rId8"/>
    <p:sldLayoutId id="2147483861" r:id="rId9"/>
    <p:sldLayoutId id="2147483852" r:id="rId10"/>
    <p:sldLayoutId id="2147483853" r:id="rId11"/>
    <p:sldLayoutId id="214748385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923BF0B-51BB-C0A8-57C0-C86733B7348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6675" y="2819400"/>
            <a:ext cx="8991600" cy="685800"/>
          </a:xfrm>
          <a:solidFill>
            <a:srgbClr val="8ABBDC"/>
          </a:solidFill>
        </p:spPr>
        <p:txBody>
          <a:bodyPr>
            <a:normAutofit/>
          </a:bodyPr>
          <a:lstStyle/>
          <a:p>
            <a:pPr marR="0" algn="ctr" eaLnBrk="1" hangingPunct="1">
              <a:defRPr/>
            </a:pPr>
            <a:r>
              <a:rPr 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INTRODUCTION TO AUTOMATION</a:t>
            </a:r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82E9FFE6-6F08-D8EA-0796-6E9CA59ED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049B19-30EF-4967-883F-ED02422EB210}" type="slidenum">
              <a:rPr lang="en-US" altLang="en-US" sz="100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>
            <a:extLst>
              <a:ext uri="{FF2B5EF4-FFF2-40B4-BE49-F238E27FC236}">
                <a16:creationId xmlns:a16="http://schemas.microsoft.com/office/drawing/2014/main" id="{203BD43B-A715-1127-F2E8-A5D0773DF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338455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Moving and storing materials between processing and/or assembly operations.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Inspection  and test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Both are quality control activities to determine whether products meet the design std. and spec.</a:t>
            </a:r>
          </a:p>
          <a:p>
            <a:pPr eaLnBrk="1" hangingPunct="1"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00B91B33-74B9-C159-3912-D65C04B0B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52A7BF-EA00-4666-BCEE-B2A36C1788F0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8F0C5E6E-3FFB-3107-EEC3-499BFAFE7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905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Material handling &amp; storage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1027">
            <a:extLst>
              <a:ext uri="{FF2B5EF4-FFF2-40B4-BE49-F238E27FC236}">
                <a16:creationId xmlns:a16="http://schemas.microsoft.com/office/drawing/2014/main" id="{54523B8D-FD79-04C3-35A3-1B75EA2FF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51038"/>
            <a:ext cx="7696200" cy="27686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Includes at process and plant levels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Process level – manipulating input and parameters of the process.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Plants level – labor, maintenance, costing, shipping, scheduling etc. 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B6BEFA48-315B-A56A-0B17-F235D517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5B74C5-922B-4FFA-8166-CC7BB41DCBAD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" name="Rectangle 1026">
            <a:extLst>
              <a:ext uri="{FF2B5EF4-FFF2-40B4-BE49-F238E27FC236}">
                <a16:creationId xmlns:a16="http://schemas.microsoft.com/office/drawing/2014/main" id="{E3BBE2D5-FE62-DA1D-56FD-FA2ACCFCFC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985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Coordination and control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>
            <a:extLst>
              <a:ext uri="{FF2B5EF4-FFF2-40B4-BE49-F238E27FC236}">
                <a16:creationId xmlns:a16="http://schemas.microsoft.com/office/drawing/2014/main" id="{21F57828-E0FC-1ACD-1988-5B008156A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51038"/>
            <a:ext cx="7696200" cy="276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keys parameters: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i.   Quality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ii.  Variety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     iii.  Complexity of assembled products.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iv.  Complexity of individual parts.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3565613F-A05D-E60A-E3CB-5844CB374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962DA9-BE5C-4D71-971A-F53034D66B0B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FE872421-6162-B2C4-8115-82AAE5F87D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1219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Product/Production Relationships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BBC4ADE2-F4F8-B015-A64A-C7B3A3516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If n</a:t>
            </a:r>
            <a:r>
              <a:rPr lang="en-US" altLang="en-US" sz="28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Num. of distinct operation through which work units are routed.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increase/decrease prod. Capacity: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i.   Short term: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changes of S and H will increase prod. Capacity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ii.   Long term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to increase capacity, change n, increase R</a:t>
            </a:r>
            <a:r>
              <a:rPr lang="en-US" altLang="en-US" sz="28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and reduce n</a:t>
            </a:r>
            <a:r>
              <a:rPr lang="en-US" altLang="en-US" sz="28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</p:txBody>
      </p:sp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16D32203-8AFC-7A0F-F52F-07D2B8CCB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FF44C5-5860-4115-93C7-19ACF5552B2B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511BE83-2922-DF43-A3D9-9BD85E324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327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en-US" sz="2800">
                <a:latin typeface="Arial" panose="020B0604020202020204" pitchFamily="34" charset="0"/>
              </a:rPr>
              <a:t>PC = n SH R</a:t>
            </a:r>
            <a:r>
              <a:rPr lang="en-US" altLang="en-US" sz="2800" i="1" baseline="-25000">
                <a:latin typeface="Arial" panose="020B0604020202020204" pitchFamily="34" charset="0"/>
              </a:rPr>
              <a:t>p</a:t>
            </a:r>
            <a:r>
              <a:rPr lang="en-US" altLang="en-US" sz="2800" i="1">
                <a:latin typeface="Arial" panose="020B0604020202020204" pitchFamily="34" charset="0"/>
              </a:rPr>
              <a:t> / </a:t>
            </a:r>
            <a:r>
              <a:rPr lang="en-US" altLang="en-US" sz="2800">
                <a:latin typeface="Arial" panose="020B0604020202020204" pitchFamily="34" charset="0"/>
              </a:rPr>
              <a:t>n</a:t>
            </a:r>
            <a:r>
              <a:rPr lang="en-US" altLang="en-US" sz="2800" i="1" baseline="-25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968AC03-C69F-F192-61D5-9E665E07F5F8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152400"/>
            <a:ext cx="8763000" cy="6858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Production capacity</a:t>
            </a:r>
            <a:endParaRPr lang="en-US" sz="3200" b="1" dirty="0"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>
            <a:extLst>
              <a:ext uri="{FF2B5EF4-FFF2-40B4-BE49-F238E27FC236}">
                <a16:creationId xmlns:a16="http://schemas.microsoft.com/office/drawing/2014/main" id="{AB98A28B-E5B1-7C71-7DAD-342ADC907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Mfg costs – fixed and variable costs.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Fixed costs-remains constant for any level of prod.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Variable costs-varies in proportion to the level of prod.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total annual costs (RM/yr),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fixed annual costs (RM/yr),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VC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variable costs (RM/pc) and </a:t>
            </a: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annual quantity produced (pc/yr).</a:t>
            </a:r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480E8CA6-C238-C8EE-DD0E-2E923BC0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FE9233-A676-42EF-9448-C5CBE7488215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4C7715D-8D51-FE29-0207-4E856A122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Manufacturing Operation Costs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E7F2D86-DAF2-AB7B-FEA0-3851D6E7942B}"/>
              </a:ext>
            </a:extLst>
          </p:cNvPr>
          <p:cNvSpPr/>
          <p:nvPr/>
        </p:nvSpPr>
        <p:spPr>
          <a:xfrm>
            <a:off x="1219200" y="1828800"/>
            <a:ext cx="7315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03427" name="Picture 3">
            <a:extLst>
              <a:ext uri="{FF2B5EF4-FFF2-40B4-BE49-F238E27FC236}">
                <a16:creationId xmlns:a16="http://schemas.microsoft.com/office/drawing/2014/main" id="{319B1CBD-9BC6-6AF7-CF0F-649D769AB5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676400"/>
            <a:ext cx="8229600" cy="3735388"/>
          </a:xfrm>
          <a:solidFill>
            <a:srgbClr val="8ABBDC"/>
          </a:solidFill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580" name="Slide Number Placeholder 5">
            <a:extLst>
              <a:ext uri="{FF2B5EF4-FFF2-40B4-BE49-F238E27FC236}">
                <a16:creationId xmlns:a16="http://schemas.microsoft.com/office/drawing/2014/main" id="{5626FE4C-EF07-F2B2-40EB-44231300F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1C99D6-025C-43EC-B8AA-0635B9EB0DF9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23D813EB-6954-A8CB-F356-6C1C8563F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16002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995C735-6AA5-0F1A-7D7A-6B7CA42786E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Manufacturing Operation Costs contd.</a:t>
            </a:r>
          </a:p>
        </p:txBody>
      </p:sp>
      <p:sp>
        <p:nvSpPr>
          <p:cNvPr id="24583" name="TextBox 7">
            <a:extLst>
              <a:ext uri="{FF2B5EF4-FFF2-40B4-BE49-F238E27FC236}">
                <a16:creationId xmlns:a16="http://schemas.microsoft.com/office/drawing/2014/main" id="{29B31363-4341-1BF8-ED78-9DE43F697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78000"/>
            <a:ext cx="80772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Typical Factory Overhead Expenses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>
            <a:extLst>
              <a:ext uri="{FF2B5EF4-FFF2-40B4-BE49-F238E27FC236}">
                <a16:creationId xmlns:a16="http://schemas.microsoft.com/office/drawing/2014/main" id="{C6E33DA2-A5CC-95B9-585B-248126F702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219200"/>
            <a:ext cx="8229600" cy="3413125"/>
          </a:xfrm>
          <a:solidFill>
            <a:srgbClr val="8ABBDC"/>
          </a:solidFill>
        </p:spPr>
      </p:pic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0226C83C-6065-B09A-F131-881DBBED5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00AC2A-CF17-4D6A-BAC7-BE3CCDCBD405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13AA635-361D-007D-8401-9BBCCBC7051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Manufacturing Operation Costs contd.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48E0BBF5-DCE5-D136-9B49-F49974FFA50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3488" cy="3657600"/>
          </a:xfrm>
        </p:spPr>
        <p:txBody>
          <a:bodyPr/>
          <a:lstStyle/>
          <a:p>
            <a:pPr eaLnBrk="1" hangingPunct="1"/>
            <a:r>
              <a:rPr lang="en-US" altLang="en-US" sz="2800"/>
              <a:t>J.T Black.</a:t>
            </a:r>
          </a:p>
        </p:txBody>
      </p:sp>
      <p:pic>
        <p:nvPicPr>
          <p:cNvPr id="26627" name="Picture 4">
            <a:extLst>
              <a:ext uri="{FF2B5EF4-FFF2-40B4-BE49-F238E27FC236}">
                <a16:creationId xmlns:a16="http://schemas.microsoft.com/office/drawing/2014/main" id="{4E5D19D8-01A8-3041-1056-306DB9A3E04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035050"/>
            <a:ext cx="8686800" cy="4679950"/>
          </a:xfrm>
          <a:solidFill>
            <a:srgbClr val="8ABBDC"/>
          </a:solidFill>
        </p:spPr>
      </p:pic>
      <p:sp>
        <p:nvSpPr>
          <p:cNvPr id="26628" name="Slide Number Placeholder 6">
            <a:extLst>
              <a:ext uri="{FF2B5EF4-FFF2-40B4-BE49-F238E27FC236}">
                <a16:creationId xmlns:a16="http://schemas.microsoft.com/office/drawing/2014/main" id="{942379E6-D13E-B2DD-A0E3-E808401A6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E59294-15DD-455D-AABB-74571E8AF516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304572F-C712-8C83-C151-708E6749C004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Manufacturing Operation Costs contd.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>
            <a:extLst>
              <a:ext uri="{FF2B5EF4-FFF2-40B4-BE49-F238E27FC236}">
                <a16:creationId xmlns:a16="http://schemas.microsoft.com/office/drawing/2014/main" id="{9B6BF519-F1C6-619C-845F-51CC88E37F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60363"/>
            <a:ext cx="7239000" cy="5967412"/>
          </a:xfrm>
        </p:spPr>
      </p:pic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033610B3-A128-010A-CD74-BDA858DA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FFCA3C-B9AD-4AD5-9588-61D42720A9DA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A492E128-2857-9BF9-A2F0-ADDFC0EAF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57200"/>
            <a:ext cx="8775700" cy="5410200"/>
          </a:xfrm>
        </p:spPr>
        <p:txBody>
          <a:bodyPr/>
          <a:lstStyle/>
          <a:p>
            <a:pPr algn="ctr"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Automation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technology by which a process or procedure is accomplished without human assistance.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technique that can be used to reduce costs and/or to improve quality.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Can increase manufacturing speed, while reducing cost.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Can lead to products having consistent quality, perhaps even consistently good quality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It is implemented using a program of instructions combined with a control system that executes the instructions</a:t>
            </a: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D936D4E7-057C-18FB-E718-49FC9374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02C53D-6930-4960-967B-9CE4C17D47F3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>
            <a:extLst>
              <a:ext uri="{FF2B5EF4-FFF2-40B4-BE49-F238E27FC236}">
                <a16:creationId xmlns:a16="http://schemas.microsoft.com/office/drawing/2014/main" id="{1DE95DF5-7D43-6221-3833-DE38310DC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6800"/>
            <a:ext cx="76962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system: manufacturing support systems and facilities.</a:t>
            </a:r>
          </a:p>
          <a:p>
            <a:pPr eaLnBrk="1" hangingPunct="1"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5A205D8E-507E-3CF1-9051-6E59FA01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14402C-4590-4E5B-989B-BC87470226C4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ACB3D91-5750-01CA-A21A-07CFC530D6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A689D6A6-9F4D-58C6-A69F-4DFCC1322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200400"/>
            <a:ext cx="1676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Mfg Support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6AEE44DF-2467-0909-87D7-8A161B280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276600"/>
            <a:ext cx="16764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Facilities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(Factory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Equipments)</a:t>
            </a:r>
          </a:p>
        </p:txBody>
      </p:sp>
      <p:sp>
        <p:nvSpPr>
          <p:cNvPr id="11271" name="Line 8">
            <a:extLst>
              <a:ext uri="{FF2B5EF4-FFF2-40B4-BE49-F238E27FC236}">
                <a16:creationId xmlns:a16="http://schemas.microsoft.com/office/drawing/2014/main" id="{50C89546-982D-3E6D-B388-15076F3BA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7338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1272" name="Line 9">
            <a:extLst>
              <a:ext uri="{FF2B5EF4-FFF2-40B4-BE49-F238E27FC236}">
                <a16:creationId xmlns:a16="http://schemas.microsoft.com/office/drawing/2014/main" id="{D9266F9F-FCE7-C625-8243-54ACD64C2B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45720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21E0D54F-2AB6-7C42-629A-BCAD012545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905000"/>
            <a:ext cx="8458200" cy="2667000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automate a process, power is required, both to drive the process itself and to operate the program and control system.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Automated processes can be controlled by human operators, by computers, or by a combination of the two.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3BE2B546-6CE6-0989-8FF6-D25AF822C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17E9ED-F63C-47E2-95B6-09AD49E610A0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7AE12996-6A3A-06B4-80C1-A63D97913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 Automation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>
            <a:extLst>
              <a:ext uri="{FF2B5EF4-FFF2-40B4-BE49-F238E27FC236}">
                <a16:creationId xmlns:a16="http://schemas.microsoft.com/office/drawing/2014/main" id="{EA69E8D4-8619-420E-6603-D35F7F436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BE9FBA-369C-4AA9-BF4A-1FE82A93DAA7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pic>
        <p:nvPicPr>
          <p:cNvPr id="30723" name="Picture 2" descr="Ford_fertigung_1923">
            <a:extLst>
              <a:ext uri="{FF2B5EF4-FFF2-40B4-BE49-F238E27FC236}">
                <a16:creationId xmlns:a16="http://schemas.microsoft.com/office/drawing/2014/main" id="{0CDC505D-C35E-DB73-4F12-8E18CD8E3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7696200" cy="601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01D69645-9A50-99C8-E89E-7FCC3E18D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30D39F-7BBF-4C3C-838D-79B1F3802355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pic>
        <p:nvPicPr>
          <p:cNvPr id="31747" name="Grafik 4" descr="7686ad_6.jpg">
            <a:extLst>
              <a:ext uri="{FF2B5EF4-FFF2-40B4-BE49-F238E27FC236}">
                <a16:creationId xmlns:a16="http://schemas.microsoft.com/office/drawing/2014/main" id="{467FB21F-EFA7-4D2B-E2E2-C3FE027FD9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75" y="0"/>
            <a:ext cx="47259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Box 5">
            <a:extLst>
              <a:ext uri="{FF2B5EF4-FFF2-40B4-BE49-F238E27FC236}">
                <a16:creationId xmlns:a16="http://schemas.microsoft.com/office/drawing/2014/main" id="{6730D11E-DE9C-2DFA-23AA-1D18FE1EB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449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Automated Assembly lines</a:t>
            </a:r>
          </a:p>
        </p:txBody>
      </p:sp>
      <p:pic>
        <p:nvPicPr>
          <p:cNvPr id="31749" name="Grafik 5" descr="0054ac_1.jpg">
            <a:extLst>
              <a:ext uri="{FF2B5EF4-FFF2-40B4-BE49-F238E27FC236}">
                <a16:creationId xmlns:a16="http://schemas.microsoft.com/office/drawing/2014/main" id="{63347AA0-8751-84CC-FDA9-688BBC0737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8338"/>
            <a:ext cx="5529263" cy="364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>
            <a:extLst>
              <a:ext uri="{FF2B5EF4-FFF2-40B4-BE49-F238E27FC236}">
                <a16:creationId xmlns:a16="http://schemas.microsoft.com/office/drawing/2014/main" id="{D7FE17D7-772F-029F-BC5D-D4809E269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50" y="762000"/>
            <a:ext cx="8610600" cy="5334000"/>
          </a:xfrm>
        </p:spPr>
        <p:txBody>
          <a:bodyPr/>
          <a:lstStyle/>
          <a:p>
            <a:pPr algn="just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is a technique that can be used to reduce costs and/or to improve quality. Automation can increase manufacturing speed, while reducing cost. Automation can lead to products having consistent quality, perhaps even consistently good quality.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  <a:p>
            <a:pPr algn="just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is a technology concerned with application of mechanical, electronic and computer-based system to operate and control system. This technology includes;</a:t>
            </a:r>
          </a:p>
        </p:txBody>
      </p:sp>
      <p:sp>
        <p:nvSpPr>
          <p:cNvPr id="32771" name="Slide Number Placeholder 5">
            <a:extLst>
              <a:ext uri="{FF2B5EF4-FFF2-40B4-BE49-F238E27FC236}">
                <a16:creationId xmlns:a16="http://schemas.microsoft.com/office/drawing/2014/main" id="{7B51488E-6B81-2540-F570-42163E6A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4D65EB-B7C5-4065-B592-7B0E1C701310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D8CFC9D-3E5C-CCBE-DA6A-8F8467B6C5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Automation defined.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CF5B8C68-D872-ED5C-6BAF-7D2AFF1AA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81000"/>
            <a:ext cx="8534400" cy="5715000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Automatic assembly machines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machine tools to process parts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Industrial robots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Automatic materials handling and storage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Automatic inspection system and quality control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Feedback control and computer process control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Computer system for planning, data collection and decision making to support manufacturing activities </a:t>
            </a:r>
          </a:p>
        </p:txBody>
      </p:sp>
      <p:sp>
        <p:nvSpPr>
          <p:cNvPr id="33795" name="Slide Number Placeholder 5">
            <a:extLst>
              <a:ext uri="{FF2B5EF4-FFF2-40B4-BE49-F238E27FC236}">
                <a16:creationId xmlns:a16="http://schemas.microsoft.com/office/drawing/2014/main" id="{261333C1-B262-AF5F-4060-EBFD1D457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A3F5C3-3E06-4B12-B92C-1052FE34AC3B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>
            <a:extLst>
              <a:ext uri="{FF2B5EF4-FFF2-40B4-BE49-F238E27FC236}">
                <a16:creationId xmlns:a16="http://schemas.microsoft.com/office/drawing/2014/main" id="{6FBD735E-1CE8-3645-19B2-F7F3B9B62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06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altLang="en-US" sz="2800">
                <a:latin typeface="Arial Unicode MS" pitchFamily="34" charset="-128"/>
              </a:rPr>
              <a:t> a human operator is available to monitor and control a manufacturing process, </a:t>
            </a:r>
            <a:r>
              <a:rPr lang="en-US" altLang="en-US" sz="2800" b="1">
                <a:latin typeface="Arial Unicode MS" pitchFamily="34" charset="-128"/>
              </a:rPr>
              <a:t>open loop control</a:t>
            </a:r>
            <a:r>
              <a:rPr lang="en-US" altLang="en-US" sz="2800">
                <a:latin typeface="Arial Unicode MS" pitchFamily="34" charset="-128"/>
              </a:rPr>
              <a:t> may be acceptable.</a:t>
            </a:r>
          </a:p>
          <a:p>
            <a:pPr eaLnBrk="1" hangingPunct="1"/>
            <a:r>
              <a:rPr lang="en-US" altLang="en-US" sz="2800">
                <a:latin typeface="Arial Unicode MS" pitchFamily="34" charset="-128"/>
              </a:rPr>
              <a:t>If a manufacturing process is automated, then it requires </a:t>
            </a:r>
            <a:r>
              <a:rPr lang="en-US" altLang="en-US" sz="2800" b="1">
                <a:latin typeface="Arial Unicode MS" pitchFamily="34" charset="-128"/>
              </a:rPr>
              <a:t>closed loop control</a:t>
            </a:r>
            <a:r>
              <a:rPr lang="en-US" altLang="en-US" sz="2800">
                <a:latin typeface="Arial Unicode MS" pitchFamily="34" charset="-128"/>
              </a:rPr>
              <a:t>, also known as </a:t>
            </a:r>
            <a:r>
              <a:rPr lang="en-US" altLang="en-US" sz="2800" b="1">
                <a:latin typeface="Arial Unicode MS" pitchFamily="34" charset="-128"/>
              </a:rPr>
              <a:t>feedback control</a:t>
            </a:r>
            <a:r>
              <a:rPr lang="en-US" altLang="en-US" sz="2800">
                <a:latin typeface="Arial Unicode MS" pitchFamily="34" charset="-128"/>
              </a:rPr>
              <a:t>.</a:t>
            </a:r>
          </a:p>
          <a:p>
            <a:pPr eaLnBrk="1" hangingPunct="1"/>
            <a:r>
              <a:rPr lang="en-US" altLang="en-US" sz="2800">
                <a:latin typeface="Arial Unicode MS" pitchFamily="34" charset="-128"/>
              </a:rPr>
              <a:t>example of open loop control and closed loop control.</a:t>
            </a:r>
          </a:p>
          <a:p>
            <a:pPr eaLnBrk="1" hangingPunct="1"/>
            <a:endParaRPr lang="en-US" altLang="en-US" sz="2800">
              <a:latin typeface="Arial Unicode MS" pitchFamily="34" charset="-128"/>
            </a:endParaRPr>
          </a:p>
        </p:txBody>
      </p:sp>
      <p:sp>
        <p:nvSpPr>
          <p:cNvPr id="34819" name="Slide Number Placeholder 5">
            <a:extLst>
              <a:ext uri="{FF2B5EF4-FFF2-40B4-BE49-F238E27FC236}">
                <a16:creationId xmlns:a16="http://schemas.microsoft.com/office/drawing/2014/main" id="{237B8FC2-8F86-F338-C0D3-D8AC15AF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1B966C-314C-446B-838D-9790560576D9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cut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17C089E1-9E30-ECC1-689F-F922648B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36576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is the key to shorter work week – working hours per week reduces and , allowing more leisure hours and a higher quality of life.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brings safer working conditions for  workers.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Automated production results in lower prices and better products</a:t>
            </a:r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016B1EC6-3572-E9BE-FFE5-A9F8C36E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06ECB5-CC9C-417D-A160-D811A9D6AA79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D3413AE-8A9D-BCF5-6784-AA3E909AE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68707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Arguments in favor of Automation</a:t>
            </a:r>
          </a:p>
        </p:txBody>
      </p:sp>
    </p:spTree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>
            <a:extLst>
              <a:ext uri="{FF2B5EF4-FFF2-40B4-BE49-F238E27FC236}">
                <a16:creationId xmlns:a16="http://schemas.microsoft.com/office/drawing/2014/main" id="{BFE449F1-42D6-75D5-F8FB-F64812B82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696200" cy="36576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It result in the subjugation of human being by a machine – reduces the need for skilled labor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There will be reduction in the labor force – resulting un employment.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will reduce purchasing power- markets will become saturated with products that people cannot afford to purchase.</a:t>
            </a:r>
          </a:p>
        </p:txBody>
      </p:sp>
      <p:sp>
        <p:nvSpPr>
          <p:cNvPr id="36867" name="Slide Number Placeholder 5">
            <a:extLst>
              <a:ext uri="{FF2B5EF4-FFF2-40B4-BE49-F238E27FC236}">
                <a16:creationId xmlns:a16="http://schemas.microsoft.com/office/drawing/2014/main" id="{F8ABE992-07EF-A434-91E8-3879AF00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C7ECE3-AEFD-45E5-813E-B70187CAD9FE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05918C2-4CD7-7DB0-26F2-4E1ADFC4B6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68707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Arguments against Automation</a:t>
            </a:r>
          </a:p>
        </p:txBody>
      </p:sp>
    </p:spTree>
  </p:cSld>
  <p:clrMapOvr>
    <a:masterClrMapping/>
  </p:clrMapOvr>
  <p:transition spd="slow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8">
            <a:extLst>
              <a:ext uri="{FF2B5EF4-FFF2-40B4-BE49-F238E27FC236}">
                <a16:creationId xmlns:a16="http://schemas.microsoft.com/office/drawing/2014/main" id="{49E64596-C2AC-B66F-4062-EA2F1C56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47244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What automation and control technology is available?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Are employees ready and willing to use new technology?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What technology should be used?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Should the current manufacturing process be improve before automation?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Should the product be improved before spending millions of rupees acquiring equipment.</a:t>
            </a:r>
          </a:p>
        </p:txBody>
      </p:sp>
      <p:sp>
        <p:nvSpPr>
          <p:cNvPr id="37891" name="Slide Number Placeholder 5">
            <a:extLst>
              <a:ext uri="{FF2B5EF4-FFF2-40B4-BE49-F238E27FC236}">
                <a16:creationId xmlns:a16="http://schemas.microsoft.com/office/drawing/2014/main" id="{60213591-CC75-6EBC-DA81-F13D115CE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B08008-5140-4A9A-8E03-7987D8D1C61E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9459" name="Rectangle 1026">
            <a:extLst>
              <a:ext uri="{FF2B5EF4-FFF2-40B4-BE49-F238E27FC236}">
                <a16:creationId xmlns:a16="http://schemas.microsoft.com/office/drawing/2014/main" id="{92C72EEA-12A3-9965-E927-226656C05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SOME CONSIDERATIONS</a:t>
            </a:r>
          </a:p>
        </p:txBody>
      </p:sp>
    </p:spTree>
  </p:cSld>
  <p:clrMapOvr>
    <a:masterClrMapping/>
  </p:clrMapOvr>
  <p:transition spd="slow">
    <p:wipe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1F56F89A-6D76-A0C2-68F6-983CD4D96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42672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Task is too technologically difficult to automate. </a:t>
            </a:r>
          </a:p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Short product life cycle.</a:t>
            </a:r>
          </a:p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Customized product.</a:t>
            </a:r>
          </a:p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To cope with ups and downs in demand.</a:t>
            </a:r>
          </a:p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To reduce risk of product failure. </a:t>
            </a:r>
          </a:p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EB78DF85-5BD7-E0E3-067D-23C54C54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616B7B-903C-4482-BFE5-838A584EFD52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2C601CF-CE61-0F88-6BC6-92F446B485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914400"/>
          </a:xfrm>
        </p:spPr>
        <p:txBody>
          <a:bodyPr/>
          <a:lstStyle/>
          <a:p>
            <a:pPr marL="838200" indent="-838200" algn="ctr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MANUAL LABOR IN PRODUCTION SYSTEMS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5F1BBE79-CA23-355F-4090-CA95C23DC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4267200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Mfg. Support System:-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Procedures used to manage production and to solve logistics &amp; technical prob.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Facilities:-</a:t>
            </a:r>
          </a:p>
          <a:p>
            <a:pPr algn="just"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The equipments in factory and the way the equipment is organized. It includes machines, tooling, material handling equipment, inspection equipment, comp. &amp; plant layout. </a:t>
            </a:r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2A753338-FEAD-8931-1194-9720A9C2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A49927-90BD-4C0A-9FBF-6799D82448B1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17E6FC3-275F-B4BD-2816-C0B644B3C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"/>
            <a:ext cx="883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INTRODUCTION… Cont.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05F6D5AB-6191-21EF-3F02-BEBE042A0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2481263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Hard Automation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Controllers were built for specific purposes and could not be altered easily.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Early analog process controllers had to be rewired to be reprogrammed.</a:t>
            </a:r>
          </a:p>
        </p:txBody>
      </p:sp>
      <p:sp>
        <p:nvSpPr>
          <p:cNvPr id="39939" name="Slide Number Placeholder 5">
            <a:extLst>
              <a:ext uri="{FF2B5EF4-FFF2-40B4-BE49-F238E27FC236}">
                <a16:creationId xmlns:a16="http://schemas.microsoft.com/office/drawing/2014/main" id="{5D02221C-F5F3-C159-4905-FDC06B852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AF703E-6DDD-4BFE-A14F-6C2261993655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1E75CD2-F574-F3F5-BDEA-B723317B5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1"/>
            <a:ext cx="91440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TYPE OF AUTOMATION</a:t>
            </a:r>
          </a:p>
        </p:txBody>
      </p:sp>
      <p:sp>
        <p:nvSpPr>
          <p:cNvPr id="39941" name="Rectangle 2">
            <a:extLst>
              <a:ext uri="{FF2B5EF4-FFF2-40B4-BE49-F238E27FC236}">
                <a16:creationId xmlns:a16="http://schemas.microsoft.com/office/drawing/2014/main" id="{C76872CE-0CCA-731E-2BA0-FC7CFF352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86200"/>
            <a:ext cx="8229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620713" indent="-22860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lvl="1" algn="ctr" eaLnBrk="1" hangingPunct="1">
              <a:lnSpc>
                <a:spcPct val="9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This controllers do what they are designed and built to do, quickly and precisely perhaps, but with little adaptability for change (beyond minor adjustments).</a:t>
            </a:r>
          </a:p>
          <a:p>
            <a:pPr lvl="1" algn="ctr" eaLnBrk="1" hangingPunct="1">
              <a:lnSpc>
                <a:spcPct val="9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Modification of hard automation is time-consuming and expensive, since modifications can only be performed while the equipment sits idle.</a:t>
            </a:r>
          </a:p>
        </p:txBody>
      </p:sp>
    </p:spTree>
  </p:cSld>
  <p:clrMapOvr>
    <a:masterClrMapping/>
  </p:clrMapOvr>
  <p:transition spd="slow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63EAEBAA-71CC-902E-C75F-71EDFA1C0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057400"/>
            <a:ext cx="8534400" cy="32766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Soft Automation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Modern digital computers are reprogrammable.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It is even possible to reprogram them and test the changes while they work.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Even if hardware changes are required to a soft automation system, the lost time during changeover is less than for hard automation</a:t>
            </a:r>
          </a:p>
        </p:txBody>
      </p:sp>
      <p:sp>
        <p:nvSpPr>
          <p:cNvPr id="40963" name="Slide Number Placeholder 5">
            <a:extLst>
              <a:ext uri="{FF2B5EF4-FFF2-40B4-BE49-F238E27FC236}">
                <a16:creationId xmlns:a16="http://schemas.microsoft.com/office/drawing/2014/main" id="{EAED464A-ADC6-A41E-6C48-CCE60BAB2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1EECA3-EDEE-4B43-9EF5-82405D991231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1D5DC92-0784-7250-4FF9-840D22AFC76F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1"/>
            <a:ext cx="9144000" cy="8382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	TYPE OF AUTOMATION</a:t>
            </a:r>
            <a:endParaRPr lang="en-US" sz="3200" b="1" dirty="0"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160E34BB-C3AF-F9C3-FEBF-488AB60C2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Automated Mfg. System can be classified into three basic types: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 Automation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system which the sequence of processing  (or assembly) operations is fixed by the equipment configurations.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Each operations in the sequence is usually simple.</a:t>
            </a:r>
          </a:p>
        </p:txBody>
      </p:sp>
      <p:sp>
        <p:nvSpPr>
          <p:cNvPr id="41987" name="Slide Number Placeholder 5">
            <a:extLst>
              <a:ext uri="{FF2B5EF4-FFF2-40B4-BE49-F238E27FC236}">
                <a16:creationId xmlns:a16="http://schemas.microsoft.com/office/drawing/2014/main" id="{FD209DD2-345D-C7B4-5259-BC156780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31EEAD-BA95-4643-B061-013E75D14B8C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CE34382-3C89-845B-1200-EB828F56C3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AUTOMATED MFG. SYSTEM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C04D599-577F-A693-BAEF-6B55F2465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343400"/>
          </a:xfrm>
        </p:spPr>
        <p:txBody>
          <a:bodyPr/>
          <a:lstStyle/>
          <a:p>
            <a:pPr lvl="1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 features of fixed automation;</a:t>
            </a:r>
          </a:p>
          <a:p>
            <a:pPr lvl="2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High initial investment for custom-engineered equipment</a:t>
            </a:r>
          </a:p>
          <a:p>
            <a:pPr lvl="2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High production rates</a:t>
            </a:r>
          </a:p>
          <a:p>
            <a:pPr lvl="2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Relatively inflexible in accommodating product variety.</a:t>
            </a:r>
          </a:p>
          <a:p>
            <a:pPr lvl="2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Examples, machining transfer lines and automated assembly machines.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Slide Number Placeholder 5">
            <a:extLst>
              <a:ext uri="{FF2B5EF4-FFF2-40B4-BE49-F238E27FC236}">
                <a16:creationId xmlns:a16="http://schemas.microsoft.com/office/drawing/2014/main" id="{B5C1CA12-705C-F338-0AD5-D6FF21C3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9D28E7-C6B6-4C3C-BC9A-43F96433F97A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9D5FA64-FE93-EE9A-D24B-2E73404A8D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Fixed Automation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667AE6C9-208F-C08A-77B9-1271C6A61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09800"/>
            <a:ext cx="8686800" cy="33528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Programmable Automation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production equipment is designed with the capability to change the sequence of operations to accommodate different product configurations.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operation sequence is controlled by a program, which is a set of instruction coded so that they can be read and interpreted by the system.</a:t>
            </a:r>
          </a:p>
        </p:txBody>
      </p:sp>
      <p:sp>
        <p:nvSpPr>
          <p:cNvPr id="44035" name="Slide Number Placeholder 5">
            <a:extLst>
              <a:ext uri="{FF2B5EF4-FFF2-40B4-BE49-F238E27FC236}">
                <a16:creationId xmlns:a16="http://schemas.microsoft.com/office/drawing/2014/main" id="{80075FA8-E97B-E818-3325-4BCB8178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3B67D2-C205-42F8-9ECA-74BC14C90017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45F429C-BB58-AD1D-1BD1-8ED6BA731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Programmable Automation</a:t>
            </a:r>
          </a:p>
        </p:txBody>
      </p:sp>
    </p:spTree>
  </p:cSld>
  <p:clrMapOvr>
    <a:masterClrMapping/>
  </p:clrMapOvr>
  <p:transition spd="slow"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9D89AFB-DDD6-A004-50B9-22396727F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3962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New programs can be prepared and entered into the equipment to produce new products.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setup of the machine must be changed for each new products.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This changeover procedures takes time.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Eg: numerical control (NC) machine tools, industrial robots and PLC.</a:t>
            </a:r>
          </a:p>
        </p:txBody>
      </p:sp>
      <p:sp>
        <p:nvSpPr>
          <p:cNvPr id="45059" name="Slide Number Placeholder 5">
            <a:extLst>
              <a:ext uri="{FF2B5EF4-FFF2-40B4-BE49-F238E27FC236}">
                <a16:creationId xmlns:a16="http://schemas.microsoft.com/office/drawing/2014/main" id="{67EECFFE-AF42-B50F-5CA1-91898CF6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8807E8-A318-48DC-BAB8-78B4F495B4DD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F28AC0E-94BD-87E3-80AE-67EFEDEF4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286000"/>
            <a:ext cx="8763000" cy="2819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features of programmable automation;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High investment in general purpose equipment.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Lower production rates than fixed automation.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Flexibility to deal with variations and changes in product configuration.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Most suitable for batch production.</a:t>
            </a:r>
          </a:p>
        </p:txBody>
      </p:sp>
      <p:sp>
        <p:nvSpPr>
          <p:cNvPr id="46083" name="Slide Number Placeholder 5">
            <a:extLst>
              <a:ext uri="{FF2B5EF4-FFF2-40B4-BE49-F238E27FC236}">
                <a16:creationId xmlns:a16="http://schemas.microsoft.com/office/drawing/2014/main" id="{6EDF0762-EDCE-FA10-D72C-CAAE16417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147682-B983-4F6A-9FC1-8DD9686C7CB7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EEDED2-BE56-F262-EE49-4D4CE0B23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Programmable Automation Features</a:t>
            </a:r>
          </a:p>
        </p:txBody>
      </p:sp>
    </p:spTree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0E27048-28EF-F3D9-284D-24911AE92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25146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Flexible Automation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An extension of programmable automation.</a:t>
            </a:r>
          </a:p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Capable of producing a variety of parts/products with virtually no time lost for changeovers from one part style to the next.</a:t>
            </a:r>
          </a:p>
        </p:txBody>
      </p:sp>
      <p:sp>
        <p:nvSpPr>
          <p:cNvPr id="47107" name="Slide Number Placeholder 5">
            <a:extLst>
              <a:ext uri="{FF2B5EF4-FFF2-40B4-BE49-F238E27FC236}">
                <a16:creationId xmlns:a16="http://schemas.microsoft.com/office/drawing/2014/main" id="{7003919A-D714-FB5E-6C47-DF7AE0FBA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CDA184-19A7-4112-9FDE-5742CC2C0147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A839503-2E71-C19E-0BA7-C6170E65B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Flexible Automation</a:t>
            </a:r>
          </a:p>
        </p:txBody>
      </p:sp>
    </p:spTree>
  </p:cSld>
  <p:clrMapOvr>
    <a:masterClrMapping/>
  </p:clrMapOvr>
  <p:transition spd="slow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A517881-8A9D-0437-A32D-0D5B852AE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2971800"/>
          </a:xfrm>
        </p:spPr>
        <p:txBody>
          <a:bodyPr/>
          <a:lstStyle/>
          <a:p>
            <a:pPr lvl="1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features of flexible automation;</a:t>
            </a:r>
          </a:p>
          <a:p>
            <a:pPr lvl="2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High investment for custom-engineered system.</a:t>
            </a:r>
          </a:p>
          <a:p>
            <a:pPr lvl="2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production of variable mixtures of products.</a:t>
            </a:r>
          </a:p>
          <a:p>
            <a:pPr lvl="2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Medium production rates.</a:t>
            </a:r>
          </a:p>
          <a:p>
            <a:pPr lvl="2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Flexibility to deal with product design variations.</a:t>
            </a:r>
          </a:p>
        </p:txBody>
      </p:sp>
      <p:sp>
        <p:nvSpPr>
          <p:cNvPr id="48131" name="Slide Number Placeholder 5">
            <a:extLst>
              <a:ext uri="{FF2B5EF4-FFF2-40B4-BE49-F238E27FC236}">
                <a16:creationId xmlns:a16="http://schemas.microsoft.com/office/drawing/2014/main" id="{AE790CBD-0CA0-A4F1-01E5-5168743F9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291CF0-759A-4BBC-84F3-79FC0529A6E5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4C46F6C-F8F5-E13F-7F3F-C1C83369A8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Flexible Automation Features</a:t>
            </a:r>
          </a:p>
        </p:txBody>
      </p:sp>
    </p:spTree>
  </p:cSld>
  <p:clrMapOvr>
    <a:masterClrMapping/>
  </p:clrMapOvr>
  <p:transition spd="slow">
    <p:wipe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5CBC111-3021-6910-1F86-D59AE4F7A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2400"/>
            <a:ext cx="8915400" cy="1828800"/>
          </a:xfrm>
        </p:spPr>
        <p:txBody>
          <a:bodyPr/>
          <a:lstStyle/>
          <a:p>
            <a:pPr lvl="1" eaLnBrk="1" hangingPunct="1">
              <a:buFont typeface="Verdana" panose="020B0604030504040204" pitchFamily="34" charset="0"/>
              <a:buNone/>
            </a:pPr>
            <a:r>
              <a:rPr lang="en-US" altLang="en-US" sz="2400"/>
              <a:t>Examples, flexible manufacturing systems for performing machining operations. </a:t>
            </a:r>
          </a:p>
          <a:p>
            <a:pPr lvl="1" eaLnBrk="1" hangingPunct="1">
              <a:buFontTx/>
              <a:buNone/>
            </a:pPr>
            <a:r>
              <a:rPr lang="en-US" altLang="en-US" sz="2400"/>
              <a:t>	The relative positions of the three types of automation for different production volume and product varieties are shown below.</a:t>
            </a:r>
          </a:p>
          <a:p>
            <a:pPr eaLnBrk="1" hangingPunct="1"/>
            <a:endParaRPr lang="en-US" altLang="en-US" sz="2400"/>
          </a:p>
        </p:txBody>
      </p:sp>
      <p:sp>
        <p:nvSpPr>
          <p:cNvPr id="49155" name="Slide Number Placeholder 5">
            <a:extLst>
              <a:ext uri="{FF2B5EF4-FFF2-40B4-BE49-F238E27FC236}">
                <a16:creationId xmlns:a16="http://schemas.microsoft.com/office/drawing/2014/main" id="{A66622C1-FD4E-121D-A5F2-1922C3868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804BB3-6456-48B7-8473-9E117265158D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id="{332B3817-D898-0689-FFFC-B59C7F390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29200" y="2667000"/>
            <a:ext cx="38100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Relationship between product variety &amp; quantity</a:t>
            </a:r>
          </a:p>
        </p:txBody>
      </p:sp>
      <p:sp>
        <p:nvSpPr>
          <p:cNvPr id="49157" name="Line 4">
            <a:extLst>
              <a:ext uri="{FF2B5EF4-FFF2-40B4-BE49-F238E27FC236}">
                <a16:creationId xmlns:a16="http://schemas.microsoft.com/office/drawing/2014/main" id="{F59F306F-F184-1A29-13E9-54F798C5D3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209800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9158" name="Line 5">
            <a:extLst>
              <a:ext uri="{FF2B5EF4-FFF2-40B4-BE49-F238E27FC236}">
                <a16:creationId xmlns:a16="http://schemas.microsoft.com/office/drawing/2014/main" id="{121D450F-8D62-1600-5243-DB3B08342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943600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9159" name="Line 8">
            <a:extLst>
              <a:ext uri="{FF2B5EF4-FFF2-40B4-BE49-F238E27FC236}">
                <a16:creationId xmlns:a16="http://schemas.microsoft.com/office/drawing/2014/main" id="{0E92CEE6-F2B2-DD60-9E2D-4289B9EB36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886200"/>
            <a:ext cx="2286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9160" name="Line 9">
            <a:extLst>
              <a:ext uri="{FF2B5EF4-FFF2-40B4-BE49-F238E27FC236}">
                <a16:creationId xmlns:a16="http://schemas.microsoft.com/office/drawing/2014/main" id="{5F45D3EB-122C-2B8A-54AF-B26AEADF5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438400"/>
            <a:ext cx="419100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9161" name="Line 10">
            <a:extLst>
              <a:ext uri="{FF2B5EF4-FFF2-40B4-BE49-F238E27FC236}">
                <a16:creationId xmlns:a16="http://schemas.microsoft.com/office/drawing/2014/main" id="{88286407-2E20-0964-6084-8ECD408A04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30480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9162" name="Text Box 16">
            <a:extLst>
              <a:ext uri="{FF2B5EF4-FFF2-40B4-BE49-F238E27FC236}">
                <a16:creationId xmlns:a16="http://schemas.microsoft.com/office/drawing/2014/main" id="{51F70F18-3688-9549-542A-A19EE6B9A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943600"/>
            <a:ext cx="56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49163" name="Text Box 17">
            <a:extLst>
              <a:ext uri="{FF2B5EF4-FFF2-40B4-BE49-F238E27FC236}">
                <a16:creationId xmlns:a16="http://schemas.microsoft.com/office/drawing/2014/main" id="{C30D829E-2DB6-A78D-61CD-702046BB7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943600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10000</a:t>
            </a:r>
          </a:p>
        </p:txBody>
      </p:sp>
      <p:sp>
        <p:nvSpPr>
          <p:cNvPr id="49164" name="Text Box 18">
            <a:extLst>
              <a:ext uri="{FF2B5EF4-FFF2-40B4-BE49-F238E27FC236}">
                <a16:creationId xmlns:a16="http://schemas.microsoft.com/office/drawing/2014/main" id="{3299B353-2825-2A9A-B084-FD8C18649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4963" y="5918200"/>
            <a:ext cx="1200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1,000,000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1BD7849-DA41-7EF1-059A-B75D464E5F11}"/>
              </a:ext>
            </a:extLst>
          </p:cNvPr>
          <p:cNvSpPr txBox="1"/>
          <p:nvPr/>
        </p:nvSpPr>
        <p:spPr>
          <a:xfrm rot="5400000">
            <a:off x="-73818" y="3579018"/>
            <a:ext cx="3200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Product Variety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38B2817-24F0-4BFD-5DBB-E609B6307759}"/>
              </a:ext>
            </a:extLst>
          </p:cNvPr>
          <p:cNvSpPr txBox="1"/>
          <p:nvPr/>
        </p:nvSpPr>
        <p:spPr>
          <a:xfrm>
            <a:off x="3733800" y="6396038"/>
            <a:ext cx="3048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Production Quantity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C0450B2-C7ED-23EE-CE9F-5F4C5EA79FDE}"/>
              </a:ext>
            </a:extLst>
          </p:cNvPr>
          <p:cNvCxnSpPr/>
          <p:nvPr/>
        </p:nvCxnSpPr>
        <p:spPr>
          <a:xfrm>
            <a:off x="4191000" y="6324600"/>
            <a:ext cx="16002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8" name="TextBox 61">
            <a:extLst>
              <a:ext uri="{FF2B5EF4-FFF2-40B4-BE49-F238E27FC236}">
                <a16:creationId xmlns:a16="http://schemas.microsoft.com/office/drawing/2014/main" id="{CA735AA3-2392-5ACB-F0D2-2E2CB536C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2004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</a:p>
        </p:txBody>
      </p:sp>
      <p:sp>
        <p:nvSpPr>
          <p:cNvPr id="49169" name="TextBox 62">
            <a:extLst>
              <a:ext uri="{FF2B5EF4-FFF2-40B4-BE49-F238E27FC236}">
                <a16:creationId xmlns:a16="http://schemas.microsoft.com/office/drawing/2014/main" id="{93DC1365-A015-5389-DDB3-9F5026137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4196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MEDIUM</a:t>
            </a:r>
          </a:p>
        </p:txBody>
      </p:sp>
      <p:sp>
        <p:nvSpPr>
          <p:cNvPr id="49170" name="TextBox 63">
            <a:extLst>
              <a:ext uri="{FF2B5EF4-FFF2-40B4-BE49-F238E27FC236}">
                <a16:creationId xmlns:a16="http://schemas.microsoft.com/office/drawing/2014/main" id="{816E0B6B-5C9A-851B-8FF9-ED2580C65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3340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>
            <a:extLst>
              <a:ext uri="{FF2B5EF4-FFF2-40B4-BE49-F238E27FC236}">
                <a16:creationId xmlns:a16="http://schemas.microsoft.com/office/drawing/2014/main" id="{4295EC18-8D28-C377-E334-AC8F4F0A89C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63513"/>
            <a:ext cx="7391400" cy="5932487"/>
          </a:xfrm>
          <a:solidFill>
            <a:srgbClr val="8ABBDC"/>
          </a:solidFill>
        </p:spPr>
      </p:pic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F23D203C-8A3E-FDDA-DC44-5240C165B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1E860A-5798-49DF-B0F1-D2F50C699575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3316" name="TextBox 3">
            <a:extLst>
              <a:ext uri="{FF2B5EF4-FFF2-40B4-BE49-F238E27FC236}">
                <a16:creationId xmlns:a16="http://schemas.microsoft.com/office/drawing/2014/main" id="{25443D27-DB38-ED62-9866-514B04160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95600"/>
            <a:ext cx="1752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Sale,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Marketing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Forecasting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Order entry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Accounting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Customer billing etc.</a:t>
            </a:r>
          </a:p>
        </p:txBody>
      </p:sp>
    </p:spTree>
  </p:cSld>
  <p:clrMapOvr>
    <a:masterClrMapping/>
  </p:clrMapOvr>
  <p:transition spd="slow"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>
            <a:extLst>
              <a:ext uri="{FF2B5EF4-FFF2-40B4-BE49-F238E27FC236}">
                <a16:creationId xmlns:a16="http://schemas.microsoft.com/office/drawing/2014/main" id="{61D0BB2D-45E2-F638-E4E3-D271FD46FD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651000"/>
            <a:ext cx="8001000" cy="5207000"/>
          </a:xfrm>
          <a:solidFill>
            <a:srgbClr val="8ABBDC"/>
          </a:solidFill>
        </p:spPr>
      </p:pic>
      <p:sp>
        <p:nvSpPr>
          <p:cNvPr id="50179" name="Slide Number Placeholder 5">
            <a:extLst>
              <a:ext uri="{FF2B5EF4-FFF2-40B4-BE49-F238E27FC236}">
                <a16:creationId xmlns:a16="http://schemas.microsoft.com/office/drawing/2014/main" id="{E99E5CC7-3770-91D0-DFF3-4297790BD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4C51E5-8E31-4549-9499-7EC9F4ABA1DA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38915" name="Rectangle 5">
            <a:extLst>
              <a:ext uri="{FF2B5EF4-FFF2-40B4-BE49-F238E27FC236}">
                <a16:creationId xmlns:a16="http://schemas.microsoft.com/office/drawing/2014/main" id="{40C9340E-5216-C406-4ACA-C599C3E1F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524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Relationship of fixed, programmable and flexible automation </a:t>
            </a:r>
          </a:p>
        </p:txBody>
      </p:sp>
    </p:spTree>
  </p:cSld>
  <p:clrMapOvr>
    <a:masterClrMapping/>
  </p:clrMapOvr>
  <p:transition spd="slow">
    <p:cut thruBlk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>
            <a:extLst>
              <a:ext uri="{FF2B5EF4-FFF2-40B4-BE49-F238E27FC236}">
                <a16:creationId xmlns:a16="http://schemas.microsoft.com/office/drawing/2014/main" id="{31C382E9-4EB3-3AD6-044C-AE9D3F897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increase labor productivity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reduce labor cost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improve worker safety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improve product quality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mitigate the effects of labor shortages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reduce/eliminate routine manual &amp; clerical tasks.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reduce mfg lead time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accomplish processes that cannot be done manually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avoid the high cost of not automating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03" name="Slide Number Placeholder 5">
            <a:extLst>
              <a:ext uri="{FF2B5EF4-FFF2-40B4-BE49-F238E27FC236}">
                <a16:creationId xmlns:a16="http://schemas.microsoft.com/office/drawing/2014/main" id="{DD0578A6-7AF6-0529-9CBE-39A9F6C5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524F85-351C-405F-AE34-7A50379C85C6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4FD0E195-C08F-DF96-D553-5BAF6C3017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609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Reason For Automating</a:t>
            </a:r>
          </a:p>
        </p:txBody>
      </p:sp>
    </p:spTree>
  </p:cSld>
  <p:clrMapOvr>
    <a:masterClrMapping/>
  </p:clrMapOvr>
  <p:transition spd="slow"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>
            <a:extLst>
              <a:ext uri="{FF2B5EF4-FFF2-40B4-BE49-F238E27FC236}">
                <a16:creationId xmlns:a16="http://schemas.microsoft.com/office/drawing/2014/main" id="{D05E5279-3437-DDC1-0243-2B5230DF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Specialization of operation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Combined operations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Simultaneous operations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operations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Increased flexibility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On-line inspection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Improved material handling and storage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Process control and optimization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Plant operations control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Computer-integrated manufacturing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227" name="Slide Number Placeholder 5">
            <a:extLst>
              <a:ext uri="{FF2B5EF4-FFF2-40B4-BE49-F238E27FC236}">
                <a16:creationId xmlns:a16="http://schemas.microsoft.com/office/drawing/2014/main" id="{96758E79-B7C9-92F2-EEF8-FA8DF5A57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FD9333-098D-403B-BCD2-42754CCAF2CA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3CECACC9-B8B1-AAA0-3A94-D6E38EC34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609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Strategies For Auto./Prod System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08C5E141-627E-E0ED-DDDC-BC8134535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42672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Usually implies a sequence of mechanical steps.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camshaft is an automation controller because it mechanically sequences the steps in the operation of an internal combustion engine.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processes are often sequenced by special digital computers, known as programmable logic controller (PLC).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PLC can detect and can switch electrical signals on and off. 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51" name="Slide Number Placeholder 5">
            <a:extLst>
              <a:ext uri="{FF2B5EF4-FFF2-40B4-BE49-F238E27FC236}">
                <a16:creationId xmlns:a16="http://schemas.microsoft.com/office/drawing/2014/main" id="{F44B1837-F9D5-9FA3-B652-DDC5BE8DB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F0AACB-6D4E-4BB8-A62E-56135B2458C6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9186B587-B048-22A4-7E67-4447455253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609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Automation Control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5625DBAF-1D88-137F-6CD1-4007ACA0A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143000"/>
            <a:ext cx="8839200" cy="45720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– the application of physical and chemical processes to alter the geometry, properties and /or appearance of a given starting material to make parts/product</a:t>
            </a:r>
          </a:p>
          <a:p>
            <a:pPr eaLnBrk="1" hangingPunct="1"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-  includes the joining of multiple parts to make assembled products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Economic viewpoint- the transformation of material into items of greater value…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Eg: iron converted into steel,  sand transformed into glass, petroleum transforms into plastic etc.</a:t>
            </a:r>
          </a:p>
          <a:p>
            <a:pPr eaLnBrk="1" hangingPunct="1"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550217B8-A064-8233-47F5-CA4AFC1E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00C214-C388-4AF1-AA8B-6C737189EC0A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A878D95-AB65-BFA1-8698-EFD887B61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2112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Manufacturing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CFB79737-2CA1-EE3A-A3A6-BE937C097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388C59-6339-41B8-854C-08864B50B3F7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E91C3843-922B-7124-C1E4-5E03ACD50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Manufacturing Contd.</a:t>
            </a:r>
          </a:p>
        </p:txBody>
      </p:sp>
      <p:sp>
        <p:nvSpPr>
          <p:cNvPr id="15364" name="Rectangle 5">
            <a:extLst>
              <a:ext uri="{FF2B5EF4-FFF2-40B4-BE49-F238E27FC236}">
                <a16:creationId xmlns:a16="http://schemas.microsoft.com/office/drawing/2014/main" id="{28D20EC1-6CEF-41EA-1A0A-DF2E61034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048000"/>
            <a:ext cx="1600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Mfg. Process</a:t>
            </a:r>
          </a:p>
        </p:txBody>
      </p:sp>
      <p:sp>
        <p:nvSpPr>
          <p:cNvPr id="15365" name="Line 6">
            <a:extLst>
              <a:ext uri="{FF2B5EF4-FFF2-40B4-BE49-F238E27FC236}">
                <a16:creationId xmlns:a16="http://schemas.microsoft.com/office/drawing/2014/main" id="{C246C962-939F-0B32-8CCE-F1DDCFE91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429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66" name="Line 7">
            <a:extLst>
              <a:ext uri="{FF2B5EF4-FFF2-40B4-BE49-F238E27FC236}">
                <a16:creationId xmlns:a16="http://schemas.microsoft.com/office/drawing/2014/main" id="{8419FCAB-A653-E248-B2CD-ED99680BA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810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67" name="Line 8">
            <a:extLst>
              <a:ext uri="{FF2B5EF4-FFF2-40B4-BE49-F238E27FC236}">
                <a16:creationId xmlns:a16="http://schemas.microsoft.com/office/drawing/2014/main" id="{BBFBC19F-B766-9534-8D58-199290C11B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68" name="Line 9">
            <a:extLst>
              <a:ext uri="{FF2B5EF4-FFF2-40B4-BE49-F238E27FC236}">
                <a16:creationId xmlns:a16="http://schemas.microsoft.com/office/drawing/2014/main" id="{11E2311F-95B4-D3CD-F9E9-7C87A91A48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581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69" name="Line 11">
            <a:extLst>
              <a:ext uri="{FF2B5EF4-FFF2-40B4-BE49-F238E27FC236}">
                <a16:creationId xmlns:a16="http://schemas.microsoft.com/office/drawing/2014/main" id="{8BF2577E-5EF9-E68A-B54D-9F9482D2A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286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70" name="Line 12">
            <a:extLst>
              <a:ext uri="{FF2B5EF4-FFF2-40B4-BE49-F238E27FC236}">
                <a16:creationId xmlns:a16="http://schemas.microsoft.com/office/drawing/2014/main" id="{1907A302-60EE-89D7-28CD-9240954CBB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71" name="Line 13">
            <a:extLst>
              <a:ext uri="{FF2B5EF4-FFF2-40B4-BE49-F238E27FC236}">
                <a16:creationId xmlns:a16="http://schemas.microsoft.com/office/drawing/2014/main" id="{79C7FBA2-3846-CD0C-6C39-48F174F88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2667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72" name="Line 14">
            <a:extLst>
              <a:ext uri="{FF2B5EF4-FFF2-40B4-BE49-F238E27FC236}">
                <a16:creationId xmlns:a16="http://schemas.microsoft.com/office/drawing/2014/main" id="{46C346D0-0DA7-D81A-3950-1A3C53B86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73" name="Oval 15">
            <a:extLst>
              <a:ext uri="{FF2B5EF4-FFF2-40B4-BE49-F238E27FC236}">
                <a16:creationId xmlns:a16="http://schemas.microsoft.com/office/drawing/2014/main" id="{7E8215B2-A880-8AAE-23DB-E570E1C01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429000"/>
            <a:ext cx="228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15374" name="Oval 16">
            <a:extLst>
              <a:ext uri="{FF2B5EF4-FFF2-40B4-BE49-F238E27FC236}">
                <a16:creationId xmlns:a16="http://schemas.microsoft.com/office/drawing/2014/main" id="{D0B7E4DD-630A-ABED-AA5B-7D2E0F660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276600"/>
            <a:ext cx="228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5DD7E538-5B14-1734-AF2D-20A08558B4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96200" cy="313690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Machinery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	                          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Tools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		                    Power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		            Labor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Starting		    </a:t>
            </a:r>
            <a:r>
              <a:rPr lang="en-US" sz="1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   Completed part	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Material 					    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			                                 		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					Waste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As a technological process</a:t>
            </a:r>
            <a:endParaRPr lang="en-US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3" name="Rectangle 13">
            <a:extLst>
              <a:ext uri="{FF2B5EF4-FFF2-40B4-BE49-F238E27FC236}">
                <a16:creationId xmlns:a16="http://schemas.microsoft.com/office/drawing/2014/main" id="{C9725D0C-41A5-DAEA-86CF-C54B36874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			   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Value Added	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Starting material	 Material in Processing      Completed part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	                       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en-US" sz="28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As an economic process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E10BCF87-03B1-EA77-6A7E-0CA4A9FA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CDD8D1-D9D3-44FF-92C2-9E7D3926AD49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54B952BB-BCD9-2018-847D-01A9C6508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219200"/>
            <a:ext cx="2514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Mfg. Process</a:t>
            </a:r>
          </a:p>
        </p:txBody>
      </p:sp>
      <p:sp>
        <p:nvSpPr>
          <p:cNvPr id="16389" name="Oval 5">
            <a:extLst>
              <a:ext uri="{FF2B5EF4-FFF2-40B4-BE49-F238E27FC236}">
                <a16:creationId xmlns:a16="http://schemas.microsoft.com/office/drawing/2014/main" id="{1C31A3A3-4A30-ECA5-149B-09E7E588C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505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16390" name="Oval 6">
            <a:extLst>
              <a:ext uri="{FF2B5EF4-FFF2-40B4-BE49-F238E27FC236}">
                <a16:creationId xmlns:a16="http://schemas.microsoft.com/office/drawing/2014/main" id="{8C199A01-5597-5FF2-0A7C-B90C1D5EC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352800"/>
            <a:ext cx="8382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16391" name="Oval 7">
            <a:extLst>
              <a:ext uri="{FF2B5EF4-FFF2-40B4-BE49-F238E27FC236}">
                <a16:creationId xmlns:a16="http://schemas.microsoft.com/office/drawing/2014/main" id="{4A1ABA03-AA25-8288-F797-8B3829007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81400"/>
            <a:ext cx="3048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72768772-6FA2-BB65-EC16-03D56EA16F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438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0014C080-B3C1-20AB-B809-B1C7BFB791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733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7CABAFE7-9072-574C-202D-E89F9E2B637D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74638"/>
            <a:ext cx="9144000" cy="563562"/>
          </a:xfrm>
          <a:prstGeom prst="rect">
            <a:avLst/>
          </a:prstGeom>
          <a:noFill/>
        </p:spPr>
        <p:txBody>
          <a:bodyPr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Manufacturing Contd.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F7BEFC1-D97A-0696-031E-15456C54D087}"/>
              </a:ext>
            </a:extLst>
          </p:cNvPr>
          <p:cNvCxnSpPr/>
          <p:nvPr/>
        </p:nvCxnSpPr>
        <p:spPr>
          <a:xfrm>
            <a:off x="4800600" y="3733800"/>
            <a:ext cx="19050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8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8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8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>
            <a:extLst>
              <a:ext uri="{FF2B5EF4-FFF2-40B4-BE49-F238E27FC236}">
                <a16:creationId xmlns:a16="http://schemas.microsoft.com/office/drawing/2014/main" id="{43A98448-AEBF-3242-C545-B11E616087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96200" cy="2828925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Basic activities to convert raw material into finished products: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Processing and assembly operations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     ii.  Material handling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    iii.  Inspection and test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iv. Coordination and control</a:t>
            </a: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16964764-2F23-AC97-EE5F-C9D08865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324F49-7353-468C-83FA-AC106FC819B2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527DEC9-687D-35EB-DE03-4C254132B92C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74638"/>
            <a:ext cx="9144000" cy="563562"/>
          </a:xfrm>
          <a:prstGeom prst="rect">
            <a:avLst/>
          </a:prstGeom>
          <a:noFill/>
        </p:spPr>
        <p:txBody>
          <a:bodyPr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Manufacturing Contd.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>
            <a:extLst>
              <a:ext uri="{FF2B5EF4-FFF2-40B4-BE49-F238E27FC236}">
                <a16:creationId xmlns:a16="http://schemas.microsoft.com/office/drawing/2014/main" id="{59F0FB7B-67EB-47C5-F3A7-A8B9690BA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operation transform a work material from one state of completion to a more advanced state that is closer to the final desired part/product. materials is fed into the process, energy is apply by the machinery and tooling to transform the material into finished products.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Assembly operations – two or more components combined to form a new entity 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Eg: Welding, Soldering, Screws, Rivets etc.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211A5B3A-2A89-2842-5806-FB132375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E8AF3D-5A45-44BB-90E6-81CCE5CE477F}" type="slidenum">
              <a:rPr lang="en-US" altLang="en-US" sz="100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>
              <a:latin typeface="Comic Sans MS" panose="030F0702030302020204" pitchFamily="66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ED400EF-A511-3061-FD05-752F635B5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033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Processing and assembly operations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2491</TotalTime>
  <Words>1807</Words>
  <Application>Microsoft Office PowerPoint</Application>
  <PresentationFormat>On-screen Show (4:3)</PresentationFormat>
  <Paragraphs>269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Comic Sans MS</vt:lpstr>
      <vt:lpstr>Arial</vt:lpstr>
      <vt:lpstr>Lucida Sans Unicode</vt:lpstr>
      <vt:lpstr>Wingdings 3</vt:lpstr>
      <vt:lpstr>Verdana</vt:lpstr>
      <vt:lpstr>Wingdings 2</vt:lpstr>
      <vt:lpstr>Times New Roman</vt:lpstr>
      <vt:lpstr>Wingdings</vt:lpstr>
      <vt:lpstr>Arial Unicode MS</vt:lpstr>
      <vt:lpstr>Concourse</vt:lpstr>
      <vt:lpstr>PowerPoint Presentation</vt:lpstr>
      <vt:lpstr>INTRODUCTION</vt:lpstr>
      <vt:lpstr>PowerPoint Presentation</vt:lpstr>
      <vt:lpstr>PowerPoint Presentation</vt:lpstr>
      <vt:lpstr>Manufacturing</vt:lpstr>
      <vt:lpstr>Manufacturing Contd.</vt:lpstr>
      <vt:lpstr>PowerPoint Presentation</vt:lpstr>
      <vt:lpstr>PowerPoint Presentation</vt:lpstr>
      <vt:lpstr>Processing and assembly operations</vt:lpstr>
      <vt:lpstr>Material handling &amp; storage</vt:lpstr>
      <vt:lpstr> Coordination and control</vt:lpstr>
      <vt:lpstr>      Product/Production Relationships</vt:lpstr>
      <vt:lpstr>PowerPoint Presentation</vt:lpstr>
      <vt:lpstr>Manufacturing Operation Costs</vt:lpstr>
      <vt:lpstr>PowerPoint Presentation</vt:lpstr>
      <vt:lpstr>PowerPoint Presentation</vt:lpstr>
      <vt:lpstr>Manufacturing Operation Costs contd.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Automation defined.</vt:lpstr>
      <vt:lpstr>PowerPoint Presentation</vt:lpstr>
      <vt:lpstr>PowerPoint Presentation</vt:lpstr>
      <vt:lpstr>Arguments in favor of Automation</vt:lpstr>
      <vt:lpstr>Arguments against Automation</vt:lpstr>
      <vt:lpstr>       SOME CONSIDERATIONS</vt:lpstr>
      <vt:lpstr>MANUAL LABOR IN PRODUCTION SYSTEMS</vt:lpstr>
      <vt:lpstr> TYPE OF AUTOMATION</vt:lpstr>
      <vt:lpstr>PowerPoint Presentation</vt:lpstr>
      <vt:lpstr> AUTOMATED MFG. SYSTEM</vt:lpstr>
      <vt:lpstr> Fixed Automation</vt:lpstr>
      <vt:lpstr> Programmable Automation</vt:lpstr>
      <vt:lpstr>PowerPoint Presentation</vt:lpstr>
      <vt:lpstr> Programmable Automation Features</vt:lpstr>
      <vt:lpstr>Flexible Automation</vt:lpstr>
      <vt:lpstr> Flexible Automation Features</vt:lpstr>
      <vt:lpstr>Relationship between product variety &amp; quantity</vt:lpstr>
      <vt:lpstr>Relationship of fixed, programmable and flexible automation </vt:lpstr>
      <vt:lpstr>Reason For Automating</vt:lpstr>
      <vt:lpstr>Strategies For Auto./Prod System</vt:lpstr>
      <vt:lpstr>Automation Control</vt:lpstr>
    </vt:vector>
  </TitlesOfParts>
  <Company>utmkl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DDE</dc:title>
  <dc:creator>Izhar</dc:creator>
  <cp:lastModifiedBy>prabhatresearch@gmail.com</cp:lastModifiedBy>
  <cp:revision>141</cp:revision>
  <dcterms:created xsi:type="dcterms:W3CDTF">2004-10-26T07:17:51Z</dcterms:created>
  <dcterms:modified xsi:type="dcterms:W3CDTF">2026-02-24T17:16:25Z</dcterms:modified>
</cp:coreProperties>
</file>