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7" r:id="rId5"/>
    <p:sldId id="260" r:id="rId6"/>
    <p:sldId id="261" r:id="rId7"/>
    <p:sldId id="262" r:id="rId8"/>
    <p:sldId id="263" r:id="rId9"/>
    <p:sldId id="265" r:id="rId10"/>
    <p:sldId id="264" r:id="rId11"/>
    <p:sldId id="268" r:id="rId12"/>
    <p:sldId id="269" r:id="rId13"/>
    <p:sldId id="270"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3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B7E8-A36D-3C76-4299-7C2BB56F50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793516D-40AC-7B0D-DFB9-C59FE1CAF1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EF6BF08-AC13-4975-EFB7-FB559D414203}"/>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5" name="Footer Placeholder 4">
            <a:extLst>
              <a:ext uri="{FF2B5EF4-FFF2-40B4-BE49-F238E27FC236}">
                <a16:creationId xmlns:a16="http://schemas.microsoft.com/office/drawing/2014/main" id="{29199F4D-0E4B-52FE-2684-5EC1D27894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C3B1EF-2B67-A0C9-624C-28FF24414661}"/>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94825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6C9E-C048-9C68-E15E-5619E82C3A7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FB1DDDE-B391-9C99-3E50-27C0F0E8E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E4D0025-2643-84AC-1BCD-41DFB92839A1}"/>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5" name="Footer Placeholder 4">
            <a:extLst>
              <a:ext uri="{FF2B5EF4-FFF2-40B4-BE49-F238E27FC236}">
                <a16:creationId xmlns:a16="http://schemas.microsoft.com/office/drawing/2014/main" id="{547B46F5-6862-984F-5EF3-C75680661C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75CAB26-4DCB-9538-425D-F33533FBB58C}"/>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14272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D8655-56B9-35AC-C14C-E2B945B145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8CCB021-796F-CC02-6A37-1DC8EF145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FDF5486-31B7-67D1-2503-80A8D6B49DF8}"/>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5" name="Footer Placeholder 4">
            <a:extLst>
              <a:ext uri="{FF2B5EF4-FFF2-40B4-BE49-F238E27FC236}">
                <a16:creationId xmlns:a16="http://schemas.microsoft.com/office/drawing/2014/main" id="{90945177-D081-B410-E945-5702F0335E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444D00-3BAE-6826-CEA5-C8FE30A9C892}"/>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350934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D6BB-210D-182E-A56E-8BFC6C6A365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F551BB9-3748-097A-5381-962B133C91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0DF76DD-9022-A0C2-8813-ADB3C3A1E7B7}"/>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5" name="Footer Placeholder 4">
            <a:extLst>
              <a:ext uri="{FF2B5EF4-FFF2-40B4-BE49-F238E27FC236}">
                <a16:creationId xmlns:a16="http://schemas.microsoft.com/office/drawing/2014/main" id="{C9F935B4-356B-5E9F-6D2C-F4E0AFD247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4E2C9CF-65FE-7340-4875-2B16BC696C25}"/>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94895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A2A25-93BE-3AA8-5F98-93C42A62D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6D64257-CE56-0126-CB6A-E2DF7EDF04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16BBFB-C982-D5CE-5AF9-7F8238533BFF}"/>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5" name="Footer Placeholder 4">
            <a:extLst>
              <a:ext uri="{FF2B5EF4-FFF2-40B4-BE49-F238E27FC236}">
                <a16:creationId xmlns:a16="http://schemas.microsoft.com/office/drawing/2014/main" id="{BF373730-6E27-E1E5-4F07-07D97A6148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53FE033-735A-3956-1214-E092025B2835}"/>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216964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973B-71E9-C189-E594-C4AEFDEDB75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8BC0C63-4842-949D-E7CD-8D0E13D84A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DF047C2-20DD-F079-8A5A-6E62B9B6C7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C7121FC-8603-BC91-7EF3-64FC3D9CC565}"/>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6" name="Footer Placeholder 5">
            <a:extLst>
              <a:ext uri="{FF2B5EF4-FFF2-40B4-BE49-F238E27FC236}">
                <a16:creationId xmlns:a16="http://schemas.microsoft.com/office/drawing/2014/main" id="{3B287E29-90FE-FB68-1EA3-B658F81975D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1D6C995-2955-1096-256C-096C420368A4}"/>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414374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663E-06FF-0DC0-F950-31257795581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2199867-8815-B717-32E7-FD7D1A49A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EE996-B9A3-D893-BF74-0D9392BFF0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AF9CC20-0804-88FC-6ACA-764745E92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0761AC-7167-A87B-724A-928386AACA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72F3AB6-5535-704A-6978-7CF5F44256F0}"/>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8" name="Footer Placeholder 7">
            <a:extLst>
              <a:ext uri="{FF2B5EF4-FFF2-40B4-BE49-F238E27FC236}">
                <a16:creationId xmlns:a16="http://schemas.microsoft.com/office/drawing/2014/main" id="{88EE5359-F704-442E-9060-CF5FFA647FB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2F280DD-FEA7-CB5D-6033-A24E4C84A920}"/>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329243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072E-FE67-7FA0-7695-ED8746B1D2F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8EAB8DC-43C5-C0A8-017C-698A1B305DE1}"/>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4" name="Footer Placeholder 3">
            <a:extLst>
              <a:ext uri="{FF2B5EF4-FFF2-40B4-BE49-F238E27FC236}">
                <a16:creationId xmlns:a16="http://schemas.microsoft.com/office/drawing/2014/main" id="{D4833691-3208-BC00-96B3-263EED4B6A0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BA5FC19-9A88-1AAD-98DB-7054220BACB1}"/>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290007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CB937A-9BF4-C4AB-EF1A-C4619FD33F94}"/>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3" name="Footer Placeholder 2">
            <a:extLst>
              <a:ext uri="{FF2B5EF4-FFF2-40B4-BE49-F238E27FC236}">
                <a16:creationId xmlns:a16="http://schemas.microsoft.com/office/drawing/2014/main" id="{46A833BD-8483-6325-EBB9-CBE4FAC94E2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51EBB9E-FF1E-294B-E5E0-55BD9AC57310}"/>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125294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2EE5-7068-A9B7-5B56-DDD6A17A3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E72D7D6-DB5F-A5A3-7B5B-DB3788AA8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171132E-955F-3DB7-D846-2209356C1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DA06F-306C-88B6-5780-1E28B0E5CC6C}"/>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6" name="Footer Placeholder 5">
            <a:extLst>
              <a:ext uri="{FF2B5EF4-FFF2-40B4-BE49-F238E27FC236}">
                <a16:creationId xmlns:a16="http://schemas.microsoft.com/office/drawing/2014/main" id="{A10359C7-BE90-4C5C-3862-DC3FB640F6B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8917354-0009-F112-DC49-FDF1925EDA60}"/>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209122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AD06-230B-8976-952A-A4FD014A5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BEF26C7-3456-E4F9-E376-1440F3027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66CEB98-B629-8221-FF05-AEFF30C18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5D52F-F1EE-B919-5A43-58FF02BCACEC}"/>
              </a:ext>
            </a:extLst>
          </p:cNvPr>
          <p:cNvSpPr>
            <a:spLocks noGrp="1"/>
          </p:cNvSpPr>
          <p:nvPr>
            <p:ph type="dt" sz="half" idx="10"/>
          </p:nvPr>
        </p:nvSpPr>
        <p:spPr/>
        <p:txBody>
          <a:bodyPr/>
          <a:lstStyle/>
          <a:p>
            <a:fld id="{9C0F0EEF-3FA6-49D2-B548-9D968EFC5A58}" type="datetimeFigureOut">
              <a:rPr lang="en-IN" smtClean="0"/>
              <a:t>10-02-2024</a:t>
            </a:fld>
            <a:endParaRPr lang="en-IN"/>
          </a:p>
        </p:txBody>
      </p:sp>
      <p:sp>
        <p:nvSpPr>
          <p:cNvPr id="6" name="Footer Placeholder 5">
            <a:extLst>
              <a:ext uri="{FF2B5EF4-FFF2-40B4-BE49-F238E27FC236}">
                <a16:creationId xmlns:a16="http://schemas.microsoft.com/office/drawing/2014/main" id="{0A4D5B0F-B641-8687-5513-B094A6356B6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9BFE446-7885-C823-F51C-4102DD88639B}"/>
              </a:ext>
            </a:extLst>
          </p:cNvPr>
          <p:cNvSpPr>
            <a:spLocks noGrp="1"/>
          </p:cNvSpPr>
          <p:nvPr>
            <p:ph type="sldNum" sz="quarter" idx="12"/>
          </p:nvPr>
        </p:nvSpPr>
        <p:spPr/>
        <p:txBody>
          <a:bodyPr/>
          <a:lstStyle/>
          <a:p>
            <a:fld id="{ADA3505B-D986-4E66-B1C5-4B41ED7FB213}" type="slidenum">
              <a:rPr lang="en-IN" smtClean="0"/>
              <a:t>‹#›</a:t>
            </a:fld>
            <a:endParaRPr lang="en-IN"/>
          </a:p>
        </p:txBody>
      </p:sp>
    </p:spTree>
    <p:extLst>
      <p:ext uri="{BB962C8B-B14F-4D97-AF65-F5344CB8AC3E}">
        <p14:creationId xmlns:p14="http://schemas.microsoft.com/office/powerpoint/2010/main" val="372774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D59AD-339C-7581-BCF3-9A6072C75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FB4B48A-D766-6068-AADC-8DF770E79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97352C4-2ADB-EA42-27C2-2C95B22E6D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F0EEF-3FA6-49D2-B548-9D968EFC5A58}" type="datetimeFigureOut">
              <a:rPr lang="en-IN" smtClean="0"/>
              <a:t>10-02-2024</a:t>
            </a:fld>
            <a:endParaRPr lang="en-IN"/>
          </a:p>
        </p:txBody>
      </p:sp>
      <p:sp>
        <p:nvSpPr>
          <p:cNvPr id="5" name="Footer Placeholder 4">
            <a:extLst>
              <a:ext uri="{FF2B5EF4-FFF2-40B4-BE49-F238E27FC236}">
                <a16:creationId xmlns:a16="http://schemas.microsoft.com/office/drawing/2014/main" id="{D33B7188-7D9C-3A8F-5966-7C60198C4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06E8414-3816-7448-834C-9116C79949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3505B-D986-4E66-B1C5-4B41ED7FB213}" type="slidenum">
              <a:rPr lang="en-IN" smtClean="0"/>
              <a:t>‹#›</a:t>
            </a:fld>
            <a:endParaRPr lang="en-IN"/>
          </a:p>
        </p:txBody>
      </p:sp>
    </p:spTree>
    <p:extLst>
      <p:ext uri="{BB962C8B-B14F-4D97-AF65-F5344CB8AC3E}">
        <p14:creationId xmlns:p14="http://schemas.microsoft.com/office/powerpoint/2010/main" val="358252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rowthnatives.com/blogs/design/why-is-design-thinking-so-important/" TargetMode="External"/><Relationship Id="rId2" Type="http://schemas.openxmlformats.org/officeDocument/2006/relationships/hyperlink" Target="https://www.interaction-design.org/literature/topics/design-thinking" TargetMode="External"/><Relationship Id="rId1" Type="http://schemas.openxmlformats.org/officeDocument/2006/relationships/slideLayout" Target="../slideLayouts/slideLayout2.xml"/><Relationship Id="rId5" Type="http://schemas.openxmlformats.org/officeDocument/2006/relationships/hyperlink" Target="https://careerfoundry.com/en/blog/ux-design/what-is-design-thinking-everything-you-need-to-know-to-get-started/" TargetMode="External"/><Relationship Id="rId4" Type="http://schemas.openxmlformats.org/officeDocument/2006/relationships/hyperlink" Target="https://www.wired.com/insights/2014/04/origins-design-think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areerfoundry.com/en/blog/ux-design/guide-to-human-centered-desig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1835-A28E-A3F1-AB79-4939D0377103}"/>
              </a:ext>
            </a:extLst>
          </p:cNvPr>
          <p:cNvSpPr>
            <a:spLocks noGrp="1"/>
          </p:cNvSpPr>
          <p:nvPr>
            <p:ph type="ctrTitle"/>
          </p:nvPr>
        </p:nvSpPr>
        <p:spPr>
          <a:xfrm>
            <a:off x="627017" y="433252"/>
            <a:ext cx="11129554" cy="4034245"/>
          </a:xfrm>
        </p:spPr>
        <p:txBody>
          <a:bodyPr/>
          <a:lstStyle/>
          <a:p>
            <a:r>
              <a:rPr lang="en-IN" sz="5400" b="1" dirty="0">
                <a:solidFill>
                  <a:srgbClr val="002060"/>
                </a:solidFill>
                <a:latin typeface="Aharoni" panose="02010803020104030203" pitchFamily="2" charset="-79"/>
                <a:cs typeface="Aharoni" panose="02010803020104030203" pitchFamily="2" charset="-79"/>
              </a:rPr>
              <a:t>DESIGN THINKING- </a:t>
            </a:r>
            <a:r>
              <a:rPr lang="en-IN" b="1" dirty="0">
                <a:solidFill>
                  <a:srgbClr val="002060"/>
                </a:solidFill>
                <a:latin typeface="Aharoni" panose="02010803020104030203" pitchFamily="2" charset="-79"/>
                <a:cs typeface="Aharoni" panose="02010803020104030203" pitchFamily="2" charset="-79"/>
              </a:rPr>
              <a:t>Introduction</a:t>
            </a:r>
          </a:p>
        </p:txBody>
      </p:sp>
      <p:sp>
        <p:nvSpPr>
          <p:cNvPr id="3" name="Subtitle 2">
            <a:extLst>
              <a:ext uri="{FF2B5EF4-FFF2-40B4-BE49-F238E27FC236}">
                <a16:creationId xmlns:a16="http://schemas.microsoft.com/office/drawing/2014/main" id="{C1978778-6F02-6235-D022-ED708CD96A01}"/>
              </a:ext>
            </a:extLst>
          </p:cNvPr>
          <p:cNvSpPr>
            <a:spLocks noGrp="1"/>
          </p:cNvSpPr>
          <p:nvPr>
            <p:ph type="subTitle" idx="1"/>
          </p:nvPr>
        </p:nvSpPr>
        <p:spPr>
          <a:xfrm>
            <a:off x="1628503" y="4826725"/>
            <a:ext cx="9144000" cy="1598024"/>
          </a:xfrm>
        </p:spPr>
        <p:txBody>
          <a:bodyPr>
            <a:normAutofit fontScale="92500" lnSpcReduction="20000"/>
          </a:bodyPr>
          <a:lstStyle/>
          <a:p>
            <a:pPr algn="ctr"/>
            <a:r>
              <a:rPr lang="en-US" sz="3200" b="1" dirty="0">
                <a:solidFill>
                  <a:schemeClr val="accent6">
                    <a:lumMod val="50000"/>
                  </a:schemeClr>
                </a:solidFill>
              </a:rPr>
              <a:t>Dr Prabhat K. Dwivedi</a:t>
            </a:r>
          </a:p>
          <a:p>
            <a:pPr algn="ctr"/>
            <a:r>
              <a:rPr lang="en-US" sz="2400" dirty="0">
                <a:solidFill>
                  <a:srgbClr val="00B050"/>
                </a:solidFill>
              </a:rPr>
              <a:t>Associate Professor</a:t>
            </a:r>
          </a:p>
          <a:p>
            <a:pPr algn="ctr"/>
            <a:r>
              <a:rPr lang="en-US" sz="2400" dirty="0" err="1">
                <a:solidFill>
                  <a:srgbClr val="00B050"/>
                </a:solidFill>
              </a:rPr>
              <a:t>Deptt</a:t>
            </a:r>
            <a:r>
              <a:rPr lang="en-US" sz="2400" dirty="0">
                <a:solidFill>
                  <a:srgbClr val="00B050"/>
                </a:solidFill>
              </a:rPr>
              <a:t>. of Business Management, </a:t>
            </a:r>
          </a:p>
          <a:p>
            <a:pPr algn="ctr"/>
            <a:r>
              <a:rPr lang="en-US" sz="2400" dirty="0">
                <a:solidFill>
                  <a:srgbClr val="00B050"/>
                </a:solidFill>
              </a:rPr>
              <a:t>CSJM University, Kanpur, India</a:t>
            </a:r>
          </a:p>
          <a:p>
            <a:endParaRPr lang="en-IN" dirty="0"/>
          </a:p>
        </p:txBody>
      </p:sp>
      <p:pic>
        <p:nvPicPr>
          <p:cNvPr id="5" name="Picture 4">
            <a:extLst>
              <a:ext uri="{FF2B5EF4-FFF2-40B4-BE49-F238E27FC236}">
                <a16:creationId xmlns:a16="http://schemas.microsoft.com/office/drawing/2014/main" id="{11A5463C-B97E-BE18-8958-187CE930D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612" y="566057"/>
            <a:ext cx="4480697" cy="2699657"/>
          </a:xfrm>
          <a:prstGeom prst="rect">
            <a:avLst/>
          </a:prstGeom>
        </p:spPr>
      </p:pic>
      <p:pic>
        <p:nvPicPr>
          <p:cNvPr id="6" name="Picture 5" descr="Universities | PIM">
            <a:extLst>
              <a:ext uri="{FF2B5EF4-FFF2-40B4-BE49-F238E27FC236}">
                <a16:creationId xmlns:a16="http://schemas.microsoft.com/office/drawing/2014/main" id="{503EC5F5-74C6-50C6-DCDA-1E6954655475}"/>
              </a:ext>
            </a:extLst>
          </p:cNvPr>
          <p:cNvPicPr/>
          <p:nvPr/>
        </p:nvPicPr>
        <p:blipFill>
          <a:blip r:embed="rId3"/>
          <a:srcRect l="2301" t="2229" r="1848" b="2229"/>
          <a:stretch>
            <a:fillRect/>
          </a:stretch>
        </p:blipFill>
        <p:spPr bwMode="auto">
          <a:xfrm>
            <a:off x="0" y="0"/>
            <a:ext cx="1676400" cy="1676400"/>
          </a:xfrm>
          <a:prstGeom prst="rect">
            <a:avLst/>
          </a:prstGeom>
          <a:noFill/>
          <a:ln w="9525">
            <a:noFill/>
            <a:miter lim="800000"/>
            <a:headEnd/>
            <a:tailEnd/>
          </a:ln>
        </p:spPr>
      </p:pic>
    </p:spTree>
    <p:extLst>
      <p:ext uri="{BB962C8B-B14F-4D97-AF65-F5344CB8AC3E}">
        <p14:creationId xmlns:p14="http://schemas.microsoft.com/office/powerpoint/2010/main" val="150079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7D736-9941-6FD6-DCE2-F2F52B3B852B}"/>
              </a:ext>
            </a:extLst>
          </p:cNvPr>
          <p:cNvSpPr>
            <a:spLocks noGrp="1"/>
          </p:cNvSpPr>
          <p:nvPr>
            <p:ph type="title"/>
          </p:nvPr>
        </p:nvSpPr>
        <p:spPr>
          <a:xfrm>
            <a:off x="838200" y="365126"/>
            <a:ext cx="10515600" cy="784406"/>
          </a:xfrm>
        </p:spPr>
        <p:txBody>
          <a:bodyPr>
            <a:normAutofit fontScale="90000"/>
          </a:bodyPr>
          <a:lstStyle/>
          <a:p>
            <a:r>
              <a:rPr lang="en-US" sz="4000" b="1" dirty="0">
                <a:solidFill>
                  <a:schemeClr val="accent6">
                    <a:lumMod val="75000"/>
                  </a:schemeClr>
                </a:solidFill>
              </a:rPr>
              <a:t>Key characteristics and principles of Design Thinking</a:t>
            </a:r>
            <a:endParaRPr lang="en-IN" dirty="0">
              <a:solidFill>
                <a:schemeClr val="accent6">
                  <a:lumMod val="75000"/>
                </a:schemeClr>
              </a:solidFill>
            </a:endParaRPr>
          </a:p>
        </p:txBody>
      </p:sp>
      <p:sp>
        <p:nvSpPr>
          <p:cNvPr id="3" name="Content Placeholder 2">
            <a:extLst>
              <a:ext uri="{FF2B5EF4-FFF2-40B4-BE49-F238E27FC236}">
                <a16:creationId xmlns:a16="http://schemas.microsoft.com/office/drawing/2014/main" id="{3DE5CACB-4C25-F239-4FC7-67DF18558DAB}"/>
              </a:ext>
            </a:extLst>
          </p:cNvPr>
          <p:cNvSpPr>
            <a:spLocks noGrp="1"/>
          </p:cNvSpPr>
          <p:nvPr>
            <p:ph idx="1"/>
          </p:nvPr>
        </p:nvSpPr>
        <p:spPr>
          <a:xfrm>
            <a:off x="838200" y="1254034"/>
            <a:ext cx="10515600" cy="5329646"/>
          </a:xfrm>
        </p:spPr>
        <p:txBody>
          <a:bodyPr>
            <a:normAutofit fontScale="70000" lnSpcReduction="20000"/>
          </a:bodyPr>
          <a:lstStyle/>
          <a:p>
            <a:pPr algn="just">
              <a:buFont typeface="Arial" panose="020B0604020202020204" pitchFamily="34" charset="0"/>
              <a:buChar char="•"/>
            </a:pPr>
            <a:r>
              <a:rPr lang="en-US" b="1" dirty="0"/>
              <a:t>Innovation:</a:t>
            </a:r>
            <a:r>
              <a:rPr lang="en-US" dirty="0"/>
              <a:t> Design Thinking encourages thinking outside the box and embracing new ideas and solutions.</a:t>
            </a:r>
          </a:p>
          <a:p>
            <a:pPr algn="just">
              <a:buFont typeface="Arial" panose="020B0604020202020204" pitchFamily="34" charset="0"/>
              <a:buChar char="•"/>
            </a:pPr>
            <a:r>
              <a:rPr lang="en-US" b="1" dirty="0"/>
              <a:t>User-Centric Approach:</a:t>
            </a:r>
            <a:r>
              <a:rPr lang="en-US" dirty="0"/>
              <a:t> Design Thinking focuses on understanding and meeting the needs of the users.</a:t>
            </a:r>
          </a:p>
          <a:p>
            <a:pPr algn="just">
              <a:buFont typeface="Arial" panose="020B0604020202020204" pitchFamily="34" charset="0"/>
              <a:buChar char="•"/>
            </a:pPr>
            <a:r>
              <a:rPr lang="en-US" b="1" dirty="0"/>
              <a:t>Problem Solving:</a:t>
            </a:r>
            <a:r>
              <a:rPr lang="en-US" dirty="0"/>
              <a:t> Design Thinking aims to identify and address problems creatively.</a:t>
            </a:r>
          </a:p>
          <a:p>
            <a:pPr algn="just">
              <a:buFont typeface="Arial" panose="020B0604020202020204" pitchFamily="34" charset="0"/>
              <a:buChar char="•"/>
            </a:pPr>
            <a:r>
              <a:rPr lang="en-US" b="1" dirty="0"/>
              <a:t>Collaboration and Multidisciplinary Teams:</a:t>
            </a:r>
            <a:r>
              <a:rPr lang="en-US" dirty="0"/>
              <a:t> Design Thinking involves teamwork and diverse expertise to generate innovative solutions.</a:t>
            </a:r>
          </a:p>
          <a:p>
            <a:pPr algn="just">
              <a:buFont typeface="Arial" panose="020B0604020202020204" pitchFamily="34" charset="0"/>
              <a:buChar char="•"/>
            </a:pPr>
            <a:r>
              <a:rPr lang="en-US" b="1" dirty="0"/>
              <a:t>Iterative and Agile Process:</a:t>
            </a:r>
            <a:r>
              <a:rPr lang="en-US" dirty="0"/>
              <a:t> Design Thinking is an iterative process where ideas are tested, refined, and improved upon.</a:t>
            </a:r>
          </a:p>
          <a:p>
            <a:pPr algn="just">
              <a:buFont typeface="Arial" panose="020B0604020202020204" pitchFamily="34" charset="0"/>
              <a:buChar char="•"/>
            </a:pPr>
            <a:r>
              <a:rPr lang="en-US" b="1" dirty="0"/>
              <a:t>Humanizing Technology:</a:t>
            </a:r>
            <a:r>
              <a:rPr lang="en-US" dirty="0"/>
              <a:t> Design Thinking seeks to create technology that is intuitive, accessible, and improves the human experience.</a:t>
            </a:r>
          </a:p>
          <a:p>
            <a:pPr algn="just">
              <a:buFont typeface="Arial" panose="020B0604020202020204" pitchFamily="34" charset="0"/>
              <a:buChar char="•"/>
            </a:pPr>
            <a:r>
              <a:rPr lang="en-US" b="1" dirty="0"/>
              <a:t>Enhancing User Experience:</a:t>
            </a:r>
            <a:r>
              <a:rPr lang="en-US" dirty="0"/>
              <a:t> Design Thinking focuses on creating products and services that provide a positive and seamless user experience.</a:t>
            </a:r>
          </a:p>
          <a:p>
            <a:pPr algn="just">
              <a:buFont typeface="Arial" panose="020B0604020202020204" pitchFamily="34" charset="0"/>
              <a:buChar char="•"/>
            </a:pPr>
            <a:r>
              <a:rPr lang="en-US" b="1" dirty="0"/>
              <a:t>Business Success:</a:t>
            </a:r>
            <a:r>
              <a:rPr lang="en-US" dirty="0"/>
              <a:t> Design Thinking can drive business success by creating innovative and user-centric solutions.</a:t>
            </a:r>
          </a:p>
          <a:p>
            <a:pPr algn="just">
              <a:buFont typeface="Arial" panose="020B0604020202020204" pitchFamily="34" charset="0"/>
              <a:buChar char="•"/>
            </a:pPr>
            <a:r>
              <a:rPr lang="en-US" b="1" dirty="0"/>
              <a:t>Adaptability and Future Readiness:</a:t>
            </a:r>
            <a:r>
              <a:rPr lang="en-US" dirty="0"/>
              <a:t> Design Thinking enables organizations to adapt to change and be prepared for the future.</a:t>
            </a:r>
          </a:p>
          <a:p>
            <a:pPr algn="just">
              <a:buFont typeface="Arial" panose="020B0604020202020204" pitchFamily="34" charset="0"/>
              <a:buChar char="•"/>
            </a:pPr>
            <a:r>
              <a:rPr lang="en-US" b="1" dirty="0"/>
              <a:t>Continuous Learning and Improvement:</a:t>
            </a:r>
            <a:r>
              <a:rPr lang="en-US" dirty="0"/>
              <a:t> Design Thinking values learning from failures, iterating, and continuously improving the design.</a:t>
            </a:r>
          </a:p>
          <a:p>
            <a:pPr algn="just"/>
            <a:endParaRPr lang="en-IN" dirty="0"/>
          </a:p>
        </p:txBody>
      </p:sp>
    </p:spTree>
    <p:extLst>
      <p:ext uri="{BB962C8B-B14F-4D97-AF65-F5344CB8AC3E}">
        <p14:creationId xmlns:p14="http://schemas.microsoft.com/office/powerpoint/2010/main" val="290932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C028-0423-4494-25B9-E69895DFCC59}"/>
              </a:ext>
            </a:extLst>
          </p:cNvPr>
          <p:cNvSpPr>
            <a:spLocks noGrp="1"/>
          </p:cNvSpPr>
          <p:nvPr>
            <p:ph type="title"/>
          </p:nvPr>
        </p:nvSpPr>
        <p:spPr>
          <a:xfrm>
            <a:off x="838200" y="222070"/>
            <a:ext cx="10515600" cy="735874"/>
          </a:xfrm>
        </p:spPr>
        <p:txBody>
          <a:bodyPr>
            <a:normAutofit/>
          </a:bodyPr>
          <a:lstStyle/>
          <a:p>
            <a:r>
              <a:rPr lang="en-US" b="1" dirty="0">
                <a:solidFill>
                  <a:schemeClr val="accent6">
                    <a:lumMod val="75000"/>
                  </a:schemeClr>
                </a:solidFill>
                <a:latin typeface="Aharoni" panose="02010803020104030203" pitchFamily="2" charset="-79"/>
                <a:cs typeface="Aharoni" panose="02010803020104030203" pitchFamily="2" charset="-79"/>
              </a:rPr>
              <a:t>The Importance of Design Thinking</a:t>
            </a:r>
            <a:endParaRPr lang="en-IN" b="1" dirty="0">
              <a:solidFill>
                <a:schemeClr val="accent6">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423211AF-07DB-F685-F964-31F766446840}"/>
              </a:ext>
            </a:extLst>
          </p:cNvPr>
          <p:cNvSpPr>
            <a:spLocks noGrp="1"/>
          </p:cNvSpPr>
          <p:nvPr>
            <p:ph idx="1"/>
          </p:nvPr>
        </p:nvSpPr>
        <p:spPr>
          <a:xfrm>
            <a:off x="838199" y="1175658"/>
            <a:ext cx="10857411" cy="5460273"/>
          </a:xfrm>
        </p:spPr>
        <p:txBody>
          <a:bodyPr>
            <a:normAutofit lnSpcReduction="10000"/>
          </a:bodyPr>
          <a:lstStyle/>
          <a:p>
            <a:pPr marL="0" indent="0">
              <a:buNone/>
            </a:pPr>
            <a:r>
              <a:rPr lang="en-US" sz="2600" dirty="0"/>
              <a:t>Design thinking plays a crucial role in driving innovation and creating solutions that truly meet user needs. By adopting a design thinking approach, businesses can achieve a range of benefits and enhance their chances of success.</a:t>
            </a:r>
          </a:p>
          <a:p>
            <a:pPr marL="0" indent="0">
              <a:buNone/>
            </a:pPr>
            <a:endParaRPr lang="en-US" sz="2600" dirty="0"/>
          </a:p>
          <a:p>
            <a:pPr marL="0" indent="0">
              <a:buNone/>
            </a:pPr>
            <a:r>
              <a:rPr lang="en-US" b="1" dirty="0"/>
              <a:t>A. Impact on Innovation</a:t>
            </a:r>
          </a:p>
          <a:p>
            <a:pPr>
              <a:buFont typeface="Arial" panose="020B0604020202020204" pitchFamily="34" charset="0"/>
              <a:buChar char="•"/>
            </a:pPr>
            <a:r>
              <a:rPr lang="en-US" dirty="0"/>
              <a:t>Foster innovation by understanding user needs and creating valuable solutions</a:t>
            </a:r>
          </a:p>
          <a:p>
            <a:pPr>
              <a:buFont typeface="Arial" panose="020B0604020202020204" pitchFamily="34" charset="0"/>
              <a:buChar char="•"/>
            </a:pPr>
            <a:r>
              <a:rPr lang="en-US" dirty="0"/>
              <a:t>Encouragement of out-of-the-box thinking and unconventional ideas</a:t>
            </a:r>
          </a:p>
          <a:p>
            <a:pPr marL="0" indent="0">
              <a:buNone/>
            </a:pPr>
            <a:r>
              <a:rPr lang="en-US" b="1" dirty="0"/>
              <a:t>B. User-Centric Approach</a:t>
            </a:r>
          </a:p>
          <a:p>
            <a:pPr>
              <a:buFont typeface="Arial" panose="020B0604020202020204" pitchFamily="34" charset="0"/>
              <a:buChar char="•"/>
            </a:pPr>
            <a:r>
              <a:rPr lang="en-US" dirty="0"/>
              <a:t>Empathy and gaining insights into user preferences</a:t>
            </a:r>
          </a:p>
          <a:p>
            <a:pPr>
              <a:buFont typeface="Arial" panose="020B0604020202020204" pitchFamily="34" charset="0"/>
              <a:buChar char="•"/>
            </a:pPr>
            <a:r>
              <a:rPr lang="en-US" dirty="0"/>
              <a:t>Creation of products/services that truly meet user needs</a:t>
            </a:r>
          </a:p>
          <a:p>
            <a:pPr>
              <a:buFont typeface="Arial" panose="020B0604020202020204" pitchFamily="34" charset="0"/>
              <a:buChar char="•"/>
            </a:pPr>
            <a:r>
              <a:rPr lang="en-US" dirty="0"/>
              <a:t>Development of effective and impactful solutions by understanding user experiences and interactions</a:t>
            </a:r>
            <a:endParaRPr lang="en-IN" dirty="0"/>
          </a:p>
        </p:txBody>
      </p:sp>
    </p:spTree>
    <p:extLst>
      <p:ext uri="{BB962C8B-B14F-4D97-AF65-F5344CB8AC3E}">
        <p14:creationId xmlns:p14="http://schemas.microsoft.com/office/powerpoint/2010/main" val="308705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6DF2-A8D6-F4B9-57B2-02A98A481716}"/>
              </a:ext>
            </a:extLst>
          </p:cNvPr>
          <p:cNvSpPr>
            <a:spLocks noGrp="1"/>
          </p:cNvSpPr>
          <p:nvPr>
            <p:ph type="title"/>
          </p:nvPr>
        </p:nvSpPr>
        <p:spPr>
          <a:xfrm>
            <a:off x="838200" y="365125"/>
            <a:ext cx="10515600" cy="732155"/>
          </a:xfrm>
        </p:spPr>
        <p:txBody>
          <a:bodyPr/>
          <a:lstStyle/>
          <a:p>
            <a:r>
              <a:rPr lang="en-US" b="1" dirty="0">
                <a:solidFill>
                  <a:schemeClr val="accent6">
                    <a:lumMod val="75000"/>
                  </a:schemeClr>
                </a:solidFill>
              </a:rPr>
              <a:t>The Importance of Design Thinking… contd</a:t>
            </a:r>
            <a:r>
              <a:rPr lang="en-US" b="1" dirty="0"/>
              <a:t>.</a:t>
            </a:r>
            <a:endParaRPr lang="en-IN" dirty="0"/>
          </a:p>
        </p:txBody>
      </p:sp>
      <p:sp>
        <p:nvSpPr>
          <p:cNvPr id="3" name="Content Placeholder 2">
            <a:extLst>
              <a:ext uri="{FF2B5EF4-FFF2-40B4-BE49-F238E27FC236}">
                <a16:creationId xmlns:a16="http://schemas.microsoft.com/office/drawing/2014/main" id="{709854E8-E3B6-1CEC-E69F-D56E2A52DC4D}"/>
              </a:ext>
            </a:extLst>
          </p:cNvPr>
          <p:cNvSpPr>
            <a:spLocks noGrp="1"/>
          </p:cNvSpPr>
          <p:nvPr>
            <p:ph idx="1"/>
          </p:nvPr>
        </p:nvSpPr>
        <p:spPr>
          <a:xfrm>
            <a:off x="838200" y="1262743"/>
            <a:ext cx="10515600" cy="5303520"/>
          </a:xfrm>
        </p:spPr>
        <p:txBody>
          <a:bodyPr>
            <a:normAutofit fontScale="85000" lnSpcReduction="20000"/>
          </a:bodyPr>
          <a:lstStyle/>
          <a:p>
            <a:pPr marL="0" indent="0">
              <a:buNone/>
            </a:pPr>
            <a:r>
              <a:rPr lang="en-US" b="1" dirty="0"/>
              <a:t>C. Problem-Solving Framework</a:t>
            </a:r>
          </a:p>
          <a:p>
            <a:pPr>
              <a:buFont typeface="Arial" panose="020B0604020202020204" pitchFamily="34" charset="0"/>
              <a:buChar char="•"/>
            </a:pPr>
            <a:r>
              <a:rPr lang="en-US" dirty="0"/>
              <a:t>Structured framework for breaking down complex challenges</a:t>
            </a:r>
          </a:p>
          <a:p>
            <a:pPr>
              <a:buFont typeface="Arial" panose="020B0604020202020204" pitchFamily="34" charset="0"/>
              <a:buChar char="•"/>
            </a:pPr>
            <a:r>
              <a:rPr lang="en-US" dirty="0"/>
              <a:t>Encourages systematic thinking, identification of root causes, and generation of multiple solutions: </a:t>
            </a:r>
          </a:p>
          <a:p>
            <a:pPr>
              <a:buFont typeface="Arial" panose="020B0604020202020204" pitchFamily="34" charset="0"/>
              <a:buChar char="•"/>
            </a:pPr>
            <a:r>
              <a:rPr lang="en-US" dirty="0"/>
              <a:t>Selection of the most appropriate solution to address the problem</a:t>
            </a:r>
          </a:p>
          <a:p>
            <a:pPr marL="0" indent="0">
              <a:buNone/>
            </a:pPr>
            <a:r>
              <a:rPr lang="en-US" b="1" dirty="0"/>
              <a:t>D. Collaboration and Multidisciplinary Teams</a:t>
            </a:r>
          </a:p>
          <a:p>
            <a:pPr>
              <a:buFont typeface="Arial" panose="020B0604020202020204" pitchFamily="34" charset="0"/>
              <a:buChar char="•"/>
            </a:pPr>
            <a:r>
              <a:rPr lang="en-US" dirty="0"/>
              <a:t>Encourages collaboration and teamwork</a:t>
            </a:r>
          </a:p>
          <a:p>
            <a:pPr>
              <a:buFont typeface="Arial" panose="020B0604020202020204" pitchFamily="34" charset="0"/>
              <a:buChar char="•"/>
            </a:pPr>
            <a:r>
              <a:rPr lang="en-US" dirty="0"/>
              <a:t>Integration of diverse backgrounds and expertise to contribute unique perspectives</a:t>
            </a:r>
          </a:p>
          <a:p>
            <a:pPr>
              <a:buFont typeface="Arial" panose="020B0604020202020204" pitchFamily="34" charset="0"/>
              <a:buChar char="•"/>
            </a:pPr>
            <a:r>
              <a:rPr lang="en-US" dirty="0"/>
              <a:t>Collective creation of better solutions through diverse input</a:t>
            </a:r>
          </a:p>
          <a:p>
            <a:pPr marL="0" indent="0">
              <a:buNone/>
            </a:pPr>
            <a:r>
              <a:rPr lang="en-US" b="1" dirty="0"/>
              <a:t>E. Iterative and Agile Process</a:t>
            </a:r>
          </a:p>
          <a:p>
            <a:pPr>
              <a:buFont typeface="Arial" panose="020B0604020202020204" pitchFamily="34" charset="0"/>
              <a:buChar char="•"/>
            </a:pPr>
            <a:r>
              <a:rPr lang="en-US" dirty="0"/>
              <a:t>Continuous refinement and improvement of solutions</a:t>
            </a:r>
          </a:p>
          <a:p>
            <a:pPr>
              <a:buFont typeface="Arial" panose="020B0604020202020204" pitchFamily="34" charset="0"/>
              <a:buChar char="•"/>
            </a:pPr>
            <a:r>
              <a:rPr lang="en-US" dirty="0"/>
              <a:t>Quick prototyping and testing for early feedback and adjustments</a:t>
            </a:r>
          </a:p>
          <a:p>
            <a:pPr>
              <a:buFont typeface="Arial" panose="020B0604020202020204" pitchFamily="34" charset="0"/>
              <a:buChar char="•"/>
            </a:pPr>
            <a:r>
              <a:rPr lang="en-US" dirty="0"/>
              <a:t>Achievement of more successful outcomes through an iterative approach</a:t>
            </a:r>
            <a:endParaRPr lang="en-IN" dirty="0"/>
          </a:p>
        </p:txBody>
      </p:sp>
    </p:spTree>
    <p:extLst>
      <p:ext uri="{BB962C8B-B14F-4D97-AF65-F5344CB8AC3E}">
        <p14:creationId xmlns:p14="http://schemas.microsoft.com/office/powerpoint/2010/main" val="300100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8850-EA40-9CD7-50AE-C14EB6DC6FC2}"/>
              </a:ext>
            </a:extLst>
          </p:cNvPr>
          <p:cNvSpPr>
            <a:spLocks noGrp="1"/>
          </p:cNvSpPr>
          <p:nvPr>
            <p:ph type="title"/>
          </p:nvPr>
        </p:nvSpPr>
        <p:spPr>
          <a:xfrm>
            <a:off x="838200" y="365126"/>
            <a:ext cx="10515600" cy="749572"/>
          </a:xfrm>
        </p:spPr>
        <p:txBody>
          <a:bodyPr/>
          <a:lstStyle/>
          <a:p>
            <a:r>
              <a:rPr lang="en-US" b="1" dirty="0">
                <a:solidFill>
                  <a:schemeClr val="accent6">
                    <a:lumMod val="75000"/>
                  </a:schemeClr>
                </a:solidFill>
              </a:rPr>
              <a:t>The Importance of Design Thinking… contd</a:t>
            </a:r>
            <a:r>
              <a:rPr lang="en-US" b="1" dirty="0"/>
              <a:t>.</a:t>
            </a:r>
            <a:endParaRPr lang="en-IN" dirty="0"/>
          </a:p>
        </p:txBody>
      </p:sp>
      <p:sp>
        <p:nvSpPr>
          <p:cNvPr id="3" name="Content Placeholder 2">
            <a:extLst>
              <a:ext uri="{FF2B5EF4-FFF2-40B4-BE49-F238E27FC236}">
                <a16:creationId xmlns:a16="http://schemas.microsoft.com/office/drawing/2014/main" id="{B4B46866-4386-0916-409D-D1D629D7596F}"/>
              </a:ext>
            </a:extLst>
          </p:cNvPr>
          <p:cNvSpPr>
            <a:spLocks noGrp="1"/>
          </p:cNvSpPr>
          <p:nvPr>
            <p:ph idx="1"/>
          </p:nvPr>
        </p:nvSpPr>
        <p:spPr>
          <a:xfrm>
            <a:off x="838200" y="1306286"/>
            <a:ext cx="10515600" cy="5186588"/>
          </a:xfrm>
        </p:spPr>
        <p:txBody>
          <a:bodyPr>
            <a:normAutofit fontScale="85000" lnSpcReduction="20000"/>
          </a:bodyPr>
          <a:lstStyle/>
          <a:p>
            <a:pPr marL="0" indent="0">
              <a:buNone/>
            </a:pPr>
            <a:r>
              <a:rPr lang="en-US" b="1" dirty="0"/>
              <a:t>F. Humanizing Technology</a:t>
            </a:r>
          </a:p>
          <a:p>
            <a:pPr>
              <a:buFont typeface="Arial" panose="020B0604020202020204" pitchFamily="34" charset="0"/>
              <a:buChar char="•"/>
            </a:pPr>
            <a:r>
              <a:rPr lang="en-US" dirty="0"/>
              <a:t>Bringing a human touch to technology</a:t>
            </a:r>
          </a:p>
          <a:p>
            <a:pPr>
              <a:buFont typeface="Arial" panose="020B0604020202020204" pitchFamily="34" charset="0"/>
              <a:buChar char="•"/>
            </a:pPr>
            <a:r>
              <a:rPr lang="en-US" dirty="0"/>
              <a:t>Emphasizing user-friendly and intuitive interfaces</a:t>
            </a:r>
          </a:p>
          <a:p>
            <a:pPr>
              <a:buFont typeface="Arial" panose="020B0604020202020204" pitchFamily="34" charset="0"/>
              <a:buChar char="•"/>
            </a:pPr>
            <a:r>
              <a:rPr lang="en-US" dirty="0"/>
              <a:t>Ensuring technology serves people and enhances their experiences</a:t>
            </a:r>
          </a:p>
          <a:p>
            <a:pPr marL="0" indent="0">
              <a:buNone/>
            </a:pPr>
            <a:r>
              <a:rPr lang="en-US" b="1" dirty="0"/>
              <a:t>G. Enhancing User Experience</a:t>
            </a:r>
          </a:p>
          <a:p>
            <a:pPr>
              <a:buFont typeface="Arial" panose="020B0604020202020204" pitchFamily="34" charset="0"/>
              <a:buChar char="•"/>
            </a:pPr>
            <a:r>
              <a:rPr lang="en-US" dirty="0"/>
              <a:t>Vital role in creating memorable and delightful user experiences</a:t>
            </a:r>
          </a:p>
          <a:p>
            <a:pPr>
              <a:buFont typeface="Arial" panose="020B0604020202020204" pitchFamily="34" charset="0"/>
              <a:buChar char="•"/>
            </a:pPr>
            <a:r>
              <a:rPr lang="en-US" dirty="0"/>
              <a:t>Focus on every aspect of user journey, from initial interactions to long-term engagement</a:t>
            </a:r>
          </a:p>
          <a:p>
            <a:pPr>
              <a:buFont typeface="Arial" panose="020B0604020202020204" pitchFamily="34" charset="0"/>
              <a:buChar char="•"/>
            </a:pPr>
            <a:r>
              <a:rPr lang="en-US" dirty="0"/>
              <a:t>Ensuring positive and meaningful experiences for users</a:t>
            </a:r>
          </a:p>
          <a:p>
            <a:pPr>
              <a:buFont typeface="Arial" panose="020B0604020202020204" pitchFamily="34" charset="0"/>
              <a:buChar char="•"/>
            </a:pPr>
            <a:r>
              <a:rPr lang="en-US" dirty="0"/>
              <a:t>H. Business Success</a:t>
            </a:r>
          </a:p>
          <a:p>
            <a:pPr>
              <a:buFont typeface="Arial" panose="020B0604020202020204" pitchFamily="34" charset="0"/>
              <a:buChar char="•"/>
            </a:pPr>
            <a:r>
              <a:rPr lang="en-US" dirty="0"/>
              <a:t>Link between Design Thinking and business success</a:t>
            </a:r>
          </a:p>
          <a:p>
            <a:pPr>
              <a:buFont typeface="Arial" panose="020B0604020202020204" pitchFamily="34" charset="0"/>
              <a:buChar char="•"/>
            </a:pPr>
            <a:r>
              <a:rPr lang="en-US" dirty="0"/>
              <a:t>Differentiation in the market by addressing user needs and preferences</a:t>
            </a:r>
          </a:p>
          <a:p>
            <a:pPr>
              <a:buFont typeface="Arial" panose="020B0604020202020204" pitchFamily="34" charset="0"/>
              <a:buChar char="•"/>
            </a:pPr>
            <a:r>
              <a:rPr lang="en-US" dirty="0"/>
              <a:t>Improved customer satisfaction and financial performance</a:t>
            </a:r>
          </a:p>
          <a:p>
            <a:endParaRPr lang="en-IN" dirty="0"/>
          </a:p>
        </p:txBody>
      </p:sp>
    </p:spTree>
    <p:extLst>
      <p:ext uri="{BB962C8B-B14F-4D97-AF65-F5344CB8AC3E}">
        <p14:creationId xmlns:p14="http://schemas.microsoft.com/office/powerpoint/2010/main" val="192711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38BCB-05CA-8C6C-5776-406C12F8D32B}"/>
              </a:ext>
            </a:extLst>
          </p:cNvPr>
          <p:cNvSpPr>
            <a:spLocks noGrp="1"/>
          </p:cNvSpPr>
          <p:nvPr>
            <p:ph type="title"/>
          </p:nvPr>
        </p:nvSpPr>
        <p:spPr/>
        <p:txBody>
          <a:bodyPr/>
          <a:lstStyle/>
          <a:p>
            <a:r>
              <a:rPr lang="en-IN" b="1" dirty="0"/>
              <a:t>References</a:t>
            </a:r>
          </a:p>
        </p:txBody>
      </p:sp>
      <p:sp>
        <p:nvSpPr>
          <p:cNvPr id="3" name="Content Placeholder 2">
            <a:extLst>
              <a:ext uri="{FF2B5EF4-FFF2-40B4-BE49-F238E27FC236}">
                <a16:creationId xmlns:a16="http://schemas.microsoft.com/office/drawing/2014/main" id="{AD4A731C-9FCE-124E-EA39-F3547964F7BD}"/>
              </a:ext>
            </a:extLst>
          </p:cNvPr>
          <p:cNvSpPr>
            <a:spLocks noGrp="1"/>
          </p:cNvSpPr>
          <p:nvPr>
            <p:ph idx="1"/>
          </p:nvPr>
        </p:nvSpPr>
        <p:spPr/>
        <p:txBody>
          <a:bodyPr/>
          <a:lstStyle/>
          <a:p>
            <a:r>
              <a:rPr lang="en-IN" dirty="0">
                <a:hlinkClick r:id="rId2"/>
              </a:rPr>
              <a:t>https://www.interaction-design.org/literature/topics/design-thinking</a:t>
            </a:r>
            <a:endParaRPr lang="en-IN" dirty="0"/>
          </a:p>
          <a:p>
            <a:r>
              <a:rPr lang="en-IN" dirty="0">
                <a:hlinkClick r:id="rId3"/>
              </a:rPr>
              <a:t>https://growthnatives.com/blogs/design/why-is-design-thinking-so-important/</a:t>
            </a:r>
            <a:endParaRPr lang="en-IN" dirty="0"/>
          </a:p>
          <a:p>
            <a:r>
              <a:rPr lang="en-IN" dirty="0">
                <a:hlinkClick r:id="rId4"/>
              </a:rPr>
              <a:t>https://www.wired.com/insights/2014/04/origins-design-thinking/</a:t>
            </a:r>
            <a:endParaRPr lang="en-IN" dirty="0"/>
          </a:p>
          <a:p>
            <a:r>
              <a:rPr lang="en-IN" dirty="0">
                <a:hlinkClick r:id="rId5"/>
              </a:rPr>
              <a:t>https://careerfoundry.com/en/blog/ux-design/what-is-design-thinking-everything-you-need-to-know-to-get-started/</a:t>
            </a:r>
            <a:endParaRPr lang="en-IN" dirty="0"/>
          </a:p>
          <a:p>
            <a:endParaRPr lang="en-IN" dirty="0"/>
          </a:p>
        </p:txBody>
      </p:sp>
    </p:spTree>
    <p:extLst>
      <p:ext uri="{BB962C8B-B14F-4D97-AF65-F5344CB8AC3E}">
        <p14:creationId xmlns:p14="http://schemas.microsoft.com/office/powerpoint/2010/main" val="108859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B113A-AE60-1CC4-A976-7407AEEE1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CE085-1966-3AF4-C7E9-7DD9A190AA2A}"/>
              </a:ext>
            </a:extLst>
          </p:cNvPr>
          <p:cNvSpPr>
            <a:spLocks noGrp="1"/>
          </p:cNvSpPr>
          <p:nvPr>
            <p:ph type="title"/>
          </p:nvPr>
        </p:nvSpPr>
        <p:spPr>
          <a:xfrm>
            <a:off x="838200" y="582840"/>
            <a:ext cx="10515600" cy="1325563"/>
          </a:xfrm>
        </p:spPr>
        <p:txBody>
          <a:bodyPr>
            <a:normAutofit fontScale="90000"/>
          </a:bodyPr>
          <a:lstStyle/>
          <a:p>
            <a:r>
              <a:rPr lang="en-US" b="1" dirty="0">
                <a:solidFill>
                  <a:schemeClr val="accent6">
                    <a:lumMod val="75000"/>
                  </a:schemeClr>
                </a:solidFill>
                <a:latin typeface="Aharoni" panose="02010803020104030203" pitchFamily="2" charset="-79"/>
                <a:cs typeface="Aharoni" panose="02010803020104030203" pitchFamily="2" charset="-79"/>
              </a:rPr>
              <a:t>Difference between Solution-Based and Problem-Based Thinking</a:t>
            </a:r>
            <a:br>
              <a:rPr lang="en-US" b="1" dirty="0"/>
            </a:br>
            <a:endParaRPr lang="en-IN" dirty="0"/>
          </a:p>
        </p:txBody>
      </p:sp>
      <p:sp>
        <p:nvSpPr>
          <p:cNvPr id="3" name="Content Placeholder 2">
            <a:extLst>
              <a:ext uri="{FF2B5EF4-FFF2-40B4-BE49-F238E27FC236}">
                <a16:creationId xmlns:a16="http://schemas.microsoft.com/office/drawing/2014/main" id="{53CE8CBD-3523-A25A-423F-E55813CBAE12}"/>
              </a:ext>
            </a:extLst>
          </p:cNvPr>
          <p:cNvSpPr>
            <a:spLocks noGrp="1"/>
          </p:cNvSpPr>
          <p:nvPr>
            <p:ph idx="1"/>
          </p:nvPr>
        </p:nvSpPr>
        <p:spPr/>
        <p:txBody>
          <a:bodyPr/>
          <a:lstStyle/>
          <a:p>
            <a:pPr algn="just"/>
            <a:endParaRPr lang="en-US" sz="3200" dirty="0"/>
          </a:p>
          <a:p>
            <a:pPr marL="0" indent="0" algn="just">
              <a:buNone/>
            </a:pPr>
            <a:r>
              <a:rPr lang="en-US" sz="3200" dirty="0"/>
              <a:t>As the name suggests, solution-based thinking focuses on finding solutions; coming up with something constructive to effectively tackle a certain problem. This is the opposite of problem-based thinking, which tends to fixate on obstacles and limitations.</a:t>
            </a:r>
          </a:p>
          <a:p>
            <a:endParaRPr lang="en-IN" dirty="0"/>
          </a:p>
        </p:txBody>
      </p:sp>
    </p:spTree>
    <p:extLst>
      <p:ext uri="{BB962C8B-B14F-4D97-AF65-F5344CB8AC3E}">
        <p14:creationId xmlns:p14="http://schemas.microsoft.com/office/powerpoint/2010/main" val="57876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A70A-8823-A1D0-632B-826985E3AC84}"/>
              </a:ext>
            </a:extLst>
          </p:cNvPr>
          <p:cNvSpPr>
            <a:spLocks noGrp="1"/>
          </p:cNvSpPr>
          <p:nvPr>
            <p:ph type="title"/>
          </p:nvPr>
        </p:nvSpPr>
        <p:spPr/>
        <p:txBody>
          <a:bodyPr>
            <a:normAutofit/>
          </a:bodyPr>
          <a:lstStyle/>
          <a:p>
            <a:r>
              <a:rPr lang="en-IN" sz="5400" b="1" dirty="0">
                <a:solidFill>
                  <a:schemeClr val="accent6">
                    <a:lumMod val="75000"/>
                  </a:schemeClr>
                </a:solidFill>
                <a:latin typeface="Aharoni" panose="02010803020104030203" pitchFamily="2" charset="-79"/>
                <a:cs typeface="Aharoni" panose="02010803020104030203" pitchFamily="2" charset="-79"/>
              </a:rPr>
              <a:t>Meaning &amp; Definition</a:t>
            </a:r>
          </a:p>
        </p:txBody>
      </p:sp>
      <p:sp>
        <p:nvSpPr>
          <p:cNvPr id="3" name="Content Placeholder 2">
            <a:extLst>
              <a:ext uri="{FF2B5EF4-FFF2-40B4-BE49-F238E27FC236}">
                <a16:creationId xmlns:a16="http://schemas.microsoft.com/office/drawing/2014/main" id="{581FBDC5-2646-AA5F-AFCF-07AA7BC76BB1}"/>
              </a:ext>
            </a:extLst>
          </p:cNvPr>
          <p:cNvSpPr>
            <a:spLocks noGrp="1"/>
          </p:cNvSpPr>
          <p:nvPr>
            <p:ph idx="1"/>
          </p:nvPr>
        </p:nvSpPr>
        <p:spPr/>
        <p:txBody>
          <a:bodyPr/>
          <a:lstStyle/>
          <a:p>
            <a:pPr algn="just"/>
            <a:r>
              <a:rPr lang="en-US" b="1" dirty="0"/>
              <a:t>Design thinking is both an ideology and a process, concerned with solving complex problems in a highly user-centric way. </a:t>
            </a:r>
            <a:r>
              <a:rPr lang="en-US" dirty="0"/>
              <a:t>It is an approach used for practical and creative problem-solving. </a:t>
            </a:r>
          </a:p>
          <a:p>
            <a:pPr algn="just"/>
            <a:r>
              <a:rPr lang="en-US" dirty="0"/>
              <a:t>It has actually evolved from a range of different fields—including architecture, engineering and business. Design thinking can also be applied to any field; it doesn’t necessarily have to be design-specific.</a:t>
            </a:r>
          </a:p>
          <a:p>
            <a:pPr algn="just"/>
            <a:r>
              <a:rPr lang="en-US" dirty="0"/>
              <a:t>Design thinking is extremely user-centric. It </a:t>
            </a:r>
            <a:r>
              <a:rPr lang="en-US" dirty="0">
                <a:hlinkClick r:id="rId2"/>
              </a:rPr>
              <a:t>focuses on humans first and foremost</a:t>
            </a:r>
            <a:r>
              <a:rPr lang="en-US" dirty="0"/>
              <a:t>, seeking to understand people’s needs and come up with effective solutions to meet those needs. It is what we call a solution-based approach to problem-solving.</a:t>
            </a:r>
            <a:endParaRPr lang="en-IN" dirty="0"/>
          </a:p>
        </p:txBody>
      </p:sp>
    </p:spTree>
    <p:extLst>
      <p:ext uri="{BB962C8B-B14F-4D97-AF65-F5344CB8AC3E}">
        <p14:creationId xmlns:p14="http://schemas.microsoft.com/office/powerpoint/2010/main" val="135170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DA6B50-539C-4F80-735B-BE72446C5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 y="-231169"/>
            <a:ext cx="12185230" cy="6858000"/>
          </a:xfrm>
          <a:prstGeom prst="rect">
            <a:avLst/>
          </a:prstGeom>
        </p:spPr>
      </p:pic>
      <p:sp>
        <p:nvSpPr>
          <p:cNvPr id="9" name="TextBox 8">
            <a:extLst>
              <a:ext uri="{FF2B5EF4-FFF2-40B4-BE49-F238E27FC236}">
                <a16:creationId xmlns:a16="http://schemas.microsoft.com/office/drawing/2014/main" id="{C41FDE8D-7D75-3C63-4D61-A7C423C3C5B4}"/>
              </a:ext>
            </a:extLst>
          </p:cNvPr>
          <p:cNvSpPr txBox="1"/>
          <p:nvPr/>
        </p:nvSpPr>
        <p:spPr>
          <a:xfrm>
            <a:off x="5040086" y="6276701"/>
            <a:ext cx="6178730" cy="369332"/>
          </a:xfrm>
          <a:prstGeom prst="rect">
            <a:avLst/>
          </a:prstGeom>
          <a:noFill/>
        </p:spPr>
        <p:txBody>
          <a:bodyPr wrap="square">
            <a:spAutoFit/>
          </a:bodyPr>
          <a:lstStyle/>
          <a:p>
            <a:r>
              <a:rPr lang="en-US" b="1" dirty="0"/>
              <a:t>CEO of IDEO</a:t>
            </a:r>
          </a:p>
        </p:txBody>
      </p:sp>
    </p:spTree>
    <p:extLst>
      <p:ext uri="{BB962C8B-B14F-4D97-AF65-F5344CB8AC3E}">
        <p14:creationId xmlns:p14="http://schemas.microsoft.com/office/powerpoint/2010/main" val="291258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8567C-4548-7B2E-15EF-C3E29B1E39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1BE9A-4F42-DD59-352F-C240201121A3}"/>
              </a:ext>
            </a:extLst>
          </p:cNvPr>
          <p:cNvSpPr>
            <a:spLocks noGrp="1"/>
          </p:cNvSpPr>
          <p:nvPr>
            <p:ph type="title"/>
          </p:nvPr>
        </p:nvSpPr>
        <p:spPr>
          <a:xfrm>
            <a:off x="759824" y="496389"/>
            <a:ext cx="10515600" cy="627017"/>
          </a:xfrm>
        </p:spPr>
        <p:txBody>
          <a:bodyPr>
            <a:normAutofit fontScale="90000"/>
          </a:bodyPr>
          <a:lstStyle/>
          <a:p>
            <a:r>
              <a:rPr lang="en-US" sz="4900" b="1" dirty="0">
                <a:solidFill>
                  <a:schemeClr val="accent6">
                    <a:lumMod val="75000"/>
                  </a:schemeClr>
                </a:solidFill>
                <a:latin typeface="Aharoni" panose="02010803020104030203" pitchFamily="2" charset="-79"/>
                <a:cs typeface="Aharoni" panose="02010803020104030203" pitchFamily="2" charset="-79"/>
              </a:rPr>
              <a:t>The End Goal of Design Thinking</a:t>
            </a:r>
            <a:br>
              <a:rPr lang="en-US" b="1" dirty="0"/>
            </a:br>
            <a:endParaRPr lang="en-IN" dirty="0"/>
          </a:p>
        </p:txBody>
      </p:sp>
      <p:sp>
        <p:nvSpPr>
          <p:cNvPr id="3" name="Content Placeholder 2">
            <a:extLst>
              <a:ext uri="{FF2B5EF4-FFF2-40B4-BE49-F238E27FC236}">
                <a16:creationId xmlns:a16="http://schemas.microsoft.com/office/drawing/2014/main" id="{05418413-C470-6893-F68C-877AC908D3F1}"/>
              </a:ext>
            </a:extLst>
          </p:cNvPr>
          <p:cNvSpPr>
            <a:spLocks noGrp="1"/>
          </p:cNvSpPr>
          <p:nvPr>
            <p:ph idx="1"/>
          </p:nvPr>
        </p:nvSpPr>
        <p:spPr>
          <a:xfrm>
            <a:off x="315686" y="1280159"/>
            <a:ext cx="5701938" cy="5207727"/>
          </a:xfrm>
        </p:spPr>
        <p:txBody>
          <a:bodyPr>
            <a:normAutofit fontScale="85000" lnSpcReduction="10000"/>
          </a:bodyPr>
          <a:lstStyle/>
          <a:p>
            <a:pPr marL="0" indent="0">
              <a:buNone/>
            </a:pPr>
            <a:r>
              <a:rPr lang="en-US" b="1" dirty="0"/>
              <a:t>                    </a:t>
            </a:r>
          </a:p>
          <a:p>
            <a:pPr marL="0" indent="0">
              <a:buNone/>
            </a:pPr>
            <a:r>
              <a:rPr lang="en-US" sz="1900" b="1" dirty="0">
                <a:solidFill>
                  <a:srgbClr val="002060"/>
                </a:solidFill>
              </a:rPr>
              <a:t> </a:t>
            </a:r>
            <a:r>
              <a:rPr lang="en-US" sz="3000" b="1" dirty="0"/>
              <a:t>Be Desirable, Feasible and Viable</a:t>
            </a:r>
            <a:endParaRPr lang="en-US" sz="1700" b="1" dirty="0"/>
          </a:p>
          <a:p>
            <a:pPr marL="0" indent="0">
              <a:buNone/>
            </a:pPr>
            <a:endParaRPr lang="en-US" b="1"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The design thinking process aims to satisfy three criteria: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2060"/>
                </a:solidFill>
                <a:effectLst/>
                <a:latin typeface="Arial" panose="020B0604020202020204" pitchFamily="34" charset="0"/>
              </a:rPr>
              <a:t>desirability</a:t>
            </a:r>
            <a:r>
              <a:rPr kumimoji="0" lang="en-US" altLang="en-US" sz="2800" b="0" i="0" u="none" strike="noStrike" cap="none" normalizeH="0" baseline="0" dirty="0">
                <a:ln>
                  <a:noFill/>
                </a:ln>
                <a:solidFill>
                  <a:schemeClr val="tx1"/>
                </a:solidFill>
                <a:effectLst/>
                <a:latin typeface="Arial" panose="020B0604020202020204" pitchFamily="34" charset="0"/>
              </a:rPr>
              <a:t> (what do people desire?),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2060"/>
                </a:solidFill>
                <a:effectLst/>
                <a:latin typeface="Arial" panose="020B0604020202020204" pitchFamily="34" charset="0"/>
              </a:rPr>
              <a:t>feasibility</a:t>
            </a:r>
            <a:r>
              <a:rPr kumimoji="0" lang="en-US" altLang="en-US" sz="2800" b="0" i="0" u="none" strike="noStrike" cap="none" normalizeH="0" baseline="0" dirty="0">
                <a:ln>
                  <a:noFill/>
                </a:ln>
                <a:solidFill>
                  <a:schemeClr val="tx1"/>
                </a:solidFill>
                <a:effectLst/>
                <a:latin typeface="Arial" panose="020B0604020202020204" pitchFamily="34" charset="0"/>
              </a:rPr>
              <a:t> (is it technically possible to build the solution?) and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2060"/>
                </a:solidFill>
                <a:effectLst/>
                <a:latin typeface="Arial" panose="020B0604020202020204" pitchFamily="34" charset="0"/>
              </a:rPr>
              <a:t>viability </a:t>
            </a:r>
            <a:r>
              <a:rPr kumimoji="0" lang="en-US" altLang="en-US" sz="2800" b="0" i="0" u="none" strike="noStrike" cap="none" normalizeH="0" baseline="0" dirty="0">
                <a:ln>
                  <a:noFill/>
                </a:ln>
                <a:solidFill>
                  <a:schemeClr val="tx1"/>
                </a:solidFill>
                <a:effectLst/>
                <a:latin typeface="Arial" panose="020B0604020202020204" pitchFamily="34" charset="0"/>
              </a:rPr>
              <a:t>(can the company profit from the solution?).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Teams begin with desirability and then bring in the other two lenses.</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                                                  </a:t>
            </a:r>
            <a:r>
              <a:rPr lang="en-US" altLang="en-US" sz="2000" dirty="0">
                <a:latin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rPr>
              <a:t>© Interaction Design Foundation, CC BY-SA 4.0</a:t>
            </a:r>
          </a:p>
          <a:p>
            <a:pPr marL="0" indent="0">
              <a:buNone/>
            </a:pPr>
            <a:endParaRPr lang="en-US" b="1" dirty="0"/>
          </a:p>
          <a:p>
            <a:endParaRPr lang="en-IN" dirty="0"/>
          </a:p>
        </p:txBody>
      </p:sp>
      <p:pic>
        <p:nvPicPr>
          <p:cNvPr id="6" name="Picture 5">
            <a:extLst>
              <a:ext uri="{FF2B5EF4-FFF2-40B4-BE49-F238E27FC236}">
                <a16:creationId xmlns:a16="http://schemas.microsoft.com/office/drawing/2014/main" id="{89701562-9BA5-A500-E29D-2254A064564A}"/>
              </a:ext>
            </a:extLst>
          </p:cNvPr>
          <p:cNvPicPr>
            <a:picLocks noChangeAspect="1"/>
          </p:cNvPicPr>
          <p:nvPr/>
        </p:nvPicPr>
        <p:blipFill rotWithShape="1">
          <a:blip r:embed="rId2">
            <a:extLst>
              <a:ext uri="{28A0092B-C50C-407E-A947-70E740481C1C}">
                <a14:useLocalDpi xmlns:a14="http://schemas.microsoft.com/office/drawing/2010/main" val="0"/>
              </a:ext>
            </a:extLst>
          </a:blip>
          <a:srcRect l="4020" r="6504"/>
          <a:stretch/>
        </p:blipFill>
        <p:spPr>
          <a:xfrm>
            <a:off x="6278880" y="1280159"/>
            <a:ext cx="5913120" cy="5355771"/>
          </a:xfrm>
          <a:prstGeom prst="rect">
            <a:avLst/>
          </a:prstGeom>
        </p:spPr>
      </p:pic>
    </p:spTree>
    <p:extLst>
      <p:ext uri="{BB962C8B-B14F-4D97-AF65-F5344CB8AC3E}">
        <p14:creationId xmlns:p14="http://schemas.microsoft.com/office/powerpoint/2010/main" val="328197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B1B695-9DEB-6DC8-A9EA-535C6868A561}"/>
              </a:ext>
            </a:extLst>
          </p:cNvPr>
          <p:cNvPicPr>
            <a:picLocks noGrp="1" noChangeAspect="1"/>
          </p:cNvPicPr>
          <p:nvPr>
            <p:ph idx="1"/>
          </p:nvPr>
        </p:nvPicPr>
        <p:blipFill rotWithShape="1">
          <a:blip r:embed="rId2"/>
          <a:srcRect l="7755" t="38408" r="37736" b="7820"/>
          <a:stretch/>
        </p:blipFill>
        <p:spPr bwMode="auto">
          <a:xfrm>
            <a:off x="1071155" y="531223"/>
            <a:ext cx="10162902" cy="56457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201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B356-3C71-5DDF-6DBE-83E847736469}"/>
              </a:ext>
            </a:extLst>
          </p:cNvPr>
          <p:cNvSpPr>
            <a:spLocks noGrp="1"/>
          </p:cNvSpPr>
          <p:nvPr>
            <p:ph type="title"/>
          </p:nvPr>
        </p:nvSpPr>
        <p:spPr>
          <a:xfrm>
            <a:off x="391886" y="365125"/>
            <a:ext cx="11277600" cy="1460500"/>
          </a:xfrm>
        </p:spPr>
        <p:txBody>
          <a:bodyPr>
            <a:normAutofit fontScale="90000"/>
          </a:bodyPr>
          <a:lstStyle/>
          <a:p>
            <a:r>
              <a:rPr lang="en-IN" b="1" dirty="0">
                <a:solidFill>
                  <a:schemeClr val="accent6">
                    <a:lumMod val="50000"/>
                  </a:schemeClr>
                </a:solidFill>
              </a:rPr>
              <a:t>We see what results are, then modify, then experiment, learn from it, and then make necessary changes.</a:t>
            </a:r>
          </a:p>
        </p:txBody>
      </p:sp>
      <p:pic>
        <p:nvPicPr>
          <p:cNvPr id="4" name="Content Placeholder 3">
            <a:extLst>
              <a:ext uri="{FF2B5EF4-FFF2-40B4-BE49-F238E27FC236}">
                <a16:creationId xmlns:a16="http://schemas.microsoft.com/office/drawing/2014/main" id="{1B1A1336-76FF-D74B-8D43-145AA6567049}"/>
              </a:ext>
            </a:extLst>
          </p:cNvPr>
          <p:cNvPicPr>
            <a:picLocks noGrp="1" noChangeAspect="1"/>
          </p:cNvPicPr>
          <p:nvPr>
            <p:ph idx="1"/>
          </p:nvPr>
        </p:nvPicPr>
        <p:blipFill rotWithShape="1">
          <a:blip r:embed="rId2"/>
          <a:srcRect l="15843" t="38211" r="43718" b="7425"/>
          <a:stretch/>
        </p:blipFill>
        <p:spPr bwMode="auto">
          <a:xfrm>
            <a:off x="3218872" y="1825625"/>
            <a:ext cx="5754256"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663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141D-0FA2-0AFF-4905-53D547DEC131}"/>
              </a:ext>
            </a:extLst>
          </p:cNvPr>
          <p:cNvSpPr>
            <a:spLocks noGrp="1"/>
          </p:cNvSpPr>
          <p:nvPr>
            <p:ph type="title"/>
          </p:nvPr>
        </p:nvSpPr>
        <p:spPr>
          <a:xfrm>
            <a:off x="838200" y="365126"/>
            <a:ext cx="10515600" cy="897618"/>
          </a:xfrm>
        </p:spPr>
        <p:txBody>
          <a:bodyPr/>
          <a:lstStyle/>
          <a:p>
            <a:r>
              <a:rPr lang="en-IN" b="1" dirty="0">
                <a:solidFill>
                  <a:schemeClr val="accent6">
                    <a:lumMod val="75000"/>
                  </a:schemeClr>
                </a:solidFill>
                <a:latin typeface="Aharoni" panose="02010803020104030203" pitchFamily="2" charset="-79"/>
                <a:cs typeface="Aharoni" panose="02010803020104030203" pitchFamily="2" charset="-79"/>
              </a:rPr>
              <a:t>Design Thinking Frameworks</a:t>
            </a:r>
            <a:endParaRPr lang="en-IN" dirty="0">
              <a:solidFill>
                <a:schemeClr val="accent6">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503F6FE8-8628-80E2-DE3E-755142A97A6D}"/>
              </a:ext>
            </a:extLst>
          </p:cNvPr>
          <p:cNvSpPr>
            <a:spLocks noGrp="1"/>
          </p:cNvSpPr>
          <p:nvPr>
            <p:ph idx="1"/>
          </p:nvPr>
        </p:nvSpPr>
        <p:spPr>
          <a:xfrm>
            <a:off x="644433" y="1262744"/>
            <a:ext cx="11251475" cy="5230131"/>
          </a:xfrm>
        </p:spPr>
        <p:txBody>
          <a:bodyPr>
            <a:normAutofit/>
          </a:bodyPr>
          <a:lstStyle/>
          <a:p>
            <a:pPr marL="0" indent="0">
              <a:buNone/>
            </a:pPr>
            <a:r>
              <a:rPr lang="en-IN" b="1" dirty="0"/>
              <a:t>1. Stanford University’s Five Stages of Design Thinking</a:t>
            </a:r>
          </a:p>
          <a:p>
            <a:pPr marL="0" indent="0">
              <a:buNone/>
            </a:pPr>
            <a:r>
              <a:rPr lang="en-US" dirty="0"/>
              <a:t>    (Empathize, Define, Ideate, Prototype, and Test)</a:t>
            </a:r>
          </a:p>
          <a:p>
            <a:pPr marL="0" indent="0">
              <a:buNone/>
            </a:pPr>
            <a:r>
              <a:rPr lang="en-US" b="1" dirty="0"/>
              <a:t>2. </a:t>
            </a:r>
            <a:r>
              <a:rPr lang="en-US" sz="2700" b="1" dirty="0"/>
              <a:t>Head, Heart and Hand by the American Institution of Graphic Arts (AIGA)</a:t>
            </a:r>
          </a:p>
          <a:p>
            <a:pPr marL="0" indent="0">
              <a:buNone/>
            </a:pPr>
            <a:r>
              <a:rPr lang="en-IN" dirty="0"/>
              <a:t>    (</a:t>
            </a:r>
            <a:r>
              <a:rPr lang="en-US" dirty="0"/>
              <a:t>It integrates the intellectual, emotional, and practical aspects of the  </a:t>
            </a:r>
          </a:p>
          <a:p>
            <a:pPr marL="0" indent="0">
              <a:buNone/>
            </a:pPr>
            <a:r>
              <a:rPr lang="en-US" dirty="0"/>
              <a:t>     creative process.</a:t>
            </a:r>
            <a:r>
              <a:rPr lang="en-IN" dirty="0"/>
              <a:t>)</a:t>
            </a:r>
          </a:p>
          <a:p>
            <a:pPr marL="0" indent="0">
              <a:buNone/>
            </a:pPr>
            <a:r>
              <a:rPr lang="en-US" b="1" dirty="0"/>
              <a:t>3. Inspire, Ideate, Implement by IDEO</a:t>
            </a:r>
          </a:p>
          <a:p>
            <a:pPr marL="0" indent="0">
              <a:buNone/>
            </a:pPr>
            <a:r>
              <a:rPr lang="en-US" dirty="0"/>
              <a:t>    (IDEO’s design thinking process is a cyclical three-step process that </a:t>
            </a:r>
          </a:p>
          <a:p>
            <a:pPr marL="0" indent="0">
              <a:buNone/>
            </a:pPr>
            <a:r>
              <a:rPr lang="en-US" dirty="0"/>
              <a:t>     involves Inspiration, Ideation and Implementation.)</a:t>
            </a:r>
          </a:p>
          <a:p>
            <a:pPr marL="0" indent="0">
              <a:buNone/>
            </a:pPr>
            <a:r>
              <a:rPr lang="en-US" b="1" dirty="0"/>
              <a:t>4. The Double Diamond by the </a:t>
            </a:r>
            <a:r>
              <a:rPr lang="en-IN" b="1" dirty="0"/>
              <a:t>British</a:t>
            </a:r>
            <a:r>
              <a:rPr lang="en-IN" dirty="0"/>
              <a:t> </a:t>
            </a:r>
            <a:r>
              <a:rPr lang="en-US" b="1" dirty="0"/>
              <a:t>Design Council</a:t>
            </a:r>
          </a:p>
          <a:p>
            <a:pPr marL="0" indent="0">
              <a:buNone/>
            </a:pPr>
            <a:r>
              <a:rPr lang="en-IN" dirty="0"/>
              <a:t>    (Divergence-Convergence Model)</a:t>
            </a:r>
            <a:endParaRPr lang="en-US" b="1" dirty="0"/>
          </a:p>
          <a:p>
            <a:endParaRPr lang="en-IN" dirty="0"/>
          </a:p>
        </p:txBody>
      </p:sp>
    </p:spTree>
    <p:extLst>
      <p:ext uri="{BB962C8B-B14F-4D97-AF65-F5344CB8AC3E}">
        <p14:creationId xmlns:p14="http://schemas.microsoft.com/office/powerpoint/2010/main" val="210205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1274D-2BC3-2964-3F31-023EE0BC4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F567E-EE33-B6F8-22BC-7CEC9BE6364B}"/>
              </a:ext>
            </a:extLst>
          </p:cNvPr>
          <p:cNvSpPr>
            <a:spLocks noGrp="1"/>
          </p:cNvSpPr>
          <p:nvPr>
            <p:ph type="title"/>
          </p:nvPr>
        </p:nvSpPr>
        <p:spPr>
          <a:xfrm>
            <a:off x="838200" y="365126"/>
            <a:ext cx="10515600" cy="174805"/>
          </a:xfrm>
        </p:spPr>
        <p:txBody>
          <a:bodyPr>
            <a:normAutofit fontScale="90000"/>
          </a:bodyPr>
          <a:lstStyle/>
          <a:p>
            <a:r>
              <a:rPr lang="en-US" sz="4000" b="1" dirty="0">
                <a:solidFill>
                  <a:schemeClr val="accent6">
                    <a:lumMod val="75000"/>
                  </a:schemeClr>
                </a:solidFill>
                <a:latin typeface="Aharoni" panose="02010803020104030203" pitchFamily="2" charset="-79"/>
                <a:cs typeface="Aharoni" panose="02010803020104030203" pitchFamily="2" charset="-79"/>
              </a:rPr>
              <a:t>Design Thinking Mindsets: More than a Process</a:t>
            </a:r>
            <a:endParaRPr lang="en-IN" sz="4000" dirty="0">
              <a:solidFill>
                <a:schemeClr val="accent6">
                  <a:lumMod val="75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4900C0B0-35AF-50ED-922E-A0E8D46D5E14}"/>
              </a:ext>
            </a:extLst>
          </p:cNvPr>
          <p:cNvSpPr>
            <a:spLocks noGrp="1"/>
          </p:cNvSpPr>
          <p:nvPr>
            <p:ph idx="1"/>
          </p:nvPr>
        </p:nvSpPr>
        <p:spPr>
          <a:xfrm>
            <a:off x="603067" y="757646"/>
            <a:ext cx="11031583" cy="5982788"/>
          </a:xfrm>
        </p:spPr>
        <p:txBody>
          <a:bodyPr>
            <a:normAutofit fontScale="92500"/>
          </a:bodyPr>
          <a:lstStyle/>
          <a:p>
            <a:r>
              <a:rPr lang="en-US" sz="1600" dirty="0"/>
              <a:t>The key mindsets that ensure a team can successfully implement design thinking are.</a:t>
            </a:r>
          </a:p>
          <a:p>
            <a:pPr>
              <a:buFont typeface="+mj-lt"/>
              <a:buAutoNum type="arabicPeriod"/>
            </a:pPr>
            <a:r>
              <a:rPr lang="en-US" sz="1600" b="1" dirty="0"/>
              <a:t>Be empathetic:</a:t>
            </a:r>
            <a:r>
              <a:rPr lang="en-US" sz="1600" dirty="0"/>
              <a:t> Empathy is the ability to place yourself, your thinking and feelings in another person’s shoes. Design thinking begins from a deep understanding of the needs and motivations of people—the parents, neighbors, children, colleagues, and strangers who make up a community. </a:t>
            </a:r>
          </a:p>
          <a:p>
            <a:pPr>
              <a:buFont typeface="+mj-lt"/>
              <a:buAutoNum type="arabicPeriod"/>
            </a:pPr>
            <a:r>
              <a:rPr lang="en-US" sz="1600" b="1" dirty="0"/>
              <a:t>Be collaborative:</a:t>
            </a:r>
            <a:r>
              <a:rPr lang="en-US" sz="1600" dirty="0"/>
              <a:t> No one person is responsible for the outcome when you work in a team. Several great minds are always stronger than just one. Design thinking benefits from the views of multiple perspectives and lets others’ creativity bolster your own.</a:t>
            </a:r>
          </a:p>
          <a:p>
            <a:pPr>
              <a:buFont typeface="+mj-lt"/>
              <a:buAutoNum type="arabicPeriod"/>
            </a:pPr>
            <a:r>
              <a:rPr lang="en-US" sz="1600" b="1" dirty="0"/>
              <a:t>Be optimistic:</a:t>
            </a:r>
            <a:r>
              <a:rPr lang="en-US" sz="1600" dirty="0"/>
              <a:t> Be confident about achieving favorable outcomes. Design thinking is the fundamental belief that we can all create change—no matter how big a problem, how little time, or how small a budget. Designing can be a powerful process no matter what constraints exist around you.</a:t>
            </a:r>
          </a:p>
          <a:p>
            <a:pPr>
              <a:buFont typeface="+mj-lt"/>
              <a:buAutoNum type="arabicPeriod"/>
            </a:pPr>
            <a:r>
              <a:rPr lang="en-US" sz="1600" b="1" dirty="0"/>
              <a:t>Embrace ambiguity:</a:t>
            </a:r>
            <a:r>
              <a:rPr lang="en-US" sz="1600" dirty="0"/>
              <a:t> Get comfortable with ambiguous and complex situations. If you expect perfection, it is difficult to take risks, which limits your ability to create radical change. Design thinking is all about experimenting and learning by doing. It gives you the confidence to believe that new, better things are possible and that you can help make them a reality. </a:t>
            </a:r>
          </a:p>
          <a:p>
            <a:pPr>
              <a:buFont typeface="+mj-lt"/>
              <a:buAutoNum type="arabicPeriod"/>
            </a:pPr>
            <a:r>
              <a:rPr lang="en-US" sz="1600" b="1" dirty="0"/>
              <a:t>Be curious:</a:t>
            </a:r>
            <a:r>
              <a:rPr lang="en-US" sz="1600" dirty="0"/>
              <a:t> Be open to different ideas. Recognize that you are not the user.</a:t>
            </a:r>
          </a:p>
          <a:p>
            <a:pPr>
              <a:buFont typeface="+mj-lt"/>
              <a:buAutoNum type="arabicPeriod"/>
            </a:pPr>
            <a:r>
              <a:rPr lang="en-US" sz="1600" b="1" dirty="0"/>
              <a:t>Reframe:</a:t>
            </a:r>
            <a:r>
              <a:rPr lang="en-US" sz="1600" dirty="0"/>
              <a:t> Challenge and reframe assumptions associated with a given situation or problem. Don’t take problems at face value. Humans are primed to look for patterns. The unfortunate side effect of these patterns is that we form (often false and sometimes dangerous) stereotypes and assumptions. Design thinking aims to help you break through any preconceived notions and biases and reframe challenges.</a:t>
            </a:r>
          </a:p>
          <a:p>
            <a:pPr>
              <a:buFont typeface="+mj-lt"/>
              <a:buAutoNum type="arabicPeriod"/>
            </a:pPr>
            <a:r>
              <a:rPr lang="en-US" sz="1600" b="1" dirty="0"/>
              <a:t>Embrace diversity: </a:t>
            </a:r>
            <a:r>
              <a:rPr lang="en-US" sz="1600" dirty="0"/>
              <a:t>Work with and engage people with different cultural backgrounds, experiences, and ways of thinking and working. Everyone brings a unique perspective to the team. When you include diverse voices in a team, you learn from each other’s experiences, further helping you break through your assumptions.</a:t>
            </a:r>
          </a:p>
          <a:p>
            <a:pPr>
              <a:buFont typeface="+mj-lt"/>
              <a:buAutoNum type="arabicPeriod"/>
            </a:pPr>
            <a:r>
              <a:rPr lang="en-US" sz="1600" b="1" dirty="0"/>
              <a:t>Make tangible:</a:t>
            </a:r>
            <a:r>
              <a:rPr lang="en-US" sz="1600" dirty="0"/>
              <a:t> When you make ideas tangible, it is faster and easier for everyone on the team to be on the same page. For example, sketching an idea or enacting a scenario is far more convenient and easy to interpret than an elaborate presentation or document.</a:t>
            </a:r>
          </a:p>
          <a:p>
            <a:pPr>
              <a:buFont typeface="+mj-lt"/>
              <a:buAutoNum type="arabicPeriod"/>
            </a:pPr>
            <a:r>
              <a:rPr lang="en-US" sz="1600" b="1" dirty="0"/>
              <a:t>Take action:</a:t>
            </a:r>
            <a:r>
              <a:rPr lang="en-US" sz="1600" dirty="0"/>
              <a:t> Run experiments and learn from them.</a:t>
            </a:r>
          </a:p>
        </p:txBody>
      </p:sp>
    </p:spTree>
    <p:extLst>
      <p:ext uri="{BB962C8B-B14F-4D97-AF65-F5344CB8AC3E}">
        <p14:creationId xmlns:p14="http://schemas.microsoft.com/office/powerpoint/2010/main" val="600382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1367</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Aharoni</vt:lpstr>
      <vt:lpstr>Arial</vt:lpstr>
      <vt:lpstr>Calibri</vt:lpstr>
      <vt:lpstr>Calibri Light</vt:lpstr>
      <vt:lpstr>Office Theme</vt:lpstr>
      <vt:lpstr>DESIGN THINKING- Introduction</vt:lpstr>
      <vt:lpstr>Difference between Solution-Based and Problem-Based Thinking </vt:lpstr>
      <vt:lpstr>Meaning &amp; Definition</vt:lpstr>
      <vt:lpstr>PowerPoint Presentation</vt:lpstr>
      <vt:lpstr>The End Goal of Design Thinking </vt:lpstr>
      <vt:lpstr>PowerPoint Presentation</vt:lpstr>
      <vt:lpstr>We see what results are, then modify, then experiment, learn from it, and then make necessary changes.</vt:lpstr>
      <vt:lpstr>Design Thinking Frameworks</vt:lpstr>
      <vt:lpstr>Design Thinking Mindsets: More than a Process</vt:lpstr>
      <vt:lpstr>Key characteristics and principles of Design Thinking</vt:lpstr>
      <vt:lpstr>The Importance of Design Thinking</vt:lpstr>
      <vt:lpstr>The Importance of Design Thinking… contd.</vt:lpstr>
      <vt:lpstr>The Importance of Design Thinking… contd.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prabhatresearch@gmail.com</dc:creator>
  <cp:lastModifiedBy>prabhatresearch@gmail.com</cp:lastModifiedBy>
  <cp:revision>11</cp:revision>
  <dcterms:created xsi:type="dcterms:W3CDTF">2024-02-09T18:59:26Z</dcterms:created>
  <dcterms:modified xsi:type="dcterms:W3CDTF">2024-02-09T20:46:57Z</dcterms:modified>
</cp:coreProperties>
</file>