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01" r:id="rId2"/>
    <p:sldId id="269" r:id="rId3"/>
    <p:sldId id="298" r:id="rId4"/>
    <p:sldId id="264" r:id="rId5"/>
    <p:sldId id="272" r:id="rId6"/>
    <p:sldId id="265" r:id="rId7"/>
    <p:sldId id="293" r:id="rId8"/>
    <p:sldId id="297" r:id="rId9"/>
    <p:sldId id="295" r:id="rId10"/>
    <p:sldId id="266" r:id="rId11"/>
    <p:sldId id="267" r:id="rId12"/>
    <p:sldId id="296" r:id="rId13"/>
    <p:sldId id="268" r:id="rId14"/>
    <p:sldId id="294" r:id="rId15"/>
    <p:sldId id="299" r:id="rId16"/>
    <p:sldId id="292" r:id="rId17"/>
    <p:sldId id="30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2C434-EA0B-4A99-A060-55E0F5CAADF1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A49D2-2E41-4A18-9A6B-00A86F9F84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cc2f3fbc7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cc2f3fbc7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6DD5B76-57E2-4AAC-89AF-46D1ECCDFB4E}" type="datetime1">
              <a:rPr lang="en-US" smtClean="0"/>
              <a:pPr/>
              <a:t>2/10/2022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F69794D-20F2-4C7F-BAF8-A28C732FC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89EDD-B1C1-4980-9506-BCFD9331BE86}" type="datetime1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794D-20F2-4C7F-BAF8-A28C732FC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3738-BF80-49B1-A9B7-200002F86A8C}" type="datetime1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794D-20F2-4C7F-BAF8-A28C732FC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94A5BA2-EC49-4E30-B220-64F7BA0CF7B5}" type="datetime1">
              <a:rPr lang="en-US" smtClean="0"/>
              <a:pPr/>
              <a:t>2/10/2022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F69794D-20F2-4C7F-BAF8-A28C732FC4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89319A1-EE15-4063-9A52-AEF58B931477}" type="datetime1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F69794D-20F2-4C7F-BAF8-A28C732FC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80DB-FE3D-4620-AC90-944B151A3B4B}" type="datetime1">
              <a:rPr lang="en-US" smtClean="0"/>
              <a:pPr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794D-20F2-4C7F-BAF8-A28C732FC4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1D29-EA18-441D-BEC4-03FAD5F237EC}" type="datetime1">
              <a:rPr lang="en-US" smtClean="0"/>
              <a:pPr/>
              <a:t>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794D-20F2-4C7F-BAF8-A28C732FC4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7296A1F-782F-4803-98FA-F1DBA79C14FE}" type="datetime1">
              <a:rPr lang="en-US" smtClean="0"/>
              <a:pPr/>
              <a:t>2/10/2022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F69794D-20F2-4C7F-BAF8-A28C732FC4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2849-D05E-427F-AE5D-FD6A056EEBD0}" type="datetime1">
              <a:rPr lang="en-US" smtClean="0"/>
              <a:pPr/>
              <a:t>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794D-20F2-4C7F-BAF8-A28C732FC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3C4D4C9-9BDE-42BE-9C89-090FBB4C2DAF}" type="datetime1">
              <a:rPr lang="en-US" smtClean="0"/>
              <a:pPr/>
              <a:t>2/10/2022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F69794D-20F2-4C7F-BAF8-A28C732FC4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02C849F-D19D-41AD-862D-EB060FCD6366}" type="datetime1">
              <a:rPr lang="en-US" smtClean="0"/>
              <a:pPr/>
              <a:t>2/10/2022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F69794D-20F2-4C7F-BAF8-A28C732FC4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FFFEC12-2A8C-4118-8FD7-F443583379ED}" type="datetime1">
              <a:rPr lang="en-US" smtClean="0"/>
              <a:pPr/>
              <a:t>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F69794D-20F2-4C7F-BAF8-A28C732FC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asegroup.com.au/how-to-successfully-drive-innovation-in-organisations" TargetMode="External"/><Relationship Id="rId2" Type="http://schemas.openxmlformats.org/officeDocument/2006/relationships/hyperlink" Target="https://harappa.education/harappa-diaries/what-is-creative-thinking-and-its-importanc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609600"/>
            <a:ext cx="5181600" cy="2895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5400" dirty="0" smtClean="0">
                <a:solidFill>
                  <a:srgbClr val="0070C0"/>
                </a:solidFill>
                <a:latin typeface="Arial Black" pitchFamily="34" charset="0"/>
              </a:rPr>
              <a:t>Process of Design Thinking </a:t>
            </a:r>
            <a:r>
              <a:rPr lang="en-US" sz="48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en-US" sz="48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3200" b="0" dirty="0" smtClean="0">
                <a:solidFill>
                  <a:srgbClr val="FF0000"/>
                </a:solidFill>
                <a:latin typeface="Bauhaus 93" pitchFamily="82" charset="0"/>
              </a:rPr>
              <a:t>(</a:t>
            </a:r>
            <a:r>
              <a:rPr lang="en-US" sz="3600" b="0" dirty="0" smtClean="0">
                <a:solidFill>
                  <a:srgbClr val="FF0000"/>
                </a:solidFill>
                <a:latin typeface="Bauhaus 93" pitchFamily="82" charset="0"/>
              </a:rPr>
              <a:t>Design Thinking)</a:t>
            </a:r>
            <a:endParaRPr lang="en-US" sz="3200" b="0" dirty="0">
              <a:solidFill>
                <a:srgbClr val="FF0000"/>
              </a:solidFill>
              <a:latin typeface="Bauhaus 93" pitchFamily="82" charset="0"/>
            </a:endParaRP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2514600" y="4343400"/>
            <a:ext cx="5638800" cy="1905000"/>
          </a:xfrm>
        </p:spPr>
        <p:txBody>
          <a:bodyPr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Dr Prabhat K. Dwivedi</a:t>
            </a:r>
          </a:p>
          <a:p>
            <a:pPr algn="ctr"/>
            <a:r>
              <a:rPr lang="en-US" sz="2400" smtClean="0">
                <a:solidFill>
                  <a:srgbClr val="00B050"/>
                </a:solidFill>
              </a:rPr>
              <a:t>Associate Professor</a:t>
            </a:r>
          </a:p>
          <a:p>
            <a:pPr algn="ctr"/>
            <a:r>
              <a:rPr lang="en-US" sz="2400" smtClean="0">
                <a:solidFill>
                  <a:srgbClr val="00B050"/>
                </a:solidFill>
              </a:rPr>
              <a:t>Deptt. of Business Management, </a:t>
            </a:r>
          </a:p>
          <a:p>
            <a:pPr algn="ctr"/>
            <a:r>
              <a:rPr lang="en-US" sz="2400" smtClean="0">
                <a:solidFill>
                  <a:srgbClr val="00B050"/>
                </a:solidFill>
              </a:rPr>
              <a:t>CSJM University, Kanpur, India</a:t>
            </a:r>
          </a:p>
          <a:p>
            <a:pPr algn="ctr"/>
            <a:endParaRPr lang="en-US" sz="2000" smtClean="0">
              <a:solidFill>
                <a:srgbClr val="00B050"/>
              </a:solidFill>
            </a:endParaRPr>
          </a:p>
        </p:txBody>
      </p:sp>
      <p:pic>
        <p:nvPicPr>
          <p:cNvPr id="8196" name="Picture 3" descr="10 Design Thinking Tools: Turn Creativity and Data Into Growth"/>
          <p:cNvPicPr>
            <a:picLocks noChangeAspect="1" noChangeArrowheads="1"/>
          </p:cNvPicPr>
          <p:nvPr/>
        </p:nvPicPr>
        <p:blipFill>
          <a:blip r:embed="rId2"/>
          <a:srcRect l="17702" r="23448"/>
          <a:stretch>
            <a:fillRect/>
          </a:stretch>
        </p:blipFill>
        <p:spPr bwMode="auto">
          <a:xfrm>
            <a:off x="7772400" y="0"/>
            <a:ext cx="1371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8" descr="Universities | PIM"/>
          <p:cNvPicPr>
            <a:picLocks noChangeAspect="1" noChangeArrowheads="1"/>
          </p:cNvPicPr>
          <p:nvPr/>
        </p:nvPicPr>
        <p:blipFill>
          <a:blip r:embed="rId3"/>
          <a:srcRect l="2301" t="2229" r="1848" b="2229"/>
          <a:stretch>
            <a:fillRect/>
          </a:stretch>
        </p:blipFill>
        <p:spPr bwMode="auto">
          <a:xfrm>
            <a:off x="0" y="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792162"/>
          </a:xfr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STEP 2- (Re)frame or Define the problem </a:t>
            </a:r>
            <a:endParaRPr lang="en-US" sz="3600" b="1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458200" cy="52547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dirty="0" smtClean="0"/>
              <a:t>Put together all the gathered information, analyze, observe and </a:t>
            </a:r>
            <a:r>
              <a:rPr lang="en-US" dirty="0" err="1" smtClean="0"/>
              <a:t>synthasize</a:t>
            </a:r>
            <a:r>
              <a:rPr lang="en-US" dirty="0" smtClean="0"/>
              <a:t> it to define core problems.</a:t>
            </a:r>
          </a:p>
          <a:p>
            <a:pPr algn="just"/>
            <a:r>
              <a:rPr lang="en-US" dirty="0" smtClean="0"/>
              <a:t>Define the problem in a human centered way to solve human problems..</a:t>
            </a:r>
          </a:p>
          <a:p>
            <a:pPr lvl="0" algn="just"/>
            <a:endParaRPr lang="en-US" dirty="0" smtClean="0">
              <a:solidFill>
                <a:schemeClr val="dk1"/>
              </a:solidFill>
            </a:endParaRPr>
          </a:p>
          <a:p>
            <a:pPr lvl="0" algn="just">
              <a:buNone/>
            </a:pPr>
            <a:r>
              <a:rPr lang="en-US" b="1" dirty="0" err="1" smtClean="0">
                <a:solidFill>
                  <a:schemeClr val="dk1"/>
                </a:solidFill>
              </a:rPr>
              <a:t>Eg</a:t>
            </a:r>
            <a:r>
              <a:rPr lang="en-US" b="1" dirty="0" smtClean="0">
                <a:solidFill>
                  <a:schemeClr val="dk1"/>
                </a:solidFill>
              </a:rPr>
              <a:t>. PROBLEM STATEMENT</a:t>
            </a:r>
          </a:p>
          <a:p>
            <a:pPr lvl="0" algn="just">
              <a:buNone/>
            </a:pPr>
            <a:r>
              <a:rPr lang="en-US" dirty="0" smtClean="0">
                <a:solidFill>
                  <a:schemeClr val="dk1"/>
                </a:solidFill>
              </a:rPr>
              <a:t>   “How might we improve the grocery shopping experience in a manner that positively impacts people and the environment?”</a:t>
            </a:r>
            <a:endParaRPr lang="en-US" dirty="0" smtClean="0"/>
          </a:p>
          <a:p>
            <a:pPr algn="just"/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69794D-20F2-4C7F-BAF8-A28C732FC46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Step 3- Ideate New Solutions</a:t>
            </a:r>
            <a:endParaRPr lang="en-US" sz="3600" b="1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69794D-20F2-4C7F-BAF8-A28C732FC46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Content Placeholder 4" descr="Ideate coach training lecture (Design Thinking)"/>
          <p:cNvPicPr>
            <a:picLocks noGrp="1"/>
          </p:cNvPicPr>
          <p:nvPr>
            <p:ph sz="quarter" idx="1"/>
          </p:nvPr>
        </p:nvPicPr>
        <p:blipFill>
          <a:blip r:embed="rId2"/>
          <a:srcRect l="17734" t="18495" r="15569" b="8545"/>
          <a:stretch>
            <a:fillRect/>
          </a:stretch>
        </p:blipFill>
        <p:spPr bwMode="auto">
          <a:xfrm>
            <a:off x="838200" y="1905000"/>
            <a:ext cx="6477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Step 3- Ideate New Solutions</a:t>
            </a:r>
            <a:endParaRPr lang="en-US" sz="3600" b="1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/>
              <a:t>Generate ideas and new solutions to the problems.</a:t>
            </a:r>
          </a:p>
          <a:p>
            <a:r>
              <a:rPr lang="en-US" sz="2800" dirty="0" smtClean="0"/>
              <a:t>Have as any as possible ideas to begin with.</a:t>
            </a:r>
          </a:p>
          <a:p>
            <a:r>
              <a:rPr lang="en-US" sz="2800" dirty="0" smtClean="0"/>
              <a:t>Using ideation techniques, investigate or test the ideas to find the best possible solutions.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69794D-20F2-4C7F-BAF8-A28C732FC46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868362"/>
          </a:xfr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Step 4- Prototyping &amp; Testing</a:t>
            </a:r>
            <a:endParaRPr lang="en-US" sz="3600" b="1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69794D-20F2-4C7F-BAF8-A28C732FC46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UX Foundations: Prototyping. This is a summary of &lt;UX Foundations… | by  Jubilee Kim | Prototypr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828800"/>
            <a:ext cx="3886200" cy="3200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Picture 6" descr="A stroller prototype from Ascanio de Rivera, an industrial designer, who  wanted to design a modern stroller whi… | Stroller, Baby travel  accessories, Baby strollers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828800"/>
            <a:ext cx="3810000" cy="3200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639762"/>
          </a:xfr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Step 4- Prototyping &amp; Testing</a:t>
            </a:r>
            <a:endParaRPr lang="en-US" sz="3600" b="1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153400" cy="5638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dirty="0" smtClean="0"/>
              <a:t>Create conceptual prototype of the product to investigate possible solutions.</a:t>
            </a:r>
          </a:p>
          <a:p>
            <a:pPr algn="just"/>
            <a:r>
              <a:rPr lang="en-US" dirty="0" smtClean="0"/>
              <a:t>Investigate different aspects of the problem and explore how each prototype would fix the problem.</a:t>
            </a:r>
          </a:p>
          <a:p>
            <a:pPr algn="just"/>
            <a:r>
              <a:rPr lang="en-US" dirty="0" smtClean="0"/>
              <a:t>Here you would have better idea of users </a:t>
            </a:r>
            <a:r>
              <a:rPr lang="en-US" dirty="0" err="1" smtClean="0"/>
              <a:t>behaviour’s</a:t>
            </a:r>
            <a:r>
              <a:rPr lang="en-US" dirty="0" smtClean="0"/>
              <a:t>, feelings and expectations.</a:t>
            </a:r>
          </a:p>
          <a:p>
            <a:pPr algn="just"/>
            <a:r>
              <a:rPr lang="en-US" dirty="0" smtClean="0"/>
              <a:t>Test the selected prototype with real users and internal stake holders.</a:t>
            </a:r>
          </a:p>
          <a:p>
            <a:pPr algn="just"/>
            <a:r>
              <a:rPr lang="en-US" dirty="0" smtClean="0"/>
              <a:t>Observe how well they handle the identified problems.</a:t>
            </a:r>
          </a:p>
          <a:p>
            <a:pPr algn="just"/>
            <a:r>
              <a:rPr lang="en-US" dirty="0" smtClean="0"/>
              <a:t>By the end of this step you would get an idea whether the solution is accepted, needs improvements, reexamined or completely rejected. 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69794D-20F2-4C7F-BAF8-A28C732FC46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69794D-20F2-4C7F-BAF8-A28C732FC46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"/>
          </p:nvPr>
        </p:nvPicPr>
        <p:blipFill>
          <a:blip r:embed="rId2"/>
          <a:srcRect l="32760" t="36638" r="48813" b="29741"/>
          <a:stretch>
            <a:fillRect/>
          </a:stretch>
        </p:blipFill>
        <p:spPr bwMode="auto">
          <a:xfrm>
            <a:off x="1219200" y="533400"/>
            <a:ext cx="6324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Sources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https://harappa.education/harappa-diaries/what-is-creative-thinking-and-its-importance</a:t>
            </a:r>
            <a:endParaRPr lang="en-US" dirty="0" smtClean="0"/>
          </a:p>
          <a:p>
            <a:r>
              <a:rPr lang="en-US" i="1" dirty="0" smtClean="0">
                <a:hlinkClick r:id="rId3"/>
              </a:rPr>
              <a:t>https://www.chasegroup.com.au/how-to-successfully-drive-innovation-in-organisations</a:t>
            </a:r>
            <a:endParaRPr lang="en-US" i="1" dirty="0" smtClean="0"/>
          </a:p>
          <a:p>
            <a:r>
              <a:rPr lang="en-US" i="1" dirty="0" smtClean="0"/>
              <a:t>https://www.mindmapping.com/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69794D-20F2-4C7F-BAF8-A28C732FC46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Dr Prabhat </a:t>
            </a:r>
            <a:r>
              <a:rPr lang="en-US" dirty="0" err="1" smtClean="0"/>
              <a:t>Dwivedi</a:t>
            </a:r>
            <a:r>
              <a:rPr lang="en-US" dirty="0" smtClean="0"/>
              <a:t>, </a:t>
            </a:r>
            <a:r>
              <a:rPr lang="en-US" dirty="0" err="1" smtClean="0"/>
              <a:t>Asso</a:t>
            </a:r>
            <a:r>
              <a:rPr lang="en-US" dirty="0" smtClean="0"/>
              <a:t>. Professor, STEP-HBTI, Kanpur, India 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724400" y="1524000"/>
            <a:ext cx="3581400" cy="3505200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     Thanks</a:t>
            </a:r>
            <a:endParaRPr lang="en-US" b="1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066800"/>
            <a:ext cx="4267200" cy="50292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8" name="Picture 7" descr="Subscribe Youtube Channel - Free image on Pixabay"/>
          <p:cNvPicPr/>
          <p:nvPr/>
        </p:nvPicPr>
        <p:blipFill>
          <a:blip r:embed="rId2"/>
          <a:srcRect l="4167" t="19577" r="3274" b="29101"/>
          <a:stretch>
            <a:fillRect/>
          </a:stretch>
        </p:blipFill>
        <p:spPr bwMode="auto">
          <a:xfrm>
            <a:off x="533400" y="838200"/>
            <a:ext cx="350520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hare button icon on gray isolated background Vector Image"/>
          <p:cNvPicPr/>
          <p:nvPr/>
        </p:nvPicPr>
        <p:blipFill>
          <a:blip r:embed="rId3"/>
          <a:srcRect l="22970" t="35608" r="23077" b="42928"/>
          <a:stretch>
            <a:fillRect/>
          </a:stretch>
        </p:blipFill>
        <p:spPr bwMode="auto">
          <a:xfrm>
            <a:off x="457200" y="2514600"/>
            <a:ext cx="35814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Logo" descr="Facebook Like Logo Vector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267200"/>
            <a:ext cx="29718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419600" y="5153464"/>
            <a:ext cx="4114800" cy="533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Management Learners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15;p22"/>
          <p:cNvPicPr preferRelativeResize="0">
            <a:picLocks noGrp="1"/>
          </p:cNvPicPr>
          <p:nvPr>
            <p:ph sz="quarter"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0" y="381000"/>
            <a:ext cx="8153400" cy="528458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69794D-20F2-4C7F-BAF8-A28C732FC46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69794D-20F2-4C7F-BAF8-A28C732FC46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"/>
          </p:nvPr>
        </p:nvPicPr>
        <p:blipFill>
          <a:blip r:embed="rId2"/>
          <a:srcRect l="25489" t="54957" r="41529" b="12069"/>
          <a:stretch>
            <a:fillRect/>
          </a:stretch>
        </p:blipFill>
        <p:spPr bwMode="auto">
          <a:xfrm>
            <a:off x="304800" y="838200"/>
            <a:ext cx="822959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520600" cy="120456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Design Thinking Process</a:t>
            </a:r>
            <a:endParaRPr sz="4400" b="1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2" name="Google Shape;121;p23"/>
          <p:cNvGrpSpPr/>
          <p:nvPr/>
        </p:nvGrpSpPr>
        <p:grpSpPr>
          <a:xfrm>
            <a:off x="152409" y="4810203"/>
            <a:ext cx="8742675" cy="1255203"/>
            <a:chOff x="152408" y="3607652"/>
            <a:chExt cx="8742675" cy="941402"/>
          </a:xfrm>
        </p:grpSpPr>
        <p:sp>
          <p:nvSpPr>
            <p:cNvPr id="122" name="Google Shape;122;p23"/>
            <p:cNvSpPr txBox="1"/>
            <p:nvPr/>
          </p:nvSpPr>
          <p:spPr>
            <a:xfrm>
              <a:off x="152408" y="3607655"/>
              <a:ext cx="1582500" cy="94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Design</a:t>
              </a:r>
              <a:endParaRPr sz="240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DC0500"/>
                  </a:solidFill>
                  <a:latin typeface="Calibri"/>
                  <a:ea typeface="Calibri"/>
                  <a:cs typeface="Calibri"/>
                  <a:sym typeface="Calibri"/>
                </a:rPr>
                <a:t>Challenge</a:t>
              </a:r>
              <a:endParaRPr sz="2400">
                <a:solidFill>
                  <a:srgbClr val="DC05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23"/>
            <p:cNvSpPr txBox="1"/>
            <p:nvPr/>
          </p:nvSpPr>
          <p:spPr>
            <a:xfrm>
              <a:off x="7539083" y="3607652"/>
              <a:ext cx="1356000" cy="94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Design</a:t>
              </a:r>
              <a:endParaRPr sz="240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DC0500"/>
                  </a:solidFill>
                  <a:latin typeface="Calibri"/>
                  <a:ea typeface="Calibri"/>
                  <a:cs typeface="Calibri"/>
                  <a:sym typeface="Calibri"/>
                </a:rPr>
                <a:t>Solution</a:t>
              </a:r>
              <a:endParaRPr sz="2400">
                <a:solidFill>
                  <a:srgbClr val="DC05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 rot="-5400000">
              <a:off x="4393276" y="1060025"/>
              <a:ext cx="531300" cy="5912700"/>
            </a:xfrm>
            <a:prstGeom prst="downArrow">
              <a:avLst>
                <a:gd name="adj1" fmla="val 50000"/>
                <a:gd name="adj2" fmla="val 99999"/>
              </a:avLst>
            </a:prstGeom>
            <a:solidFill>
              <a:srgbClr val="DC05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58567"/>
            <a:ext cx="8839200" cy="2426447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3"/>
          <p:cNvSpPr txBox="1"/>
          <p:nvPr/>
        </p:nvSpPr>
        <p:spPr>
          <a:xfrm>
            <a:off x="636650" y="3885000"/>
            <a:ext cx="3101100" cy="6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 r o b l e m    S p a c e</a:t>
            </a:r>
            <a:endParaRPr/>
          </a:p>
        </p:txBody>
      </p:sp>
      <p:sp>
        <p:nvSpPr>
          <p:cNvPr id="127" name="Google Shape;127;p23"/>
          <p:cNvSpPr txBox="1"/>
          <p:nvPr/>
        </p:nvSpPr>
        <p:spPr>
          <a:xfrm>
            <a:off x="5253650" y="3885000"/>
            <a:ext cx="2664900" cy="6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 o l u t i o n    S p a c e</a:t>
            </a:r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69794D-20F2-4C7F-BAF8-A28C732FC46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69794D-20F2-4C7F-BAF8-A28C732FC46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 descr="Organizational Innovation - Innovation Learning"/>
          <p:cNvPicPr/>
          <p:nvPr/>
        </p:nvPicPr>
        <p:blipFill>
          <a:blip r:embed="rId2"/>
          <a:srcRect l="3920" t="5502" r="4874" b="41262"/>
          <a:stretch>
            <a:fillRect/>
          </a:stretch>
        </p:blipFill>
        <p:spPr bwMode="auto">
          <a:xfrm>
            <a:off x="152400" y="304800"/>
            <a:ext cx="8534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Step 1: Empathize with Users</a:t>
            </a:r>
            <a:endParaRPr lang="en-US" sz="3600" b="1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69794D-20F2-4C7F-BAF8-A28C732FC46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170" name="AutoShape 2" descr="How Can I Teach My Child Empathy?"/>
          <p:cNvSpPr>
            <a:spLocks noChangeAspect="1" noChangeArrowheads="1"/>
          </p:cNvSpPr>
          <p:nvPr/>
        </p:nvSpPr>
        <p:spPr bwMode="auto">
          <a:xfrm>
            <a:off x="155575" y="-776288"/>
            <a:ext cx="2828925" cy="1619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Content Placeholder 6" descr="How Can I Teach My Child Empathy?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7467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Step 1: Empathize with Users</a:t>
            </a:r>
            <a:endParaRPr lang="en-US" sz="3600" b="1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dirty="0" smtClean="0"/>
              <a:t>This is a discovery phase to gain insights into users real needs.</a:t>
            </a:r>
          </a:p>
          <a:p>
            <a:pPr algn="just"/>
            <a:r>
              <a:rPr lang="en-US" dirty="0" smtClean="0"/>
              <a:t>A team of experts meet the users and try to find out their concerns.</a:t>
            </a:r>
          </a:p>
          <a:p>
            <a:pPr algn="just"/>
            <a:r>
              <a:rPr lang="en-US" dirty="0" smtClean="0"/>
              <a:t>Observe, monitor or empathize with users to understand expectations, feelings and pain points.</a:t>
            </a:r>
          </a:p>
          <a:p>
            <a:pPr algn="just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69794D-20F2-4C7F-BAF8-A28C732FC46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170" name="AutoShape 2" descr="How Can I Teach My Child Empathy?"/>
          <p:cNvSpPr>
            <a:spLocks noChangeAspect="1" noChangeArrowheads="1"/>
          </p:cNvSpPr>
          <p:nvPr/>
        </p:nvSpPr>
        <p:spPr bwMode="auto">
          <a:xfrm>
            <a:off x="155575" y="-776288"/>
            <a:ext cx="2828925" cy="1619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868362"/>
          </a:xfr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EMPATHY MAP</a:t>
            </a:r>
            <a:endParaRPr lang="en-US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69794D-20F2-4C7F-BAF8-A28C732FC46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Content Placeholder 4" descr="How To Make A Mind Map | MindMapping.com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7696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10;p21"/>
          <p:cNvPicPr preferRelativeResize="0">
            <a:picLocks noGrp="1"/>
          </p:cNvPicPr>
          <p:nvPr>
            <p:ph sz="quarter" idx="1"/>
          </p:nvPr>
        </p:nvPicPr>
        <p:blipFill rotWithShape="1">
          <a:blip r:embed="rId2">
            <a:alphaModFix/>
          </a:blip>
          <a:srcRect t="5287" b="2758"/>
          <a:stretch/>
        </p:blipFill>
        <p:spPr>
          <a:xfrm>
            <a:off x="381000" y="1143000"/>
            <a:ext cx="8077200" cy="4585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69794D-20F2-4C7F-BAF8-A28C732FC46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792162"/>
          </a:xfr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STEP 2- (Re)frame or Define the problem </a:t>
            </a:r>
            <a:endParaRPr lang="en-US" sz="3600" b="1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1139</TotalTime>
  <Words>372</Words>
  <Application>Microsoft Office PowerPoint</Application>
  <PresentationFormat>On-screen Show (4:3)</PresentationFormat>
  <Paragraphs>62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Oriel</vt:lpstr>
      <vt:lpstr>Process of Design Thinking   (Design Thinking)</vt:lpstr>
      <vt:lpstr>Slide 2</vt:lpstr>
      <vt:lpstr>Slide 3</vt:lpstr>
      <vt:lpstr>Design Thinking Process</vt:lpstr>
      <vt:lpstr>Slide 5</vt:lpstr>
      <vt:lpstr>Step 1: Empathize with Users</vt:lpstr>
      <vt:lpstr>Step 1: Empathize with Users</vt:lpstr>
      <vt:lpstr>EMPATHY MAP</vt:lpstr>
      <vt:lpstr>STEP 2- (Re)frame or Define the problem </vt:lpstr>
      <vt:lpstr>STEP 2- (Re)frame or Define the problem </vt:lpstr>
      <vt:lpstr>Step 3- Ideate New Solutions</vt:lpstr>
      <vt:lpstr>Step 3- Ideate New Solutions</vt:lpstr>
      <vt:lpstr>Step 4- Prototyping &amp; Testing</vt:lpstr>
      <vt:lpstr>Step 4- Prototyping &amp; Testing</vt:lpstr>
      <vt:lpstr>Slide 15</vt:lpstr>
      <vt:lpstr>Sources</vt:lpstr>
      <vt:lpstr>     Thanks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 &amp; Creativity  Sub: Design Thinking</dc:title>
  <dc:creator>prabhat</dc:creator>
  <cp:lastModifiedBy>hp</cp:lastModifiedBy>
  <cp:revision>36</cp:revision>
  <dcterms:created xsi:type="dcterms:W3CDTF">2020-12-08T17:16:41Z</dcterms:created>
  <dcterms:modified xsi:type="dcterms:W3CDTF">2022-02-10T09:45:54Z</dcterms:modified>
</cp:coreProperties>
</file>