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6" r:id="rId2"/>
    <p:sldId id="269" r:id="rId3"/>
    <p:sldId id="287" r:id="rId4"/>
    <p:sldId id="288" r:id="rId5"/>
    <p:sldId id="299" r:id="rId6"/>
    <p:sldId id="294" r:id="rId7"/>
    <p:sldId id="290" r:id="rId8"/>
    <p:sldId id="291" r:id="rId9"/>
    <p:sldId id="293" r:id="rId10"/>
    <p:sldId id="292" r:id="rId11"/>
    <p:sldId id="297" r:id="rId12"/>
    <p:sldId id="29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E4943C-896F-7487-ADAD-BEEBA178C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C621B-CDFA-9B78-3CBA-B3103D648F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07A76F-434F-4EBB-B8F5-586891C7E551}" type="datetimeFigureOut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77FE20-CDC8-B633-C6D5-5CB26CDAA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5F71D3-2B2D-5CD4-DEFC-D2666F0CA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51F90-2475-1BEC-3FF9-2ED97EDBCD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68EF-F8F6-D543-A8E9-D827423F8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199B6F-C378-4F49-A12E-25F1B0E67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C50468-7FD3-482F-D1F3-629414FEB223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76D526-F414-D793-F483-C587CE1D4A0E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A73D-0799-AC73-F4EF-4B32AF17292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A1A3B-5231-A70A-B6A7-5C39A69BDDD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CDEE8EAF-7D97-A6CA-5887-1D5E70EF9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9BADE65-D288-E08B-913A-0A6345E35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A58FC5B-ADA5-1D33-7789-F4014065F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CC0F2D47-0A64-6B64-26EF-3B63762E2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999C3F57-CB6E-8A49-C143-8E3EF7023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58D24420-F16C-5527-78BA-FB22804EE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3B6BB8-DBE9-3F85-8DD7-21B9B53C35A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B8A32F-878E-1B53-B0D4-9E93A38CBB1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E1CF4B-2720-CF25-9F8B-637AEA7589E3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1F862E-3086-B082-9133-2134886DFB6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DF6DF5-EB57-05B7-DC7F-E3D0AD061EDA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31BF7-D8AA-E871-E3C6-D20BF169650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27">
            <a:extLst>
              <a:ext uri="{FF2B5EF4-FFF2-40B4-BE49-F238E27FC236}">
                <a16:creationId xmlns:a16="http://schemas.microsoft.com/office/drawing/2014/main" id="{E57DC3BE-D3AC-B65A-CC47-218590EA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852A-981C-4431-96F6-534F5BC241CB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9478640E-7653-8EC1-FFD1-473DB87B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9F27257F-0E8A-05E9-9BA8-24B41EBE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80C675-35D6-441A-A849-FB40432C6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4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6AE1087-5989-C1FC-9142-88C41099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4801-0175-45CE-AD67-BFC34AF16870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B054F3-527E-FE82-C93A-338A826C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7D94D74-FD10-56AC-E01C-5FF21355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400F-48D9-40FD-8828-28EB366B6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96DF062-4EC9-C417-2FA4-EEA2C38B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CC41-B394-4CE5-8074-77EF71680BB5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B6A8159-28EF-609E-57B3-69D8970F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1C17A54-91D1-F420-D1FC-42D3A9C9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11FC-7369-4B27-924D-CA139742D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D2A6E5D3-4529-174E-6548-7BB5E03E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E8061D-1807-40FF-850B-C25E9DB4617D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C547C6B-0625-F9FB-0DFD-E091CF4C0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D4E636-AA1A-408C-8FB8-919B832E6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15302E3-0FAD-3D7D-CB8F-700F8C71FA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860FA-BCDC-D999-F18F-2745722BD227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7669-35DC-1678-9D5E-112C237356F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7BA41-B67E-1382-FFB2-BC3C887E904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EE6C0-B6F3-45EE-3F14-9F63FA80485F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47C4C728-24C8-3F76-37A9-3397BC9B5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B0304957-B652-9303-F29B-72DCDEDF5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22A7109-1B96-9FC2-29A9-553BF5746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DECCA1E-6D95-B03F-9274-076708C16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930118A-2092-2D1B-C40C-B8CF369CA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2DB9EF-5515-6C83-6AD3-062BA2B260B6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F26F71-D8C8-1F9B-CC0C-3379D0CCF555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619967-4ED5-BCBF-5EF7-8364891DB834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6EA3E6-C27F-EDAF-9705-EB2FCFA6375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341413-2F3E-4F47-3D05-4F35BB5D79DA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458432-B69C-3E92-A1AB-EF6FF2025ED5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4D29B30E-D4EE-F9D6-9604-D2A767C41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5F51308-CDC5-22C5-90FA-172A154D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04BC-EC96-4132-B1D9-744ABAB7F681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B81F2B5-243D-FD80-291A-F704EB22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5E6EC9F-1BCA-A8AC-BAAB-B8C91379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1E9FBB-036F-426E-B9FA-D954C1F8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80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B8802B5-89E0-1376-40DA-A0A3598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1B6D-3E2D-4357-9946-60B6E7C66490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C972F9B-738D-9D0E-8CA5-31A4F8A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A524578-004D-A850-7214-BEC8D7C8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D7C6-9EA3-467C-912A-55042C4AF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6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0F83A59-E985-402D-1F2F-BA1D121F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8795-2F6A-4951-BDE8-301DDB3D8120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6C35CBC-7EA6-8BD6-2701-01702CF6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78AC213-9529-4C03-3B7D-A95A71AC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64C9-E35B-4E34-AE8A-4F47CF352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6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D032D11A-94D2-7D21-F7AF-110B4B60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7E014F-86E6-4C26-9400-242A9F0F40AF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8F8B851-541B-E01E-BCAD-E66CA3566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D2342-A36F-4C1D-95D2-0AD26C3E0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5E82546-AA42-1E04-8EAB-7309A70BFC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EABEC532-9A59-0E7A-CF99-F16DF09A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8555-CD8E-46B9-B968-AD4CCFA0D02F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C877B-ACBC-10CC-C371-DE0F08B0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F4DFA85-479C-329A-5872-5D66266F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A547-5C81-4BF8-B759-BE11F9EE4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5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969D08A5-2D58-F0A3-EE71-D4868A897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C28B1EC0-0DE4-FEEF-9CCA-FD32B6E11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4">
            <a:extLst>
              <a:ext uri="{FF2B5EF4-FFF2-40B4-BE49-F238E27FC236}">
                <a16:creationId xmlns:a16="http://schemas.microsoft.com/office/drawing/2014/main" id="{8038AFB7-2A47-DBE1-148F-0E8482913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" name="Straight Connector 5">
            <a:extLst>
              <a:ext uri="{FF2B5EF4-FFF2-40B4-BE49-F238E27FC236}">
                <a16:creationId xmlns:a16="http://schemas.microsoft.com/office/drawing/2014/main" id="{8AFCC204-5698-D09F-43CC-3D4CB180E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1E361-DAC7-064F-4798-A5E475A27AB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2">
            <a:extLst>
              <a:ext uri="{FF2B5EF4-FFF2-40B4-BE49-F238E27FC236}">
                <a16:creationId xmlns:a16="http://schemas.microsoft.com/office/drawing/2014/main" id="{FACAE8D9-987C-05F0-9DE4-7D507E1F7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ACC350-599E-FA84-CB8A-D758BDB41E5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0">
            <a:extLst>
              <a:ext uri="{FF2B5EF4-FFF2-40B4-BE49-F238E27FC236}">
                <a16:creationId xmlns:a16="http://schemas.microsoft.com/office/drawing/2014/main" id="{A30124A3-3F37-152D-6493-A37B1326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84B5C8-240F-423D-AA53-BA7E9EE57D60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2506503E-775D-3384-A205-339DA97F84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6EEE5-88B6-47F1-80D0-AF2C4ADE5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22">
            <a:extLst>
              <a:ext uri="{FF2B5EF4-FFF2-40B4-BE49-F238E27FC236}">
                <a16:creationId xmlns:a16="http://schemas.microsoft.com/office/drawing/2014/main" id="{5EC34082-4811-37E2-CB79-B79A529114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D30B60D2-8B88-FED9-4277-2EAC52594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811D6F-B4D5-AB20-4925-C11E4243B3D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4">
            <a:extLst>
              <a:ext uri="{FF2B5EF4-FFF2-40B4-BE49-F238E27FC236}">
                <a16:creationId xmlns:a16="http://schemas.microsoft.com/office/drawing/2014/main" id="{6E029B7E-DF77-0DB5-8B9B-43C23B4F3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16A3F-ECEF-45B6-17D3-EB0D1348181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7">
            <a:extLst>
              <a:ext uri="{FF2B5EF4-FFF2-40B4-BE49-F238E27FC236}">
                <a16:creationId xmlns:a16="http://schemas.microsoft.com/office/drawing/2014/main" id="{B4D08DA4-52A5-EE2A-A1A3-155187F50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D672EC9-A93A-445B-79B9-1FF16F19D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4">
            <a:extLst>
              <a:ext uri="{FF2B5EF4-FFF2-40B4-BE49-F238E27FC236}">
                <a16:creationId xmlns:a16="http://schemas.microsoft.com/office/drawing/2014/main" id="{4F8D7672-55DC-682B-DDF0-3A60B7CC4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3C78506B-A194-59F0-236C-3E590D2B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CE3396-653F-4DCE-8618-2504A87819E4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434FC8A2-7E27-D2F6-81C1-5F4AD288CB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CBCA3-5013-4B8E-860B-B95067D2B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06E2F526-93B6-FB9E-AFC8-DEC3326DB4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29FA3506-9529-3917-3BF5-78943C1AA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4881216-5DAD-04DF-D519-1FE213E9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19F9CC90-272E-A77D-F235-6D0E22050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645454D-4A78-DF35-1BB8-6FB6216DD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179E6-2E19-4C89-9D1C-EBC801295832}" type="datetime1">
              <a:rPr lang="en-US"/>
              <a:pPr>
                <a:defRPr/>
              </a:pPr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48A74-0FB8-36CA-09CA-551FD520A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3C6292D-3913-DAB5-D40A-FD8F0C755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FC16794E-20CF-3D25-D738-802792EEC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ED493-4408-1C27-20D5-A7BEC35134A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ADEBDA99-1EA9-5DE7-3347-9C6DBEEB4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75C320-BB88-3039-B70D-675F1994B85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887A021-BB5E-BB3B-269B-6DE1D3E54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E44B3EE4-18E5-432D-93FA-FF830036A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arappa.education/harappa-diaries/what-is-creative-thinking-and-its-importan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544C-4DA0-6327-4C2F-6FD951DDC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143000"/>
            <a:ext cx="5181600" cy="2895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0070C0"/>
                </a:solidFill>
                <a:latin typeface="Arial Black" pitchFamily="34" charset="0"/>
              </a:rPr>
              <a:t>Creativity </a:t>
            </a:r>
            <a:br>
              <a:rPr lang="en-US" sz="5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4400" dirty="0">
                <a:solidFill>
                  <a:srgbClr val="0070C0"/>
                </a:solidFill>
                <a:latin typeface="Arial Black" pitchFamily="34" charset="0"/>
              </a:rPr>
              <a:t>&amp;</a:t>
            </a:r>
            <a:r>
              <a:rPr lang="en-US" sz="66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br>
              <a:rPr lang="en-US" sz="5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5400" dirty="0">
                <a:solidFill>
                  <a:srgbClr val="0070C0"/>
                </a:solidFill>
                <a:latin typeface="Arial Black" pitchFamily="34" charset="0"/>
              </a:rPr>
              <a:t>Creative Thinking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0" dirty="0">
                <a:solidFill>
                  <a:srgbClr val="FF0000"/>
                </a:solidFill>
                <a:latin typeface="Bauhaus 93" pitchFamily="82" charset="0"/>
              </a:rPr>
              <a:t>(</a:t>
            </a:r>
            <a:r>
              <a:rPr lang="en-US" sz="3600" b="0" dirty="0">
                <a:solidFill>
                  <a:srgbClr val="FF0000"/>
                </a:solidFill>
                <a:latin typeface="Bauhaus 93" pitchFamily="82" charset="0"/>
              </a:rPr>
              <a:t>Design Thinking)</a:t>
            </a:r>
            <a:endParaRPr lang="en-US" sz="3200" b="0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796D8615-3EB8-B5AE-21E7-CDEA7B9CF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4343400"/>
            <a:ext cx="5638800" cy="19050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altLang="en-US" sz="2400">
                <a:solidFill>
                  <a:srgbClr val="00B050"/>
                </a:solidFill>
              </a:rPr>
              <a:t>Associate Professor</a:t>
            </a:r>
          </a:p>
          <a:p>
            <a:pPr algn="ctr"/>
            <a:r>
              <a:rPr lang="en-US" altLang="en-US" sz="2400">
                <a:solidFill>
                  <a:srgbClr val="00B050"/>
                </a:solidFill>
              </a:rPr>
              <a:t>Deptt. of Business Management, </a:t>
            </a:r>
          </a:p>
          <a:p>
            <a:pPr algn="ctr"/>
            <a:r>
              <a:rPr lang="en-US" altLang="en-US" sz="2400">
                <a:solidFill>
                  <a:srgbClr val="00B050"/>
                </a:solidFill>
              </a:rPr>
              <a:t>CSJM University, Kanpur, India</a:t>
            </a:r>
          </a:p>
          <a:p>
            <a:pPr algn="ctr"/>
            <a:endParaRPr lang="en-US" altLang="en-US" sz="2000">
              <a:solidFill>
                <a:srgbClr val="00B050"/>
              </a:solidFill>
            </a:endParaRPr>
          </a:p>
        </p:txBody>
      </p:sp>
      <p:pic>
        <p:nvPicPr>
          <p:cNvPr id="9220" name="Picture 3" descr="10 Design Thinking Tools: Turn Creativity and Data Into Growth">
            <a:extLst>
              <a:ext uri="{FF2B5EF4-FFF2-40B4-BE49-F238E27FC236}">
                <a16:creationId xmlns:a16="http://schemas.microsoft.com/office/drawing/2014/main" id="{00F00881-6D35-F3D0-A712-FE2F5CD3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23448"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Universities | PIM">
            <a:extLst>
              <a:ext uri="{FF2B5EF4-FFF2-40B4-BE49-F238E27FC236}">
                <a16:creationId xmlns:a16="http://schemas.microsoft.com/office/drawing/2014/main" id="{D78DAD17-111E-2B78-36E7-A1B563D03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2229" r="1848" b="2229"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D475-463E-0326-18E9-76750126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Sources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816BB03-5843-4249-8794-8697CDF6F5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https://harappa.education/harappa-diaries/what-is-creative-thinking-and-its-importance</a:t>
            </a:r>
            <a:endParaRPr lang="en-US" altLang="en-US"/>
          </a:p>
          <a:p>
            <a:pPr eaLnBrk="1" hangingPunct="1"/>
            <a:r>
              <a:rPr lang="en-US" altLang="en-US" i="1"/>
              <a:t>https://www.chasegroup.com.au/how-to-successfully-drive-innovation-in-organisations</a:t>
            </a:r>
          </a:p>
          <a:p>
            <a:pPr eaLnBrk="1" hangingPunct="1"/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96FA24F-4186-C059-996C-D411AF9AC7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7C5261-28DE-487C-9624-89E2FBA0BD37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DC4594D4-62B8-9488-421C-B1CCD0B91D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611351-8118-4112-8C85-663742853F13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9459" name="Content Placeholder 4">
            <a:extLst>
              <a:ext uri="{FF2B5EF4-FFF2-40B4-BE49-F238E27FC236}">
                <a16:creationId xmlns:a16="http://schemas.microsoft.com/office/drawing/2014/main" id="{1B20CB0C-87E3-B013-028E-7050203C72F7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22041" r="47404" b="8163"/>
          <a:stretch>
            <a:fillRect/>
          </a:stretch>
        </p:blipFill>
        <p:spPr>
          <a:xfrm>
            <a:off x="1600200" y="1143000"/>
            <a:ext cx="5867400" cy="4873625"/>
          </a:xfrm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66F5FE23-9FB5-0729-215D-C1FA2440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63147" r="33228" b="12347"/>
          <a:stretch>
            <a:fillRect/>
          </a:stretch>
        </p:blipFill>
        <p:spPr bwMode="auto">
          <a:xfrm>
            <a:off x="152400" y="0"/>
            <a:ext cx="8159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230919-B3FF-613A-3765-8EE0561069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DB790-0FEB-42E8-97A9-39AA7D54E74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0483" name="Content Placeholder 4" descr="Image result for thanks">
            <a:extLst>
              <a:ext uri="{FF2B5EF4-FFF2-40B4-BE49-F238E27FC236}">
                <a16:creationId xmlns:a16="http://schemas.microsoft.com/office/drawing/2014/main" id="{21977529-AE0A-3202-7FFF-56E6C1C904C3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14400"/>
            <a:ext cx="7162800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5;p22">
            <a:extLst>
              <a:ext uri="{FF2B5EF4-FFF2-40B4-BE49-F238E27FC236}">
                <a16:creationId xmlns:a16="http://schemas.microsoft.com/office/drawing/2014/main" id="{5EF28B80-2CA4-744F-3F22-7A9AFDE12434}"/>
              </a:ext>
            </a:extLst>
          </p:cNvPr>
          <p:cNvPicPr preferRelativeResize="0"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153400" cy="5284788"/>
          </a:xfr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C6DD1723-2026-42C7-90AD-C951540D49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D63D44-A005-47B3-96E0-E66FCAF1CA7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EB03-40AD-C025-7189-E3DB33048E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i="1" dirty="0"/>
              <a:t>  When learning is purposeful, creativity blossoms. When creativity blossoms, thinking emanates. When thinking emanates, knowledge is fully lit. When knowledge is lit, economy flourishes. </a:t>
            </a:r>
            <a:r>
              <a:rPr lang="en-US" sz="2800" dirty="0"/>
              <a:t>               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dirty="0"/>
              <a:t>                                       -A.P.J. Abdul </a:t>
            </a:r>
            <a:r>
              <a:rPr lang="en-US" sz="2800" dirty="0" err="1"/>
              <a:t>Kalam</a:t>
            </a:r>
            <a:endParaRPr lang="en-US" sz="2800" dirty="0"/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C3EF0901-60BC-9B0A-A8AF-272B93AD0B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EE318F-6CD5-4A82-94E7-87333DA4AAD4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E87BEE-3CE9-015D-162D-5BA7E27B74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Creativity</a:t>
            </a:r>
            <a:endParaRPr lang="en-US" sz="4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6F6F-B304-BAD1-9DF8-CB8D91F6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096963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Creativity</a:t>
            </a:r>
            <a:endParaRPr lang="en-US" sz="4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19B7-56D1-1868-3BD1-31C8452111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55626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/>
              <a:t>“Creativity is the capability or act of conceiving something original or unusual.” (Wiley, 2013)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/>
              <a:t>It is the ability to generate a thought or an idea that is completely new, appealing, and useful.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/>
              <a:t>Generating creativity means allowing people to </a:t>
            </a:r>
            <a:r>
              <a:rPr lang="en-US" sz="2800" b="1" dirty="0"/>
              <a:t>think outside the box </a:t>
            </a:r>
            <a:r>
              <a:rPr lang="en-US" sz="2800" dirty="0"/>
              <a:t>and go against the norms sometimes.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/>
              <a:t>Innovation doesn't happen without creative people on board.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F3FD31A-02B4-ACF3-8062-901C77AE2B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1C4DF6-0304-41BB-AD0B-F47AA2BB2D5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FF80E2D6-983C-D527-71B9-307D8274BA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614C6042-6840-4AB0-25FA-5F6E74C772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4CB16E-7472-4F9A-96C5-5B6A5CC58B60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0939F9D-640B-35E3-869A-465D3325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11208" r="38159" b="15903"/>
          <a:stretch>
            <a:fillRect/>
          </a:stretch>
        </p:blipFill>
        <p:spPr bwMode="auto">
          <a:xfrm>
            <a:off x="152400" y="0"/>
            <a:ext cx="8763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79DF-0FEE-B8E2-8469-FFC5AB5277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7150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2060"/>
                </a:solidFill>
                <a:latin typeface="Bodoni MT" pitchFamily="18" charset="0"/>
              </a:rPr>
              <a:t>Divergent Thinking: </a:t>
            </a:r>
            <a:r>
              <a:rPr lang="en-US" dirty="0">
                <a:solidFill>
                  <a:srgbClr val="002060"/>
                </a:solidFill>
                <a:latin typeface="Bodoni MT" pitchFamily="18" charset="0"/>
              </a:rPr>
              <a:t> It is a thought process or method used to generate creative ideas by exploring many possible solutions of a problem.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2060"/>
                </a:solidFill>
                <a:latin typeface="Bodoni MT" pitchFamily="18" charset="0"/>
              </a:rPr>
              <a:t>Lateral Thinking:</a:t>
            </a:r>
            <a:r>
              <a:rPr lang="en-US" dirty="0">
                <a:solidFill>
                  <a:srgbClr val="002060"/>
                </a:solidFill>
                <a:latin typeface="Bodoni MT" pitchFamily="18" charset="0"/>
              </a:rPr>
              <a:t> Exploring new ideas, thinking outside the box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2060"/>
                </a:solidFill>
                <a:latin typeface="Bodoni MT" pitchFamily="18" charset="0"/>
              </a:rPr>
              <a:t>Aesthetic Thinking:</a:t>
            </a:r>
            <a:r>
              <a:rPr lang="en-US" dirty="0">
                <a:solidFill>
                  <a:srgbClr val="002060"/>
                </a:solidFill>
                <a:latin typeface="Bodoni MT" pitchFamily="18" charset="0"/>
              </a:rPr>
              <a:t> Considering or appreciating something (arts, beauty in nature or elegant designs)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2060"/>
                </a:solidFill>
                <a:latin typeface="Bodoni MT" pitchFamily="18" charset="0"/>
              </a:rPr>
              <a:t>Systems Thinking:</a:t>
            </a:r>
            <a:r>
              <a:rPr lang="en-US" dirty="0">
                <a:solidFill>
                  <a:srgbClr val="002060"/>
                </a:solidFill>
                <a:latin typeface="Bodoni MT" pitchFamily="18" charset="0"/>
              </a:rPr>
              <a:t> Identifying an interrelation between things and viewing them from a 360-degree perspective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2060"/>
                </a:solidFill>
                <a:latin typeface="Bodoni MT" pitchFamily="18" charset="0"/>
              </a:rPr>
              <a:t>Abstract Thinking:</a:t>
            </a:r>
            <a:r>
              <a:rPr lang="en-US" dirty="0">
                <a:solidFill>
                  <a:srgbClr val="002060"/>
                </a:solidFill>
                <a:latin typeface="Bodoni MT" pitchFamily="18" charset="0"/>
              </a:rPr>
              <a:t> Thinking about objects, principles, and ideas that may not be physically present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2060"/>
                </a:solidFill>
                <a:latin typeface="Bodoni MT" pitchFamily="18" charset="0"/>
              </a:rPr>
              <a:t>Design Thinking:</a:t>
            </a:r>
            <a:r>
              <a:rPr lang="en-US" dirty="0">
                <a:solidFill>
                  <a:srgbClr val="002060"/>
                </a:solidFill>
                <a:latin typeface="Bodoni MT" pitchFamily="18" charset="0"/>
              </a:rPr>
              <a:t> Applying strategy, problem-solving and decision-making to the process of design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9BFB67A9-ACE1-1862-F15B-8A85707C83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EF4241-5F1B-4835-958A-8FA6F76EDD6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B91459-DF42-E16C-2B4F-D60A9F90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868363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Types of Creative Thinking</a:t>
            </a:r>
            <a:endParaRPr lang="en-US" sz="4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D3F4-A91D-C4AD-AA84-30A81D82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The importance of creative thinking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D234-E716-8C1E-17DB-DE28406C0B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620000" cy="5638800"/>
          </a:xfrm>
          <a:ln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</a:rPr>
              <a:t>Indispensable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</a:rPr>
              <a:t>Gives you freedom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</a:rPr>
              <a:t>Improves the problem-solving process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</a:rPr>
              <a:t>Adds to leadership qualities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</a:rPr>
              <a:t>Boosts productivity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</a:rPr>
              <a:t>Makes people happier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</a:rPr>
              <a:t>Leads to personal growth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15366" name="Slide Number Placeholder 3">
            <a:extLst>
              <a:ext uri="{FF2B5EF4-FFF2-40B4-BE49-F238E27FC236}">
                <a16:creationId xmlns:a16="http://schemas.microsoft.com/office/drawing/2014/main" id="{5C4F34A0-BD73-8871-17B4-7AA53C23C4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E57489-77B8-4B20-9227-414293AB8B4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38D4-869D-FEA1-FB88-5B6C122C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686800" cy="990600"/>
          </a:xfr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000" b="1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How to enhance your creative thinking?</a:t>
            </a:r>
            <a:br>
              <a:rPr lang="en-US" sz="4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8872-29A8-7423-CEA6-881090EAB4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8686800" cy="5867400"/>
          </a:xfr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Pay attention to your strengths and live them.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Tap into your inner child and explore the qualities of purity of thoughts and spontaneity of expression.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Do not restrict yourself to a habitual pattern. Think differently. Never go by stereotypes.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Set your imagination free to explore and experiment.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Be curious and inquisitive about your surroundings.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Don’t hesitate to take risks to further your abilities.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Get rid of the negative attitudes that are blocking your creativity.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Indulge in brainstorming to inspire new ideas.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Accept that a problem can have multiple solutions and explore every possibility.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2D6819B-7BE7-7F7C-DA48-9D1C13188E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D2CEE4-25BC-4FA7-8FF7-9C7D7DADD5A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E0A0-7D96-0D64-C8CE-A5D9B89D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dynamics of  Creative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C12F-3905-3C3E-2972-EA5917D556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  <a:ln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/>
              <a:t>  The </a:t>
            </a:r>
            <a:r>
              <a:rPr lang="en-US" sz="2800" b="1" dirty="0"/>
              <a:t>dynamics of creative thinking</a:t>
            </a:r>
            <a:r>
              <a:rPr lang="en-US" sz="2800" dirty="0"/>
              <a:t> can flow across every boundary of discipline, time and culture. These </a:t>
            </a:r>
            <a:r>
              <a:rPr lang="en-US" sz="2800" b="1" dirty="0"/>
              <a:t>dynamics</a:t>
            </a:r>
            <a:r>
              <a:rPr lang="en-US" sz="2800" dirty="0"/>
              <a:t> have profound implications for all organizations, including schools, that want to promote </a:t>
            </a:r>
            <a:r>
              <a:rPr lang="en-US" sz="2800" b="1" dirty="0"/>
              <a:t>creativity</a:t>
            </a:r>
            <a:r>
              <a:rPr lang="en-US" sz="2800" dirty="0"/>
              <a:t> and innovation</a:t>
            </a:r>
            <a:r>
              <a:rPr lang="en-US" dirty="0"/>
              <a:t>.</a:t>
            </a:r>
          </a:p>
        </p:txBody>
      </p:sp>
      <p:sp>
        <p:nvSpPr>
          <p:cNvPr id="17414" name="Slide Number Placeholder 3">
            <a:extLst>
              <a:ext uri="{FF2B5EF4-FFF2-40B4-BE49-F238E27FC236}">
                <a16:creationId xmlns:a16="http://schemas.microsoft.com/office/drawing/2014/main" id="{AEDC3A24-3546-EB5D-2FFF-2A63F95327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CD75EE-4367-4FA8-8983-7DFDFEFC8D05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1153</TotalTime>
  <Words>466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Century Schoolbook</vt:lpstr>
      <vt:lpstr>Wingdings</vt:lpstr>
      <vt:lpstr>Wingdings 2</vt:lpstr>
      <vt:lpstr>Calibri</vt:lpstr>
      <vt:lpstr>Arial Black</vt:lpstr>
      <vt:lpstr>Bauhaus 93</vt:lpstr>
      <vt:lpstr>Aharoni</vt:lpstr>
      <vt:lpstr>Bodoni MT</vt:lpstr>
      <vt:lpstr>Arial Narrow</vt:lpstr>
      <vt:lpstr>Oriel</vt:lpstr>
      <vt:lpstr>Creativity  &amp;  Creative Thinking  (Design Thinking)</vt:lpstr>
      <vt:lpstr>PowerPoint Presentation</vt:lpstr>
      <vt:lpstr>Creativity</vt:lpstr>
      <vt:lpstr>Creativity</vt:lpstr>
      <vt:lpstr>PowerPoint Presentation</vt:lpstr>
      <vt:lpstr>Types of Creative Thinking</vt:lpstr>
      <vt:lpstr>The importance of creative thinking </vt:lpstr>
      <vt:lpstr>          How to enhance your creative thinking? </vt:lpstr>
      <vt:lpstr>dynamics of  Creative Thinking</vt:lpstr>
      <vt:lpstr>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&amp; Creativity  Sub: Design Thinking</dc:title>
  <dc:creator>prabhat</dc:creator>
  <cp:lastModifiedBy>prabhatresearch@gmail.com</cp:lastModifiedBy>
  <cp:revision>38</cp:revision>
  <dcterms:created xsi:type="dcterms:W3CDTF">2020-12-08T17:16:41Z</dcterms:created>
  <dcterms:modified xsi:type="dcterms:W3CDTF">2024-02-09T21:21:16Z</dcterms:modified>
</cp:coreProperties>
</file>