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313" r:id="rId4"/>
    <p:sldId id="258" r:id="rId5"/>
    <p:sldId id="302" r:id="rId6"/>
    <p:sldId id="308" r:id="rId7"/>
    <p:sldId id="309" r:id="rId8"/>
    <p:sldId id="310" r:id="rId9"/>
    <p:sldId id="311" r:id="rId10"/>
    <p:sldId id="307" r:id="rId11"/>
    <p:sldId id="303" r:id="rId12"/>
    <p:sldId id="304" r:id="rId13"/>
    <p:sldId id="305" r:id="rId14"/>
    <p:sldId id="306" r:id="rId15"/>
    <p:sldId id="292" r:id="rId16"/>
    <p:sldId id="299" r:id="rId17"/>
    <p:sldId id="3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10"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23A67-C407-43BD-879E-2828EF51688B}" type="doc">
      <dgm:prSet loTypeId="urn:microsoft.com/office/officeart/2005/8/layout/hProcess9" loCatId="process" qsTypeId="urn:microsoft.com/office/officeart/2005/8/quickstyle/3d2#3" qsCatId="3D" csTypeId="urn:microsoft.com/office/officeart/2005/8/colors/accent1_2" csCatId="accent1" phldr="1"/>
      <dgm:spPr/>
    </dgm:pt>
    <dgm:pt modelId="{E7645317-0523-41F4-9570-C220813D0281}">
      <dgm:prSet phldrT="[Text]"/>
      <dgm:spPr/>
      <dgm:t>
        <a:bodyPr/>
        <a:lstStyle/>
        <a:p>
          <a:r>
            <a:rPr lang="en-US" dirty="0"/>
            <a:t>Idea</a:t>
          </a:r>
        </a:p>
      </dgm:t>
    </dgm:pt>
    <dgm:pt modelId="{239EF579-24EC-43A6-ADFC-203B1A249A2A}" type="parTrans" cxnId="{C7CA9FD2-7F54-47D1-9284-1C4CF7CE2350}">
      <dgm:prSet/>
      <dgm:spPr/>
      <dgm:t>
        <a:bodyPr/>
        <a:lstStyle/>
        <a:p>
          <a:endParaRPr lang="en-US"/>
        </a:p>
      </dgm:t>
    </dgm:pt>
    <dgm:pt modelId="{467494B5-920B-4090-9A96-9DC40B225797}" type="sibTrans" cxnId="{C7CA9FD2-7F54-47D1-9284-1C4CF7CE2350}">
      <dgm:prSet/>
      <dgm:spPr/>
      <dgm:t>
        <a:bodyPr/>
        <a:lstStyle/>
        <a:p>
          <a:endParaRPr lang="en-US"/>
        </a:p>
      </dgm:t>
    </dgm:pt>
    <dgm:pt modelId="{353D9892-DC02-4E2A-A090-45D5F2773912}">
      <dgm:prSet phldrT="[Text]"/>
      <dgm:spPr/>
      <dgm:t>
        <a:bodyPr/>
        <a:lstStyle/>
        <a:p>
          <a:r>
            <a:rPr lang="en-US" dirty="0"/>
            <a:t>Implementation</a:t>
          </a:r>
        </a:p>
      </dgm:t>
    </dgm:pt>
    <dgm:pt modelId="{E64F0265-4059-4A39-BFA7-C244512EEFCE}" type="parTrans" cxnId="{D6FD103B-D50F-46FD-93BE-D2135BB74C15}">
      <dgm:prSet/>
      <dgm:spPr/>
      <dgm:t>
        <a:bodyPr/>
        <a:lstStyle/>
        <a:p>
          <a:endParaRPr lang="en-US"/>
        </a:p>
      </dgm:t>
    </dgm:pt>
    <dgm:pt modelId="{6DAEF9DA-EBDC-4C9A-BB74-AEBE768A3199}" type="sibTrans" cxnId="{D6FD103B-D50F-46FD-93BE-D2135BB74C15}">
      <dgm:prSet/>
      <dgm:spPr/>
      <dgm:t>
        <a:bodyPr/>
        <a:lstStyle/>
        <a:p>
          <a:endParaRPr lang="en-US"/>
        </a:p>
      </dgm:t>
    </dgm:pt>
    <dgm:pt modelId="{BF134938-3C45-484C-970B-9A32776072B0}">
      <dgm:prSet phldrT="[Text]"/>
      <dgm:spPr/>
      <dgm:t>
        <a:bodyPr/>
        <a:lstStyle/>
        <a:p>
          <a:r>
            <a:rPr lang="en-US" dirty="0"/>
            <a:t>Impact</a:t>
          </a:r>
        </a:p>
      </dgm:t>
    </dgm:pt>
    <dgm:pt modelId="{EB64189B-91CA-4AB6-8ADE-01DC897C9968}" type="parTrans" cxnId="{C1FD8034-BDA6-40CD-BA68-0E871F27196C}">
      <dgm:prSet/>
      <dgm:spPr/>
      <dgm:t>
        <a:bodyPr/>
        <a:lstStyle/>
        <a:p>
          <a:endParaRPr lang="en-US"/>
        </a:p>
      </dgm:t>
    </dgm:pt>
    <dgm:pt modelId="{76E40ECC-BE22-4EFD-92F4-FC4FFE312D25}" type="sibTrans" cxnId="{C1FD8034-BDA6-40CD-BA68-0E871F27196C}">
      <dgm:prSet/>
      <dgm:spPr/>
      <dgm:t>
        <a:bodyPr/>
        <a:lstStyle/>
        <a:p>
          <a:endParaRPr lang="en-US"/>
        </a:p>
      </dgm:t>
    </dgm:pt>
    <dgm:pt modelId="{A198D07A-6BEF-43E6-8B25-B6307B48A455}" type="pres">
      <dgm:prSet presAssocID="{B3723A67-C407-43BD-879E-2828EF51688B}" presName="CompostProcess" presStyleCnt="0">
        <dgm:presLayoutVars>
          <dgm:dir/>
          <dgm:resizeHandles val="exact"/>
        </dgm:presLayoutVars>
      </dgm:prSet>
      <dgm:spPr/>
    </dgm:pt>
    <dgm:pt modelId="{792A9FC2-2039-498B-9605-C9EDACCBB5B3}" type="pres">
      <dgm:prSet presAssocID="{B3723A67-C407-43BD-879E-2828EF51688B}" presName="arrow" presStyleLbl="bgShp" presStyleIdx="0" presStyleCnt="1"/>
      <dgm:spPr/>
    </dgm:pt>
    <dgm:pt modelId="{A62C1D61-B4D9-43BD-A244-D9C678EEB3EB}" type="pres">
      <dgm:prSet presAssocID="{B3723A67-C407-43BD-879E-2828EF51688B}" presName="linearProcess" presStyleCnt="0"/>
      <dgm:spPr/>
    </dgm:pt>
    <dgm:pt modelId="{7D44D167-5094-4A00-9A71-96AF33A20C64}" type="pres">
      <dgm:prSet presAssocID="{E7645317-0523-41F4-9570-C220813D0281}" presName="textNode" presStyleLbl="node1" presStyleIdx="0" presStyleCnt="3">
        <dgm:presLayoutVars>
          <dgm:bulletEnabled val="1"/>
        </dgm:presLayoutVars>
      </dgm:prSet>
      <dgm:spPr/>
    </dgm:pt>
    <dgm:pt modelId="{A8E83350-53A1-46D6-ADBE-E6D959E1801C}" type="pres">
      <dgm:prSet presAssocID="{467494B5-920B-4090-9A96-9DC40B225797}" presName="sibTrans" presStyleCnt="0"/>
      <dgm:spPr/>
    </dgm:pt>
    <dgm:pt modelId="{10225A80-F90F-40FC-BA2B-ABC81A918521}" type="pres">
      <dgm:prSet presAssocID="{353D9892-DC02-4E2A-A090-45D5F2773912}" presName="textNode" presStyleLbl="node1" presStyleIdx="1" presStyleCnt="3">
        <dgm:presLayoutVars>
          <dgm:bulletEnabled val="1"/>
        </dgm:presLayoutVars>
      </dgm:prSet>
      <dgm:spPr/>
    </dgm:pt>
    <dgm:pt modelId="{D948F8B8-3F4C-4404-894F-069D6D802950}" type="pres">
      <dgm:prSet presAssocID="{6DAEF9DA-EBDC-4C9A-BB74-AEBE768A3199}" presName="sibTrans" presStyleCnt="0"/>
      <dgm:spPr/>
    </dgm:pt>
    <dgm:pt modelId="{2F48CDCE-D8E7-4AFD-AE3A-EA95666850FF}" type="pres">
      <dgm:prSet presAssocID="{BF134938-3C45-484C-970B-9A32776072B0}" presName="textNode" presStyleLbl="node1" presStyleIdx="2" presStyleCnt="3">
        <dgm:presLayoutVars>
          <dgm:bulletEnabled val="1"/>
        </dgm:presLayoutVars>
      </dgm:prSet>
      <dgm:spPr/>
    </dgm:pt>
  </dgm:ptLst>
  <dgm:cxnLst>
    <dgm:cxn modelId="{C1FD8034-BDA6-40CD-BA68-0E871F27196C}" srcId="{B3723A67-C407-43BD-879E-2828EF51688B}" destId="{BF134938-3C45-484C-970B-9A32776072B0}" srcOrd="2" destOrd="0" parTransId="{EB64189B-91CA-4AB6-8ADE-01DC897C9968}" sibTransId="{76E40ECC-BE22-4EFD-92F4-FC4FFE312D25}"/>
    <dgm:cxn modelId="{D6FD103B-D50F-46FD-93BE-D2135BB74C15}" srcId="{B3723A67-C407-43BD-879E-2828EF51688B}" destId="{353D9892-DC02-4E2A-A090-45D5F2773912}" srcOrd="1" destOrd="0" parTransId="{E64F0265-4059-4A39-BFA7-C244512EEFCE}" sibTransId="{6DAEF9DA-EBDC-4C9A-BB74-AEBE768A3199}"/>
    <dgm:cxn modelId="{4FF4C440-190C-4591-B6B7-35BD9C86E81A}" type="presOf" srcId="{B3723A67-C407-43BD-879E-2828EF51688B}" destId="{A198D07A-6BEF-43E6-8B25-B6307B48A455}" srcOrd="0" destOrd="0" presId="urn:microsoft.com/office/officeart/2005/8/layout/hProcess9"/>
    <dgm:cxn modelId="{8D56A77E-6BA5-4FA0-A667-B6FC4A2DB9FA}" type="presOf" srcId="{E7645317-0523-41F4-9570-C220813D0281}" destId="{7D44D167-5094-4A00-9A71-96AF33A20C64}" srcOrd="0" destOrd="0" presId="urn:microsoft.com/office/officeart/2005/8/layout/hProcess9"/>
    <dgm:cxn modelId="{C8AADCBB-3E21-4E36-AD8A-19C62AB9A43D}" type="presOf" srcId="{BF134938-3C45-484C-970B-9A32776072B0}" destId="{2F48CDCE-D8E7-4AFD-AE3A-EA95666850FF}" srcOrd="0" destOrd="0" presId="urn:microsoft.com/office/officeart/2005/8/layout/hProcess9"/>
    <dgm:cxn modelId="{AD9CE9C1-32B6-460D-9C9F-E994FE525097}" type="presOf" srcId="{353D9892-DC02-4E2A-A090-45D5F2773912}" destId="{10225A80-F90F-40FC-BA2B-ABC81A918521}" srcOrd="0" destOrd="0" presId="urn:microsoft.com/office/officeart/2005/8/layout/hProcess9"/>
    <dgm:cxn modelId="{C7CA9FD2-7F54-47D1-9284-1C4CF7CE2350}" srcId="{B3723A67-C407-43BD-879E-2828EF51688B}" destId="{E7645317-0523-41F4-9570-C220813D0281}" srcOrd="0" destOrd="0" parTransId="{239EF579-24EC-43A6-ADFC-203B1A249A2A}" sibTransId="{467494B5-920B-4090-9A96-9DC40B225797}"/>
    <dgm:cxn modelId="{652BF16F-1283-4AD6-993A-3707742E9ACC}" type="presParOf" srcId="{A198D07A-6BEF-43E6-8B25-B6307B48A455}" destId="{792A9FC2-2039-498B-9605-C9EDACCBB5B3}" srcOrd="0" destOrd="0" presId="urn:microsoft.com/office/officeart/2005/8/layout/hProcess9"/>
    <dgm:cxn modelId="{FAF47073-E633-40EF-A369-ABA53B0EAA6F}" type="presParOf" srcId="{A198D07A-6BEF-43E6-8B25-B6307B48A455}" destId="{A62C1D61-B4D9-43BD-A244-D9C678EEB3EB}" srcOrd="1" destOrd="0" presId="urn:microsoft.com/office/officeart/2005/8/layout/hProcess9"/>
    <dgm:cxn modelId="{CBDEAD64-58DF-4F83-83C6-CA96D6BC5539}" type="presParOf" srcId="{A62C1D61-B4D9-43BD-A244-D9C678EEB3EB}" destId="{7D44D167-5094-4A00-9A71-96AF33A20C64}" srcOrd="0" destOrd="0" presId="urn:microsoft.com/office/officeart/2005/8/layout/hProcess9"/>
    <dgm:cxn modelId="{092E91FD-3024-4D4A-8918-54E2B9D4F935}" type="presParOf" srcId="{A62C1D61-B4D9-43BD-A244-D9C678EEB3EB}" destId="{A8E83350-53A1-46D6-ADBE-E6D959E1801C}" srcOrd="1" destOrd="0" presId="urn:microsoft.com/office/officeart/2005/8/layout/hProcess9"/>
    <dgm:cxn modelId="{E531DBAE-EBBE-4DD6-8A6F-C0280585DC4F}" type="presParOf" srcId="{A62C1D61-B4D9-43BD-A244-D9C678EEB3EB}" destId="{10225A80-F90F-40FC-BA2B-ABC81A918521}" srcOrd="2" destOrd="0" presId="urn:microsoft.com/office/officeart/2005/8/layout/hProcess9"/>
    <dgm:cxn modelId="{6F976B43-B621-40CC-BCE5-9787D9B7027E}" type="presParOf" srcId="{A62C1D61-B4D9-43BD-A244-D9C678EEB3EB}" destId="{D948F8B8-3F4C-4404-894F-069D6D802950}" srcOrd="3" destOrd="0" presId="urn:microsoft.com/office/officeart/2005/8/layout/hProcess9"/>
    <dgm:cxn modelId="{D6E24099-DB09-4406-A63D-C3D7808E3930}" type="presParOf" srcId="{A62C1D61-B4D9-43BD-A244-D9C678EEB3EB}" destId="{2F48CDCE-D8E7-4AFD-AE3A-EA95666850F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A9FC2-2039-498B-9605-C9EDACCBB5B3}">
      <dsp:nvSpPr>
        <dsp:cNvPr id="0" name=""/>
        <dsp:cNvSpPr/>
      </dsp:nvSpPr>
      <dsp:spPr>
        <a:xfrm>
          <a:off x="600074" y="0"/>
          <a:ext cx="6800850" cy="4064000"/>
        </a:xfrm>
        <a:prstGeom prst="rightArrow">
          <a:avLst/>
        </a:prstGeom>
        <a:gradFill rotWithShape="0">
          <a:gsLst>
            <a:gs pos="0">
              <a:schemeClr val="accent1">
                <a:tint val="40000"/>
                <a:hueOff val="0"/>
                <a:satOff val="0"/>
                <a:lumOff val="0"/>
                <a:alphaOff val="0"/>
                <a:shade val="63000"/>
                <a:satMod val="165000"/>
              </a:schemeClr>
            </a:gs>
            <a:gs pos="30000">
              <a:schemeClr val="accent1">
                <a:tint val="40000"/>
                <a:hueOff val="0"/>
                <a:satOff val="0"/>
                <a:lumOff val="0"/>
                <a:alphaOff val="0"/>
                <a:shade val="58000"/>
                <a:satMod val="165000"/>
              </a:schemeClr>
            </a:gs>
            <a:gs pos="75000">
              <a:schemeClr val="accent1">
                <a:tint val="40000"/>
                <a:hueOff val="0"/>
                <a:satOff val="0"/>
                <a:lumOff val="0"/>
                <a:alphaOff val="0"/>
                <a:shade val="30000"/>
                <a:satMod val="175000"/>
              </a:schemeClr>
            </a:gs>
            <a:gs pos="100000">
              <a:schemeClr val="accent1">
                <a:tint val="40000"/>
                <a:hueOff val="0"/>
                <a:satOff val="0"/>
                <a:lumOff val="0"/>
                <a:alphaOff val="0"/>
                <a:shade val="15000"/>
                <a:satMod val="175000"/>
              </a:schemeClr>
            </a:gs>
          </a:gsLst>
          <a:path path="circle">
            <a:fillToRect l="5000" t="100000" r="120000" b="1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D44D167-5094-4A00-9A71-96AF33A20C64}">
      <dsp:nvSpPr>
        <dsp:cNvPr id="0" name=""/>
        <dsp:cNvSpPr/>
      </dsp:nvSpPr>
      <dsp:spPr>
        <a:xfrm>
          <a:off x="4053" y="1219199"/>
          <a:ext cx="2565848" cy="162560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Idea</a:t>
          </a:r>
        </a:p>
      </dsp:txBody>
      <dsp:txXfrm>
        <a:off x="83408" y="1298554"/>
        <a:ext cx="2407138" cy="1466890"/>
      </dsp:txXfrm>
    </dsp:sp>
    <dsp:sp modelId="{10225A80-F90F-40FC-BA2B-ABC81A918521}">
      <dsp:nvSpPr>
        <dsp:cNvPr id="0" name=""/>
        <dsp:cNvSpPr/>
      </dsp:nvSpPr>
      <dsp:spPr>
        <a:xfrm>
          <a:off x="2717575" y="1219199"/>
          <a:ext cx="2565848" cy="162560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Implementation</a:t>
          </a:r>
        </a:p>
      </dsp:txBody>
      <dsp:txXfrm>
        <a:off x="2796930" y="1298554"/>
        <a:ext cx="2407138" cy="1466890"/>
      </dsp:txXfrm>
    </dsp:sp>
    <dsp:sp modelId="{2F48CDCE-D8E7-4AFD-AE3A-EA95666850FF}">
      <dsp:nvSpPr>
        <dsp:cNvPr id="0" name=""/>
        <dsp:cNvSpPr/>
      </dsp:nvSpPr>
      <dsp:spPr>
        <a:xfrm>
          <a:off x="5431098" y="1219199"/>
          <a:ext cx="2565848" cy="162560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Impact</a:t>
          </a:r>
        </a:p>
      </dsp:txBody>
      <dsp:txXfrm>
        <a:off x="5510453" y="1298554"/>
        <a:ext cx="2407138"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E2C434-EA0B-4A99-A060-55E0F5CAADF1}" type="datetimeFigureOut">
              <a:rPr lang="en-US" smtClean="0"/>
              <a:pPr/>
              <a:t>7/12/2023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A49D2-2E41-4A18-9A6B-00A86F9F84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E6DD5B76-57E2-4AAC-89AF-46D1ECCDFB4E}" type="datetime1">
              <a:rPr lang="en-US" smtClean="0"/>
              <a:pPr/>
              <a:t>7/12/2023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F69794D-20F2-4C7F-BAF8-A28C732FC4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F89EDD-B1C1-4980-9506-BCFD9331BE86}" type="datetime1">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9794D-20F2-4C7F-BAF8-A28C732FC4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8D3738-BF80-49B1-A9B7-200002F86A8C}" type="datetime1">
              <a:rPr lang="en-US" smtClean="0"/>
              <a:pPr/>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9794D-20F2-4C7F-BAF8-A28C732FC4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94A5BA2-EC49-4E30-B220-64F7BA0CF7B5}" type="datetime1">
              <a:rPr lang="en-US" smtClean="0"/>
              <a:pPr/>
              <a:t>7/12/2023</a:t>
            </a:fld>
            <a:endParaRPr lang="en-US"/>
          </a:p>
        </p:txBody>
      </p:sp>
      <p:sp>
        <p:nvSpPr>
          <p:cNvPr id="9" name="Slide Number Placeholder 8"/>
          <p:cNvSpPr>
            <a:spLocks noGrp="1"/>
          </p:cNvSpPr>
          <p:nvPr>
            <p:ph type="sldNum" sz="quarter" idx="15"/>
          </p:nvPr>
        </p:nvSpPr>
        <p:spPr/>
        <p:txBody>
          <a:bodyPr rtlCol="0"/>
          <a:lstStyle/>
          <a:p>
            <a:fld id="{6F69794D-20F2-4C7F-BAF8-A28C732FC46D}"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89319A1-EE15-4063-9A52-AEF58B931477}" type="datetime1">
              <a:rPr lang="en-US" smtClean="0"/>
              <a:pPr/>
              <a:t>7/12/2023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F69794D-20F2-4C7F-BAF8-A28C732FC46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A0880DB-FE3D-4620-AC90-944B151A3B4B}" type="datetime1">
              <a:rPr lang="en-US" smtClean="0"/>
              <a:pPr/>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9794D-20F2-4C7F-BAF8-A28C732FC46D}"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4D691D29-EA18-441D-BEC4-03FAD5F237EC}" type="datetime1">
              <a:rPr lang="en-US" smtClean="0"/>
              <a:pPr/>
              <a:t>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9794D-20F2-4C7F-BAF8-A28C732FC46D}"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E7296A1F-782F-4803-98FA-F1DBA79C14FE}" type="datetime1">
              <a:rPr lang="en-US" smtClean="0"/>
              <a:pPr/>
              <a:t>7/12/2023</a:t>
            </a:fld>
            <a:endParaRPr lang="en-US"/>
          </a:p>
        </p:txBody>
      </p:sp>
      <p:sp>
        <p:nvSpPr>
          <p:cNvPr id="7" name="Slide Number Placeholder 6"/>
          <p:cNvSpPr>
            <a:spLocks noGrp="1"/>
          </p:cNvSpPr>
          <p:nvPr>
            <p:ph type="sldNum" sz="quarter" idx="11"/>
          </p:nvPr>
        </p:nvSpPr>
        <p:spPr/>
        <p:txBody>
          <a:bodyPr rtlCol="0"/>
          <a:lstStyle/>
          <a:p>
            <a:fld id="{6F69794D-20F2-4C7F-BAF8-A28C732FC46D}"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F2849-D05E-427F-AE5D-FD6A056EEBD0}" type="datetime1">
              <a:rPr lang="en-US" smtClean="0"/>
              <a:pPr/>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9794D-20F2-4C7F-BAF8-A28C732FC4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83C4D4C9-9BDE-42BE-9C89-090FBB4C2DAF}" type="datetime1">
              <a:rPr lang="en-US" smtClean="0"/>
              <a:pPr/>
              <a:t>7/12/2023</a:t>
            </a:fld>
            <a:endParaRPr lang="en-US"/>
          </a:p>
        </p:txBody>
      </p:sp>
      <p:sp>
        <p:nvSpPr>
          <p:cNvPr id="22" name="Slide Number Placeholder 21"/>
          <p:cNvSpPr>
            <a:spLocks noGrp="1"/>
          </p:cNvSpPr>
          <p:nvPr>
            <p:ph type="sldNum" sz="quarter" idx="15"/>
          </p:nvPr>
        </p:nvSpPr>
        <p:spPr/>
        <p:txBody>
          <a:bodyPr rtlCol="0"/>
          <a:lstStyle/>
          <a:p>
            <a:fld id="{6F69794D-20F2-4C7F-BAF8-A28C732FC46D}"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02C849F-D19D-41AD-862D-EB060FCD6366}" type="datetime1">
              <a:rPr lang="en-US" smtClean="0"/>
              <a:pPr/>
              <a:t>7/12/2023</a:t>
            </a:fld>
            <a:endParaRPr lang="en-US"/>
          </a:p>
        </p:txBody>
      </p:sp>
      <p:sp>
        <p:nvSpPr>
          <p:cNvPr id="18" name="Slide Number Placeholder 17"/>
          <p:cNvSpPr>
            <a:spLocks noGrp="1"/>
          </p:cNvSpPr>
          <p:nvPr>
            <p:ph type="sldNum" sz="quarter" idx="11"/>
          </p:nvPr>
        </p:nvSpPr>
        <p:spPr/>
        <p:txBody>
          <a:bodyPr rtlCol="0"/>
          <a:lstStyle/>
          <a:p>
            <a:fld id="{6F69794D-20F2-4C7F-BAF8-A28C732FC46D}"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FFFEC12-2A8C-4118-8FD7-F443583379ED}" type="datetime1">
              <a:rPr lang="en-US" smtClean="0"/>
              <a:pPr/>
              <a:t>7/12/2023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F69794D-20F2-4C7F-BAF8-A28C732FC4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orethandigital.info/en/9-disruptive-business-models-new-opportunities-for-compani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careitnews.com/blog/amazon-care-big-deal-heres-why" TargetMode="External"/><Relationship Id="rId2" Type="http://schemas.openxmlformats.org/officeDocument/2006/relationships/hyperlink" Target="https://morethandigital.info/en/what-is-a-digital-ecosystem-understanding-the-most-profitable-business-model/what-is-a-digital-ecosystem-understanding-the-most-profitable-business-mode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hasegroup.com.au/how-to-successfully-drive-innovation-in-organisations" TargetMode="External"/><Relationship Id="rId2" Type="http://schemas.openxmlformats.org/officeDocument/2006/relationships/hyperlink" Target="https://harappa.education/harappa-diaries/what-is-creative-thinking-and-its-importance" TargetMode="External"/><Relationship Id="rId1" Type="http://schemas.openxmlformats.org/officeDocument/2006/relationships/slideLayout" Target="../slideLayouts/slideLayout2.xml"/><Relationship Id="rId5" Type="http://schemas.openxmlformats.org/officeDocument/2006/relationships/hyperlink" Target="https://www.forbes.com/sites/gregsatell/2013/03/07/how-to-manage-innovation-2/?sh=4fd53fc4785a" TargetMode="External"/><Relationship Id="rId4" Type="http://schemas.openxmlformats.org/officeDocument/2006/relationships/hyperlink" Target="https://www.forbes.com/sites/louiscolumbus/2020/06/28/the-most-innovative-companies-of-2020-according-to-bcg/?sh=26e5ed862af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Disruptive_innovation" TargetMode="External"/><Relationship Id="rId2" Type="http://schemas.openxmlformats.org/officeDocument/2006/relationships/hyperlink" Target="https://en.wikipedia.org/wiki/Clayton_M._Christens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28600"/>
            <a:ext cx="5181600" cy="2438400"/>
          </a:xfrm>
        </p:spPr>
        <p:txBody>
          <a:bodyPr>
            <a:normAutofit fontScale="90000"/>
          </a:bodyPr>
          <a:lstStyle/>
          <a:p>
            <a:pPr algn="ctr"/>
            <a:r>
              <a:rPr lang="en-US" sz="5400" dirty="0">
                <a:solidFill>
                  <a:srgbClr val="0070C0"/>
                </a:solidFill>
                <a:latin typeface="Arial Black" pitchFamily="34" charset="0"/>
              </a:rPr>
              <a:t>Types of Innovation</a:t>
            </a:r>
            <a:br>
              <a:rPr lang="en-US" sz="4000" dirty="0">
                <a:solidFill>
                  <a:srgbClr val="0070C0"/>
                </a:solidFill>
                <a:latin typeface="Arial Black" pitchFamily="34" charset="0"/>
              </a:rPr>
            </a:br>
            <a:br>
              <a:rPr lang="en-US" sz="3200" dirty="0">
                <a:solidFill>
                  <a:schemeClr val="accent2">
                    <a:lumMod val="50000"/>
                  </a:schemeClr>
                </a:solidFill>
              </a:rPr>
            </a:br>
            <a:r>
              <a:rPr lang="en-US" sz="3200" b="0" dirty="0">
                <a:solidFill>
                  <a:srgbClr val="FF0000"/>
                </a:solidFill>
                <a:latin typeface="Bauhaus 93" pitchFamily="82" charset="0"/>
              </a:rPr>
              <a:t>(</a:t>
            </a:r>
            <a:r>
              <a:rPr lang="en-US" sz="3600" b="0" dirty="0">
                <a:solidFill>
                  <a:srgbClr val="FF0000"/>
                </a:solidFill>
                <a:latin typeface="Bauhaus 93" pitchFamily="82" charset="0"/>
              </a:rPr>
              <a:t>Design Thinking)</a:t>
            </a:r>
            <a:endParaRPr lang="en-US" sz="3200" b="0" dirty="0">
              <a:solidFill>
                <a:srgbClr val="FF0000"/>
              </a:solidFill>
              <a:latin typeface="Bauhaus 93" pitchFamily="82" charset="0"/>
            </a:endParaRPr>
          </a:p>
        </p:txBody>
      </p:sp>
      <p:sp>
        <p:nvSpPr>
          <p:cNvPr id="3" name="Subtitle 2"/>
          <p:cNvSpPr>
            <a:spLocks noGrp="1"/>
          </p:cNvSpPr>
          <p:nvPr>
            <p:ph type="subTitle" idx="1"/>
          </p:nvPr>
        </p:nvSpPr>
        <p:spPr>
          <a:xfrm>
            <a:off x="2438400" y="3733800"/>
            <a:ext cx="5638800" cy="1905000"/>
          </a:xfrm>
        </p:spPr>
        <p:txBody>
          <a:bodyPr>
            <a:normAutofit/>
          </a:bodyPr>
          <a:lstStyle/>
          <a:p>
            <a:pPr algn="ctr"/>
            <a:r>
              <a:rPr lang="en-US" sz="3200" dirty="0">
                <a:solidFill>
                  <a:srgbClr val="002060"/>
                </a:solidFill>
              </a:rPr>
              <a:t>Dr Prabhat K. Dwivedi</a:t>
            </a:r>
          </a:p>
          <a:p>
            <a:pPr algn="ctr"/>
            <a:r>
              <a:rPr lang="en-US" sz="2400" dirty="0">
                <a:solidFill>
                  <a:srgbClr val="00B050"/>
                </a:solidFill>
              </a:rPr>
              <a:t>Associate Professor</a:t>
            </a:r>
          </a:p>
          <a:p>
            <a:pPr algn="ctr"/>
            <a:r>
              <a:rPr lang="en-US" sz="2400" dirty="0">
                <a:solidFill>
                  <a:srgbClr val="00B050"/>
                </a:solidFill>
              </a:rPr>
              <a:t>Deptt. of Business Management, </a:t>
            </a:r>
          </a:p>
          <a:p>
            <a:pPr algn="ctr"/>
            <a:r>
              <a:rPr lang="en-US" sz="2400" dirty="0">
                <a:solidFill>
                  <a:srgbClr val="00B050"/>
                </a:solidFill>
              </a:rPr>
              <a:t>CSJM University, Kanpur, India</a:t>
            </a:r>
          </a:p>
          <a:p>
            <a:pPr algn="ctr"/>
            <a:endParaRPr lang="en-US" sz="2000" dirty="0">
              <a:solidFill>
                <a:srgbClr val="00B050"/>
              </a:solidFill>
            </a:endParaRPr>
          </a:p>
        </p:txBody>
      </p:sp>
      <p:pic>
        <p:nvPicPr>
          <p:cNvPr id="4" name="Picture 3" descr="10 Design Thinking Tools: Turn Creativity and Data Into Growth"/>
          <p:cNvPicPr/>
          <p:nvPr/>
        </p:nvPicPr>
        <p:blipFill>
          <a:blip r:embed="rId2"/>
          <a:srcRect l="17701" r="23448"/>
          <a:stretch>
            <a:fillRect/>
          </a:stretch>
        </p:blipFill>
        <p:spPr bwMode="auto">
          <a:xfrm>
            <a:off x="7772400" y="0"/>
            <a:ext cx="1371600" cy="1295400"/>
          </a:xfrm>
          <a:prstGeom prst="rect">
            <a:avLst/>
          </a:prstGeom>
          <a:noFill/>
          <a:ln w="9525">
            <a:noFill/>
            <a:miter lim="800000"/>
            <a:headEnd/>
            <a:tailEnd/>
          </a:ln>
        </p:spPr>
      </p:pic>
      <p:pic>
        <p:nvPicPr>
          <p:cNvPr id="9" name="Picture 8" descr="Universities | PIM"/>
          <p:cNvPicPr/>
          <p:nvPr/>
        </p:nvPicPr>
        <p:blipFill>
          <a:blip r:embed="rId3"/>
          <a:srcRect l="2301" t="2229" r="1848" b="2229"/>
          <a:stretch>
            <a:fillRect/>
          </a:stretch>
        </p:blipFill>
        <p:spPr bwMode="auto">
          <a:xfrm>
            <a:off x="0" y="0"/>
            <a:ext cx="1676400" cy="1676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D21F3F-4CCA-2EA6-0890-6B03DE2FAAD1}"/>
              </a:ext>
            </a:extLst>
          </p:cNvPr>
          <p:cNvSpPr>
            <a:spLocks noGrp="1"/>
          </p:cNvSpPr>
          <p:nvPr>
            <p:ph type="sldNum" sz="quarter" idx="15"/>
          </p:nvPr>
        </p:nvSpPr>
        <p:spPr/>
        <p:txBody>
          <a:bodyPr/>
          <a:lstStyle/>
          <a:p>
            <a:fld id="{6F69794D-20F2-4C7F-BAF8-A28C732FC46D}" type="slidenum">
              <a:rPr lang="en-US" smtClean="0"/>
              <a:pPr/>
              <a:t>10</a:t>
            </a:fld>
            <a:endParaRPr lang="en-US"/>
          </a:p>
        </p:txBody>
      </p:sp>
      <p:pic>
        <p:nvPicPr>
          <p:cNvPr id="5" name="Content Placeholder 4" descr="You probably already know about 4 Types of Innovation | Techsauce">
            <a:extLst>
              <a:ext uri="{FF2B5EF4-FFF2-40B4-BE49-F238E27FC236}">
                <a16:creationId xmlns:a16="http://schemas.microsoft.com/office/drawing/2014/main" id="{0C1569AE-75AC-BBBD-55BC-3291F9A7C99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01140" y="1600200"/>
            <a:ext cx="6779720" cy="4873625"/>
          </a:xfrm>
          <a:prstGeom prst="rect">
            <a:avLst/>
          </a:prstGeom>
          <a:noFill/>
          <a:ln>
            <a:noFill/>
          </a:ln>
        </p:spPr>
      </p:pic>
      <p:sp>
        <p:nvSpPr>
          <p:cNvPr id="6" name="Title 1">
            <a:extLst>
              <a:ext uri="{FF2B5EF4-FFF2-40B4-BE49-F238E27FC236}">
                <a16:creationId xmlns:a16="http://schemas.microsoft.com/office/drawing/2014/main" id="{180FD3A3-A71E-FAD1-C282-04E618343595}"/>
              </a:ext>
            </a:extLst>
          </p:cNvPr>
          <p:cNvSpPr txBox="1">
            <a:spLocks/>
          </p:cNvSpPr>
          <p:nvPr/>
        </p:nvSpPr>
        <p:spPr>
          <a:xfrm>
            <a:off x="457200" y="274638"/>
            <a:ext cx="7467600" cy="792162"/>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IN" sz="3600" b="1" dirty="0"/>
              <a:t>Market- Technology Matrix</a:t>
            </a:r>
            <a:endParaRPr lang="en-US" sz="3600" b="1" dirty="0">
              <a:solidFill>
                <a:srgbClr val="0070C0"/>
              </a:solidFill>
              <a:latin typeface="Aharoni" pitchFamily="2" charset="-79"/>
              <a:cs typeface="Aharoni" pitchFamily="2" charset="-79"/>
            </a:endParaRPr>
          </a:p>
        </p:txBody>
      </p:sp>
    </p:spTree>
    <p:extLst>
      <p:ext uri="{BB962C8B-B14F-4D97-AF65-F5344CB8AC3E}">
        <p14:creationId xmlns:p14="http://schemas.microsoft.com/office/powerpoint/2010/main" val="991645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DC333-0AED-D269-D48F-03D185923665}"/>
              </a:ext>
            </a:extLst>
          </p:cNvPr>
          <p:cNvSpPr>
            <a:spLocks noGrp="1"/>
          </p:cNvSpPr>
          <p:nvPr>
            <p:ph sz="quarter" idx="1"/>
          </p:nvPr>
        </p:nvSpPr>
        <p:spPr/>
        <p:txBody>
          <a:bodyPr>
            <a:normAutofit/>
          </a:bodyPr>
          <a:lstStyle/>
          <a:p>
            <a:pPr marL="0" indent="0" algn="just">
              <a:buNone/>
            </a:pPr>
            <a:r>
              <a:rPr lang="en-US" b="1" dirty="0"/>
              <a:t>Existing Technology, Existing Market</a:t>
            </a:r>
            <a:endParaRPr lang="en-US" dirty="0"/>
          </a:p>
          <a:p>
            <a:pPr algn="just"/>
            <a:r>
              <a:rPr lang="en-US" dirty="0"/>
              <a:t>One of the most common forms of innovation that we can observe. It uses existing technologies within an existing market. The goal is to improve an existing offering by adding new features, changes in the design, etc.</a:t>
            </a:r>
          </a:p>
          <a:p>
            <a:pPr marL="0" indent="0" algn="just">
              <a:buNone/>
            </a:pPr>
            <a:r>
              <a:rPr lang="en-US" b="1" dirty="0"/>
              <a:t>Example</a:t>
            </a:r>
            <a:endParaRPr lang="en-US" dirty="0"/>
          </a:p>
          <a:p>
            <a:pPr algn="just"/>
            <a:r>
              <a:rPr lang="en-US" dirty="0"/>
              <a:t>The best Example for incremental innovation can be seen in the Smartphone market where the most innovation is only updating the hardware, improving the design, or adding some additional features/cameras/sensors, etc.</a:t>
            </a:r>
          </a:p>
          <a:p>
            <a:endParaRPr lang="en-IN" dirty="0"/>
          </a:p>
        </p:txBody>
      </p:sp>
      <p:sp>
        <p:nvSpPr>
          <p:cNvPr id="4" name="Slide Number Placeholder 3">
            <a:extLst>
              <a:ext uri="{FF2B5EF4-FFF2-40B4-BE49-F238E27FC236}">
                <a16:creationId xmlns:a16="http://schemas.microsoft.com/office/drawing/2014/main" id="{D29EABBE-5766-5987-009B-F723665A6549}"/>
              </a:ext>
            </a:extLst>
          </p:cNvPr>
          <p:cNvSpPr>
            <a:spLocks noGrp="1"/>
          </p:cNvSpPr>
          <p:nvPr>
            <p:ph type="sldNum" sz="quarter" idx="15"/>
          </p:nvPr>
        </p:nvSpPr>
        <p:spPr/>
        <p:txBody>
          <a:bodyPr/>
          <a:lstStyle/>
          <a:p>
            <a:fld id="{6F69794D-20F2-4C7F-BAF8-A28C732FC46D}" type="slidenum">
              <a:rPr lang="en-US" smtClean="0"/>
              <a:pPr/>
              <a:t>11</a:t>
            </a:fld>
            <a:endParaRPr lang="en-US"/>
          </a:p>
        </p:txBody>
      </p:sp>
      <p:sp>
        <p:nvSpPr>
          <p:cNvPr id="5" name="Title 1">
            <a:extLst>
              <a:ext uri="{FF2B5EF4-FFF2-40B4-BE49-F238E27FC236}">
                <a16:creationId xmlns:a16="http://schemas.microsoft.com/office/drawing/2014/main" id="{1BE9FCEF-CCDD-B4C4-1A80-C78AB4D061E5}"/>
              </a:ext>
            </a:extLst>
          </p:cNvPr>
          <p:cNvSpPr txBox="1">
            <a:spLocks/>
          </p:cNvSpPr>
          <p:nvPr/>
        </p:nvSpPr>
        <p:spPr>
          <a:xfrm>
            <a:off x="486561" y="609600"/>
            <a:ext cx="7467600" cy="792162"/>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600" b="1" dirty="0"/>
              <a:t>Incremental Innovation</a:t>
            </a:r>
            <a:endParaRPr lang="en-US" sz="3600" b="1" dirty="0">
              <a:solidFill>
                <a:srgbClr val="0070C0"/>
              </a:solidFill>
              <a:latin typeface="Aharoni" pitchFamily="2" charset="-79"/>
              <a:cs typeface="Aharoni" pitchFamily="2" charset="-79"/>
            </a:endParaRPr>
          </a:p>
        </p:txBody>
      </p:sp>
    </p:spTree>
    <p:extLst>
      <p:ext uri="{BB962C8B-B14F-4D97-AF65-F5344CB8AC3E}">
        <p14:creationId xmlns:p14="http://schemas.microsoft.com/office/powerpoint/2010/main" val="107591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29197-21C0-77E2-8C3F-B065FA9656AF}"/>
              </a:ext>
            </a:extLst>
          </p:cNvPr>
          <p:cNvSpPr>
            <a:spLocks noGrp="1"/>
          </p:cNvSpPr>
          <p:nvPr>
            <p:ph sz="quarter" idx="1"/>
          </p:nvPr>
        </p:nvSpPr>
        <p:spPr/>
        <p:txBody>
          <a:bodyPr>
            <a:normAutofit fontScale="85000" lnSpcReduction="20000"/>
          </a:bodyPr>
          <a:lstStyle/>
          <a:p>
            <a:pPr marL="0" indent="0" algn="just">
              <a:buNone/>
            </a:pPr>
            <a:r>
              <a:rPr lang="en-US" b="1" dirty="0"/>
              <a:t> New Technology, Existing Market</a:t>
            </a:r>
            <a:endParaRPr lang="en-US" dirty="0"/>
          </a:p>
          <a:p>
            <a:pPr algn="just"/>
            <a:r>
              <a:rPr lang="en-US" dirty="0"/>
              <a:t>Disruptive innovation is mostly associated with applying new technologies, processes, or </a:t>
            </a:r>
            <a:r>
              <a:rPr lang="en-US" dirty="0">
                <a:hlinkClick r:id="rId2"/>
              </a:rPr>
              <a:t>disruptive business models</a:t>
            </a:r>
            <a:r>
              <a:rPr lang="en-US" dirty="0"/>
              <a:t> to existing industries. Sometimes new technologies and business models seem, especially in the beginning, inferior to the existing solutions but after some iterations, they surpass the existing models and take over the market due to efficiency and/or efficacy advantages.</a:t>
            </a:r>
          </a:p>
          <a:p>
            <a:pPr marL="0" indent="0" algn="just">
              <a:buNone/>
            </a:pPr>
            <a:r>
              <a:rPr lang="en-US" b="1" dirty="0"/>
              <a:t> Examples</a:t>
            </a:r>
            <a:endParaRPr lang="en-US" dirty="0"/>
          </a:p>
          <a:p>
            <a:pPr algn="just"/>
            <a:r>
              <a:rPr lang="en-US" dirty="0"/>
              <a:t>Amazon used Internet-Technologies to disrupt the existing industry for book-shops. They had the existing market for books but changed the way it was sold, delivered and experienced due to the use of disruptive technologies. Another example was the iPhone, where existing technologies in the market (Phones with buttons, keypads, etc.) were replaced with touch-interface-centered devices combined with intuitive user interfaces.</a:t>
            </a:r>
          </a:p>
          <a:p>
            <a:endParaRPr lang="en-IN" dirty="0"/>
          </a:p>
        </p:txBody>
      </p:sp>
      <p:sp>
        <p:nvSpPr>
          <p:cNvPr id="4" name="Slide Number Placeholder 3">
            <a:extLst>
              <a:ext uri="{FF2B5EF4-FFF2-40B4-BE49-F238E27FC236}">
                <a16:creationId xmlns:a16="http://schemas.microsoft.com/office/drawing/2014/main" id="{07149BA2-9E0B-9F52-E975-29F10D23F3D4}"/>
              </a:ext>
            </a:extLst>
          </p:cNvPr>
          <p:cNvSpPr>
            <a:spLocks noGrp="1"/>
          </p:cNvSpPr>
          <p:nvPr>
            <p:ph type="sldNum" sz="quarter" idx="15"/>
          </p:nvPr>
        </p:nvSpPr>
        <p:spPr/>
        <p:txBody>
          <a:bodyPr/>
          <a:lstStyle/>
          <a:p>
            <a:fld id="{6F69794D-20F2-4C7F-BAF8-A28C732FC46D}" type="slidenum">
              <a:rPr lang="en-US" smtClean="0"/>
              <a:pPr/>
              <a:t>12</a:t>
            </a:fld>
            <a:endParaRPr lang="en-US"/>
          </a:p>
        </p:txBody>
      </p:sp>
      <p:sp>
        <p:nvSpPr>
          <p:cNvPr id="5" name="Title 1">
            <a:extLst>
              <a:ext uri="{FF2B5EF4-FFF2-40B4-BE49-F238E27FC236}">
                <a16:creationId xmlns:a16="http://schemas.microsoft.com/office/drawing/2014/main" id="{308E89E2-FFB1-9FE9-3FCD-E07ECA2EBE5D}"/>
              </a:ext>
            </a:extLst>
          </p:cNvPr>
          <p:cNvSpPr txBox="1">
            <a:spLocks noGrp="1"/>
          </p:cNvSpPr>
          <p:nvPr>
            <p:ph type="title"/>
          </p:nvPr>
        </p:nvSpPr>
        <p:spPr>
          <a:xfrm>
            <a:off x="661416" y="228600"/>
            <a:ext cx="7467600" cy="11430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a:t>Disruptive Innovation</a:t>
            </a:r>
          </a:p>
        </p:txBody>
      </p:sp>
    </p:spTree>
    <p:extLst>
      <p:ext uri="{BB962C8B-B14F-4D97-AF65-F5344CB8AC3E}">
        <p14:creationId xmlns:p14="http://schemas.microsoft.com/office/powerpoint/2010/main" val="320634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62D3A-6D23-3459-88E3-B427FA343635}"/>
              </a:ext>
            </a:extLst>
          </p:cNvPr>
          <p:cNvSpPr>
            <a:spLocks noGrp="1"/>
          </p:cNvSpPr>
          <p:nvPr>
            <p:ph sz="quarter" idx="1"/>
          </p:nvPr>
        </p:nvSpPr>
        <p:spPr/>
        <p:txBody>
          <a:bodyPr>
            <a:normAutofit fontScale="92500" lnSpcReduction="10000"/>
          </a:bodyPr>
          <a:lstStyle/>
          <a:p>
            <a:pPr marL="0" indent="0" algn="just">
              <a:buNone/>
            </a:pPr>
            <a:r>
              <a:rPr lang="en-US" b="1" dirty="0"/>
              <a:t> Existing Technology, New Market</a:t>
            </a:r>
            <a:endParaRPr lang="en-US" dirty="0"/>
          </a:p>
          <a:p>
            <a:pPr algn="just"/>
            <a:r>
              <a:rPr lang="en-US" dirty="0"/>
              <a:t>Architectural innovation is something we see with tech giants like Amazon, Google, and many more at the moment. They take their domain expertise, technology, and skills and apply them to a different market. This way they can open up new markets and expand their customer base.</a:t>
            </a:r>
          </a:p>
          <a:p>
            <a:pPr marL="0" indent="0" algn="just">
              <a:buNone/>
            </a:pPr>
            <a:r>
              <a:rPr lang="en-US" b="1" dirty="0"/>
              <a:t> Examples</a:t>
            </a:r>
            <a:endParaRPr lang="en-US" dirty="0"/>
          </a:p>
          <a:p>
            <a:pPr algn="just"/>
            <a:r>
              <a:rPr lang="en-US" dirty="0"/>
              <a:t>Especially </a:t>
            </a:r>
            <a:r>
              <a:rPr lang="en-US" dirty="0">
                <a:hlinkClick r:id="rId2"/>
              </a:rPr>
              <a:t>digital ecosystem</a:t>
            </a:r>
            <a:r>
              <a:rPr lang="en-US" dirty="0"/>
              <a:t> orchestrators like Amazon and Alibaba use this innovation strategy to enter new markets. They use existing expertise in building apps, platforms, and their existing customer base to offer new services and products for different markets. A recent example for this: </a:t>
            </a:r>
            <a:r>
              <a:rPr lang="en-US" dirty="0">
                <a:hlinkClick r:id="rId3"/>
              </a:rPr>
              <a:t>Amazon recently entered the medical care field</a:t>
            </a:r>
            <a:r>
              <a:rPr lang="en-US" dirty="0"/>
              <a:t>.</a:t>
            </a:r>
          </a:p>
          <a:p>
            <a:endParaRPr lang="en-IN" dirty="0"/>
          </a:p>
        </p:txBody>
      </p:sp>
      <p:sp>
        <p:nvSpPr>
          <p:cNvPr id="4" name="Slide Number Placeholder 3">
            <a:extLst>
              <a:ext uri="{FF2B5EF4-FFF2-40B4-BE49-F238E27FC236}">
                <a16:creationId xmlns:a16="http://schemas.microsoft.com/office/drawing/2014/main" id="{3DA1E01A-300F-F684-5C73-31D83B5D85DE}"/>
              </a:ext>
            </a:extLst>
          </p:cNvPr>
          <p:cNvSpPr>
            <a:spLocks noGrp="1"/>
          </p:cNvSpPr>
          <p:nvPr>
            <p:ph type="sldNum" sz="quarter" idx="15"/>
          </p:nvPr>
        </p:nvSpPr>
        <p:spPr/>
        <p:txBody>
          <a:bodyPr/>
          <a:lstStyle/>
          <a:p>
            <a:fld id="{6F69794D-20F2-4C7F-BAF8-A28C732FC46D}" type="slidenum">
              <a:rPr lang="en-US" smtClean="0"/>
              <a:pPr/>
              <a:t>13</a:t>
            </a:fld>
            <a:endParaRPr lang="en-US"/>
          </a:p>
        </p:txBody>
      </p:sp>
      <p:sp>
        <p:nvSpPr>
          <p:cNvPr id="5" name="Title 1">
            <a:extLst>
              <a:ext uri="{FF2B5EF4-FFF2-40B4-BE49-F238E27FC236}">
                <a16:creationId xmlns:a16="http://schemas.microsoft.com/office/drawing/2014/main" id="{8640FFDE-E433-71DC-1826-4C2EFFF078DC}"/>
              </a:ext>
            </a:extLst>
          </p:cNvPr>
          <p:cNvSpPr txBox="1">
            <a:spLocks noGrp="1"/>
          </p:cNvSpPr>
          <p:nvPr>
            <p:ph type="title"/>
          </p:nvPr>
        </p:nvSpPr>
        <p:spPr>
          <a:xfrm>
            <a:off x="457200" y="304800"/>
            <a:ext cx="7467600" cy="11430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a:t>Architectural Innovation</a:t>
            </a:r>
          </a:p>
        </p:txBody>
      </p:sp>
    </p:spTree>
    <p:extLst>
      <p:ext uri="{BB962C8B-B14F-4D97-AF65-F5344CB8AC3E}">
        <p14:creationId xmlns:p14="http://schemas.microsoft.com/office/powerpoint/2010/main" val="225123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27B06-C08B-E02F-F44D-CA32E25E5626}"/>
              </a:ext>
            </a:extLst>
          </p:cNvPr>
          <p:cNvSpPr>
            <a:spLocks noGrp="1"/>
          </p:cNvSpPr>
          <p:nvPr>
            <p:ph sz="quarter" idx="1"/>
          </p:nvPr>
        </p:nvSpPr>
        <p:spPr/>
        <p:txBody>
          <a:bodyPr/>
          <a:lstStyle/>
          <a:p>
            <a:pPr marL="0" indent="0" algn="just">
              <a:buNone/>
            </a:pPr>
            <a:r>
              <a:rPr lang="en-US" b="1" dirty="0"/>
              <a:t> New Technology, New Market</a:t>
            </a:r>
            <a:endParaRPr lang="en-US" dirty="0"/>
          </a:p>
          <a:p>
            <a:pPr algn="just"/>
            <a:r>
              <a:rPr lang="en-US" dirty="0"/>
              <a:t>Even it is the stereotypical way most people see innovation; it is the rarest form of them all. Radical innovation involves the creation of technologies, services, and business models that open up entirely new markets.</a:t>
            </a:r>
          </a:p>
          <a:p>
            <a:pPr marL="0" indent="0" algn="just">
              <a:buNone/>
            </a:pPr>
            <a:r>
              <a:rPr lang="en-US" b="1" dirty="0"/>
              <a:t> Example</a:t>
            </a:r>
            <a:endParaRPr lang="en-US" dirty="0"/>
          </a:p>
          <a:p>
            <a:pPr algn="just"/>
            <a:r>
              <a:rPr lang="en-US" dirty="0"/>
              <a:t>The best example of radical innovation was the invention of the airplane. This radical new technology opened up a new form of travel, invented an industry, and a whole new market.</a:t>
            </a:r>
          </a:p>
          <a:p>
            <a:endParaRPr lang="en-IN" dirty="0"/>
          </a:p>
        </p:txBody>
      </p:sp>
      <p:sp>
        <p:nvSpPr>
          <p:cNvPr id="4" name="Slide Number Placeholder 3">
            <a:extLst>
              <a:ext uri="{FF2B5EF4-FFF2-40B4-BE49-F238E27FC236}">
                <a16:creationId xmlns:a16="http://schemas.microsoft.com/office/drawing/2014/main" id="{8991F503-CE7A-B253-3A04-C7FB179E57B8}"/>
              </a:ext>
            </a:extLst>
          </p:cNvPr>
          <p:cNvSpPr>
            <a:spLocks noGrp="1"/>
          </p:cNvSpPr>
          <p:nvPr>
            <p:ph type="sldNum" sz="quarter" idx="15"/>
          </p:nvPr>
        </p:nvSpPr>
        <p:spPr/>
        <p:txBody>
          <a:bodyPr/>
          <a:lstStyle/>
          <a:p>
            <a:fld id="{6F69794D-20F2-4C7F-BAF8-A28C732FC46D}" type="slidenum">
              <a:rPr lang="en-US" smtClean="0"/>
              <a:pPr/>
              <a:t>14</a:t>
            </a:fld>
            <a:endParaRPr lang="en-US"/>
          </a:p>
        </p:txBody>
      </p:sp>
      <p:sp>
        <p:nvSpPr>
          <p:cNvPr id="5" name="Title 1">
            <a:extLst>
              <a:ext uri="{FF2B5EF4-FFF2-40B4-BE49-F238E27FC236}">
                <a16:creationId xmlns:a16="http://schemas.microsoft.com/office/drawing/2014/main" id="{F5638E55-254D-0F71-D881-55FB12DF9001}"/>
              </a:ext>
            </a:extLst>
          </p:cNvPr>
          <p:cNvSpPr txBox="1">
            <a:spLocks noGrp="1"/>
          </p:cNvSpPr>
          <p:nvPr>
            <p:ph type="title"/>
          </p:nvPr>
        </p:nvSpPr>
        <p:spPr>
          <a:xfrm>
            <a:off x="457200" y="274638"/>
            <a:ext cx="7467600" cy="11430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400" b="1" dirty="0"/>
              <a:t>Radical Innovation</a:t>
            </a:r>
          </a:p>
        </p:txBody>
      </p:sp>
    </p:spTree>
    <p:extLst>
      <p:ext uri="{BB962C8B-B14F-4D97-AF65-F5344CB8AC3E}">
        <p14:creationId xmlns:p14="http://schemas.microsoft.com/office/powerpoint/2010/main" val="160226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Sources</a:t>
            </a:r>
          </a:p>
        </p:txBody>
      </p:sp>
      <p:sp>
        <p:nvSpPr>
          <p:cNvPr id="3" name="Content Placeholder 2"/>
          <p:cNvSpPr>
            <a:spLocks noGrp="1"/>
          </p:cNvSpPr>
          <p:nvPr>
            <p:ph sz="quarter" idx="1"/>
          </p:nvPr>
        </p:nvSpPr>
        <p:spPr/>
        <p:txBody>
          <a:bodyPr>
            <a:normAutofit fontScale="92500"/>
          </a:bodyPr>
          <a:lstStyle/>
          <a:p>
            <a:r>
              <a:rPr lang="en-US" dirty="0">
                <a:hlinkClick r:id="rId2"/>
              </a:rPr>
              <a:t>https://harappa.education/harappa-diaries/what-is-creative-thinking-and-its-importance</a:t>
            </a:r>
            <a:endParaRPr lang="en-US" dirty="0"/>
          </a:p>
          <a:p>
            <a:r>
              <a:rPr lang="en-US" i="1" dirty="0">
                <a:hlinkClick r:id="rId3"/>
              </a:rPr>
              <a:t>https://www.toolshero.com/innovation/innovation-matrix/</a:t>
            </a:r>
          </a:p>
          <a:p>
            <a:r>
              <a:rPr lang="en-US" i="1" dirty="0">
                <a:hlinkClick r:id="rId3"/>
              </a:rPr>
              <a:t>https://morethandigital.info/en/innovation-definition-innovation-types-and-meaning/</a:t>
            </a:r>
          </a:p>
          <a:p>
            <a:r>
              <a:rPr lang="en-US" i="1" dirty="0">
                <a:hlinkClick r:id="rId3"/>
              </a:rPr>
              <a:t>https://www.chasegroup.com.au/how-to-successfully-drive-innovation-in-organisations</a:t>
            </a:r>
            <a:endParaRPr lang="en-US" i="1" dirty="0"/>
          </a:p>
          <a:p>
            <a:r>
              <a:rPr lang="en-US" i="1" dirty="0">
                <a:hlinkClick r:id="rId4"/>
              </a:rPr>
              <a:t>https://www.forbes.com/sites/louiscolumbus/2020/06/28/the-most-innovative-companies-of-2020-according-to-bcg/?sh=26e5ed862af3</a:t>
            </a:r>
            <a:endParaRPr lang="en-US" i="1" dirty="0"/>
          </a:p>
          <a:p>
            <a:r>
              <a:rPr lang="en-US" i="1" dirty="0">
                <a:hlinkClick r:id="rId5"/>
              </a:rPr>
              <a:t>https://www.forbes.com/sites/gregsatell/2013/03/07/how-to-manage-innovation-2/?sh=4fd53fc4785a</a:t>
            </a:r>
            <a:endParaRPr lang="en-US" i="1" dirty="0"/>
          </a:p>
          <a:p>
            <a:endParaRPr lang="en-US" i="1" dirty="0"/>
          </a:p>
          <a:p>
            <a:endParaRPr lang="en-US" dirty="0"/>
          </a:p>
        </p:txBody>
      </p:sp>
      <p:sp>
        <p:nvSpPr>
          <p:cNvPr id="4" name="Slide Number Placeholder 3"/>
          <p:cNvSpPr>
            <a:spLocks noGrp="1"/>
          </p:cNvSpPr>
          <p:nvPr>
            <p:ph type="sldNum" sz="quarter" idx="15"/>
          </p:nvPr>
        </p:nvSpPr>
        <p:spPr/>
        <p:txBody>
          <a:bodyPr/>
          <a:lstStyle/>
          <a:p>
            <a:fld id="{6F69794D-20F2-4C7F-BAF8-A28C732FC46D}"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16</a:t>
            </a:fld>
            <a:endParaRPr lang="en-US"/>
          </a:p>
        </p:txBody>
      </p:sp>
      <p:pic>
        <p:nvPicPr>
          <p:cNvPr id="5" name="Content Placeholder 4"/>
          <p:cNvPicPr>
            <a:picLocks noGrp="1"/>
          </p:cNvPicPr>
          <p:nvPr>
            <p:ph sz="quarter" idx="1"/>
          </p:nvPr>
        </p:nvPicPr>
        <p:blipFill>
          <a:blip r:embed="rId2"/>
          <a:srcRect l="15864" t="22041" r="47405" b="8163"/>
          <a:stretch>
            <a:fillRect/>
          </a:stretch>
        </p:blipFill>
        <p:spPr bwMode="auto">
          <a:xfrm>
            <a:off x="1600200" y="1143000"/>
            <a:ext cx="5867400" cy="4873625"/>
          </a:xfrm>
          <a:prstGeom prst="rect">
            <a:avLst/>
          </a:prstGeom>
          <a:noFill/>
          <a:ln w="9525">
            <a:noFill/>
            <a:miter lim="800000"/>
            <a:headEnd/>
            <a:tailEnd/>
          </a:ln>
        </p:spPr>
      </p:pic>
      <p:pic>
        <p:nvPicPr>
          <p:cNvPr id="6" name="Picture 5"/>
          <p:cNvPicPr/>
          <p:nvPr/>
        </p:nvPicPr>
        <p:blipFill>
          <a:blip r:embed="rId3"/>
          <a:srcRect l="52996" t="63147" r="33228" b="12347"/>
          <a:stretch>
            <a:fillRect/>
          </a:stretch>
        </p:blipFill>
        <p:spPr bwMode="auto">
          <a:xfrm>
            <a:off x="152400" y="0"/>
            <a:ext cx="816150" cy="81870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B6F15528-21DE-4FAA-801E-634DDDAF4B2B}" type="slidenum">
              <a:rPr lang="en-US" smtClean="0"/>
              <a:pPr/>
              <a:t>17</a:t>
            </a:fld>
            <a:endParaRPr lang="en-US"/>
          </a:p>
        </p:txBody>
      </p:sp>
      <p:pic>
        <p:nvPicPr>
          <p:cNvPr id="5" name="Content Placeholder 4" descr="Image result for thanks"/>
          <p:cNvPicPr>
            <a:picLocks noGrp="1"/>
          </p:cNvPicPr>
          <p:nvPr>
            <p:ph sz="quarter" idx="1"/>
          </p:nvPr>
        </p:nvPicPr>
        <p:blipFill>
          <a:blip r:embed="rId2"/>
          <a:srcRect/>
          <a:stretch>
            <a:fillRect/>
          </a:stretch>
        </p:blipFill>
        <p:spPr bwMode="auto">
          <a:xfrm>
            <a:off x="838201" y="914400"/>
            <a:ext cx="7162800" cy="48736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solidFill>
            <a:schemeClr val="bg2"/>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en-US" sz="4400" b="1" dirty="0">
                <a:solidFill>
                  <a:srgbClr val="0070C0"/>
                </a:solidFill>
                <a:latin typeface="Aharoni" pitchFamily="2" charset="-79"/>
                <a:cs typeface="Aharoni" pitchFamily="2" charset="-79"/>
              </a:rPr>
              <a:t>Innovation</a:t>
            </a:r>
            <a:endParaRPr lang="en-US" sz="4000" b="1" dirty="0">
              <a:solidFill>
                <a:srgbClr val="0070C0"/>
              </a:solidFill>
              <a:latin typeface="Aharoni" pitchFamily="2" charset="-79"/>
              <a:cs typeface="Aharoni" pitchFamily="2" charset="-79"/>
            </a:endParaRPr>
          </a:p>
        </p:txBody>
      </p:sp>
      <p:sp>
        <p:nvSpPr>
          <p:cNvPr id="3" name="Content Placeholder 2"/>
          <p:cNvSpPr>
            <a:spLocks noGrp="1"/>
          </p:cNvSpPr>
          <p:nvPr>
            <p:ph sz="quarter" idx="1"/>
          </p:nvPr>
        </p:nvSpPr>
        <p:spPr>
          <a:xfrm>
            <a:off x="457200" y="1600200"/>
            <a:ext cx="7620000" cy="5105400"/>
          </a:xfr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lgn="just"/>
            <a:r>
              <a:rPr lang="en-US" sz="2800" dirty="0"/>
              <a:t>Innovation is the specific </a:t>
            </a:r>
            <a:r>
              <a:rPr lang="en-US" sz="2800" b="1" dirty="0">
                <a:solidFill>
                  <a:srgbClr val="0070C0"/>
                </a:solidFill>
              </a:rPr>
              <a:t>tool</a:t>
            </a:r>
            <a:r>
              <a:rPr lang="en-US" sz="2800" dirty="0"/>
              <a:t> of entrepreneurs, the </a:t>
            </a:r>
            <a:r>
              <a:rPr lang="en-US" sz="2800" b="1" dirty="0">
                <a:solidFill>
                  <a:srgbClr val="0070C0"/>
                </a:solidFill>
              </a:rPr>
              <a:t>means</a:t>
            </a:r>
            <a:r>
              <a:rPr lang="en-US" sz="2800" dirty="0"/>
              <a:t> by which they exploit change  as an </a:t>
            </a:r>
            <a:r>
              <a:rPr lang="en-US" sz="2800" b="1" dirty="0">
                <a:solidFill>
                  <a:srgbClr val="0070C0"/>
                </a:solidFill>
              </a:rPr>
              <a:t>opportunity</a:t>
            </a:r>
            <a:r>
              <a:rPr lang="en-US" sz="2800" dirty="0"/>
              <a:t> for a different business or a different service.</a:t>
            </a:r>
          </a:p>
          <a:p>
            <a:pPr algn="just"/>
            <a:r>
              <a:rPr lang="en-US" sz="2800" dirty="0"/>
              <a:t>"Innovation is the implementation or creation of something new that has realized value to others”.</a:t>
            </a:r>
          </a:p>
          <a:p>
            <a:pPr algn="just"/>
            <a:r>
              <a:rPr lang="en-US" b="1" dirty="0">
                <a:solidFill>
                  <a:srgbClr val="00B050"/>
                </a:solidFill>
                <a:latin typeface="Aharoni" panose="02010803020104030203" pitchFamily="2" charset="-79"/>
                <a:cs typeface="Aharoni" panose="02010803020104030203" pitchFamily="2" charset="-79"/>
              </a:rPr>
              <a:t>Innovation is the specific function of entrepreneurship, whether in an existing business, a public service institution, or a new venture started by a lone individual in the family kitchen. It is the means by which the entrepreneur either creates new wealth-producing resources or endows existing resources with enhanced potential for creating wealth.                              </a:t>
            </a:r>
          </a:p>
          <a:p>
            <a:pPr algn="just"/>
            <a:r>
              <a:rPr lang="en-US" sz="2000" b="1" dirty="0">
                <a:solidFill>
                  <a:srgbClr val="00B050"/>
                </a:solidFill>
                <a:latin typeface="Aharoni" panose="02010803020104030203" pitchFamily="2" charset="-79"/>
                <a:cs typeface="Aharoni" panose="02010803020104030203" pitchFamily="2" charset="-79"/>
              </a:rPr>
              <a:t>                                                                               </a:t>
            </a:r>
            <a:r>
              <a:rPr lang="en-US" sz="2000" dirty="0">
                <a:solidFill>
                  <a:srgbClr val="00B050"/>
                </a:solidFill>
                <a:latin typeface="Aharoni" panose="02010803020104030203" pitchFamily="2" charset="-79"/>
                <a:cs typeface="Aharoni" panose="02010803020104030203" pitchFamily="2" charset="-79"/>
              </a:rPr>
              <a:t>– </a:t>
            </a:r>
            <a:r>
              <a:rPr lang="en-US" sz="2000" b="1" dirty="0">
                <a:solidFill>
                  <a:srgbClr val="00B050"/>
                </a:solidFill>
                <a:latin typeface="Aharoni" panose="02010803020104030203" pitchFamily="2" charset="-79"/>
                <a:cs typeface="Aharoni" panose="02010803020104030203" pitchFamily="2" charset="-79"/>
              </a:rPr>
              <a:t>Peter Drucker</a:t>
            </a:r>
            <a:endParaRPr lang="en-US" sz="2800" dirty="0">
              <a:solidFill>
                <a:srgbClr val="00B050"/>
              </a:solidFill>
              <a:latin typeface="Aharoni" panose="02010803020104030203" pitchFamily="2" charset="-79"/>
              <a:cs typeface="Aharoni" panose="02010803020104030203" pitchFamily="2" charset="-79"/>
            </a:endParaRPr>
          </a:p>
          <a:p>
            <a:pPr algn="just"/>
            <a:endParaRPr lang="en-US" sz="2800" dirty="0"/>
          </a:p>
        </p:txBody>
      </p:sp>
      <p:sp>
        <p:nvSpPr>
          <p:cNvPr id="4" name="Slide Number Placeholder 3"/>
          <p:cNvSpPr>
            <a:spLocks noGrp="1"/>
          </p:cNvSpPr>
          <p:nvPr>
            <p:ph type="sldNum" sz="quarter" idx="15"/>
          </p:nvPr>
        </p:nvSpPr>
        <p:spPr/>
        <p:txBody>
          <a:bodyPr/>
          <a:lstStyle/>
          <a:p>
            <a:fld id="{6F69794D-20F2-4C7F-BAF8-A28C732FC46D}"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BE6C3B-D424-EDB2-12B7-27F4EE1B3D3D}"/>
              </a:ext>
            </a:extLst>
          </p:cNvPr>
          <p:cNvSpPr>
            <a:spLocks noGrp="1"/>
          </p:cNvSpPr>
          <p:nvPr>
            <p:ph type="sldNum" sz="quarter" idx="12"/>
          </p:nvPr>
        </p:nvSpPr>
        <p:spPr/>
        <p:txBody>
          <a:bodyPr/>
          <a:lstStyle/>
          <a:p>
            <a:fld id="{6F69794D-20F2-4C7F-BAF8-A28C732FC46D}" type="slidenum">
              <a:rPr lang="en-US" smtClean="0"/>
              <a:pPr/>
              <a:t>3</a:t>
            </a:fld>
            <a:endParaRPr lang="en-US"/>
          </a:p>
        </p:txBody>
      </p:sp>
      <p:sp>
        <p:nvSpPr>
          <p:cNvPr id="4" name="Content Placeholder 3">
            <a:extLst>
              <a:ext uri="{FF2B5EF4-FFF2-40B4-BE49-F238E27FC236}">
                <a16:creationId xmlns:a16="http://schemas.microsoft.com/office/drawing/2014/main" id="{BA412064-27F9-E291-E5CF-3D0F3C26EA09}"/>
              </a:ext>
            </a:extLst>
          </p:cNvPr>
          <p:cNvSpPr>
            <a:spLocks noGrp="1"/>
          </p:cNvSpPr>
          <p:nvPr>
            <p:ph sz="quarter" idx="1"/>
          </p:nvPr>
        </p:nvSpPr>
        <p:spPr>
          <a:xfrm>
            <a:off x="457200" y="1600200"/>
            <a:ext cx="4419600" cy="4572000"/>
          </a:xfrm>
        </p:spPr>
        <p:style>
          <a:lnRef idx="2">
            <a:schemeClr val="accent3"/>
          </a:lnRef>
          <a:fillRef idx="1">
            <a:schemeClr val="lt1"/>
          </a:fillRef>
          <a:effectRef idx="0">
            <a:schemeClr val="accent3"/>
          </a:effectRef>
          <a:fontRef idx="minor">
            <a:schemeClr val="dk1"/>
          </a:fontRef>
        </p:style>
        <p:txBody>
          <a:bodyPr>
            <a:normAutofit/>
          </a:bodyPr>
          <a:lstStyle/>
          <a:p>
            <a:pPr algn="just"/>
            <a:r>
              <a:rPr lang="en-US" dirty="0"/>
              <a:t>Innovation is the practical application of ideas that result in different new types of new offerings, like products, services, processes, and business models, intending to improve or disrupt existing applications or creating new solutions.</a:t>
            </a:r>
            <a:endParaRPr lang="en-IN" dirty="0"/>
          </a:p>
          <a:p>
            <a:endParaRPr lang="en-IN" dirty="0"/>
          </a:p>
        </p:txBody>
      </p:sp>
      <p:pic>
        <p:nvPicPr>
          <p:cNvPr id="6" name="Content Placeholder 5">
            <a:extLst>
              <a:ext uri="{FF2B5EF4-FFF2-40B4-BE49-F238E27FC236}">
                <a16:creationId xmlns:a16="http://schemas.microsoft.com/office/drawing/2014/main" id="{3D5888B0-E562-4078-F855-1281D07A4091}"/>
              </a:ext>
            </a:extLst>
          </p:cNvPr>
          <p:cNvPicPr>
            <a:picLocks noGrp="1" noChangeAspect="1"/>
          </p:cNvPicPr>
          <p:nvPr>
            <p:ph sz="quarter" idx="2"/>
          </p:nvPr>
        </p:nvPicPr>
        <p:blipFill rotWithShape="1">
          <a:blip r:embed="rId2">
            <a:extLst>
              <a:ext uri="{28A0092B-C50C-407E-A947-70E740481C1C}">
                <a14:useLocalDpi xmlns:a14="http://schemas.microsoft.com/office/drawing/2010/main" val="0"/>
              </a:ext>
            </a:extLst>
          </a:blip>
          <a:srcRect l="33333" b="10000"/>
          <a:stretch/>
        </p:blipFill>
        <p:spPr>
          <a:xfrm>
            <a:off x="5029200" y="1828800"/>
            <a:ext cx="3657600" cy="3291833"/>
          </a:xfrm>
          <a:prstGeom prst="rect">
            <a:avLst/>
          </a:prstGeom>
        </p:spPr>
      </p:pic>
      <p:sp>
        <p:nvSpPr>
          <p:cNvPr id="7" name="Title 1">
            <a:extLst>
              <a:ext uri="{FF2B5EF4-FFF2-40B4-BE49-F238E27FC236}">
                <a16:creationId xmlns:a16="http://schemas.microsoft.com/office/drawing/2014/main" id="{70ABEC75-FC30-3EA4-4894-77C9092CB53E}"/>
              </a:ext>
            </a:extLst>
          </p:cNvPr>
          <p:cNvSpPr txBox="1">
            <a:spLocks/>
          </p:cNvSpPr>
          <p:nvPr/>
        </p:nvSpPr>
        <p:spPr>
          <a:xfrm>
            <a:off x="609600" y="304800"/>
            <a:ext cx="7620000" cy="11430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chor="b">
            <a:normAutofit fontScale="92500" lnSpcReduction="20000"/>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IN" sz="4400" b="1" dirty="0">
                <a:solidFill>
                  <a:srgbClr val="0070C0"/>
                </a:solidFill>
              </a:rPr>
              <a:t>What is Innovation, in practical?</a:t>
            </a:r>
            <a:endParaRPr lang="en-US" sz="4000" b="1" dirty="0">
              <a:solidFill>
                <a:srgbClr val="0070C0"/>
              </a:solidFill>
              <a:latin typeface="Aharoni" pitchFamily="2" charset="-79"/>
              <a:cs typeface="Aharoni" pitchFamily="2" charset="-79"/>
            </a:endParaRPr>
          </a:p>
        </p:txBody>
      </p:sp>
    </p:spTree>
    <p:extLst>
      <p:ext uri="{BB962C8B-B14F-4D97-AF65-F5344CB8AC3E}">
        <p14:creationId xmlns:p14="http://schemas.microsoft.com/office/powerpoint/2010/main" val="297853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1371600"/>
          </a:xfrm>
          <a:solidFill>
            <a:schemeClr val="bg2"/>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en-US" sz="4400" b="1" dirty="0">
                <a:solidFill>
                  <a:schemeClr val="accent2">
                    <a:lumMod val="50000"/>
                  </a:schemeClr>
                </a:solidFill>
              </a:rPr>
            </a:br>
            <a:br>
              <a:rPr lang="en-US" sz="4400" b="1" dirty="0">
                <a:solidFill>
                  <a:schemeClr val="accent2">
                    <a:lumMod val="50000"/>
                  </a:schemeClr>
                </a:solidFill>
              </a:rPr>
            </a:br>
            <a:r>
              <a:rPr lang="en-US" sz="4900" b="1" dirty="0">
                <a:solidFill>
                  <a:schemeClr val="accent2">
                    <a:lumMod val="50000"/>
                  </a:schemeClr>
                </a:solidFill>
                <a:latin typeface="Aharoni" pitchFamily="2" charset="-79"/>
                <a:cs typeface="Aharoni" pitchFamily="2" charset="-79"/>
              </a:rPr>
              <a:t>Innovation</a:t>
            </a:r>
            <a:br>
              <a:rPr lang="en-US" sz="3600" b="1" dirty="0">
                <a:solidFill>
                  <a:schemeClr val="accent2">
                    <a:lumMod val="50000"/>
                  </a:schemeClr>
                </a:solidFill>
              </a:rPr>
            </a:br>
            <a:endParaRPr lang="en-US" sz="3600" b="1" dirty="0">
              <a:solidFill>
                <a:schemeClr val="accent2">
                  <a:lumMod val="50000"/>
                </a:schemeClr>
              </a:solidFill>
            </a:endParaRPr>
          </a:p>
        </p:txBody>
      </p:sp>
      <p:sp>
        <p:nvSpPr>
          <p:cNvPr id="4" name="Slide Number Placeholder 3"/>
          <p:cNvSpPr>
            <a:spLocks noGrp="1"/>
          </p:cNvSpPr>
          <p:nvPr>
            <p:ph type="sldNum" sz="quarter" idx="15"/>
          </p:nvPr>
        </p:nvSpPr>
        <p:spPr/>
        <p:txBody>
          <a:bodyPr/>
          <a:lstStyle/>
          <a:p>
            <a:fld id="{6F69794D-20F2-4C7F-BAF8-A28C732FC46D}" type="slidenum">
              <a:rPr lang="en-US" smtClean="0"/>
              <a:pPr/>
              <a:t>4</a:t>
            </a:fld>
            <a:endParaRPr lang="en-US"/>
          </a:p>
        </p:txBody>
      </p:sp>
      <p:graphicFrame>
        <p:nvGraphicFramePr>
          <p:cNvPr id="5" name="Diagram 4"/>
          <p:cNvGraphicFramePr/>
          <p:nvPr/>
        </p:nvGraphicFramePr>
        <p:xfrm>
          <a:off x="381000" y="1651000"/>
          <a:ext cx="8001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6F69794D-20F2-4C7F-BAF8-A28C732FC46D}" type="slidenum">
              <a:rPr lang="en-US" smtClean="0"/>
              <a:pPr/>
              <a:t>5</a:t>
            </a:fld>
            <a:endParaRPr lang="en-US"/>
          </a:p>
        </p:txBody>
      </p:sp>
      <p:sp>
        <p:nvSpPr>
          <p:cNvPr id="5" name="Title 1"/>
          <p:cNvSpPr>
            <a:spLocks noGrp="1"/>
          </p:cNvSpPr>
          <p:nvPr>
            <p:ph type="title"/>
          </p:nvPr>
        </p:nvSpPr>
        <p:spPr>
          <a:xfrm>
            <a:off x="636249" y="242808"/>
            <a:ext cx="7467600" cy="641488"/>
          </a:xfrm>
          <a:solidFill>
            <a:schemeClr val="bg2"/>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600" b="1" dirty="0">
                <a:solidFill>
                  <a:srgbClr val="0070C0"/>
                </a:solidFill>
                <a:latin typeface="Aharoni" pitchFamily="2" charset="-79"/>
                <a:cs typeface="Aharoni" pitchFamily="2" charset="-79"/>
              </a:rPr>
              <a:t>Types of Innovation</a:t>
            </a:r>
          </a:p>
        </p:txBody>
      </p:sp>
      <p:pic>
        <p:nvPicPr>
          <p:cNvPr id="6" name="Content Placeholder 5" descr="Innovation Matrix w solutions"/>
          <p:cNvPicPr>
            <a:picLocks noGrp="1"/>
          </p:cNvPicPr>
          <p:nvPr>
            <p:ph sz="quarter" idx="1"/>
          </p:nvPr>
        </p:nvPicPr>
        <p:blipFill>
          <a:blip r:embed="rId2"/>
          <a:srcRect l="14439" t="7536" r="22557"/>
          <a:stretch>
            <a:fillRect/>
          </a:stretch>
        </p:blipFill>
        <p:spPr bwMode="auto">
          <a:xfrm>
            <a:off x="1828799" y="2971800"/>
            <a:ext cx="4953001" cy="3733800"/>
          </a:xfrm>
          <a:prstGeom prst="rect">
            <a:avLst/>
          </a:prstGeom>
          <a:noFill/>
          <a:ln w="9525">
            <a:noFill/>
            <a:miter lim="800000"/>
            <a:headEnd/>
            <a:tailEnd/>
          </a:ln>
        </p:spPr>
      </p:pic>
      <p:sp>
        <p:nvSpPr>
          <p:cNvPr id="3" name="TextBox 2">
            <a:extLst>
              <a:ext uri="{FF2B5EF4-FFF2-40B4-BE49-F238E27FC236}">
                <a16:creationId xmlns:a16="http://schemas.microsoft.com/office/drawing/2014/main" id="{7ACD2487-C361-512E-425A-EDA54847D957}"/>
              </a:ext>
            </a:extLst>
          </p:cNvPr>
          <p:cNvSpPr txBox="1"/>
          <p:nvPr/>
        </p:nvSpPr>
        <p:spPr>
          <a:xfrm>
            <a:off x="381000" y="925095"/>
            <a:ext cx="8153400" cy="2031325"/>
          </a:xfrm>
          <a:prstGeom prst="rect">
            <a:avLst/>
          </a:prstGeom>
          <a:noFill/>
        </p:spPr>
        <p:txBody>
          <a:bodyPr wrap="square">
            <a:spAutoFit/>
          </a:bodyPr>
          <a:lstStyle/>
          <a:p>
            <a:pPr algn="just"/>
            <a:r>
              <a:rPr lang="en-US" b="1" dirty="0"/>
              <a:t>Albert Einstein once said: </a:t>
            </a:r>
            <a:r>
              <a:rPr lang="en-US" b="1" dirty="0">
                <a:solidFill>
                  <a:srgbClr val="C00000"/>
                </a:solidFill>
              </a:rPr>
              <a:t>‘If I had 20 days to solve a problem, I would take 19 days to define it.’ </a:t>
            </a:r>
          </a:p>
          <a:p>
            <a:pPr algn="just"/>
            <a:r>
              <a:rPr lang="en-US" dirty="0"/>
              <a:t>Indeed, defining the problem is the most important step in solving it. The ability to define a problem is an important aspect in choosing the right strategy to solve it. Another aspect in choosing the right innovation strategy is the ability to define the domain and skills necessary to solve the problem.</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D7E416-436E-A12E-904C-38EC58C8183F}"/>
              </a:ext>
            </a:extLst>
          </p:cNvPr>
          <p:cNvSpPr>
            <a:spLocks noGrp="1"/>
          </p:cNvSpPr>
          <p:nvPr>
            <p:ph sz="quarter" idx="1"/>
          </p:nvPr>
        </p:nvSpPr>
        <p:spPr/>
        <p:txBody>
          <a:bodyPr/>
          <a:lstStyle/>
          <a:p>
            <a:pPr algn="just"/>
            <a:r>
              <a:rPr lang="en-US" dirty="0"/>
              <a:t>This innovation is sometimes also called radical innovation, or revolutionary innovation. The matrix shows that the problem is generally well formulated, but that the road towards it, the skills, and domain are still somewhat unclear. Thomas Kuhn referred to this innovation as revolutionary because it creates a paradigm shift. For example, this happened when the structure of DNA was discovered, or when the chip was invented.</a:t>
            </a:r>
          </a:p>
          <a:p>
            <a:endParaRPr lang="en-IN" dirty="0"/>
          </a:p>
        </p:txBody>
      </p:sp>
      <p:sp>
        <p:nvSpPr>
          <p:cNvPr id="4" name="Slide Number Placeholder 3">
            <a:extLst>
              <a:ext uri="{FF2B5EF4-FFF2-40B4-BE49-F238E27FC236}">
                <a16:creationId xmlns:a16="http://schemas.microsoft.com/office/drawing/2014/main" id="{BF4B6571-934B-6115-29FB-EC15DC58FEA1}"/>
              </a:ext>
            </a:extLst>
          </p:cNvPr>
          <p:cNvSpPr>
            <a:spLocks noGrp="1"/>
          </p:cNvSpPr>
          <p:nvPr>
            <p:ph type="sldNum" sz="quarter" idx="15"/>
          </p:nvPr>
        </p:nvSpPr>
        <p:spPr/>
        <p:txBody>
          <a:bodyPr/>
          <a:lstStyle/>
          <a:p>
            <a:fld id="{6F69794D-20F2-4C7F-BAF8-A28C732FC46D}" type="slidenum">
              <a:rPr lang="en-US" smtClean="0"/>
              <a:pPr/>
              <a:t>6</a:t>
            </a:fld>
            <a:endParaRPr lang="en-US"/>
          </a:p>
        </p:txBody>
      </p:sp>
      <p:sp>
        <p:nvSpPr>
          <p:cNvPr id="5" name="Title 1">
            <a:extLst>
              <a:ext uri="{FF2B5EF4-FFF2-40B4-BE49-F238E27FC236}">
                <a16:creationId xmlns:a16="http://schemas.microsoft.com/office/drawing/2014/main" id="{1BDA5A43-16C9-870B-85DA-B86A8815727A}"/>
              </a:ext>
            </a:extLst>
          </p:cNvPr>
          <p:cNvSpPr txBox="1">
            <a:spLocks noGrp="1"/>
          </p:cNvSpPr>
          <p:nvPr>
            <p:ph type="title"/>
          </p:nvPr>
        </p:nvSpPr>
        <p:spPr>
          <a:xfrm>
            <a:off x="457200" y="336510"/>
            <a:ext cx="7467600"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a:t>Breakthrough Innovation</a:t>
            </a:r>
          </a:p>
        </p:txBody>
      </p:sp>
    </p:spTree>
    <p:extLst>
      <p:ext uri="{BB962C8B-B14F-4D97-AF65-F5344CB8AC3E}">
        <p14:creationId xmlns:p14="http://schemas.microsoft.com/office/powerpoint/2010/main" val="367787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2D267-6B6C-91A4-EAC2-7FFC036D7BDD}"/>
              </a:ext>
            </a:extLst>
          </p:cNvPr>
          <p:cNvSpPr>
            <a:spLocks noGrp="1"/>
          </p:cNvSpPr>
          <p:nvPr>
            <p:ph sz="quarter" idx="1"/>
          </p:nvPr>
        </p:nvSpPr>
        <p:spPr/>
        <p:txBody>
          <a:bodyPr>
            <a:normAutofit/>
          </a:bodyPr>
          <a:lstStyle/>
          <a:p>
            <a:pPr algn="just"/>
            <a:r>
              <a:rPr lang="en-US" dirty="0"/>
              <a:t>It was Professor </a:t>
            </a:r>
            <a:r>
              <a:rPr lang="en-US" dirty="0">
                <a:hlinkClick r:id="rId2"/>
              </a:rPr>
              <a:t>Clayton Christensen</a:t>
            </a:r>
            <a:r>
              <a:rPr lang="en-US" dirty="0"/>
              <a:t> who introduced the concept of </a:t>
            </a:r>
            <a:r>
              <a:rPr lang="en-US" dirty="0">
                <a:hlinkClick r:id="rId3"/>
              </a:rPr>
              <a:t>disruptive innovation</a:t>
            </a:r>
            <a:r>
              <a:rPr lang="en-US" dirty="0"/>
              <a:t>. He </a:t>
            </a:r>
            <a:r>
              <a:rPr lang="en-US" dirty="0" err="1"/>
              <a:t>realised</a:t>
            </a:r>
            <a:r>
              <a:rPr lang="en-US" dirty="0"/>
              <a:t> that many </a:t>
            </a:r>
            <a:r>
              <a:rPr lang="en-US" dirty="0" err="1"/>
              <a:t>organisations</a:t>
            </a:r>
            <a:r>
              <a:rPr lang="en-US" dirty="0"/>
              <a:t> shape their innovation in the ‘best possible’ way, by listening to customers and investing in research &amp; development, even though in some situations these best practices could be deadly. He discovered that when the basis of competition changes (such as competitors or technological developments), </a:t>
            </a:r>
            <a:r>
              <a:rPr lang="en-US" dirty="0" err="1"/>
              <a:t>organisations</a:t>
            </a:r>
            <a:r>
              <a:rPr lang="en-US" dirty="0"/>
              <a:t> become increasingly better at innovating products that people want less and less.</a:t>
            </a:r>
          </a:p>
          <a:p>
            <a:endParaRPr lang="en-IN" dirty="0"/>
          </a:p>
        </p:txBody>
      </p:sp>
      <p:sp>
        <p:nvSpPr>
          <p:cNvPr id="4" name="Slide Number Placeholder 3">
            <a:extLst>
              <a:ext uri="{FF2B5EF4-FFF2-40B4-BE49-F238E27FC236}">
                <a16:creationId xmlns:a16="http://schemas.microsoft.com/office/drawing/2014/main" id="{9A52CE02-8E33-865B-B730-ACE0BB519689}"/>
              </a:ext>
            </a:extLst>
          </p:cNvPr>
          <p:cNvSpPr>
            <a:spLocks noGrp="1"/>
          </p:cNvSpPr>
          <p:nvPr>
            <p:ph type="sldNum" sz="quarter" idx="15"/>
          </p:nvPr>
        </p:nvSpPr>
        <p:spPr/>
        <p:txBody>
          <a:bodyPr/>
          <a:lstStyle/>
          <a:p>
            <a:fld id="{6F69794D-20F2-4C7F-BAF8-A28C732FC46D}" type="slidenum">
              <a:rPr lang="en-US" smtClean="0"/>
              <a:pPr/>
              <a:t>7</a:t>
            </a:fld>
            <a:endParaRPr lang="en-US"/>
          </a:p>
        </p:txBody>
      </p:sp>
      <p:sp>
        <p:nvSpPr>
          <p:cNvPr id="5" name="Title 1">
            <a:extLst>
              <a:ext uri="{FF2B5EF4-FFF2-40B4-BE49-F238E27FC236}">
                <a16:creationId xmlns:a16="http://schemas.microsoft.com/office/drawing/2014/main" id="{833EC5D2-0BAE-007F-EADA-19ABBC2C29BA}"/>
              </a:ext>
            </a:extLst>
          </p:cNvPr>
          <p:cNvSpPr txBox="1">
            <a:spLocks noGrp="1"/>
          </p:cNvSpPr>
          <p:nvPr>
            <p:ph type="title"/>
          </p:nvPr>
        </p:nvSpPr>
        <p:spPr>
          <a:xfrm>
            <a:off x="457200" y="274638"/>
            <a:ext cx="7467600" cy="868362"/>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a:t>Disruptive Innovation</a:t>
            </a:r>
          </a:p>
        </p:txBody>
      </p:sp>
    </p:spTree>
    <p:extLst>
      <p:ext uri="{BB962C8B-B14F-4D97-AF65-F5344CB8AC3E}">
        <p14:creationId xmlns:p14="http://schemas.microsoft.com/office/powerpoint/2010/main" val="48469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8358F-705C-4461-428C-C9BD76C17509}"/>
              </a:ext>
            </a:extLst>
          </p:cNvPr>
          <p:cNvSpPr>
            <a:spLocks noGrp="1"/>
          </p:cNvSpPr>
          <p:nvPr>
            <p:ph sz="quarter" idx="1"/>
          </p:nvPr>
        </p:nvSpPr>
        <p:spPr/>
        <p:txBody>
          <a:bodyPr>
            <a:normAutofit lnSpcReduction="10000"/>
          </a:bodyPr>
          <a:lstStyle/>
          <a:p>
            <a:pPr algn="just"/>
            <a:r>
              <a:rPr lang="en-US" dirty="0"/>
              <a:t>At the bottom left of the Innovation Matrix is basic research. Groundbreaking innovations almost never arise out of the blue. More often than not, a major discovery precedes them. If Albert Einstein hadn’t shared his vision and discoveries about black holes with the world, the astronomers with the Event Horizon Telescope might not have succeeded in photographing the phenomenon.</a:t>
            </a:r>
          </a:p>
          <a:p>
            <a:pPr algn="just"/>
            <a:r>
              <a:rPr lang="en-US" dirty="0"/>
              <a:t>Basic research is conducted by large companies that invest in R&amp;D, universities, government institutions, non-profit research </a:t>
            </a:r>
            <a:r>
              <a:rPr lang="en-US" dirty="0" err="1"/>
              <a:t>centres</a:t>
            </a:r>
            <a:r>
              <a:rPr lang="en-US" dirty="0"/>
              <a:t>, and individuals.</a:t>
            </a:r>
          </a:p>
          <a:p>
            <a:endParaRPr lang="en-IN" dirty="0"/>
          </a:p>
        </p:txBody>
      </p:sp>
      <p:sp>
        <p:nvSpPr>
          <p:cNvPr id="4" name="Slide Number Placeholder 3">
            <a:extLst>
              <a:ext uri="{FF2B5EF4-FFF2-40B4-BE49-F238E27FC236}">
                <a16:creationId xmlns:a16="http://schemas.microsoft.com/office/drawing/2014/main" id="{2A144245-05DC-4E37-0BA1-E0BEDB902FA6}"/>
              </a:ext>
            </a:extLst>
          </p:cNvPr>
          <p:cNvSpPr>
            <a:spLocks noGrp="1"/>
          </p:cNvSpPr>
          <p:nvPr>
            <p:ph type="sldNum" sz="quarter" idx="15"/>
          </p:nvPr>
        </p:nvSpPr>
        <p:spPr/>
        <p:txBody>
          <a:bodyPr/>
          <a:lstStyle/>
          <a:p>
            <a:fld id="{6F69794D-20F2-4C7F-BAF8-A28C732FC46D}" type="slidenum">
              <a:rPr lang="en-US" smtClean="0"/>
              <a:pPr/>
              <a:t>8</a:t>
            </a:fld>
            <a:endParaRPr lang="en-US"/>
          </a:p>
        </p:txBody>
      </p:sp>
      <p:sp>
        <p:nvSpPr>
          <p:cNvPr id="5" name="Title 1">
            <a:extLst>
              <a:ext uri="{FF2B5EF4-FFF2-40B4-BE49-F238E27FC236}">
                <a16:creationId xmlns:a16="http://schemas.microsoft.com/office/drawing/2014/main" id="{CED22DD5-81F8-DA2E-7A7D-FCE9F3A6930B}"/>
              </a:ext>
            </a:extLst>
          </p:cNvPr>
          <p:cNvSpPr txBox="1">
            <a:spLocks/>
          </p:cNvSpPr>
          <p:nvPr/>
        </p:nvSpPr>
        <p:spPr>
          <a:xfrm>
            <a:off x="467686" y="355386"/>
            <a:ext cx="7467600"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400" b="1" dirty="0"/>
              <a:t>Basic Research</a:t>
            </a:r>
          </a:p>
        </p:txBody>
      </p:sp>
    </p:spTree>
    <p:extLst>
      <p:ext uri="{BB962C8B-B14F-4D97-AF65-F5344CB8AC3E}">
        <p14:creationId xmlns:p14="http://schemas.microsoft.com/office/powerpoint/2010/main" val="297682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CC80F0-1CE0-90AB-D2C9-8E8F60BCC27B}"/>
              </a:ext>
            </a:extLst>
          </p:cNvPr>
          <p:cNvSpPr>
            <a:spLocks noGrp="1"/>
          </p:cNvSpPr>
          <p:nvPr>
            <p:ph sz="quarter" idx="1"/>
          </p:nvPr>
        </p:nvSpPr>
        <p:spPr/>
        <p:txBody>
          <a:bodyPr/>
          <a:lstStyle/>
          <a:p>
            <a:pPr algn="just"/>
            <a:r>
              <a:rPr lang="en-US" dirty="0"/>
              <a:t>Sustaining innovation also refers to incremental innovation. Most innovation is conducted because something needs to perform better than it is able to do now. The goal is improve and expand existing possibilities. As can be seen in the innovation matrix, problems are well defined and the road ahead is also clear.</a:t>
            </a:r>
          </a:p>
          <a:p>
            <a:endParaRPr lang="en-IN" dirty="0"/>
          </a:p>
        </p:txBody>
      </p:sp>
      <p:sp>
        <p:nvSpPr>
          <p:cNvPr id="4" name="Slide Number Placeholder 3">
            <a:extLst>
              <a:ext uri="{FF2B5EF4-FFF2-40B4-BE49-F238E27FC236}">
                <a16:creationId xmlns:a16="http://schemas.microsoft.com/office/drawing/2014/main" id="{3BEDE254-8D7F-7493-E297-BDC8E51E58CD}"/>
              </a:ext>
            </a:extLst>
          </p:cNvPr>
          <p:cNvSpPr>
            <a:spLocks noGrp="1"/>
          </p:cNvSpPr>
          <p:nvPr>
            <p:ph type="sldNum" sz="quarter" idx="15"/>
          </p:nvPr>
        </p:nvSpPr>
        <p:spPr/>
        <p:txBody>
          <a:bodyPr/>
          <a:lstStyle/>
          <a:p>
            <a:fld id="{6F69794D-20F2-4C7F-BAF8-A28C732FC46D}" type="slidenum">
              <a:rPr lang="en-US" smtClean="0"/>
              <a:pPr/>
              <a:t>9</a:t>
            </a:fld>
            <a:endParaRPr lang="en-US"/>
          </a:p>
        </p:txBody>
      </p:sp>
      <p:sp>
        <p:nvSpPr>
          <p:cNvPr id="5" name="Title 1">
            <a:extLst>
              <a:ext uri="{FF2B5EF4-FFF2-40B4-BE49-F238E27FC236}">
                <a16:creationId xmlns:a16="http://schemas.microsoft.com/office/drawing/2014/main" id="{1C4363D6-5DD2-FFC0-9458-7635BE523910}"/>
              </a:ext>
            </a:extLst>
          </p:cNvPr>
          <p:cNvSpPr txBox="1">
            <a:spLocks noGrp="1"/>
          </p:cNvSpPr>
          <p:nvPr>
            <p:ph type="title"/>
          </p:nvPr>
        </p:nvSpPr>
        <p:spPr>
          <a:xfrm>
            <a:off x="457200" y="304800"/>
            <a:ext cx="7467600" cy="868362"/>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vert="horz" anchor="b">
            <a:normAutofit/>
          </a:bodyPr>
          <a:lstStyle>
            <a:lvl1pPr algn="l" rtl="0"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a:t>Sustaining Innovation</a:t>
            </a:r>
          </a:p>
        </p:txBody>
      </p:sp>
    </p:spTree>
    <p:extLst>
      <p:ext uri="{BB962C8B-B14F-4D97-AF65-F5344CB8AC3E}">
        <p14:creationId xmlns:p14="http://schemas.microsoft.com/office/powerpoint/2010/main" val="209030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1401</TotalTime>
  <Words>1120</Words>
  <Application>Microsoft Office PowerPoint</Application>
  <PresentationFormat>On-screen Show (4:3)</PresentationFormat>
  <Paragraphs>72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Aharoni</vt:lpstr>
      <vt:lpstr>Arial Black</vt:lpstr>
      <vt:lpstr>Bauhaus 93</vt:lpstr>
      <vt:lpstr>Calibri</vt:lpstr>
      <vt:lpstr>Century Schoolbook</vt:lpstr>
      <vt:lpstr>Wingdings</vt:lpstr>
      <vt:lpstr>Wingdings 2</vt:lpstr>
      <vt:lpstr>Oriel</vt:lpstr>
      <vt:lpstr>Types of Innovation  (Design Thinking)</vt:lpstr>
      <vt:lpstr>Innovation</vt:lpstr>
      <vt:lpstr>PowerPoint Presentation</vt:lpstr>
      <vt:lpstr>  Innovation </vt:lpstr>
      <vt:lpstr>Types of Innovation</vt:lpstr>
      <vt:lpstr>Breakthrough Innovation</vt:lpstr>
      <vt:lpstr>Disruptive Innovation</vt:lpstr>
      <vt:lpstr>PowerPoint Presentation</vt:lpstr>
      <vt:lpstr>Sustaining Innovation</vt:lpstr>
      <vt:lpstr>PowerPoint Presentation</vt:lpstr>
      <vt:lpstr>PowerPoint Presentation</vt:lpstr>
      <vt:lpstr>Disruptive Innovation</vt:lpstr>
      <vt:lpstr>Architectural Innovation</vt:lpstr>
      <vt:lpstr>Radical Innovation</vt:lpstr>
      <vt:lpstr>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&amp; Creativity  Sub: Design Thinking</dc:title>
  <dc:creator>prabhat</dc:creator>
  <cp:lastModifiedBy>prabhatresearch@gmail.com</cp:lastModifiedBy>
  <cp:revision>42</cp:revision>
  <dcterms:created xsi:type="dcterms:W3CDTF">2020-12-08T17:16:41Z</dcterms:created>
  <dcterms:modified xsi:type="dcterms:W3CDTF">2023-07-12T12:57:58Z</dcterms:modified>
</cp:coreProperties>
</file>