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94" r:id="rId2"/>
    <p:sldId id="279" r:id="rId3"/>
    <p:sldId id="273" r:id="rId4"/>
    <p:sldId id="277" r:id="rId5"/>
    <p:sldId id="276" r:id="rId6"/>
    <p:sldId id="275" r:id="rId7"/>
    <p:sldId id="280" r:id="rId8"/>
    <p:sldId id="281" r:id="rId9"/>
    <p:sldId id="282" r:id="rId10"/>
    <p:sldId id="285" r:id="rId11"/>
    <p:sldId id="278" r:id="rId12"/>
    <p:sldId id="286" r:id="rId13"/>
    <p:sldId id="292"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40892F-F265-4A5D-BAC2-BECD8F0C84A3}" type="doc">
      <dgm:prSet loTypeId="urn:microsoft.com/office/officeart/2005/8/layout/process1" loCatId="process" qsTypeId="urn:microsoft.com/office/officeart/2005/8/quickstyle/simple5" qsCatId="simple" csTypeId="urn:microsoft.com/office/officeart/2005/8/colors/accent1_2" csCatId="accent1" phldr="1"/>
      <dgm:spPr/>
    </dgm:pt>
    <dgm:pt modelId="{7E7C8BF3-A1EC-408D-AF0E-EA6E2B51BF4A}">
      <dgm:prSet phldrT="[Text]"/>
      <dgm:spPr/>
      <dgm:t>
        <a:bodyPr/>
        <a:lstStyle/>
        <a:p>
          <a:r>
            <a:rPr lang="en-US" b="1" dirty="0" smtClean="0"/>
            <a:t>Opportunity Identification </a:t>
          </a:r>
          <a:endParaRPr lang="en-US" b="1" dirty="0"/>
        </a:p>
      </dgm:t>
    </dgm:pt>
    <dgm:pt modelId="{7C24F7DA-2418-4229-B922-87BC6056C39F}" type="parTrans" cxnId="{854B94A1-EBD9-469F-A1D9-ED010CA5FDC6}">
      <dgm:prSet/>
      <dgm:spPr/>
      <dgm:t>
        <a:bodyPr/>
        <a:lstStyle/>
        <a:p>
          <a:endParaRPr lang="en-US"/>
        </a:p>
      </dgm:t>
    </dgm:pt>
    <dgm:pt modelId="{19DCEA61-C13C-4EB2-9011-2B886C647617}" type="sibTrans" cxnId="{854B94A1-EBD9-469F-A1D9-ED010CA5FDC6}">
      <dgm:prSet/>
      <dgm:spPr/>
      <dgm:t>
        <a:bodyPr/>
        <a:lstStyle/>
        <a:p>
          <a:endParaRPr lang="en-US"/>
        </a:p>
      </dgm:t>
    </dgm:pt>
    <dgm:pt modelId="{075F798E-D0E8-410E-8D48-B30BF406FA3A}">
      <dgm:prSet phldrT="[Text]"/>
      <dgm:spPr/>
      <dgm:t>
        <a:bodyPr/>
        <a:lstStyle/>
        <a:p>
          <a:r>
            <a:rPr lang="en-US" b="1" dirty="0" smtClean="0"/>
            <a:t>Opportunity Development </a:t>
          </a:r>
          <a:endParaRPr lang="en-US" b="1" dirty="0"/>
        </a:p>
      </dgm:t>
    </dgm:pt>
    <dgm:pt modelId="{2C65FC73-D25C-4A66-98C8-001A1D73089E}" type="parTrans" cxnId="{41327B71-7D86-494A-93CD-ECF10048D17E}">
      <dgm:prSet/>
      <dgm:spPr/>
      <dgm:t>
        <a:bodyPr/>
        <a:lstStyle/>
        <a:p>
          <a:endParaRPr lang="en-US"/>
        </a:p>
      </dgm:t>
    </dgm:pt>
    <dgm:pt modelId="{3A912358-8B09-4974-8C20-34E152EC87C8}" type="sibTrans" cxnId="{41327B71-7D86-494A-93CD-ECF10048D17E}">
      <dgm:prSet/>
      <dgm:spPr/>
      <dgm:t>
        <a:bodyPr/>
        <a:lstStyle/>
        <a:p>
          <a:endParaRPr lang="en-US"/>
        </a:p>
      </dgm:t>
    </dgm:pt>
    <dgm:pt modelId="{258D19BD-EF18-4A55-9F9A-2FA4CD2A40A2}">
      <dgm:prSet phldrT="[Text]"/>
      <dgm:spPr/>
      <dgm:t>
        <a:bodyPr/>
        <a:lstStyle/>
        <a:p>
          <a:r>
            <a:rPr lang="en-US" b="1" dirty="0" smtClean="0"/>
            <a:t>Scaling Up </a:t>
          </a:r>
          <a:endParaRPr lang="en-US" b="1" dirty="0"/>
        </a:p>
      </dgm:t>
    </dgm:pt>
    <dgm:pt modelId="{2A925758-F0F6-4CD6-AA31-B569E8D09B96}" type="parTrans" cxnId="{136B13A2-4EC1-4593-9D35-E1C03E90F209}">
      <dgm:prSet/>
      <dgm:spPr/>
      <dgm:t>
        <a:bodyPr/>
        <a:lstStyle/>
        <a:p>
          <a:endParaRPr lang="en-US"/>
        </a:p>
      </dgm:t>
    </dgm:pt>
    <dgm:pt modelId="{DF1E99A7-3317-4062-8B72-67C2F2A6359B}" type="sibTrans" cxnId="{136B13A2-4EC1-4593-9D35-E1C03E90F209}">
      <dgm:prSet/>
      <dgm:spPr/>
      <dgm:t>
        <a:bodyPr/>
        <a:lstStyle/>
        <a:p>
          <a:endParaRPr lang="en-US"/>
        </a:p>
      </dgm:t>
    </dgm:pt>
    <dgm:pt modelId="{C452EFD5-2653-4145-A2E0-E5F85ACD4887}">
      <dgm:prSet/>
      <dgm:spPr/>
      <dgm:t>
        <a:bodyPr/>
        <a:lstStyle/>
        <a:p>
          <a:r>
            <a:rPr lang="en-US" b="1" dirty="0" smtClean="0"/>
            <a:t>Growth</a:t>
          </a:r>
          <a:endParaRPr lang="en-US" b="1" dirty="0"/>
        </a:p>
      </dgm:t>
    </dgm:pt>
    <dgm:pt modelId="{0FA74497-233E-4F82-AB97-2C5DD5A5DF08}" type="parTrans" cxnId="{8876DD0D-E2C5-4D8D-B797-4B9F60736AB9}">
      <dgm:prSet/>
      <dgm:spPr/>
      <dgm:t>
        <a:bodyPr/>
        <a:lstStyle/>
        <a:p>
          <a:endParaRPr lang="en-US"/>
        </a:p>
      </dgm:t>
    </dgm:pt>
    <dgm:pt modelId="{10D369BD-2045-4CBD-9847-FC6C442138E4}" type="sibTrans" cxnId="{8876DD0D-E2C5-4D8D-B797-4B9F60736AB9}">
      <dgm:prSet/>
      <dgm:spPr/>
      <dgm:t>
        <a:bodyPr/>
        <a:lstStyle/>
        <a:p>
          <a:endParaRPr lang="en-US"/>
        </a:p>
      </dgm:t>
    </dgm:pt>
    <dgm:pt modelId="{B01BF9F3-AF73-494D-A848-A80137E52B09}" type="pres">
      <dgm:prSet presAssocID="{4C40892F-F265-4A5D-BAC2-BECD8F0C84A3}" presName="Name0" presStyleCnt="0">
        <dgm:presLayoutVars>
          <dgm:dir/>
          <dgm:resizeHandles val="exact"/>
        </dgm:presLayoutVars>
      </dgm:prSet>
      <dgm:spPr/>
    </dgm:pt>
    <dgm:pt modelId="{26E1F5B4-7005-4FEB-84A7-2AEABE4897CF}" type="pres">
      <dgm:prSet presAssocID="{7E7C8BF3-A1EC-408D-AF0E-EA6E2B51BF4A}" presName="node" presStyleLbl="node1" presStyleIdx="0" presStyleCnt="4" custScaleX="117288">
        <dgm:presLayoutVars>
          <dgm:bulletEnabled val="1"/>
        </dgm:presLayoutVars>
      </dgm:prSet>
      <dgm:spPr/>
      <dgm:t>
        <a:bodyPr/>
        <a:lstStyle/>
        <a:p>
          <a:endParaRPr lang="en-US"/>
        </a:p>
      </dgm:t>
    </dgm:pt>
    <dgm:pt modelId="{D62B34CB-B6DE-4942-A00D-B64D2912BE4C}" type="pres">
      <dgm:prSet presAssocID="{19DCEA61-C13C-4EB2-9011-2B886C647617}" presName="sibTrans" presStyleLbl="sibTrans2D1" presStyleIdx="0" presStyleCnt="3"/>
      <dgm:spPr/>
      <dgm:t>
        <a:bodyPr/>
        <a:lstStyle/>
        <a:p>
          <a:endParaRPr lang="en-US"/>
        </a:p>
      </dgm:t>
    </dgm:pt>
    <dgm:pt modelId="{48CEC942-410E-42E5-92B1-E84ECB03B951}" type="pres">
      <dgm:prSet presAssocID="{19DCEA61-C13C-4EB2-9011-2B886C647617}" presName="connectorText" presStyleLbl="sibTrans2D1" presStyleIdx="0" presStyleCnt="3"/>
      <dgm:spPr/>
      <dgm:t>
        <a:bodyPr/>
        <a:lstStyle/>
        <a:p>
          <a:endParaRPr lang="en-US"/>
        </a:p>
      </dgm:t>
    </dgm:pt>
    <dgm:pt modelId="{EB6A75D3-B112-4B9C-BD85-79F0DA753424}" type="pres">
      <dgm:prSet presAssocID="{075F798E-D0E8-410E-8D48-B30BF406FA3A}" presName="node" presStyleLbl="node1" presStyleIdx="1" presStyleCnt="4" custScaleX="116930">
        <dgm:presLayoutVars>
          <dgm:bulletEnabled val="1"/>
        </dgm:presLayoutVars>
      </dgm:prSet>
      <dgm:spPr/>
      <dgm:t>
        <a:bodyPr/>
        <a:lstStyle/>
        <a:p>
          <a:endParaRPr lang="en-US"/>
        </a:p>
      </dgm:t>
    </dgm:pt>
    <dgm:pt modelId="{01A8B17D-CD2E-43DE-BD95-E1D761ECF10C}" type="pres">
      <dgm:prSet presAssocID="{3A912358-8B09-4974-8C20-34E152EC87C8}" presName="sibTrans" presStyleLbl="sibTrans2D1" presStyleIdx="1" presStyleCnt="3"/>
      <dgm:spPr/>
      <dgm:t>
        <a:bodyPr/>
        <a:lstStyle/>
        <a:p>
          <a:endParaRPr lang="en-US"/>
        </a:p>
      </dgm:t>
    </dgm:pt>
    <dgm:pt modelId="{D59FED43-CC0B-4142-B45D-2DE2EF03AF02}" type="pres">
      <dgm:prSet presAssocID="{3A912358-8B09-4974-8C20-34E152EC87C8}" presName="connectorText" presStyleLbl="sibTrans2D1" presStyleIdx="1" presStyleCnt="3"/>
      <dgm:spPr/>
      <dgm:t>
        <a:bodyPr/>
        <a:lstStyle/>
        <a:p>
          <a:endParaRPr lang="en-US"/>
        </a:p>
      </dgm:t>
    </dgm:pt>
    <dgm:pt modelId="{9B7992EE-BE7B-401B-AA84-0C05D49AE33F}" type="pres">
      <dgm:prSet presAssocID="{258D19BD-EF18-4A55-9F9A-2FA4CD2A40A2}" presName="node" presStyleLbl="node1" presStyleIdx="2" presStyleCnt="4" custScaleX="120146" custLinFactNeighborX="-1648" custLinFactNeighborY="-1657">
        <dgm:presLayoutVars>
          <dgm:bulletEnabled val="1"/>
        </dgm:presLayoutVars>
      </dgm:prSet>
      <dgm:spPr/>
      <dgm:t>
        <a:bodyPr/>
        <a:lstStyle/>
        <a:p>
          <a:endParaRPr lang="en-US"/>
        </a:p>
      </dgm:t>
    </dgm:pt>
    <dgm:pt modelId="{A8490161-3D3C-4A8C-93AB-00F29FCEB9FC}" type="pres">
      <dgm:prSet presAssocID="{DF1E99A7-3317-4062-8B72-67C2F2A6359B}" presName="sibTrans" presStyleLbl="sibTrans2D1" presStyleIdx="2" presStyleCnt="3"/>
      <dgm:spPr/>
      <dgm:t>
        <a:bodyPr/>
        <a:lstStyle/>
        <a:p>
          <a:endParaRPr lang="en-US"/>
        </a:p>
      </dgm:t>
    </dgm:pt>
    <dgm:pt modelId="{1EF854BF-3176-4677-B854-608F71FF3220}" type="pres">
      <dgm:prSet presAssocID="{DF1E99A7-3317-4062-8B72-67C2F2A6359B}" presName="connectorText" presStyleLbl="sibTrans2D1" presStyleIdx="2" presStyleCnt="3"/>
      <dgm:spPr/>
      <dgm:t>
        <a:bodyPr/>
        <a:lstStyle/>
        <a:p>
          <a:endParaRPr lang="en-US"/>
        </a:p>
      </dgm:t>
    </dgm:pt>
    <dgm:pt modelId="{EC659E36-E05D-4729-8027-AB9959E10E0F}" type="pres">
      <dgm:prSet presAssocID="{C452EFD5-2653-4145-A2E0-E5F85ACD4887}" presName="node" presStyleLbl="node1" presStyleIdx="3" presStyleCnt="4" custScaleX="118297">
        <dgm:presLayoutVars>
          <dgm:bulletEnabled val="1"/>
        </dgm:presLayoutVars>
      </dgm:prSet>
      <dgm:spPr/>
      <dgm:t>
        <a:bodyPr/>
        <a:lstStyle/>
        <a:p>
          <a:endParaRPr lang="en-US"/>
        </a:p>
      </dgm:t>
    </dgm:pt>
  </dgm:ptLst>
  <dgm:cxnLst>
    <dgm:cxn modelId="{C293B5BB-862A-4F9B-A02E-18B26A4CD673}" type="presOf" srcId="{7E7C8BF3-A1EC-408D-AF0E-EA6E2B51BF4A}" destId="{26E1F5B4-7005-4FEB-84A7-2AEABE4897CF}" srcOrd="0" destOrd="0" presId="urn:microsoft.com/office/officeart/2005/8/layout/process1"/>
    <dgm:cxn modelId="{577BA29B-98D7-44AF-9038-152BEA155791}" type="presOf" srcId="{4C40892F-F265-4A5D-BAC2-BECD8F0C84A3}" destId="{B01BF9F3-AF73-494D-A848-A80137E52B09}" srcOrd="0" destOrd="0" presId="urn:microsoft.com/office/officeart/2005/8/layout/process1"/>
    <dgm:cxn modelId="{711AE5F1-4A04-453F-9195-54A44B0E86DA}" type="presOf" srcId="{258D19BD-EF18-4A55-9F9A-2FA4CD2A40A2}" destId="{9B7992EE-BE7B-401B-AA84-0C05D49AE33F}" srcOrd="0" destOrd="0" presId="urn:microsoft.com/office/officeart/2005/8/layout/process1"/>
    <dgm:cxn modelId="{8876DD0D-E2C5-4D8D-B797-4B9F60736AB9}" srcId="{4C40892F-F265-4A5D-BAC2-BECD8F0C84A3}" destId="{C452EFD5-2653-4145-A2E0-E5F85ACD4887}" srcOrd="3" destOrd="0" parTransId="{0FA74497-233E-4F82-AB97-2C5DD5A5DF08}" sibTransId="{10D369BD-2045-4CBD-9847-FC6C442138E4}"/>
    <dgm:cxn modelId="{047001F6-34BC-456C-AB67-F4EC3FD171BF}" type="presOf" srcId="{19DCEA61-C13C-4EB2-9011-2B886C647617}" destId="{48CEC942-410E-42E5-92B1-E84ECB03B951}" srcOrd="1" destOrd="0" presId="urn:microsoft.com/office/officeart/2005/8/layout/process1"/>
    <dgm:cxn modelId="{14DE6B62-E5D6-4997-9C59-22A216E457B1}" type="presOf" srcId="{075F798E-D0E8-410E-8D48-B30BF406FA3A}" destId="{EB6A75D3-B112-4B9C-BD85-79F0DA753424}" srcOrd="0" destOrd="0" presId="urn:microsoft.com/office/officeart/2005/8/layout/process1"/>
    <dgm:cxn modelId="{8E41927D-4717-4CAE-BC1A-E6E5203674FF}" type="presOf" srcId="{DF1E99A7-3317-4062-8B72-67C2F2A6359B}" destId="{1EF854BF-3176-4677-B854-608F71FF3220}" srcOrd="1" destOrd="0" presId="urn:microsoft.com/office/officeart/2005/8/layout/process1"/>
    <dgm:cxn modelId="{A44401C1-D89A-4610-98DD-E738C1B57C0E}" type="presOf" srcId="{DF1E99A7-3317-4062-8B72-67C2F2A6359B}" destId="{A8490161-3D3C-4A8C-93AB-00F29FCEB9FC}" srcOrd="0" destOrd="0" presId="urn:microsoft.com/office/officeart/2005/8/layout/process1"/>
    <dgm:cxn modelId="{136B13A2-4EC1-4593-9D35-E1C03E90F209}" srcId="{4C40892F-F265-4A5D-BAC2-BECD8F0C84A3}" destId="{258D19BD-EF18-4A55-9F9A-2FA4CD2A40A2}" srcOrd="2" destOrd="0" parTransId="{2A925758-F0F6-4CD6-AA31-B569E8D09B96}" sibTransId="{DF1E99A7-3317-4062-8B72-67C2F2A6359B}"/>
    <dgm:cxn modelId="{BD2087B1-73AA-47C2-B330-9B53FEABFCF1}" type="presOf" srcId="{19DCEA61-C13C-4EB2-9011-2B886C647617}" destId="{D62B34CB-B6DE-4942-A00D-B64D2912BE4C}" srcOrd="0" destOrd="0" presId="urn:microsoft.com/office/officeart/2005/8/layout/process1"/>
    <dgm:cxn modelId="{A24E383F-8720-42AF-ACC8-7F9C4212C6AE}" type="presOf" srcId="{3A912358-8B09-4974-8C20-34E152EC87C8}" destId="{D59FED43-CC0B-4142-B45D-2DE2EF03AF02}" srcOrd="1" destOrd="0" presId="urn:microsoft.com/office/officeart/2005/8/layout/process1"/>
    <dgm:cxn modelId="{1C5BAE3B-10FD-41A6-ACCC-602292AB1C80}" type="presOf" srcId="{3A912358-8B09-4974-8C20-34E152EC87C8}" destId="{01A8B17D-CD2E-43DE-BD95-E1D761ECF10C}" srcOrd="0" destOrd="0" presId="urn:microsoft.com/office/officeart/2005/8/layout/process1"/>
    <dgm:cxn modelId="{854B94A1-EBD9-469F-A1D9-ED010CA5FDC6}" srcId="{4C40892F-F265-4A5D-BAC2-BECD8F0C84A3}" destId="{7E7C8BF3-A1EC-408D-AF0E-EA6E2B51BF4A}" srcOrd="0" destOrd="0" parTransId="{7C24F7DA-2418-4229-B922-87BC6056C39F}" sibTransId="{19DCEA61-C13C-4EB2-9011-2B886C647617}"/>
    <dgm:cxn modelId="{15794067-0002-49DE-83E6-2965557AF58A}" type="presOf" srcId="{C452EFD5-2653-4145-A2E0-E5F85ACD4887}" destId="{EC659E36-E05D-4729-8027-AB9959E10E0F}" srcOrd="0" destOrd="0" presId="urn:microsoft.com/office/officeart/2005/8/layout/process1"/>
    <dgm:cxn modelId="{41327B71-7D86-494A-93CD-ECF10048D17E}" srcId="{4C40892F-F265-4A5D-BAC2-BECD8F0C84A3}" destId="{075F798E-D0E8-410E-8D48-B30BF406FA3A}" srcOrd="1" destOrd="0" parTransId="{2C65FC73-D25C-4A66-98C8-001A1D73089E}" sibTransId="{3A912358-8B09-4974-8C20-34E152EC87C8}"/>
    <dgm:cxn modelId="{25559C3D-DA5A-42E9-946D-3504CD10AC21}" type="presParOf" srcId="{B01BF9F3-AF73-494D-A848-A80137E52B09}" destId="{26E1F5B4-7005-4FEB-84A7-2AEABE4897CF}" srcOrd="0" destOrd="0" presId="urn:microsoft.com/office/officeart/2005/8/layout/process1"/>
    <dgm:cxn modelId="{CBE5A276-17F6-4891-B1FD-FF8AF471363A}" type="presParOf" srcId="{B01BF9F3-AF73-494D-A848-A80137E52B09}" destId="{D62B34CB-B6DE-4942-A00D-B64D2912BE4C}" srcOrd="1" destOrd="0" presId="urn:microsoft.com/office/officeart/2005/8/layout/process1"/>
    <dgm:cxn modelId="{B0C0BC34-A85E-4888-AD29-A8B0F1922418}" type="presParOf" srcId="{D62B34CB-B6DE-4942-A00D-B64D2912BE4C}" destId="{48CEC942-410E-42E5-92B1-E84ECB03B951}" srcOrd="0" destOrd="0" presId="urn:microsoft.com/office/officeart/2005/8/layout/process1"/>
    <dgm:cxn modelId="{27EA1D77-B2A0-44EA-A02F-E6F0C0466D93}" type="presParOf" srcId="{B01BF9F3-AF73-494D-A848-A80137E52B09}" destId="{EB6A75D3-B112-4B9C-BD85-79F0DA753424}" srcOrd="2" destOrd="0" presId="urn:microsoft.com/office/officeart/2005/8/layout/process1"/>
    <dgm:cxn modelId="{270DEC64-6A94-4CF2-A5BF-6310CF2B0D68}" type="presParOf" srcId="{B01BF9F3-AF73-494D-A848-A80137E52B09}" destId="{01A8B17D-CD2E-43DE-BD95-E1D761ECF10C}" srcOrd="3" destOrd="0" presId="urn:microsoft.com/office/officeart/2005/8/layout/process1"/>
    <dgm:cxn modelId="{2C5DAF8F-BC0C-4094-89E2-66A7AD50553E}" type="presParOf" srcId="{01A8B17D-CD2E-43DE-BD95-E1D761ECF10C}" destId="{D59FED43-CC0B-4142-B45D-2DE2EF03AF02}" srcOrd="0" destOrd="0" presId="urn:microsoft.com/office/officeart/2005/8/layout/process1"/>
    <dgm:cxn modelId="{A8A5EBC4-443B-44E9-BA77-10F1786621E4}" type="presParOf" srcId="{B01BF9F3-AF73-494D-A848-A80137E52B09}" destId="{9B7992EE-BE7B-401B-AA84-0C05D49AE33F}" srcOrd="4" destOrd="0" presId="urn:microsoft.com/office/officeart/2005/8/layout/process1"/>
    <dgm:cxn modelId="{185F1604-7BD5-498E-9D31-736F7636BE67}" type="presParOf" srcId="{B01BF9F3-AF73-494D-A848-A80137E52B09}" destId="{A8490161-3D3C-4A8C-93AB-00F29FCEB9FC}" srcOrd="5" destOrd="0" presId="urn:microsoft.com/office/officeart/2005/8/layout/process1"/>
    <dgm:cxn modelId="{C8A3310D-9EEB-4B4E-9C47-9828983839BC}" type="presParOf" srcId="{A8490161-3D3C-4A8C-93AB-00F29FCEB9FC}" destId="{1EF854BF-3176-4677-B854-608F71FF3220}" srcOrd="0" destOrd="0" presId="urn:microsoft.com/office/officeart/2005/8/layout/process1"/>
    <dgm:cxn modelId="{482F0D53-1919-4153-9D79-5A1B9C8A4E0E}" type="presParOf" srcId="{B01BF9F3-AF73-494D-A848-A80137E52B09}" destId="{EC659E36-E05D-4729-8027-AB9959E10E0F}" srcOrd="6"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2C434-EA0B-4A99-A060-55E0F5CAADF1}" type="datetimeFigureOut">
              <a:rPr lang="en-US" smtClean="0"/>
              <a:pPr/>
              <a:t>2/10/2022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AA49D2-2E41-4A18-9A6B-00A86F9F84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DD5B76-57E2-4AAC-89AF-46D1ECCDFB4E}" type="datetime1">
              <a:rPr lang="en-US" smtClean="0"/>
              <a:pPr/>
              <a:t>2/10/2022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F69794D-20F2-4C7F-BAF8-A28C732FC4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F89EDD-B1C1-4980-9506-BCFD9331BE86}" type="datetime1">
              <a:rPr lang="en-US" smtClean="0"/>
              <a:pPr/>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9794D-20F2-4C7F-BAF8-A28C732FC4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8D3738-BF80-49B1-A9B7-200002F86A8C}" type="datetime1">
              <a:rPr lang="en-US" smtClean="0"/>
              <a:pPr/>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9794D-20F2-4C7F-BAF8-A28C732FC4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94A5BA2-EC49-4E30-B220-64F7BA0CF7B5}" type="datetime1">
              <a:rPr lang="en-US" smtClean="0"/>
              <a:pPr/>
              <a:t>2/10/2022</a:t>
            </a:fld>
            <a:endParaRPr lang="en-US"/>
          </a:p>
        </p:txBody>
      </p:sp>
      <p:sp>
        <p:nvSpPr>
          <p:cNvPr id="9" name="Slide Number Placeholder 8"/>
          <p:cNvSpPr>
            <a:spLocks noGrp="1"/>
          </p:cNvSpPr>
          <p:nvPr>
            <p:ph type="sldNum" sz="quarter" idx="15"/>
          </p:nvPr>
        </p:nvSpPr>
        <p:spPr/>
        <p:txBody>
          <a:bodyPr rtlCol="0"/>
          <a:lstStyle/>
          <a:p>
            <a:fld id="{6F69794D-20F2-4C7F-BAF8-A28C732FC46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89319A1-EE15-4063-9A52-AEF58B931477}" type="datetime1">
              <a:rPr lang="en-US" smtClean="0"/>
              <a:pPr/>
              <a:t>2/10/2022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F69794D-20F2-4C7F-BAF8-A28C732FC46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A0880DB-FE3D-4620-AC90-944B151A3B4B}" type="datetime1">
              <a:rPr lang="en-US" smtClean="0"/>
              <a:pPr/>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9794D-20F2-4C7F-BAF8-A28C732FC46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D691D29-EA18-441D-BEC4-03FAD5F237EC}" type="datetime1">
              <a:rPr lang="en-US" smtClean="0"/>
              <a:pPr/>
              <a:t>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9794D-20F2-4C7F-BAF8-A28C732FC46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7296A1F-782F-4803-98FA-F1DBA79C14FE}" type="datetime1">
              <a:rPr lang="en-US" smtClean="0"/>
              <a:pPr/>
              <a:t>2/10/2022</a:t>
            </a:fld>
            <a:endParaRPr lang="en-US"/>
          </a:p>
        </p:txBody>
      </p:sp>
      <p:sp>
        <p:nvSpPr>
          <p:cNvPr id="7" name="Slide Number Placeholder 6"/>
          <p:cNvSpPr>
            <a:spLocks noGrp="1"/>
          </p:cNvSpPr>
          <p:nvPr>
            <p:ph type="sldNum" sz="quarter" idx="11"/>
          </p:nvPr>
        </p:nvSpPr>
        <p:spPr/>
        <p:txBody>
          <a:bodyPr rtlCol="0"/>
          <a:lstStyle/>
          <a:p>
            <a:fld id="{6F69794D-20F2-4C7F-BAF8-A28C732FC46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F2849-D05E-427F-AE5D-FD6A056EEBD0}" type="datetime1">
              <a:rPr lang="en-US" smtClean="0"/>
              <a:pPr/>
              <a:t>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9794D-20F2-4C7F-BAF8-A28C732FC4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3C4D4C9-9BDE-42BE-9C89-090FBB4C2DAF}" type="datetime1">
              <a:rPr lang="en-US" smtClean="0"/>
              <a:pPr/>
              <a:t>2/10/2022</a:t>
            </a:fld>
            <a:endParaRPr lang="en-US"/>
          </a:p>
        </p:txBody>
      </p:sp>
      <p:sp>
        <p:nvSpPr>
          <p:cNvPr id="22" name="Slide Number Placeholder 21"/>
          <p:cNvSpPr>
            <a:spLocks noGrp="1"/>
          </p:cNvSpPr>
          <p:nvPr>
            <p:ph type="sldNum" sz="quarter" idx="15"/>
          </p:nvPr>
        </p:nvSpPr>
        <p:spPr/>
        <p:txBody>
          <a:bodyPr rtlCol="0"/>
          <a:lstStyle/>
          <a:p>
            <a:fld id="{6F69794D-20F2-4C7F-BAF8-A28C732FC46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02C849F-D19D-41AD-862D-EB060FCD6366}" type="datetime1">
              <a:rPr lang="en-US" smtClean="0"/>
              <a:pPr/>
              <a:t>2/10/2022</a:t>
            </a:fld>
            <a:endParaRPr lang="en-US"/>
          </a:p>
        </p:txBody>
      </p:sp>
      <p:sp>
        <p:nvSpPr>
          <p:cNvPr id="18" name="Slide Number Placeholder 17"/>
          <p:cNvSpPr>
            <a:spLocks noGrp="1"/>
          </p:cNvSpPr>
          <p:nvPr>
            <p:ph type="sldNum" sz="quarter" idx="11"/>
          </p:nvPr>
        </p:nvSpPr>
        <p:spPr/>
        <p:txBody>
          <a:bodyPr rtlCol="0"/>
          <a:lstStyle/>
          <a:p>
            <a:fld id="{6F69794D-20F2-4C7F-BAF8-A28C732FC46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FFFEC12-2A8C-4118-8FD7-F443583379ED}" type="datetime1">
              <a:rPr lang="en-US" smtClean="0"/>
              <a:pPr/>
              <a:t>2/10/2022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F69794D-20F2-4C7F-BAF8-A28C732FC4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harappa.education/harappa-diaries/what-is-creative-thinking-and-its-importan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09600"/>
            <a:ext cx="5181600" cy="2895600"/>
          </a:xfrm>
        </p:spPr>
        <p:txBody>
          <a:bodyPr>
            <a:normAutofit fontScale="90000"/>
          </a:bodyPr>
          <a:lstStyle/>
          <a:p>
            <a:pPr algn="ctr">
              <a:defRPr/>
            </a:pPr>
            <a:r>
              <a:rPr lang="en-US" sz="5400" dirty="0" smtClean="0">
                <a:solidFill>
                  <a:srgbClr val="0070C0"/>
                </a:solidFill>
                <a:latin typeface="Aharoni" pitchFamily="2" charset="-79"/>
                <a:cs typeface="Aharoni" pitchFamily="2" charset="-79"/>
              </a:rPr>
              <a:t>Driving Innovation in </a:t>
            </a:r>
            <a:r>
              <a:rPr lang="en-US" sz="5400" dirty="0" err="1" smtClean="0">
                <a:solidFill>
                  <a:srgbClr val="0070C0"/>
                </a:solidFill>
                <a:latin typeface="Aharoni" pitchFamily="2" charset="-79"/>
                <a:cs typeface="Aharoni" pitchFamily="2" charset="-79"/>
              </a:rPr>
              <a:t>Organisations</a:t>
            </a:r>
            <a:r>
              <a:rPr lang="en-US" sz="5400" dirty="0" smtClean="0">
                <a:solidFill>
                  <a:srgbClr val="0070C0"/>
                </a:solidFill>
                <a:latin typeface="Aharoni" pitchFamily="2" charset="-79"/>
                <a:cs typeface="Aharoni" pitchFamily="2" charset="-79"/>
              </a:rPr>
              <a:t> </a:t>
            </a:r>
            <a:r>
              <a:rPr lang="en-US" sz="3200" dirty="0" smtClean="0">
                <a:solidFill>
                  <a:schemeClr val="accent2">
                    <a:lumMod val="50000"/>
                  </a:schemeClr>
                </a:solidFill>
              </a:rPr>
              <a:t/>
            </a:r>
            <a:br>
              <a:rPr lang="en-US" sz="3200" dirty="0" smtClean="0">
                <a:solidFill>
                  <a:schemeClr val="accent2">
                    <a:lumMod val="50000"/>
                  </a:schemeClr>
                </a:solidFill>
              </a:rPr>
            </a:br>
            <a:r>
              <a:rPr lang="en-US" sz="3200" b="0" dirty="0" smtClean="0">
                <a:solidFill>
                  <a:srgbClr val="FF0000"/>
                </a:solidFill>
                <a:latin typeface="Bauhaus 93" pitchFamily="82" charset="0"/>
              </a:rPr>
              <a:t>(</a:t>
            </a:r>
            <a:r>
              <a:rPr lang="en-US" sz="3600" b="0" dirty="0" smtClean="0">
                <a:solidFill>
                  <a:srgbClr val="FF0000"/>
                </a:solidFill>
                <a:latin typeface="Bauhaus 93" pitchFamily="82" charset="0"/>
              </a:rPr>
              <a:t>Design Thinking)</a:t>
            </a:r>
            <a:endParaRPr lang="en-US" sz="3200" b="0" dirty="0">
              <a:solidFill>
                <a:srgbClr val="FF0000"/>
              </a:solidFill>
              <a:latin typeface="Bauhaus 93" pitchFamily="82" charset="0"/>
            </a:endParaRPr>
          </a:p>
        </p:txBody>
      </p:sp>
      <p:sp>
        <p:nvSpPr>
          <p:cNvPr id="8195" name="Subtitle 2"/>
          <p:cNvSpPr>
            <a:spLocks noGrp="1"/>
          </p:cNvSpPr>
          <p:nvPr>
            <p:ph type="subTitle" idx="1"/>
          </p:nvPr>
        </p:nvSpPr>
        <p:spPr>
          <a:xfrm>
            <a:off x="2514600" y="4343400"/>
            <a:ext cx="5638800" cy="1905000"/>
          </a:xfrm>
        </p:spPr>
        <p:txBody>
          <a:bodyPr/>
          <a:lstStyle/>
          <a:p>
            <a:pPr algn="ctr"/>
            <a:r>
              <a:rPr lang="en-US" sz="3200" smtClean="0">
                <a:solidFill>
                  <a:srgbClr val="002060"/>
                </a:solidFill>
              </a:rPr>
              <a:t>Dr Prabhat K. Dwivedi</a:t>
            </a:r>
          </a:p>
          <a:p>
            <a:pPr algn="ctr"/>
            <a:r>
              <a:rPr lang="en-US" sz="2400" smtClean="0">
                <a:solidFill>
                  <a:srgbClr val="00B050"/>
                </a:solidFill>
              </a:rPr>
              <a:t>Associate Professor</a:t>
            </a:r>
          </a:p>
          <a:p>
            <a:pPr algn="ctr"/>
            <a:r>
              <a:rPr lang="en-US" sz="2400" smtClean="0">
                <a:solidFill>
                  <a:srgbClr val="00B050"/>
                </a:solidFill>
              </a:rPr>
              <a:t>Deptt. of Business Management, </a:t>
            </a:r>
          </a:p>
          <a:p>
            <a:pPr algn="ctr"/>
            <a:r>
              <a:rPr lang="en-US" sz="2400" smtClean="0">
                <a:solidFill>
                  <a:srgbClr val="00B050"/>
                </a:solidFill>
              </a:rPr>
              <a:t>CSJM University, Kanpur, India</a:t>
            </a:r>
          </a:p>
          <a:p>
            <a:pPr algn="ctr"/>
            <a:endParaRPr lang="en-US" sz="2000" smtClean="0">
              <a:solidFill>
                <a:srgbClr val="00B050"/>
              </a:solidFill>
            </a:endParaRPr>
          </a:p>
        </p:txBody>
      </p:sp>
      <p:pic>
        <p:nvPicPr>
          <p:cNvPr id="8196" name="Picture 3" descr="10 Design Thinking Tools: Turn Creativity and Data Into Growth"/>
          <p:cNvPicPr>
            <a:picLocks noChangeAspect="1" noChangeArrowheads="1"/>
          </p:cNvPicPr>
          <p:nvPr/>
        </p:nvPicPr>
        <p:blipFill>
          <a:blip r:embed="rId2"/>
          <a:srcRect l="17702" r="23448"/>
          <a:stretch>
            <a:fillRect/>
          </a:stretch>
        </p:blipFill>
        <p:spPr bwMode="auto">
          <a:xfrm>
            <a:off x="7772400" y="0"/>
            <a:ext cx="1371600" cy="1295400"/>
          </a:xfrm>
          <a:prstGeom prst="rect">
            <a:avLst/>
          </a:prstGeom>
          <a:noFill/>
          <a:ln w="9525">
            <a:noFill/>
            <a:miter lim="800000"/>
            <a:headEnd/>
            <a:tailEnd/>
          </a:ln>
        </p:spPr>
      </p:pic>
      <p:pic>
        <p:nvPicPr>
          <p:cNvPr id="8197" name="Picture 8" descr="Universities | PIM"/>
          <p:cNvPicPr>
            <a:picLocks noChangeAspect="1" noChangeArrowheads="1"/>
          </p:cNvPicPr>
          <p:nvPr/>
        </p:nvPicPr>
        <p:blipFill>
          <a:blip r:embed="rId3"/>
          <a:srcRect l="2301" t="2229" r="1848" b="2229"/>
          <a:stretch>
            <a:fillRect/>
          </a:stretch>
        </p:blipFill>
        <p:spPr bwMode="auto">
          <a:xfrm>
            <a:off x="0" y="0"/>
            <a:ext cx="16764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305800" cy="6092952"/>
          </a:xfrm>
          <a:solidFill>
            <a:schemeClr val="accent6">
              <a:lumMod val="40000"/>
              <a:lumOff val="60000"/>
            </a:schemeClr>
          </a:solidFill>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dirty="0" smtClean="0"/>
              <a:t>    </a:t>
            </a:r>
          </a:p>
          <a:p>
            <a:pPr>
              <a:buNone/>
            </a:pPr>
            <a:r>
              <a:rPr lang="en-US" sz="2800" dirty="0" smtClean="0"/>
              <a:t>   </a:t>
            </a:r>
          </a:p>
          <a:p>
            <a:pPr>
              <a:buNone/>
            </a:pPr>
            <a:endParaRPr lang="en-US" sz="2800" dirty="0" smtClean="0"/>
          </a:p>
          <a:p>
            <a:pPr algn="just">
              <a:buNone/>
            </a:pPr>
            <a:r>
              <a:rPr lang="en-US" sz="2800" dirty="0" smtClean="0"/>
              <a:t>   An innovation research conducted by </a:t>
            </a:r>
            <a:r>
              <a:rPr lang="en-US" sz="2800" b="1" dirty="0" smtClean="0">
                <a:solidFill>
                  <a:srgbClr val="C00000"/>
                </a:solidFill>
              </a:rPr>
              <a:t>Chase Consulting Group </a:t>
            </a:r>
            <a:r>
              <a:rPr lang="en-US" sz="2800" dirty="0" smtClean="0"/>
              <a:t>identified </a:t>
            </a:r>
            <a:r>
              <a:rPr lang="en-US" sz="2800" b="1" dirty="0" smtClean="0"/>
              <a:t>the major innovation strategies organizations are employing to address future threats to their organizations or industry/sector.</a:t>
            </a:r>
          </a:p>
          <a:p>
            <a:pPr>
              <a:buNone/>
            </a:pPr>
            <a:r>
              <a:rPr lang="en-US" sz="2800" dirty="0" smtClean="0"/>
              <a:t>   </a:t>
            </a:r>
          </a:p>
          <a:p>
            <a:pPr>
              <a:buNone/>
            </a:pPr>
            <a:endParaRPr lang="en-US" sz="2800" i="1" dirty="0" smtClean="0"/>
          </a:p>
          <a:p>
            <a:pPr>
              <a:buNone/>
            </a:pPr>
            <a:endParaRPr lang="en-US" sz="2800" i="1" dirty="0" smtClean="0"/>
          </a:p>
        </p:txBody>
      </p:sp>
      <p:sp>
        <p:nvSpPr>
          <p:cNvPr id="4" name="Slide Number Placeholder 3"/>
          <p:cNvSpPr>
            <a:spLocks noGrp="1"/>
          </p:cNvSpPr>
          <p:nvPr>
            <p:ph type="sldNum" sz="quarter" idx="15"/>
          </p:nvPr>
        </p:nvSpPr>
        <p:spPr/>
        <p:txBody>
          <a:bodyPr/>
          <a:lstStyle/>
          <a:p>
            <a:fld id="{6F69794D-20F2-4C7F-BAF8-A28C732FC46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6F69794D-20F2-4C7F-BAF8-A28C732FC46D}" type="slidenum">
              <a:rPr lang="en-US" smtClean="0"/>
              <a:pPr/>
              <a:t>11</a:t>
            </a:fld>
            <a:endParaRPr lang="en-US" dirty="0"/>
          </a:p>
        </p:txBody>
      </p:sp>
      <p:pic>
        <p:nvPicPr>
          <p:cNvPr id="5" name="Content Placeholder 4"/>
          <p:cNvPicPr>
            <a:picLocks noGrp="1"/>
          </p:cNvPicPr>
          <p:nvPr>
            <p:ph sz="quarter" idx="1"/>
          </p:nvPr>
        </p:nvPicPr>
        <p:blipFill>
          <a:blip r:embed="rId2"/>
          <a:srcRect l="5254" t="16810" r="37785" b="21327"/>
          <a:stretch>
            <a:fillRect/>
          </a:stretch>
        </p:blipFill>
        <p:spPr bwMode="auto">
          <a:xfrm>
            <a:off x="152400" y="0"/>
            <a:ext cx="8839200" cy="685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696200" cy="5788152"/>
          </a:xfrm>
        </p:spPr>
        <p:style>
          <a:lnRef idx="1">
            <a:schemeClr val="accent2"/>
          </a:lnRef>
          <a:fillRef idx="2">
            <a:schemeClr val="accent2"/>
          </a:fillRef>
          <a:effectRef idx="1">
            <a:schemeClr val="accent2"/>
          </a:effectRef>
          <a:fontRef idx="minor">
            <a:schemeClr val="dk1"/>
          </a:fontRef>
        </p:style>
        <p:txBody>
          <a:bodyPr/>
          <a:lstStyle/>
          <a:p>
            <a:pPr algn="just">
              <a:buNone/>
            </a:pPr>
            <a:r>
              <a:rPr lang="en-US" b="1" dirty="0" smtClean="0"/>
              <a:t>  </a:t>
            </a:r>
          </a:p>
          <a:p>
            <a:pPr algn="just">
              <a:buNone/>
            </a:pPr>
            <a:r>
              <a:rPr lang="en-US" b="1" dirty="0" smtClean="0"/>
              <a:t>   Two of the top three innovation strategies are responding to customers changing demands; improving the customer experience and developing new products and services.</a:t>
            </a:r>
            <a:endParaRPr lang="en-US" b="1" dirty="0"/>
          </a:p>
        </p:txBody>
      </p:sp>
      <p:sp>
        <p:nvSpPr>
          <p:cNvPr id="4" name="Slide Number Placeholder 3"/>
          <p:cNvSpPr>
            <a:spLocks noGrp="1"/>
          </p:cNvSpPr>
          <p:nvPr>
            <p:ph type="sldNum" sz="quarter" idx="15"/>
          </p:nvPr>
        </p:nvSpPr>
        <p:spPr/>
        <p:txBody>
          <a:bodyPr/>
          <a:lstStyle/>
          <a:p>
            <a:fld id="{6F69794D-20F2-4C7F-BAF8-A28C732FC46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a:t>
            </a:r>
            <a:endParaRPr lang="en-US" b="1" dirty="0"/>
          </a:p>
        </p:txBody>
      </p:sp>
      <p:sp>
        <p:nvSpPr>
          <p:cNvPr id="3" name="Content Placeholder 2"/>
          <p:cNvSpPr>
            <a:spLocks noGrp="1"/>
          </p:cNvSpPr>
          <p:nvPr>
            <p:ph sz="quarter" idx="1"/>
          </p:nvPr>
        </p:nvSpPr>
        <p:spPr/>
        <p:txBody>
          <a:bodyPr/>
          <a:lstStyle/>
          <a:p>
            <a:r>
              <a:rPr lang="en-US" dirty="0" smtClean="0">
                <a:hlinkClick r:id="rId2"/>
              </a:rPr>
              <a:t>https://harappa.education/harappa-diaries/what-is-creative-thinking-and-its-importance</a:t>
            </a:r>
            <a:endParaRPr lang="en-US" dirty="0" smtClean="0"/>
          </a:p>
          <a:p>
            <a:r>
              <a:rPr lang="en-US" i="1" dirty="0" smtClean="0"/>
              <a:t>https://www.chasegroup.com.au/how-to-successfully-drive-innovation-in-organisations</a:t>
            </a:r>
          </a:p>
          <a:p>
            <a:endParaRPr lang="en-US" dirty="0"/>
          </a:p>
        </p:txBody>
      </p:sp>
      <p:sp>
        <p:nvSpPr>
          <p:cNvPr id="4" name="Slide Number Placeholder 3"/>
          <p:cNvSpPr>
            <a:spLocks noGrp="1"/>
          </p:cNvSpPr>
          <p:nvPr>
            <p:ph type="sldNum" sz="quarter" idx="15"/>
          </p:nvPr>
        </p:nvSpPr>
        <p:spPr/>
        <p:txBody>
          <a:bodyPr/>
          <a:lstStyle/>
          <a:p>
            <a:fld id="{6F69794D-20F2-4C7F-BAF8-A28C732FC46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B6F15528-21DE-4FAA-801E-634DDDAF4B2B}" type="slidenum">
              <a:rPr lang="en-US" smtClean="0"/>
              <a:pPr/>
              <a:t>14</a:t>
            </a:fld>
            <a:endParaRPr lang="en-US" dirty="0"/>
          </a:p>
        </p:txBody>
      </p:sp>
      <p:sp>
        <p:nvSpPr>
          <p:cNvPr id="5" name="Footer Placeholder 4"/>
          <p:cNvSpPr>
            <a:spLocks noGrp="1"/>
          </p:cNvSpPr>
          <p:nvPr>
            <p:ph type="ftr" sz="quarter" idx="16"/>
          </p:nvPr>
        </p:nvSpPr>
        <p:spPr/>
        <p:txBody>
          <a:bodyPr/>
          <a:lstStyle/>
          <a:p>
            <a:r>
              <a:rPr lang="en-US" dirty="0" smtClean="0"/>
              <a:t>Dr Prabhat </a:t>
            </a:r>
            <a:r>
              <a:rPr lang="en-US" dirty="0" err="1" smtClean="0"/>
              <a:t>Dwivedi</a:t>
            </a:r>
            <a:r>
              <a:rPr lang="en-US" dirty="0" smtClean="0"/>
              <a:t>, </a:t>
            </a:r>
            <a:r>
              <a:rPr lang="en-US" dirty="0" err="1" smtClean="0"/>
              <a:t>Asso</a:t>
            </a:r>
            <a:r>
              <a:rPr lang="en-US" dirty="0" smtClean="0"/>
              <a:t>. Professor, STEP-HBTI, Kanpur, India </a:t>
            </a:r>
            <a:endParaRPr lang="en-US" dirty="0"/>
          </a:p>
        </p:txBody>
      </p:sp>
      <p:sp>
        <p:nvSpPr>
          <p:cNvPr id="7" name="Title 6"/>
          <p:cNvSpPr>
            <a:spLocks noGrp="1"/>
          </p:cNvSpPr>
          <p:nvPr>
            <p:ph type="title"/>
          </p:nvPr>
        </p:nvSpPr>
        <p:spPr>
          <a:xfrm>
            <a:off x="4724400" y="1524000"/>
            <a:ext cx="3581400" cy="3505200"/>
          </a:xfrm>
          <a:prstGeom prst="smileyFace">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r>
              <a:rPr lang="en-US" dirty="0" smtClean="0"/>
              <a:t>     Thanks</a:t>
            </a:r>
            <a:endParaRPr lang="en-US" b="1" dirty="0"/>
          </a:p>
        </p:txBody>
      </p:sp>
      <p:sp>
        <p:nvSpPr>
          <p:cNvPr id="6" name="Content Placeholder 2"/>
          <p:cNvSpPr>
            <a:spLocks noGrp="1"/>
          </p:cNvSpPr>
          <p:nvPr>
            <p:ph sz="quarter" idx="1"/>
          </p:nvPr>
        </p:nvSpPr>
        <p:spPr>
          <a:xfrm>
            <a:off x="228600" y="1066800"/>
            <a:ext cx="4267200" cy="5029200"/>
          </a:xfrm>
        </p:spPr>
        <p:txBody>
          <a:bodyPr/>
          <a:lstStyle/>
          <a:p>
            <a:pPr>
              <a:buNone/>
            </a:pPr>
            <a:endParaRPr lang="en-US" dirty="0" smtClean="0"/>
          </a:p>
          <a:p>
            <a:pPr>
              <a:buNone/>
            </a:pPr>
            <a:endParaRPr lang="en-US" dirty="0"/>
          </a:p>
        </p:txBody>
      </p:sp>
      <p:pic>
        <p:nvPicPr>
          <p:cNvPr id="8" name="Picture 7" descr="Subscribe Youtube Channel - Free image on Pixabay"/>
          <p:cNvPicPr/>
          <p:nvPr/>
        </p:nvPicPr>
        <p:blipFill>
          <a:blip r:embed="rId2"/>
          <a:srcRect l="4167" t="19577" r="3274" b="29101"/>
          <a:stretch>
            <a:fillRect/>
          </a:stretch>
        </p:blipFill>
        <p:spPr bwMode="auto">
          <a:xfrm>
            <a:off x="533400" y="838200"/>
            <a:ext cx="3505200" cy="1301750"/>
          </a:xfrm>
          <a:prstGeom prst="rect">
            <a:avLst/>
          </a:prstGeom>
          <a:noFill/>
          <a:ln w="9525">
            <a:noFill/>
            <a:miter lim="800000"/>
            <a:headEnd/>
            <a:tailEnd/>
          </a:ln>
        </p:spPr>
      </p:pic>
      <p:pic>
        <p:nvPicPr>
          <p:cNvPr id="9" name="Picture 8" descr="Share button icon on gray isolated background Vector Image"/>
          <p:cNvPicPr/>
          <p:nvPr/>
        </p:nvPicPr>
        <p:blipFill>
          <a:blip r:embed="rId3"/>
          <a:srcRect l="22970" t="35608" r="23077" b="42928"/>
          <a:stretch>
            <a:fillRect/>
          </a:stretch>
        </p:blipFill>
        <p:spPr bwMode="auto">
          <a:xfrm>
            <a:off x="457200" y="2514600"/>
            <a:ext cx="3581400" cy="1377950"/>
          </a:xfrm>
          <a:prstGeom prst="rect">
            <a:avLst/>
          </a:prstGeom>
          <a:noFill/>
          <a:ln w="9525">
            <a:noFill/>
            <a:miter lim="800000"/>
            <a:headEnd/>
            <a:tailEnd/>
          </a:ln>
        </p:spPr>
      </p:pic>
      <p:pic>
        <p:nvPicPr>
          <p:cNvPr id="10" name="imageLogo" descr="Facebook Like Logo Vector"/>
          <p:cNvPicPr/>
          <p:nvPr/>
        </p:nvPicPr>
        <p:blipFill>
          <a:blip r:embed="rId4"/>
          <a:srcRect/>
          <a:stretch>
            <a:fillRect/>
          </a:stretch>
        </p:blipFill>
        <p:spPr bwMode="auto">
          <a:xfrm>
            <a:off x="838200" y="4267200"/>
            <a:ext cx="2971800" cy="1924050"/>
          </a:xfrm>
          <a:prstGeom prst="rect">
            <a:avLst/>
          </a:prstGeom>
          <a:noFill/>
          <a:ln w="9525">
            <a:noFill/>
            <a:miter lim="800000"/>
            <a:headEnd/>
            <a:tailEnd/>
          </a:ln>
        </p:spPr>
      </p:pic>
      <p:sp>
        <p:nvSpPr>
          <p:cNvPr id="11" name="Rectangle 10"/>
          <p:cNvSpPr/>
          <p:nvPr/>
        </p:nvSpPr>
        <p:spPr>
          <a:xfrm>
            <a:off x="4419600" y="5153464"/>
            <a:ext cx="4114800" cy="533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Management Learners</a:t>
            </a:r>
            <a:endParaRPr lang="en-U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848600" cy="3581400"/>
          </a:xfrm>
          <a:solidFill>
            <a:schemeClr val="bg2"/>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en-US" sz="5400" b="1" dirty="0" smtClean="0">
                <a:solidFill>
                  <a:srgbClr val="0070C0"/>
                </a:solidFill>
                <a:latin typeface="Aharoni" pitchFamily="2" charset="-79"/>
                <a:cs typeface="Aharoni" pitchFamily="2" charset="-79"/>
              </a:rPr>
              <a:t>How to Successfully Drive Innovation in </a:t>
            </a:r>
            <a:r>
              <a:rPr lang="en-US" sz="5400" b="1" dirty="0" err="1" smtClean="0">
                <a:solidFill>
                  <a:srgbClr val="0070C0"/>
                </a:solidFill>
                <a:latin typeface="Aharoni" pitchFamily="2" charset="-79"/>
                <a:cs typeface="Aharoni" pitchFamily="2" charset="-79"/>
              </a:rPr>
              <a:t>Organisations</a:t>
            </a:r>
            <a:r>
              <a:rPr lang="en-US" sz="5400" b="1" dirty="0" smtClean="0">
                <a:solidFill>
                  <a:srgbClr val="0070C0"/>
                </a:solidFill>
                <a:latin typeface="Aharoni" pitchFamily="2" charset="-79"/>
                <a:cs typeface="Aharoni" pitchFamily="2" charset="-79"/>
              </a:rPr>
              <a:t>?</a:t>
            </a:r>
            <a:r>
              <a:rPr lang="en-US" sz="3200" b="1" dirty="0" smtClean="0">
                <a:latin typeface="Aharoni" pitchFamily="2" charset="-79"/>
                <a:cs typeface="Aharoni" pitchFamily="2" charset="-79"/>
              </a:rPr>
              <a:t/>
            </a:r>
            <a:br>
              <a:rPr lang="en-US" sz="3200" b="1" dirty="0" smtClean="0">
                <a:latin typeface="Aharoni" pitchFamily="2" charset="-79"/>
                <a:cs typeface="Aharoni" pitchFamily="2" charset="-79"/>
              </a:rPr>
            </a:br>
            <a:endParaRPr lang="en-US" sz="3200" dirty="0">
              <a:latin typeface="Aharoni" pitchFamily="2" charset="-79"/>
              <a:cs typeface="Aharoni" pitchFamily="2" charset="-79"/>
            </a:endParaRPr>
          </a:p>
        </p:txBody>
      </p:sp>
      <p:sp>
        <p:nvSpPr>
          <p:cNvPr id="4" name="Slide Number Placeholder 3"/>
          <p:cNvSpPr>
            <a:spLocks noGrp="1"/>
          </p:cNvSpPr>
          <p:nvPr>
            <p:ph type="sldNum" sz="quarter" idx="15"/>
          </p:nvPr>
        </p:nvSpPr>
        <p:spPr/>
        <p:txBody>
          <a:bodyPr/>
          <a:lstStyle/>
          <a:p>
            <a:fld id="{6F69794D-20F2-4C7F-BAF8-A28C732FC46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6F69794D-20F2-4C7F-BAF8-A28C732FC46D}" type="slidenum">
              <a:rPr lang="en-US" smtClean="0"/>
              <a:pPr/>
              <a:t>3</a:t>
            </a:fld>
            <a:endParaRPr lang="en-US"/>
          </a:p>
        </p:txBody>
      </p:sp>
      <p:pic>
        <p:nvPicPr>
          <p:cNvPr id="6" name="Picture 5" descr="Top 10 Drivers of Innovation - New &amp; Improved"/>
          <p:cNvPicPr/>
          <p:nvPr/>
        </p:nvPicPr>
        <p:blipFill>
          <a:blip r:embed="rId2"/>
          <a:srcRect l="4528" t="9467" r="3951" b="6621"/>
          <a:stretch>
            <a:fillRect/>
          </a:stretch>
        </p:blipFill>
        <p:spPr bwMode="auto">
          <a:xfrm>
            <a:off x="304800" y="457200"/>
            <a:ext cx="8382000" cy="5867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34400" cy="1295400"/>
          </a:xfrm>
          <a:solidFill>
            <a:schemeClr val="bg2"/>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en-US" sz="4000" b="1" dirty="0" smtClean="0">
                <a:solidFill>
                  <a:srgbClr val="0070C0"/>
                </a:solidFill>
                <a:latin typeface="Aharoni" pitchFamily="2" charset="-79"/>
                <a:cs typeface="Aharoni" pitchFamily="2" charset="-79"/>
              </a:rPr>
              <a:t/>
            </a:r>
            <a:br>
              <a:rPr lang="en-US" sz="4000" b="1" dirty="0" smtClean="0">
                <a:solidFill>
                  <a:srgbClr val="0070C0"/>
                </a:solidFill>
                <a:latin typeface="Aharoni" pitchFamily="2" charset="-79"/>
                <a:cs typeface="Aharoni" pitchFamily="2" charset="-79"/>
              </a:rPr>
            </a:br>
            <a:r>
              <a:rPr lang="en-US" sz="4000" b="1" dirty="0" smtClean="0">
                <a:solidFill>
                  <a:srgbClr val="0070C0"/>
                </a:solidFill>
                <a:latin typeface="Aharoni" pitchFamily="2" charset="-79"/>
                <a:cs typeface="Aharoni" pitchFamily="2" charset="-79"/>
              </a:rPr>
              <a:t>Innovation Capabilities</a:t>
            </a:r>
            <a:r>
              <a:rPr lang="en-US" sz="3200" b="1" dirty="0" smtClean="0">
                <a:latin typeface="Aharoni" pitchFamily="2" charset="-79"/>
                <a:cs typeface="Aharoni" pitchFamily="2" charset="-79"/>
              </a:rPr>
              <a:t/>
            </a:r>
            <a:br>
              <a:rPr lang="en-US" sz="3200" b="1" dirty="0" smtClean="0">
                <a:latin typeface="Aharoni" pitchFamily="2" charset="-79"/>
                <a:cs typeface="Aharoni" pitchFamily="2" charset="-79"/>
              </a:rPr>
            </a:br>
            <a:endParaRPr lang="en-US" sz="3200" dirty="0">
              <a:latin typeface="Aharoni" pitchFamily="2" charset="-79"/>
              <a:cs typeface="Aharoni" pitchFamily="2" charset="-79"/>
            </a:endParaRPr>
          </a:p>
        </p:txBody>
      </p:sp>
      <p:sp>
        <p:nvSpPr>
          <p:cNvPr id="3" name="Content Placeholder 2"/>
          <p:cNvSpPr>
            <a:spLocks noGrp="1"/>
          </p:cNvSpPr>
          <p:nvPr>
            <p:ph sz="quarter" idx="1"/>
          </p:nvPr>
        </p:nvSpPr>
        <p:spPr>
          <a:xfrm>
            <a:off x="152400" y="1371600"/>
            <a:ext cx="8534400" cy="52578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n-US" b="1" dirty="0" smtClean="0">
                <a:solidFill>
                  <a:srgbClr val="FF0000"/>
                </a:solidFill>
              </a:rPr>
              <a:t>Strategy:</a:t>
            </a:r>
            <a:r>
              <a:rPr lang="en-US" dirty="0" smtClean="0">
                <a:solidFill>
                  <a:srgbClr val="FF0000"/>
                </a:solidFill>
              </a:rPr>
              <a:t> </a:t>
            </a:r>
            <a:r>
              <a:rPr lang="en-US" dirty="0" smtClean="0"/>
              <a:t>a clearly defined innovation strategy which guides decisions, and an explicit innovation ambition from the Board and Top Management.</a:t>
            </a:r>
          </a:p>
          <a:p>
            <a:pPr algn="just"/>
            <a:r>
              <a:rPr lang="en-US" b="1" dirty="0" smtClean="0">
                <a:solidFill>
                  <a:srgbClr val="FF0000"/>
                </a:solidFill>
              </a:rPr>
              <a:t>People:</a:t>
            </a:r>
            <a:r>
              <a:rPr lang="en-US" dirty="0" smtClean="0">
                <a:solidFill>
                  <a:srgbClr val="FF0000"/>
                </a:solidFill>
              </a:rPr>
              <a:t> </a:t>
            </a:r>
            <a:r>
              <a:rPr lang="en-US" dirty="0" smtClean="0"/>
              <a:t>people are innovative, have a strong capability to innovate, and have innovation tools and innovation metrics.</a:t>
            </a:r>
          </a:p>
          <a:p>
            <a:pPr algn="just"/>
            <a:r>
              <a:rPr lang="en-US" b="1" dirty="0" smtClean="0">
                <a:solidFill>
                  <a:srgbClr val="FF0000"/>
                </a:solidFill>
              </a:rPr>
              <a:t>Process:</a:t>
            </a:r>
            <a:r>
              <a:rPr lang="en-US" dirty="0" smtClean="0">
                <a:solidFill>
                  <a:srgbClr val="FF0000"/>
                </a:solidFill>
              </a:rPr>
              <a:t> </a:t>
            </a:r>
            <a:r>
              <a:rPr lang="en-US" dirty="0" smtClean="0"/>
              <a:t>deep market and customer insights, constantly uncovering and understanding today's and tomorrow's customer needs, collaborate well with partners and leading-edge customers.</a:t>
            </a:r>
          </a:p>
          <a:p>
            <a:pPr algn="just"/>
            <a:r>
              <a:rPr lang="en-US" b="1" dirty="0" smtClean="0">
                <a:solidFill>
                  <a:srgbClr val="FF0000"/>
                </a:solidFill>
              </a:rPr>
              <a:t>Culture:</a:t>
            </a:r>
            <a:r>
              <a:rPr lang="en-US" dirty="0" smtClean="0"/>
              <a:t> encouraged to think big, dream big and take calculated strategic risks. Great at making innovation investments, funding is easily available for new innovative projects, and have the time and freedom to innovate.</a:t>
            </a:r>
          </a:p>
          <a:p>
            <a:endParaRPr lang="en-US" dirty="0"/>
          </a:p>
        </p:txBody>
      </p:sp>
      <p:sp>
        <p:nvSpPr>
          <p:cNvPr id="4" name="Slide Number Placeholder 3"/>
          <p:cNvSpPr>
            <a:spLocks noGrp="1"/>
          </p:cNvSpPr>
          <p:nvPr>
            <p:ph type="sldNum" sz="quarter" idx="15"/>
          </p:nvPr>
        </p:nvSpPr>
        <p:spPr/>
        <p:txBody>
          <a:bodyPr/>
          <a:lstStyle/>
          <a:p>
            <a:fld id="{6F69794D-20F2-4C7F-BAF8-A28C732FC46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884238"/>
          </a:xfrm>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b="1" dirty="0" smtClean="0">
                <a:solidFill>
                  <a:srgbClr val="0070C0"/>
                </a:solidFill>
                <a:latin typeface="Aharoni" pitchFamily="2" charset="-79"/>
                <a:cs typeface="Aharoni" pitchFamily="2" charset="-79"/>
              </a:rPr>
              <a:t>The Innovation Process Journey</a:t>
            </a:r>
            <a:endParaRPr lang="en-US" sz="4000" b="1" dirty="0">
              <a:solidFill>
                <a:srgbClr val="0070C0"/>
              </a:solidFill>
              <a:latin typeface="Aharoni" pitchFamily="2" charset="-79"/>
              <a:cs typeface="Aharoni" pitchFamily="2" charset="-79"/>
            </a:endParaRPr>
          </a:p>
        </p:txBody>
      </p:sp>
      <p:graphicFrame>
        <p:nvGraphicFramePr>
          <p:cNvPr id="5" name="Content Placeholder 4"/>
          <p:cNvGraphicFramePr>
            <a:graphicFrameLocks noGrp="1"/>
          </p:cNvGraphicFramePr>
          <p:nvPr>
            <p:ph sz="quarter" idx="1"/>
          </p:nvPr>
        </p:nvGraphicFramePr>
        <p:xfrm>
          <a:off x="228600" y="1752601"/>
          <a:ext cx="84582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5"/>
          </p:nvPr>
        </p:nvSpPr>
        <p:spPr/>
        <p:txBody>
          <a:bodyPr/>
          <a:lstStyle/>
          <a:p>
            <a:fld id="{6F69794D-20F2-4C7F-BAF8-A28C732FC46D}"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868362"/>
          </a:xfrm>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b="1" dirty="0" smtClean="0">
                <a:solidFill>
                  <a:srgbClr val="0070C0"/>
                </a:solidFill>
                <a:latin typeface="Aharoni" pitchFamily="2" charset="-79"/>
                <a:cs typeface="Aharoni" pitchFamily="2" charset="-79"/>
              </a:rPr>
              <a:t>The four Innovation Phases</a:t>
            </a:r>
            <a:endParaRPr lang="en-US" sz="4000" b="1" dirty="0">
              <a:solidFill>
                <a:srgbClr val="0070C0"/>
              </a:solidFill>
              <a:latin typeface="Aharoni" pitchFamily="2" charset="-79"/>
              <a:cs typeface="Aharoni" pitchFamily="2" charset="-79"/>
            </a:endParaRPr>
          </a:p>
        </p:txBody>
      </p:sp>
      <p:sp>
        <p:nvSpPr>
          <p:cNvPr id="3" name="Content Placeholder 2"/>
          <p:cNvSpPr>
            <a:spLocks noGrp="1"/>
          </p:cNvSpPr>
          <p:nvPr>
            <p:ph sz="quarter" idx="1"/>
          </p:nvPr>
        </p:nvSpPr>
        <p:spPr>
          <a:xfrm>
            <a:off x="457200" y="1371600"/>
            <a:ext cx="7696200" cy="5102352"/>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en-US" b="1" dirty="0" smtClean="0">
                <a:solidFill>
                  <a:srgbClr val="C00000"/>
                </a:solidFill>
              </a:rPr>
              <a:t>Opportunity Identification: </a:t>
            </a:r>
            <a:r>
              <a:rPr lang="en-US" dirty="0" smtClean="0"/>
              <a:t>Ideation, finding great ideas, concept development;</a:t>
            </a:r>
          </a:p>
          <a:p>
            <a:pPr algn="just"/>
            <a:r>
              <a:rPr lang="en-US" b="1" dirty="0" smtClean="0">
                <a:solidFill>
                  <a:srgbClr val="C00000"/>
                </a:solidFill>
              </a:rPr>
              <a:t>Opportunity Development:  </a:t>
            </a:r>
            <a:r>
              <a:rPr lang="en-US" dirty="0" smtClean="0"/>
              <a:t>Market research, strategy development, developing, testing and piloting those ideas into the new product, service, program or business;</a:t>
            </a:r>
          </a:p>
          <a:p>
            <a:pPr algn="just"/>
            <a:r>
              <a:rPr lang="en-US" b="1" dirty="0" smtClean="0">
                <a:solidFill>
                  <a:srgbClr val="C00000"/>
                </a:solidFill>
              </a:rPr>
              <a:t>Scaling Up:</a:t>
            </a:r>
            <a:r>
              <a:rPr lang="en-US" b="1" dirty="0" smtClean="0"/>
              <a:t> </a:t>
            </a:r>
            <a:r>
              <a:rPr lang="en-US" dirty="0" smtClean="0"/>
              <a:t>Launching the innovation, testing and validating that systems and processes are ready to scale;</a:t>
            </a:r>
          </a:p>
          <a:p>
            <a:pPr algn="just"/>
            <a:r>
              <a:rPr lang="en-US" b="1" dirty="0" smtClean="0">
                <a:solidFill>
                  <a:srgbClr val="C00000"/>
                </a:solidFill>
              </a:rPr>
              <a:t>Growth: </a:t>
            </a:r>
            <a:r>
              <a:rPr lang="en-US" dirty="0" smtClean="0"/>
              <a:t>Delivering the innovation at scale, driving growth so that the innovation is sustainable and merges successfully into the </a:t>
            </a:r>
            <a:r>
              <a:rPr lang="en-US" dirty="0" err="1" smtClean="0"/>
              <a:t>organisation</a:t>
            </a:r>
            <a:r>
              <a:rPr lang="en-US" dirty="0" smtClean="0"/>
              <a:t>.</a:t>
            </a:r>
          </a:p>
          <a:p>
            <a:pPr algn="just">
              <a:buNone/>
            </a:pPr>
            <a:endParaRPr lang="en-US" dirty="0"/>
          </a:p>
        </p:txBody>
      </p:sp>
      <p:sp>
        <p:nvSpPr>
          <p:cNvPr id="4" name="Slide Number Placeholder 3"/>
          <p:cNvSpPr>
            <a:spLocks noGrp="1"/>
          </p:cNvSpPr>
          <p:nvPr>
            <p:ph type="sldNum" sz="quarter" idx="15"/>
          </p:nvPr>
        </p:nvSpPr>
        <p:spPr/>
        <p:txBody>
          <a:bodyPr/>
          <a:lstStyle/>
          <a:p>
            <a:fld id="{6F69794D-20F2-4C7F-BAF8-A28C732FC46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229600" cy="3810000"/>
          </a:xfrm>
          <a:solidFill>
            <a:schemeClr val="bg2"/>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en-US" sz="5400" dirty="0" smtClean="0">
                <a:solidFill>
                  <a:srgbClr val="0070C0"/>
                </a:solidFill>
                <a:latin typeface="Aharoni" pitchFamily="2" charset="-79"/>
                <a:cs typeface="Aharoni" pitchFamily="2" charset="-79"/>
              </a:rPr>
              <a:t>“Innovation has become a core driver of growth and sustainability.”</a:t>
            </a:r>
            <a:br>
              <a:rPr lang="en-US" sz="5400" dirty="0" smtClean="0">
                <a:solidFill>
                  <a:srgbClr val="0070C0"/>
                </a:solidFill>
                <a:latin typeface="Aharoni" pitchFamily="2" charset="-79"/>
                <a:cs typeface="Aharoni" pitchFamily="2" charset="-79"/>
              </a:rPr>
            </a:br>
            <a:r>
              <a:rPr lang="en-US" sz="3600" b="1" dirty="0" smtClean="0">
                <a:solidFill>
                  <a:srgbClr val="C00000"/>
                </a:solidFill>
                <a:latin typeface="Andalus" pitchFamily="18" charset="-78"/>
                <a:cs typeface="Andalus" pitchFamily="18" charset="-78"/>
              </a:rPr>
              <a:t>-A Chase Consulting Group Study </a:t>
            </a:r>
            <a:r>
              <a:rPr lang="en-US" sz="3200" b="1" dirty="0" smtClean="0">
                <a:latin typeface="Aharoni" pitchFamily="2" charset="-79"/>
                <a:cs typeface="Aharoni" pitchFamily="2" charset="-79"/>
              </a:rPr>
              <a:t/>
            </a:r>
            <a:br>
              <a:rPr lang="en-US" sz="3200" b="1" dirty="0" smtClean="0">
                <a:latin typeface="Aharoni" pitchFamily="2" charset="-79"/>
                <a:cs typeface="Aharoni" pitchFamily="2" charset="-79"/>
              </a:rPr>
            </a:br>
            <a:endParaRPr lang="en-US" sz="3200" dirty="0">
              <a:latin typeface="Aharoni" pitchFamily="2" charset="-79"/>
              <a:cs typeface="Aharoni" pitchFamily="2" charset="-79"/>
            </a:endParaRPr>
          </a:p>
        </p:txBody>
      </p:sp>
      <p:sp>
        <p:nvSpPr>
          <p:cNvPr id="4" name="Slide Number Placeholder 3"/>
          <p:cNvSpPr>
            <a:spLocks noGrp="1"/>
          </p:cNvSpPr>
          <p:nvPr>
            <p:ph type="sldNum" sz="quarter" idx="15"/>
          </p:nvPr>
        </p:nvSpPr>
        <p:spPr/>
        <p:txBody>
          <a:bodyPr/>
          <a:lstStyle/>
          <a:p>
            <a:fld id="{6F69794D-20F2-4C7F-BAF8-A28C732FC46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style>
          <a:lnRef idx="2">
            <a:schemeClr val="dk1"/>
          </a:lnRef>
          <a:fillRef idx="1">
            <a:schemeClr val="lt1"/>
          </a:fillRef>
          <a:effectRef idx="0">
            <a:schemeClr val="dk1"/>
          </a:effectRef>
          <a:fontRef idx="minor">
            <a:schemeClr val="dk1"/>
          </a:fontRef>
        </p:style>
        <p:txBody>
          <a:bodyPr>
            <a:noAutofit/>
          </a:bodyPr>
          <a:lstStyle/>
          <a:p>
            <a:pPr algn="ctr"/>
            <a:r>
              <a:rPr lang="en-US" sz="3600" b="1" dirty="0" smtClean="0">
                <a:solidFill>
                  <a:srgbClr val="0070C0"/>
                </a:solidFill>
                <a:latin typeface="Aharoni" pitchFamily="2" charset="-79"/>
                <a:cs typeface="Aharoni" pitchFamily="2" charset="-79"/>
              </a:rPr>
              <a:t>Recently conducted Innovation Studies found</a:t>
            </a:r>
            <a:endParaRPr lang="en-US" sz="3600" dirty="0">
              <a:solidFill>
                <a:srgbClr val="0070C0"/>
              </a:solidFill>
              <a:latin typeface="Aharoni" pitchFamily="2" charset="-79"/>
              <a:cs typeface="Aharoni" pitchFamily="2" charset="-79"/>
            </a:endParaRPr>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a:bodyPr>
          <a:lstStyle/>
          <a:p>
            <a:pPr algn="just"/>
            <a:r>
              <a:rPr lang="en-US" sz="2800" b="1" dirty="0" smtClean="0"/>
              <a:t>8 out of 10 highly-innovative organizations had innovation as a strategy compared to only 4 out of 10 mainstream organizations.</a:t>
            </a:r>
          </a:p>
          <a:p>
            <a:pPr algn="just"/>
            <a:endParaRPr lang="en-US" sz="2800" b="1" dirty="0" smtClean="0"/>
          </a:p>
          <a:p>
            <a:pPr algn="just"/>
            <a:r>
              <a:rPr lang="en-US" sz="2800" b="1" dirty="0" smtClean="0"/>
              <a:t>Innovation is one of the top drivers of growth for their organizations in the next three to five years.</a:t>
            </a:r>
            <a:endParaRPr lang="en-US" sz="2800" b="1" dirty="0"/>
          </a:p>
        </p:txBody>
      </p:sp>
      <p:sp>
        <p:nvSpPr>
          <p:cNvPr id="4" name="Slide Number Placeholder 3"/>
          <p:cNvSpPr>
            <a:spLocks noGrp="1"/>
          </p:cNvSpPr>
          <p:nvPr>
            <p:ph type="sldNum" sz="quarter" idx="15"/>
          </p:nvPr>
        </p:nvSpPr>
        <p:spPr/>
        <p:txBody>
          <a:bodyPr/>
          <a:lstStyle/>
          <a:p>
            <a:fld id="{6F69794D-20F2-4C7F-BAF8-A28C732FC46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838200"/>
            <a:ext cx="7467600" cy="4724400"/>
          </a:xfrm>
          <a:solidFill>
            <a:schemeClr val="bg2"/>
          </a:solidFill>
        </p:spPr>
        <p:style>
          <a:lnRef idx="2">
            <a:schemeClr val="accent1"/>
          </a:lnRef>
          <a:fillRef idx="1">
            <a:schemeClr val="lt1"/>
          </a:fillRef>
          <a:effectRef idx="0">
            <a:schemeClr val="accent1"/>
          </a:effectRef>
          <a:fontRef idx="minor">
            <a:schemeClr val="dk1"/>
          </a:fontRef>
        </p:style>
        <p:txBody>
          <a:bodyPr/>
          <a:lstStyle/>
          <a:p>
            <a:pPr algn="just">
              <a:buNone/>
            </a:pPr>
            <a:r>
              <a:rPr lang="en-US" sz="3600" dirty="0" smtClean="0">
                <a:solidFill>
                  <a:srgbClr val="0070C0"/>
                </a:solidFill>
                <a:latin typeface="Aharoni" pitchFamily="2" charset="-79"/>
                <a:cs typeface="Aharoni" pitchFamily="2" charset="-79"/>
              </a:rPr>
              <a:t>  </a:t>
            </a:r>
          </a:p>
          <a:p>
            <a:pPr algn="just">
              <a:buNone/>
            </a:pPr>
            <a:r>
              <a:rPr lang="en-US" sz="3600" dirty="0" smtClean="0">
                <a:solidFill>
                  <a:srgbClr val="0070C0"/>
                </a:solidFill>
                <a:latin typeface="Aharoni" pitchFamily="2" charset="-79"/>
                <a:cs typeface="Aharoni" pitchFamily="2" charset="-79"/>
              </a:rPr>
              <a:t>  </a:t>
            </a:r>
            <a:r>
              <a:rPr lang="en-US" sz="4000" dirty="0" smtClean="0">
                <a:solidFill>
                  <a:srgbClr val="0070C0"/>
                </a:solidFill>
                <a:latin typeface="Aharoni" pitchFamily="2" charset="-79"/>
                <a:cs typeface="Aharoni" pitchFamily="2" charset="-79"/>
              </a:rPr>
              <a:t>Why are some </a:t>
            </a:r>
            <a:r>
              <a:rPr lang="en-US" sz="4000" dirty="0" err="1" smtClean="0">
                <a:solidFill>
                  <a:srgbClr val="0070C0"/>
                </a:solidFill>
                <a:latin typeface="Aharoni" pitchFamily="2" charset="-79"/>
                <a:cs typeface="Aharoni" pitchFamily="2" charset="-79"/>
              </a:rPr>
              <a:t>organisations</a:t>
            </a:r>
            <a:r>
              <a:rPr lang="en-US" sz="4000" dirty="0" smtClean="0">
                <a:solidFill>
                  <a:srgbClr val="0070C0"/>
                </a:solidFill>
                <a:latin typeface="Aharoni" pitchFamily="2" charset="-79"/>
                <a:cs typeface="Aharoni" pitchFamily="2" charset="-79"/>
              </a:rPr>
              <a:t> able to continually innovate while other </a:t>
            </a:r>
            <a:r>
              <a:rPr lang="en-US" sz="4000" dirty="0" err="1" smtClean="0">
                <a:solidFill>
                  <a:srgbClr val="0070C0"/>
                </a:solidFill>
                <a:latin typeface="Aharoni" pitchFamily="2" charset="-79"/>
                <a:cs typeface="Aharoni" pitchFamily="2" charset="-79"/>
              </a:rPr>
              <a:t>organisations</a:t>
            </a:r>
            <a:r>
              <a:rPr lang="en-US" sz="4000" dirty="0" smtClean="0">
                <a:solidFill>
                  <a:srgbClr val="0070C0"/>
                </a:solidFill>
                <a:latin typeface="Aharoni" pitchFamily="2" charset="-79"/>
                <a:cs typeface="Aharoni" pitchFamily="2" charset="-79"/>
              </a:rPr>
              <a:t> often struggle to achieve their innovation outcomes?? </a:t>
            </a:r>
          </a:p>
          <a:p>
            <a:endParaRPr lang="en-US" dirty="0"/>
          </a:p>
        </p:txBody>
      </p:sp>
      <p:sp>
        <p:nvSpPr>
          <p:cNvPr id="4" name="Slide Number Placeholder 3"/>
          <p:cNvSpPr>
            <a:spLocks noGrp="1"/>
          </p:cNvSpPr>
          <p:nvPr>
            <p:ph type="sldNum" sz="quarter" idx="15"/>
          </p:nvPr>
        </p:nvSpPr>
        <p:spPr/>
        <p:txBody>
          <a:bodyPr/>
          <a:lstStyle/>
          <a:p>
            <a:fld id="{6F69794D-20F2-4C7F-BAF8-A28C732FC46D}"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1151</TotalTime>
  <Words>409</Words>
  <Application>Microsoft Office PowerPoint</Application>
  <PresentationFormat>On-screen Show (4:3)</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Driving Innovation in Organisations  (Design Thinking)</vt:lpstr>
      <vt:lpstr>How to Successfully Drive Innovation in Organisations? </vt:lpstr>
      <vt:lpstr>Slide 3</vt:lpstr>
      <vt:lpstr> Innovation Capabilities </vt:lpstr>
      <vt:lpstr>The Innovation Process Journey</vt:lpstr>
      <vt:lpstr>The four Innovation Phases</vt:lpstr>
      <vt:lpstr>“Innovation has become a core driver of growth and sustainability.” -A Chase Consulting Group Study  </vt:lpstr>
      <vt:lpstr>Recently conducted Innovation Studies found</vt:lpstr>
      <vt:lpstr>Slide 9</vt:lpstr>
      <vt:lpstr>Slide 10</vt:lpstr>
      <vt:lpstr>Slide 11</vt:lpstr>
      <vt:lpstr>Slide 12</vt:lpstr>
      <vt:lpstr>Sources</vt:lpstr>
      <vt:lpstr>     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&amp; Creativity  Sub: Design Thinking</dc:title>
  <dc:creator>prabhat</dc:creator>
  <cp:lastModifiedBy>hp</cp:lastModifiedBy>
  <cp:revision>29</cp:revision>
  <dcterms:created xsi:type="dcterms:W3CDTF">2020-12-08T17:16:41Z</dcterms:created>
  <dcterms:modified xsi:type="dcterms:W3CDTF">2022-02-10T10:56:48Z</dcterms:modified>
</cp:coreProperties>
</file>