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258" r:id="rId5"/>
    <p:sldId id="299" r:id="rId6"/>
    <p:sldId id="280" r:id="rId7"/>
    <p:sldId id="303" r:id="rId8"/>
    <p:sldId id="278" r:id="rId9"/>
    <p:sldId id="304" r:id="rId10"/>
    <p:sldId id="259" r:id="rId11"/>
    <p:sldId id="260" r:id="rId12"/>
    <p:sldId id="261" r:id="rId13"/>
    <p:sldId id="263" r:id="rId14"/>
    <p:sldId id="282" r:id="rId15"/>
    <p:sldId id="305" r:id="rId16"/>
    <p:sldId id="306" r:id="rId17"/>
    <p:sldId id="307" r:id="rId18"/>
    <p:sldId id="308" r:id="rId19"/>
    <p:sldId id="309" r:id="rId20"/>
    <p:sldId id="292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3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9B0A-5F7D-0D7F-F44E-CDB2F53E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E934B-9784-07F7-F8A6-3EC2E54DA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0FE0-5DA2-1131-F8B0-EA3F3E5C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1CE4B-9647-33A0-B0AC-DEDDD368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879EB-83A6-1E2A-BA2E-57196632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55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F609-1BC8-9EED-E817-58AA4F8B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2FF9E-AE43-FD40-C78D-1875715BF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1C72B-2F7A-1F61-D079-BE3A3C48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E19D-C0B1-9263-2A72-56358A5D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CF000-B23B-EB61-FB89-564A8019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8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77C2A-B3E9-39DD-CEA7-A0BE45A26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178C5-8816-ACFD-9D4D-182ED93ED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AF906-3396-1E74-856B-87E91559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8AE37-71F9-DD6A-02EA-0DF89949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F663-E03D-D651-D777-15514ED1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4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F72F-C801-C38E-53BC-D6CF8371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D9E1-08CA-2527-A7E9-54CE7A70D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5837-C797-E6C5-F08D-62A08EFC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E7493-DAE8-949B-B03A-2882F16B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1B88-48F5-B928-DC73-42278754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C03-83A6-6A8D-E6EE-95E3ED53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634AB-EE69-80FD-B9AD-8C99348F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5070-FD74-DCF7-9C63-CC01529A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282E5-D121-73E4-2A0B-F01C0F89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E5F8D-2546-6801-ED40-F0A9C3A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0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9EAF-B070-6B36-AB40-FB64227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822E-662F-0D7F-45EC-8BEFA1102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84964-6871-FF5B-C8A9-3A3419B4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C040F-AF52-50EF-9C4A-5CFA2BDE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D2EFE-E1A3-71A7-EDBB-BD4AAD20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3A9B4-AC38-2EB2-992C-A8922048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41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E43B-17CC-A109-79A7-4087E8E1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B159-B115-E058-80B7-502503B5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99F0C-4DE8-3C21-05EA-BDF321B23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AB17F-A1C1-A64A-FE41-83AEDD449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D2F22-4AF8-FA5D-E1E6-8506C5EDE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D5097-7C9D-257E-D97D-6A4A1FA4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4C596-9D39-CE81-0255-6510A23D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1A085-57FA-4949-5343-209760A0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90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AB2-2237-CFBB-4878-DC2553D3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8197B-49D0-EEF1-8249-1699B68B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C12C4-882C-B1B3-C3C1-D18AD483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80827-24AA-7775-EBC7-8AC53EEC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98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93CFC-1B86-54AC-EFDD-D692F1AA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85BF5-AADB-6EEE-CA18-8F1AD625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3212F-79D2-9233-A4DA-EFBCBEB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63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8D6D-4E43-7FBD-BBDC-81CF141C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1ADE-451A-B133-AD66-5914E616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2208D-D21D-DEC8-6E71-43F992424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BE99-475B-842B-0802-3A8C0F8A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0D1CB-77FB-F45A-9E07-9A62146C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1C15-9F2E-D91D-C023-25821C8A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39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A3F2-E803-F157-1D6B-FF6ADA2B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69ED1A-2BA2-0932-0AE8-458975234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DB0E2-E9B3-AF4F-DF94-B50BC207C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8FF3D-975B-C8FE-7302-B4F03972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F5DC0-7B1D-FC12-DAE1-27140294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BA13A-A845-490F-2112-8D8B3B7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2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6C768-544C-CED3-3065-F0C9331B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DDA28-FBEF-293A-7D50-C6EEFC41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AFA25-2270-F10A-B2CB-5BC8AFC6F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EFC1-C8DF-4181-A63E-8AA3CF5F9B3B}" type="datetimeFigureOut">
              <a:rPr lang="en-IN" smtClean="0"/>
              <a:t>12-02-2024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7B4D-136D-5D71-BACE-FEB3592A5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3B0A-7628-F2CE-A6EC-599632B3D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B745-1C6A-4044-BE7F-45CF24A052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0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cad=rja&amp;uact=8&amp;ved=2ahUKEwjyldTWuqaEAxV0n2MGHektAREQFnoECCsQAQ&amp;url=https%3A%2F%2Fwww.utdallas.edu%2F~metin%2FBa3352%2FSlides%2Fintro.ppt&amp;usg=AOvVaw1wB-3e4v_9wZNPz9K5mkV6&amp;opi=8997844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1642-3190-01FD-23F5-3C8340AD8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0452"/>
          </a:xfrm>
        </p:spPr>
        <p:txBody>
          <a:bodyPr>
            <a:normAutofit fontScale="90000"/>
          </a:bodyPr>
          <a:lstStyle/>
          <a:p>
            <a:r>
              <a:rPr lang="en-US" altLang="en-US" sz="4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 TO SERVICE OPERATIONS MANAGEMENT</a:t>
            </a:r>
            <a:br>
              <a:rPr lang="en-US" altLang="en-US" sz="4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4800" dirty="0">
                <a:latin typeface="+mn-lt"/>
                <a:cs typeface="Aharoni" panose="02010803020104030203" pitchFamily="2" charset="-79"/>
              </a:rPr>
              <a:t>MBA IV Sem SOM Unit-1</a:t>
            </a:r>
            <a:endParaRPr lang="en-IN" sz="48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E2CFE-F27E-A251-606B-D99FAAA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8077200" cy="17722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Associate Professor</a:t>
            </a:r>
          </a:p>
          <a:p>
            <a:pPr algn="ctr"/>
            <a:r>
              <a:rPr lang="en-US" sz="2400" dirty="0" err="1">
                <a:solidFill>
                  <a:srgbClr val="00B050"/>
                </a:solidFill>
              </a:rPr>
              <a:t>Deptt</a:t>
            </a:r>
            <a:r>
              <a:rPr lang="en-US" sz="2400" dirty="0">
                <a:solidFill>
                  <a:srgbClr val="00B050"/>
                </a:solidFill>
              </a:rPr>
              <a:t>. of Business Management,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CSJM University, Kanpur, India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4C21A-85AA-EED8-A73B-00DC3D790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358356"/>
            <a:ext cx="2133600" cy="2143125"/>
          </a:xfrm>
          <a:prstGeom prst="rect">
            <a:avLst/>
          </a:prstGeom>
        </p:spPr>
      </p:pic>
      <p:pic>
        <p:nvPicPr>
          <p:cNvPr id="6" name="Picture 8" descr="Universities | PIM">
            <a:extLst>
              <a:ext uri="{FF2B5EF4-FFF2-40B4-BE49-F238E27FC236}">
                <a16:creationId xmlns:a16="http://schemas.microsoft.com/office/drawing/2014/main" id="{9FA9C352-AD04-D1DC-08C8-035A6A70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301" t="2229" r="1848" b="2229"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88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156B34EE-05EB-4B16-306E-FF59501D3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56309"/>
          </a:xfrm>
        </p:spPr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Organization of Businesses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03D7D94D-8A82-BCD3-6E91-432ACD41C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3962" y="1354347"/>
            <a:ext cx="8988725" cy="536563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en-US" sz="3200" b="1" dirty="0"/>
              <a:t>Three basic functions</a:t>
            </a:r>
          </a:p>
          <a:p>
            <a:pPr lvl="1"/>
            <a:r>
              <a:rPr lang="en-US" altLang="en-US" sz="2800" b="1" dirty="0"/>
              <a:t>Operations/Production </a:t>
            </a:r>
          </a:p>
          <a:p>
            <a:pPr lvl="2"/>
            <a:r>
              <a:rPr lang="en-US" altLang="en-US" b="1" dirty="0"/>
              <a:t>Goods oriented (manufacturing and assembly)</a:t>
            </a:r>
          </a:p>
          <a:p>
            <a:pPr lvl="2"/>
            <a:r>
              <a:rPr lang="en-US" altLang="en-US" b="1" dirty="0"/>
              <a:t>Service oriented (health care, transportation and retailing)</a:t>
            </a:r>
          </a:p>
          <a:p>
            <a:pPr lvl="2"/>
            <a:r>
              <a:rPr lang="en-US" altLang="en-US" b="1" dirty="0"/>
              <a:t>Value-added (the essence of the operations functions)</a:t>
            </a:r>
          </a:p>
          <a:p>
            <a:pPr lvl="1"/>
            <a:r>
              <a:rPr lang="en-US" altLang="en-US" sz="2800" b="1" dirty="0"/>
              <a:t>Finance-Accounting</a:t>
            </a:r>
          </a:p>
          <a:p>
            <a:pPr lvl="2"/>
            <a:r>
              <a:rPr lang="en-US" altLang="en-US" b="1" dirty="0"/>
              <a:t>Budgets (plan financial requirements)</a:t>
            </a:r>
          </a:p>
          <a:p>
            <a:pPr lvl="2"/>
            <a:r>
              <a:rPr lang="en-US" altLang="en-US" b="1" dirty="0"/>
              <a:t>Economic analysis of investment proposals</a:t>
            </a:r>
          </a:p>
          <a:p>
            <a:pPr lvl="2"/>
            <a:r>
              <a:rPr lang="en-US" altLang="en-US" b="1" dirty="0"/>
              <a:t>Provision of funds (the necessary funding of the operations)</a:t>
            </a:r>
          </a:p>
          <a:p>
            <a:pPr lvl="1"/>
            <a:r>
              <a:rPr lang="en-US" altLang="en-US" b="1" dirty="0"/>
              <a:t>Marketing</a:t>
            </a:r>
          </a:p>
          <a:p>
            <a:pPr lvl="2"/>
            <a:r>
              <a:rPr lang="en-US" altLang="en-US" b="1" dirty="0"/>
              <a:t>Selling</a:t>
            </a:r>
          </a:p>
          <a:p>
            <a:pPr lvl="2"/>
            <a:r>
              <a:rPr lang="en-US" altLang="en-US" b="1" dirty="0"/>
              <a:t>Promoting</a:t>
            </a:r>
          </a:p>
          <a:p>
            <a:pPr lvl="2"/>
            <a:r>
              <a:rPr lang="en-US" altLang="en-US" b="1" dirty="0"/>
              <a:t>Assessing customer wants and needs</a:t>
            </a:r>
          </a:p>
          <a:p>
            <a:pPr lvl="2"/>
            <a:r>
              <a:rPr lang="en-US" altLang="en-US" b="1" dirty="0"/>
              <a:t>Communicating those needs to operations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0021840C-DE44-0D4B-4655-AB207FCEB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355" y="991157"/>
            <a:ext cx="10731259" cy="1104900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Three basic functions </a:t>
            </a:r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need to work closely</a:t>
            </a:r>
            <a:br>
              <a:rPr lang="en-US" altLang="en-US" dirty="0"/>
            </a:br>
            <a:endParaRPr lang="en-US" altLang="en-US" sz="4400" b="1" dirty="0"/>
          </a:p>
        </p:txBody>
      </p:sp>
      <p:grpSp>
        <p:nvGrpSpPr>
          <p:cNvPr id="204804" name="Group 4">
            <a:extLst>
              <a:ext uri="{FF2B5EF4-FFF2-40B4-BE49-F238E27FC236}">
                <a16:creationId xmlns:a16="http://schemas.microsoft.com/office/drawing/2014/main" id="{9EAC9468-7633-5990-BEFD-A03B0F2A6B50}"/>
              </a:ext>
            </a:extLst>
          </p:cNvPr>
          <p:cNvGrpSpPr>
            <a:grpSpLocks/>
          </p:cNvGrpSpPr>
          <p:nvPr/>
        </p:nvGrpSpPr>
        <p:grpSpPr bwMode="auto">
          <a:xfrm>
            <a:off x="3285227" y="2195422"/>
            <a:ext cx="5257800" cy="4041475"/>
            <a:chOff x="780" y="1056"/>
            <a:chExt cx="4164" cy="2460"/>
          </a:xfrm>
        </p:grpSpPr>
        <p:sp>
          <p:nvSpPr>
            <p:cNvPr id="204805" name="Oval 5">
              <a:extLst>
                <a:ext uri="{FF2B5EF4-FFF2-40B4-BE49-F238E27FC236}">
                  <a16:creationId xmlns:a16="http://schemas.microsoft.com/office/drawing/2014/main" id="{05A7D187-F005-E511-0EF1-64B997E67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" y="1056"/>
              <a:ext cx="2593" cy="163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IN"/>
            </a:p>
          </p:txBody>
        </p:sp>
        <p:sp>
          <p:nvSpPr>
            <p:cNvPr id="204806" name="Oval 6">
              <a:extLst>
                <a:ext uri="{FF2B5EF4-FFF2-40B4-BE49-F238E27FC236}">
                  <a16:creationId xmlns:a16="http://schemas.microsoft.com/office/drawing/2014/main" id="{F6526E08-337C-2B59-3527-E985A963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" y="1872"/>
              <a:ext cx="2593" cy="163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IN"/>
            </a:p>
          </p:txBody>
        </p:sp>
        <p:sp>
          <p:nvSpPr>
            <p:cNvPr id="204807" name="Rectangle 7">
              <a:extLst>
                <a:ext uri="{FF2B5EF4-FFF2-40B4-BE49-F238E27FC236}">
                  <a16:creationId xmlns:a16="http://schemas.microsoft.com/office/drawing/2014/main" id="{B0BEC1B9-C972-40BD-7649-09D8B0029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1227"/>
              <a:ext cx="145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endParaRPr lang="en-US" altLang="en-US" sz="2800">
                <a:solidFill>
                  <a:srgbClr val="2237A0"/>
                </a:solidFill>
              </a:endParaRPr>
            </a:p>
          </p:txBody>
        </p:sp>
        <p:sp>
          <p:nvSpPr>
            <p:cNvPr id="204808" name="Rectangle 8">
              <a:extLst>
                <a:ext uri="{FF2B5EF4-FFF2-40B4-BE49-F238E27FC236}">
                  <a16:creationId xmlns:a16="http://schemas.microsoft.com/office/drawing/2014/main" id="{55A00AF8-6EC5-F729-8DD9-1592F79D4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279"/>
              <a:ext cx="1606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FDC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 dirty="0">
                  <a:solidFill>
                    <a:schemeClr val="hlink"/>
                  </a:solidFill>
                </a:rPr>
                <a:t>Operations</a:t>
              </a:r>
            </a:p>
          </p:txBody>
        </p:sp>
        <p:sp>
          <p:nvSpPr>
            <p:cNvPr id="204809" name="Rectangle 9">
              <a:extLst>
                <a:ext uri="{FF2B5EF4-FFF2-40B4-BE49-F238E27FC236}">
                  <a16:creationId xmlns:a16="http://schemas.microsoft.com/office/drawing/2014/main" id="{77569E33-E8A6-29A6-F20D-56D3E333D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92"/>
              <a:ext cx="116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FDC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>
                  <a:solidFill>
                    <a:schemeClr val="hlink"/>
                  </a:solidFill>
                </a:rPr>
                <a:t>Finance</a:t>
              </a:r>
            </a:p>
          </p:txBody>
        </p:sp>
        <p:sp>
          <p:nvSpPr>
            <p:cNvPr id="204810" name="Oval 10">
              <a:extLst>
                <a:ext uri="{FF2B5EF4-FFF2-40B4-BE49-F238E27FC236}">
                  <a16:creationId xmlns:a16="http://schemas.microsoft.com/office/drawing/2014/main" id="{C79A9B94-49E0-5F41-9619-09F756519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1884"/>
              <a:ext cx="2593" cy="163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IN"/>
            </a:p>
          </p:txBody>
        </p:sp>
        <p:sp>
          <p:nvSpPr>
            <p:cNvPr id="204811" name="Rectangle 11">
              <a:extLst>
                <a:ext uri="{FF2B5EF4-FFF2-40B4-BE49-F238E27FC236}">
                  <a16:creationId xmlns:a16="http://schemas.microsoft.com/office/drawing/2014/main" id="{2CFDB70F-E66F-ED6D-3F1D-9DADC43A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2574"/>
              <a:ext cx="1497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0FDC5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3200">
                  <a:solidFill>
                    <a:schemeClr val="hlink"/>
                  </a:solidFill>
                </a:rPr>
                <a:t>Marketing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E23B0C2F-C2CD-7791-2D33-B43B25A70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Degree of Standardization !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6A0DB6E-4056-3A20-4633-06D3B6B3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77358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Standardized output</a:t>
            </a:r>
          </a:p>
          <a:p>
            <a:pPr lvl="1"/>
            <a:r>
              <a:rPr lang="en-US" altLang="en-US" sz="2800" dirty="0"/>
              <a:t>Take advantage of standardized methods, less skilled workers, materials…</a:t>
            </a:r>
          </a:p>
          <a:p>
            <a:pPr lvl="2"/>
            <a:r>
              <a:rPr lang="en-US" altLang="en-US" sz="2400" dirty="0"/>
              <a:t>Example: Iron, Wheat, most of commodities</a:t>
            </a:r>
          </a:p>
          <a:p>
            <a:pPr lvl="1"/>
            <a:endParaRPr lang="en-US" altLang="en-US" sz="2800" dirty="0"/>
          </a:p>
          <a:p>
            <a:r>
              <a:rPr lang="en-US" altLang="en-US" sz="3200" dirty="0">
                <a:solidFill>
                  <a:srgbClr val="0070C0"/>
                </a:solidFill>
              </a:rPr>
              <a:t>Customized output </a:t>
            </a:r>
          </a:p>
          <a:p>
            <a:pPr lvl="1"/>
            <a:r>
              <a:rPr lang="en-US" altLang="en-US" sz="2800" dirty="0"/>
              <a:t>Each job is different</a:t>
            </a:r>
          </a:p>
          <a:p>
            <a:pPr lvl="1"/>
            <a:r>
              <a:rPr lang="en-US" altLang="en-US" sz="2800" dirty="0"/>
              <a:t>Workers must be skilled</a:t>
            </a:r>
          </a:p>
          <a:p>
            <a:pPr lvl="2"/>
            <a:r>
              <a:rPr lang="en-US" altLang="en-US" sz="2400" dirty="0"/>
              <a:t>Example: Hair cut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255706E6-8E19-C568-FC06-16A066878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Goods vs. Service Operations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19287B68-3CEC-777A-F76E-3CFCE200E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825625"/>
            <a:ext cx="9359660" cy="4351338"/>
          </a:xfrm>
        </p:spPr>
        <p:txBody>
          <a:bodyPr/>
          <a:lstStyle/>
          <a:p>
            <a:pPr marL="533400" indent="-533400"/>
            <a:r>
              <a:rPr lang="en-US" altLang="en-US" sz="3200" dirty="0"/>
              <a:t>Differences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Customer contact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Uniformity of input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Labor content of jobs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Uniformity of output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Measurement of productivity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Production and delivery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Quality assurance</a:t>
            </a:r>
          </a:p>
          <a:p>
            <a:pPr marL="1295400" lvl="2" indent="-381000">
              <a:buFontTx/>
              <a:buAutoNum type="arabicPeriod"/>
            </a:pPr>
            <a:r>
              <a:rPr lang="en-US" altLang="en-US" sz="2400" dirty="0"/>
              <a:t>Amount of inventory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8E845A8E-A8C8-9544-D54C-6E9BC5601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     Manufacturing vs. Service !</a:t>
            </a:r>
          </a:p>
        </p:txBody>
      </p:sp>
      <p:graphicFrame>
        <p:nvGraphicFramePr>
          <p:cNvPr id="228356" name="Group 4">
            <a:extLst>
              <a:ext uri="{FF2B5EF4-FFF2-40B4-BE49-F238E27FC236}">
                <a16:creationId xmlns:a16="http://schemas.microsoft.com/office/drawing/2014/main" id="{2C505556-8758-2EBD-7B9F-381BBD674787}"/>
              </a:ext>
            </a:extLst>
          </p:cNvPr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197053086"/>
              </p:ext>
            </p:extLst>
          </p:nvPr>
        </p:nvGraphicFramePr>
        <p:xfrm>
          <a:off x="1431985" y="1466491"/>
          <a:ext cx="8816916" cy="5175850"/>
        </p:xfrm>
        <a:graphic>
          <a:graphicData uri="http://schemas.openxmlformats.org/drawingml/2006/table">
            <a:tbl>
              <a:tblPr/>
              <a:tblGrid>
                <a:gridCol w="2938972">
                  <a:extLst>
                    <a:ext uri="{9D8B030D-6E8A-4147-A177-3AD203B41FA5}">
                      <a16:colId xmlns:a16="http://schemas.microsoft.com/office/drawing/2014/main" val="3526364013"/>
                    </a:ext>
                  </a:extLst>
                </a:gridCol>
                <a:gridCol w="2938972">
                  <a:extLst>
                    <a:ext uri="{9D8B030D-6E8A-4147-A177-3AD203B41FA5}">
                      <a16:colId xmlns:a16="http://schemas.microsoft.com/office/drawing/2014/main" val="956958978"/>
                    </a:ext>
                  </a:extLst>
                </a:gridCol>
                <a:gridCol w="2938972">
                  <a:extLst>
                    <a:ext uri="{9D8B030D-6E8A-4147-A177-3AD203B41FA5}">
                      <a16:colId xmlns:a16="http://schemas.microsoft.com/office/drawing/2014/main" val="3757982334"/>
                    </a:ext>
                  </a:extLst>
                </a:gridCol>
              </a:tblGrid>
              <a:tr h="557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285224"/>
                  </a:ext>
                </a:extLst>
              </a:tr>
              <a:tr h="55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Tangible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Intangible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972373"/>
                  </a:ext>
                </a:extLst>
              </a:tr>
              <a:tr h="557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Customer contact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30003"/>
                  </a:ext>
                </a:extLst>
              </a:tr>
              <a:tr h="55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Uniformity of output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85917"/>
                  </a:ext>
                </a:extLst>
              </a:tr>
              <a:tr h="557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Labor 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0296"/>
                  </a:ext>
                </a:extLst>
              </a:tr>
              <a:tr h="555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Uniformity of input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426814"/>
                  </a:ext>
                </a:extLst>
              </a:tr>
              <a:tr h="752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Measurement of productivity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531425"/>
                  </a:ext>
                </a:extLst>
              </a:tr>
              <a:tr h="10820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Opportunity to correct quality problems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Easy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2568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0FD1C-9CCF-9A7C-F1D9-8737EC54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449" y="0"/>
            <a:ext cx="10515600" cy="842573"/>
          </a:xfrm>
        </p:spPr>
        <p:txBody>
          <a:bodyPr/>
          <a:lstStyle/>
          <a:p>
            <a:r>
              <a:rPr lang="en-IN" b="1" dirty="0">
                <a:latin typeface="Aharoni" panose="02010803020104030203" pitchFamily="2" charset="-79"/>
                <a:cs typeface="Aharoni" panose="02010803020104030203" pitchFamily="2" charset="-79"/>
              </a:rPr>
              <a:t>Goods- Service Continuum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F6773-246C-AA13-4A6C-FCE22DD0F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3" y="1207697"/>
            <a:ext cx="8031192" cy="5285177"/>
          </a:xfrm>
        </p:spPr>
      </p:pic>
    </p:spTree>
    <p:extLst>
      <p:ext uri="{BB962C8B-B14F-4D97-AF65-F5344CB8AC3E}">
        <p14:creationId xmlns:p14="http://schemas.microsoft.com/office/powerpoint/2010/main" val="43309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C005-9925-AE3F-7FB9-1BF8534E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082" y="261614"/>
            <a:ext cx="10085717" cy="66141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Challenges of Operations Management</a:t>
            </a:r>
            <a:endParaRPr lang="en-IN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34608-7D0F-C7D0-318B-B41A1F2A2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92" y="1026544"/>
            <a:ext cx="8876582" cy="56071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997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47F856-F90E-B903-428A-5B605BAB7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89" t="38367" r="34402" b="14340"/>
          <a:stretch/>
        </p:blipFill>
        <p:spPr bwMode="auto">
          <a:xfrm>
            <a:off x="353683" y="629728"/>
            <a:ext cx="10609257" cy="5547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368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9FD4-49D1-A4ED-7FB8-B1DA6F7B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Though we have more than enough technology to smoothen service operations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418B33-3CC2-1E45-C7D1-C5EE5CCCD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17" t="41976" r="11966" b="17189"/>
          <a:stretch/>
        </p:blipFill>
        <p:spPr bwMode="auto">
          <a:xfrm>
            <a:off x="2071085" y="1900946"/>
            <a:ext cx="8049829" cy="4200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11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D44-F3E4-FA61-3414-E7741537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898" y="365125"/>
            <a:ext cx="9688902" cy="842573"/>
          </a:xfrm>
        </p:spPr>
        <p:txBody>
          <a:bodyPr>
            <a:normAutofit/>
          </a:bodyPr>
          <a:lstStyle/>
          <a:p>
            <a:r>
              <a:rPr lang="en-IN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Service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09A79-3C09-EBCF-87B1-19D833688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80" y="1825625"/>
            <a:ext cx="6749439" cy="4351338"/>
          </a:xfrm>
        </p:spPr>
      </p:pic>
    </p:spTree>
    <p:extLst>
      <p:ext uri="{BB962C8B-B14F-4D97-AF65-F5344CB8AC3E}">
        <p14:creationId xmlns:p14="http://schemas.microsoft.com/office/powerpoint/2010/main" val="67418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9D1178-7A63-FBEA-410B-D3011B17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68" y="1733908"/>
            <a:ext cx="3821178" cy="3981499"/>
          </a:xfrm>
        </p:spPr>
      </p:pic>
      <p:pic>
        <p:nvPicPr>
          <p:cNvPr id="6" name="Picture 5" descr="UNIT 1(1) Goods and Services, Needs and Wants - ppt video online download">
            <a:extLst>
              <a:ext uri="{FF2B5EF4-FFF2-40B4-BE49-F238E27FC236}">
                <a16:creationId xmlns:a16="http://schemas.microsoft.com/office/drawing/2014/main" id="{87CA3E6C-1007-E78E-7450-CA58E06E0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844" r="6624" b="9544"/>
          <a:stretch/>
        </p:blipFill>
        <p:spPr bwMode="auto">
          <a:xfrm>
            <a:off x="750498" y="948906"/>
            <a:ext cx="7013276" cy="5365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1106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google.com/url?sa=t&amp;rct=j&amp;q=&amp;esrc=s&amp;source=web&amp;cd=&amp;cad=rja&amp;uact=8&amp;ved=2ahUKEwjyldTWuqaEAxV0n2MGHektAREQFnoECCsQAQ&amp;url=https%3A%2F%2Fwww.utdallas.edu%2F~metin%2FBa3352%2FSlides%2Fintro.ppt&amp;usg=AOvVaw1wB-3e4v_9wZNPz9K5mkV6&amp;opi=89978449</a:t>
            </a:r>
            <a:endParaRPr lang="en-US" dirty="0"/>
          </a:p>
          <a:p>
            <a:r>
              <a:rPr lang="en-US" i="1" dirty="0"/>
              <a:t>https://www.slideshare.net/ShaunWest/service-operations-management-challenges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93392" y="1524000"/>
            <a:ext cx="3581400" cy="35052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    Thanks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066800"/>
            <a:ext cx="4267200" cy="50292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C746F0-FE22-183A-9D30-E244E692E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19" y="103516"/>
            <a:ext cx="9204386" cy="6754483"/>
          </a:xfrm>
        </p:spPr>
      </p:pic>
    </p:spTree>
    <p:extLst>
      <p:ext uri="{BB962C8B-B14F-4D97-AF65-F5344CB8AC3E}">
        <p14:creationId xmlns:p14="http://schemas.microsoft.com/office/powerpoint/2010/main" val="158058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8BAB0-2011-62C1-EC6E-07CDEDCE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6" y="0"/>
            <a:ext cx="9283337" cy="6966857"/>
          </a:xfrm>
        </p:spPr>
      </p:pic>
    </p:spTree>
    <p:extLst>
      <p:ext uri="{BB962C8B-B14F-4D97-AF65-F5344CB8AC3E}">
        <p14:creationId xmlns:p14="http://schemas.microsoft.com/office/powerpoint/2010/main" val="143057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7CF467-F425-7A3B-458C-4B08F6CED976}"/>
              </a:ext>
            </a:extLst>
          </p:cNvPr>
          <p:cNvSpPr/>
          <p:nvPr/>
        </p:nvSpPr>
        <p:spPr>
          <a:xfrm>
            <a:off x="1492370" y="2551744"/>
            <a:ext cx="9385539" cy="2706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07428FBC-DC3A-D147-8E5F-5BA730B1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314" y="1219200"/>
            <a:ext cx="7761287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57725D5A-48F0-E18D-DDE4-4E85F8FCE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059" y="1600200"/>
            <a:ext cx="954081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altLang="en-US" sz="2800" dirty="0"/>
              <a:t>The management of systems or processes that create goods and/or provide services.</a:t>
            </a:r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F66A4E3F-EA2A-BBB0-DD5E-EC751DF6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1000"/>
            <a:ext cx="7620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1pPr>
            <a:lvl2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2pPr>
            <a:lvl3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3pPr>
            <a:lvl4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4pPr>
            <a:lvl5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46790" name="Group 6">
            <a:extLst>
              <a:ext uri="{FF2B5EF4-FFF2-40B4-BE49-F238E27FC236}">
                <a16:creationId xmlns:a16="http://schemas.microsoft.com/office/drawing/2014/main" id="{CF0FFD1E-6B38-2CC6-52CE-7FBF40F2DE46}"/>
              </a:ext>
            </a:extLst>
          </p:cNvPr>
          <p:cNvGrpSpPr>
            <a:grpSpLocks/>
          </p:cNvGrpSpPr>
          <p:nvPr/>
        </p:nvGrpSpPr>
        <p:grpSpPr bwMode="auto">
          <a:xfrm>
            <a:off x="2133601" y="2679700"/>
            <a:ext cx="7974013" cy="1968500"/>
            <a:chOff x="384" y="1832"/>
            <a:chExt cx="5023" cy="1720"/>
          </a:xfrm>
        </p:grpSpPr>
        <p:grpSp>
          <p:nvGrpSpPr>
            <p:cNvPr id="246791" name="Group 7">
              <a:extLst>
                <a:ext uri="{FF2B5EF4-FFF2-40B4-BE49-F238E27FC236}">
                  <a16:creationId xmlns:a16="http://schemas.microsoft.com/office/drawing/2014/main" id="{0554599F-8A06-F2B5-E693-9E799F3E3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5" y="1832"/>
              <a:ext cx="1408" cy="498"/>
              <a:chOff x="2153" y="1876"/>
              <a:chExt cx="1408" cy="498"/>
            </a:xfrm>
          </p:grpSpPr>
          <p:sp>
            <p:nvSpPr>
              <p:cNvPr id="246792" name="Rectangle 8">
                <a:extLst>
                  <a:ext uri="{FF2B5EF4-FFF2-40B4-BE49-F238E27FC236}">
                    <a16:creationId xmlns:a16="http://schemas.microsoft.com/office/drawing/2014/main" id="{7F133AC3-911A-9D70-1F2D-D8392BBD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138"/>
                <a:ext cx="1385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793" name="Rectangle 9">
                <a:extLst>
                  <a:ext uri="{FF2B5EF4-FFF2-40B4-BE49-F238E27FC236}">
                    <a16:creationId xmlns:a16="http://schemas.microsoft.com/office/drawing/2014/main" id="{8F49CF48-8892-816F-6E30-5775CCDFE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8" y="2143"/>
                <a:ext cx="12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794" name="Rectangle 10">
                <a:extLst>
                  <a:ext uri="{FF2B5EF4-FFF2-40B4-BE49-F238E27FC236}">
                    <a16:creationId xmlns:a16="http://schemas.microsoft.com/office/drawing/2014/main" id="{B86F278D-E006-A39E-3AD0-A73E5EEE9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1954"/>
                <a:ext cx="1276" cy="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altLang="en-US" sz="2400" dirty="0">
                    <a:solidFill>
                      <a:schemeClr val="tx2"/>
                    </a:solidFill>
                    <a:latin typeface="Arial" panose="020B0604020202020204" pitchFamily="34" charset="0"/>
                  </a:rPr>
                  <a:t>Organization</a:t>
                </a:r>
              </a:p>
            </p:txBody>
          </p:sp>
          <p:sp>
            <p:nvSpPr>
              <p:cNvPr id="246795" name="Rectangle 11">
                <a:extLst>
                  <a:ext uri="{FF2B5EF4-FFF2-40B4-BE49-F238E27FC236}">
                    <a16:creationId xmlns:a16="http://schemas.microsoft.com/office/drawing/2014/main" id="{160E935D-2F70-D034-2720-B57CA861D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1876"/>
                <a:ext cx="1384" cy="472"/>
              </a:xfrm>
              <a:prstGeom prst="rect">
                <a:avLst/>
              </a:prstGeom>
              <a:noFill/>
              <a:ln w="12700">
                <a:solidFill>
                  <a:srgbClr val="000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246796" name="Group 12">
              <a:extLst>
                <a:ext uri="{FF2B5EF4-FFF2-40B4-BE49-F238E27FC236}">
                  <a16:creationId xmlns:a16="http://schemas.microsoft.com/office/drawing/2014/main" id="{23AAD50B-A4B1-BEFB-8D5A-5B4C2B875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304"/>
              <a:ext cx="5023" cy="1248"/>
              <a:chOff x="497" y="2016"/>
              <a:chExt cx="5023" cy="1248"/>
            </a:xfrm>
          </p:grpSpPr>
          <p:sp>
            <p:nvSpPr>
              <p:cNvPr id="246797" name="Line 13">
                <a:extLst>
                  <a:ext uri="{FF2B5EF4-FFF2-40B4-BE49-F238E27FC236}">
                    <a16:creationId xmlns:a16="http://schemas.microsoft.com/office/drawing/2014/main" id="{BE8EFEE8-4790-FA60-D016-11AF274C1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016"/>
                <a:ext cx="1" cy="288"/>
              </a:xfrm>
              <a:prstGeom prst="line">
                <a:avLst/>
              </a:prstGeom>
              <a:noFill/>
              <a:ln w="12700">
                <a:solidFill>
                  <a:srgbClr val="206FB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246798" name="Group 14">
                <a:extLst>
                  <a:ext uri="{FF2B5EF4-FFF2-40B4-BE49-F238E27FC236}">
                    <a16:creationId xmlns:a16="http://schemas.microsoft.com/office/drawing/2014/main" id="{8E557631-5974-9CE0-34DE-C62FF052F7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" y="2304"/>
                <a:ext cx="5023" cy="960"/>
                <a:chOff x="497" y="2304"/>
                <a:chExt cx="5023" cy="960"/>
              </a:xfrm>
            </p:grpSpPr>
            <p:grpSp>
              <p:nvGrpSpPr>
                <p:cNvPr id="246799" name="Group 15">
                  <a:extLst>
                    <a:ext uri="{FF2B5EF4-FFF2-40B4-BE49-F238E27FC236}">
                      <a16:creationId xmlns:a16="http://schemas.microsoft.com/office/drawing/2014/main" id="{3B78FB83-2443-D788-8ABA-E39BDD97D6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7" y="2547"/>
                  <a:ext cx="5023" cy="717"/>
                  <a:chOff x="352" y="2879"/>
                  <a:chExt cx="5023" cy="717"/>
                </a:xfrm>
              </p:grpSpPr>
              <p:sp>
                <p:nvSpPr>
                  <p:cNvPr id="246800" name="Rectangle 16">
                    <a:extLst>
                      <a:ext uri="{FF2B5EF4-FFF2-40B4-BE49-F238E27FC236}">
                        <a16:creationId xmlns:a16="http://schemas.microsoft.com/office/drawing/2014/main" id="{C40B60F3-E32B-8515-9024-A398A0A69E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3" y="2918"/>
                    <a:ext cx="5" cy="2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246801" name="Rectangle 17">
                    <a:extLst>
                      <a:ext uri="{FF2B5EF4-FFF2-40B4-BE49-F238E27FC236}">
                        <a16:creationId xmlns:a16="http://schemas.microsoft.com/office/drawing/2014/main" id="{BE14EF8C-4DA0-57F3-1E75-4E0A3647AE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2903"/>
                    <a:ext cx="1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46802" name="Group 18">
                    <a:extLst>
                      <a:ext uri="{FF2B5EF4-FFF2-40B4-BE49-F238E27FC236}">
                        <a16:creationId xmlns:a16="http://schemas.microsoft.com/office/drawing/2014/main" id="{46B25052-A672-CD46-2A93-C91633309A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2" y="2879"/>
                    <a:ext cx="1423" cy="717"/>
                    <a:chOff x="352" y="2879"/>
                    <a:chExt cx="1423" cy="717"/>
                  </a:xfrm>
                </p:grpSpPr>
                <p:sp>
                  <p:nvSpPr>
                    <p:cNvPr id="246803" name="Rectangle 19">
                      <a:extLst>
                        <a:ext uri="{FF2B5EF4-FFF2-40B4-BE49-F238E27FC236}">
                          <a16:creationId xmlns:a16="http://schemas.microsoft.com/office/drawing/2014/main" id="{545BB041-021E-73B5-E1A9-6C61B3AD8A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" y="2927"/>
                      <a:ext cx="1384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04" name="Rectangle 20">
                      <a:extLst>
                        <a:ext uri="{FF2B5EF4-FFF2-40B4-BE49-F238E27FC236}">
                          <a16:creationId xmlns:a16="http://schemas.microsoft.com/office/drawing/2014/main" id="{8B7A5A33-9B31-70F1-F93E-8F09AD493F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" y="2920"/>
                      <a:ext cx="1257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05" name="Rectangle 21">
                      <a:extLst>
                        <a:ext uri="{FF2B5EF4-FFF2-40B4-BE49-F238E27FC236}">
                          <a16:creationId xmlns:a16="http://schemas.microsoft.com/office/drawing/2014/main" id="{BB5074A5-744B-F295-A460-BAA310E6F7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" y="3000"/>
                      <a:ext cx="1342" cy="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/>
                      <a:r>
                        <a:rPr lang="en-US" altLang="en-US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Finance</a:t>
                      </a:r>
                    </a:p>
                  </p:txBody>
                </p:sp>
                <p:sp>
                  <p:nvSpPr>
                    <p:cNvPr id="246806" name="Rectangle 22">
                      <a:extLst>
                        <a:ext uri="{FF2B5EF4-FFF2-40B4-BE49-F238E27FC236}">
                          <a16:creationId xmlns:a16="http://schemas.microsoft.com/office/drawing/2014/main" id="{B4E0D0B9-2D8D-8419-07E3-CD1D9624F0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" y="2879"/>
                      <a:ext cx="1384" cy="7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246807" name="Rectangle 23">
                    <a:extLst>
                      <a:ext uri="{FF2B5EF4-FFF2-40B4-BE49-F238E27FC236}">
                        <a16:creationId xmlns:a16="http://schemas.microsoft.com/office/drawing/2014/main" id="{EF1E7D3F-E700-AB9D-1071-81A8A14C9D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1" y="2909"/>
                    <a:ext cx="756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grpSp>
                <p:nvGrpSpPr>
                  <p:cNvPr id="246808" name="Group 24">
                    <a:extLst>
                      <a:ext uri="{FF2B5EF4-FFF2-40B4-BE49-F238E27FC236}">
                        <a16:creationId xmlns:a16="http://schemas.microsoft.com/office/drawing/2014/main" id="{349E0D75-31C1-F4D8-3EDD-81676EAF4E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884"/>
                    <a:ext cx="1868" cy="702"/>
                    <a:chOff x="1920" y="2884"/>
                    <a:chExt cx="1868" cy="702"/>
                  </a:xfrm>
                </p:grpSpPr>
                <p:sp>
                  <p:nvSpPr>
                    <p:cNvPr id="246809" name="Rectangle 25">
                      <a:extLst>
                        <a:ext uri="{FF2B5EF4-FFF2-40B4-BE49-F238E27FC236}">
                          <a16:creationId xmlns:a16="http://schemas.microsoft.com/office/drawing/2014/main" id="{0852328D-3616-7FF9-AE0D-412386DE17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2932"/>
                      <a:ext cx="1835" cy="4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10" name="Rectangle 26">
                      <a:extLst>
                        <a:ext uri="{FF2B5EF4-FFF2-40B4-BE49-F238E27FC236}">
                          <a16:creationId xmlns:a16="http://schemas.microsoft.com/office/drawing/2014/main" id="{785A6252-626E-D9C4-3B0F-043BFE521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923"/>
                      <a:ext cx="1666" cy="3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11" name="Rectangle 27">
                      <a:extLst>
                        <a:ext uri="{FF2B5EF4-FFF2-40B4-BE49-F238E27FC236}">
                          <a16:creationId xmlns:a16="http://schemas.microsoft.com/office/drawing/2014/main" id="{B3C49227-9891-56CF-12BE-8C02232248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6" y="3001"/>
                      <a:ext cx="1342" cy="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/>
                      <a:r>
                        <a:rPr lang="en-US" altLang="en-US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Operations</a:t>
                      </a:r>
                    </a:p>
                  </p:txBody>
                </p:sp>
                <p:sp>
                  <p:nvSpPr>
                    <p:cNvPr id="246812" name="Rectangle 28">
                      <a:extLst>
                        <a:ext uri="{FF2B5EF4-FFF2-40B4-BE49-F238E27FC236}">
                          <a16:creationId xmlns:a16="http://schemas.microsoft.com/office/drawing/2014/main" id="{534B6C9D-85A3-627A-7E44-99C0DEF962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1" y="2884"/>
                      <a:ext cx="1837" cy="70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grpSp>
                <p:nvGrpSpPr>
                  <p:cNvPr id="246813" name="Group 29">
                    <a:extLst>
                      <a:ext uri="{FF2B5EF4-FFF2-40B4-BE49-F238E27FC236}">
                        <a16:creationId xmlns:a16="http://schemas.microsoft.com/office/drawing/2014/main" id="{514A9E1D-F508-AB59-1D30-2C14A2E375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52" y="2879"/>
                    <a:ext cx="1423" cy="717"/>
                    <a:chOff x="3952" y="2879"/>
                    <a:chExt cx="1423" cy="717"/>
                  </a:xfrm>
                </p:grpSpPr>
                <p:sp>
                  <p:nvSpPr>
                    <p:cNvPr id="246814" name="Rectangle 30">
                      <a:extLst>
                        <a:ext uri="{FF2B5EF4-FFF2-40B4-BE49-F238E27FC236}">
                          <a16:creationId xmlns:a16="http://schemas.microsoft.com/office/drawing/2014/main" id="{4863ECB5-1AB4-FCB6-07C0-E7A0D34E8D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2" y="2927"/>
                      <a:ext cx="1384" cy="4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15" name="Rectangle 31">
                      <a:extLst>
                        <a:ext uri="{FF2B5EF4-FFF2-40B4-BE49-F238E27FC236}">
                          <a16:creationId xmlns:a16="http://schemas.microsoft.com/office/drawing/2014/main" id="{D99259FF-1AB6-6B0B-62D1-0216F2C749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4" y="2920"/>
                      <a:ext cx="1257" cy="35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246816" name="Rectangle 32">
                      <a:extLst>
                        <a:ext uri="{FF2B5EF4-FFF2-40B4-BE49-F238E27FC236}">
                          <a16:creationId xmlns:a16="http://schemas.microsoft.com/office/drawing/2014/main" id="{5285B6F1-583F-82C0-5401-579B7FE2D9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3" y="3000"/>
                      <a:ext cx="1342" cy="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/>
                      <a:r>
                        <a:rPr lang="en-US" altLang="en-US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rPr>
                        <a:t>Marketing</a:t>
                      </a:r>
                    </a:p>
                  </p:txBody>
                </p:sp>
                <p:sp>
                  <p:nvSpPr>
                    <p:cNvPr id="246817" name="Rectangle 33">
                      <a:extLst>
                        <a:ext uri="{FF2B5EF4-FFF2-40B4-BE49-F238E27FC236}">
                          <a16:creationId xmlns:a16="http://schemas.microsoft.com/office/drawing/2014/main" id="{C7541EA8-B39C-2306-A80D-5859B3009B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6" y="2879"/>
                      <a:ext cx="1384" cy="7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8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</p:grpSp>
            <p:sp>
              <p:nvSpPr>
                <p:cNvPr id="246818" name="Line 34">
                  <a:extLst>
                    <a:ext uri="{FF2B5EF4-FFF2-40B4-BE49-F238E27FC236}">
                      <a16:creationId xmlns:a16="http://schemas.microsoft.com/office/drawing/2014/main" id="{3E4B03DB-0466-7EE0-379E-3ED98295E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5" y="2308"/>
                  <a:ext cx="4024" cy="0"/>
                </a:xfrm>
                <a:prstGeom prst="line">
                  <a:avLst/>
                </a:prstGeom>
                <a:noFill/>
                <a:ln w="12700">
                  <a:solidFill>
                    <a:srgbClr val="206F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6819" name="Line 35">
                  <a:extLst>
                    <a:ext uri="{FF2B5EF4-FFF2-40B4-BE49-F238E27FC236}">
                      <a16:creationId xmlns:a16="http://schemas.microsoft.com/office/drawing/2014/main" id="{015DEE14-4210-C99C-41B4-FF35008AC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3" y="2312"/>
                  <a:ext cx="0" cy="232"/>
                </a:xfrm>
                <a:prstGeom prst="line">
                  <a:avLst/>
                </a:prstGeom>
                <a:noFill/>
                <a:ln w="12700">
                  <a:solidFill>
                    <a:srgbClr val="206F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6820" name="Line 36">
                  <a:extLst>
                    <a:ext uri="{FF2B5EF4-FFF2-40B4-BE49-F238E27FC236}">
                      <a16:creationId xmlns:a16="http://schemas.microsoft.com/office/drawing/2014/main" id="{3E27EA53-B007-7631-05F9-8BF977401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1" y="2312"/>
                  <a:ext cx="0" cy="232"/>
                </a:xfrm>
                <a:prstGeom prst="line">
                  <a:avLst/>
                </a:prstGeom>
                <a:noFill/>
                <a:ln w="12700">
                  <a:solidFill>
                    <a:srgbClr val="206F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246821" name="Line 37">
                  <a:extLst>
                    <a:ext uri="{FF2B5EF4-FFF2-40B4-BE49-F238E27FC236}">
                      <a16:creationId xmlns:a16="http://schemas.microsoft.com/office/drawing/2014/main" id="{77700B75-D5B8-EB79-6465-911FC4C7D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4" y="2304"/>
                  <a:ext cx="0" cy="256"/>
                </a:xfrm>
                <a:prstGeom prst="line">
                  <a:avLst/>
                </a:prstGeom>
                <a:noFill/>
                <a:ln w="12700">
                  <a:solidFill>
                    <a:srgbClr val="206FB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</p:grpSp>
      <p:sp>
        <p:nvSpPr>
          <p:cNvPr id="246823" name="Rectangle 39">
            <a:extLst>
              <a:ext uri="{FF2B5EF4-FFF2-40B4-BE49-F238E27FC236}">
                <a16:creationId xmlns:a16="http://schemas.microsoft.com/office/drawing/2014/main" id="{F13DD6A8-F058-04C2-6D7C-A5DF5E66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370" y="5423876"/>
            <a:ext cx="95925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distinct –active- role of operations:</a:t>
            </a:r>
          </a:p>
          <a:p>
            <a:pPr lvl="1"/>
            <a:r>
              <a:rPr lang="en-US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Inputs   become   Outputs   after    some    Transformation </a:t>
            </a:r>
          </a:p>
        </p:txBody>
      </p:sp>
      <p:sp>
        <p:nvSpPr>
          <p:cNvPr id="246824" name="Rectangle 40">
            <a:extLst>
              <a:ext uri="{FF2B5EF4-FFF2-40B4-BE49-F238E27FC236}">
                <a16:creationId xmlns:a16="http://schemas.microsoft.com/office/drawing/2014/main" id="{0FB295AE-4506-0C90-E64B-B0319EDC1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0082"/>
            <a:ext cx="1010009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1pPr>
            <a:lvl2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2pPr>
            <a:lvl3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3pPr>
            <a:lvl4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4pPr>
            <a:lvl5pPr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E41C1C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Operations Management (OM)?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A2B1A507-CB83-7626-E8ED-4FF0370CC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7094" y="228600"/>
            <a:ext cx="9765102" cy="1104900"/>
          </a:xfrm>
        </p:spPr>
        <p:txBody>
          <a:bodyPr/>
          <a:lstStyle/>
          <a:p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Operations example in Manufacturing: </a:t>
            </a:r>
            <a:b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Food Processing</a:t>
            </a:r>
          </a:p>
        </p:txBody>
      </p:sp>
      <p:graphicFrame>
        <p:nvGraphicFramePr>
          <p:cNvPr id="225318" name="Group 38">
            <a:extLst>
              <a:ext uri="{FF2B5EF4-FFF2-40B4-BE49-F238E27FC236}">
                <a16:creationId xmlns:a16="http://schemas.microsoft.com/office/drawing/2014/main" id="{0E5C7412-3BC0-2842-2522-F65B5EF28A13}"/>
              </a:ext>
            </a:extLst>
          </p:cNvPr>
          <p:cNvGraphicFramePr>
            <a:graphicFrameLocks noGrp="1"/>
          </p:cNvGraphicFramePr>
          <p:nvPr>
            <p:ph type="body" idx="1"/>
          </p:nvPr>
        </p:nvGraphicFramePr>
        <p:xfrm>
          <a:off x="1905000" y="1600200"/>
          <a:ext cx="8305800" cy="4701858"/>
        </p:xfrm>
        <a:graphic>
          <a:graphicData uri="http://schemas.openxmlformats.org/drawingml/2006/table">
            <a:tbl>
              <a:tblPr/>
              <a:tblGrid>
                <a:gridCol w="2768600">
                  <a:extLst>
                    <a:ext uri="{9D8B030D-6E8A-4147-A177-3AD203B41FA5}">
                      <a16:colId xmlns:a16="http://schemas.microsoft.com/office/drawing/2014/main" val="3885547423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415518435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72063994"/>
                    </a:ext>
                  </a:extLst>
                </a:gridCol>
              </a:tblGrid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PROCESS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OUTPUTS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162308"/>
                  </a:ext>
                </a:extLst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Raw 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Clean vegetables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08193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Metal sheets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Cutting/Rolling/Welding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552735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Energy, 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Cut vegetables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785974"/>
                  </a:ext>
                </a:extLst>
              </a:tr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Energy, Water, 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Cooking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Boiled vegetables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021897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Energy, Cans, Boiled 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Placing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Can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4183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A79F5-C66B-E3F6-7A5B-A0AE8CCB4D79}"/>
              </a:ext>
            </a:extLst>
          </p:cNvPr>
          <p:cNvSpPr/>
          <p:nvPr/>
        </p:nvSpPr>
        <p:spPr>
          <a:xfrm>
            <a:off x="1621766" y="1475118"/>
            <a:ext cx="9066362" cy="3614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F8D72-39D0-CD83-DBFA-3F5595A30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2"/>
            <a:fld id="{99F9CF4E-E5A9-4987-8B29-9794AF4319CF}" type="slidenum">
              <a:rPr lang="en-US" altLang="en-US"/>
              <a:pPr lvl="2"/>
              <a:t>7</a:t>
            </a:fld>
            <a:endParaRPr lang="en-US" altLang="en-US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F1EF94F3-9F7A-327B-4662-E638B599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52400"/>
            <a:ext cx="9115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Operations example in service: </a:t>
            </a:r>
          </a:p>
          <a:p>
            <a:pPr algn="ctr"/>
            <a:r>
              <a:rPr lang="en-US" alt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Health care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290E3B7E-C052-DDBA-9D52-14CC1FEB8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973" y="1604208"/>
            <a:ext cx="129843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dirty="0">
                <a:solidFill>
                  <a:schemeClr val="hlink"/>
                </a:solidFill>
                <a:latin typeface="Arial" panose="020B0604020202020204" pitchFamily="34" charset="0"/>
              </a:rPr>
              <a:t>Inputs</a:t>
            </a:r>
          </a:p>
        </p:txBody>
      </p:sp>
      <p:sp>
        <p:nvSpPr>
          <p:cNvPr id="250884" name="Rectangle 4">
            <a:extLst>
              <a:ext uri="{FF2B5EF4-FFF2-40B4-BE49-F238E27FC236}">
                <a16:creationId xmlns:a16="http://schemas.microsoft.com/office/drawing/2014/main" id="{D92456D4-7C34-3041-A55F-A386C3E2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253" y="1641876"/>
            <a:ext cx="221054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dirty="0">
                <a:solidFill>
                  <a:schemeClr val="hlink"/>
                </a:solidFill>
                <a:latin typeface="Arial" panose="020B0604020202020204" pitchFamily="34" charset="0"/>
              </a:rPr>
              <a:t>Processing</a:t>
            </a:r>
          </a:p>
        </p:txBody>
      </p:sp>
      <p:sp>
        <p:nvSpPr>
          <p:cNvPr id="250885" name="Rectangle 5">
            <a:extLst>
              <a:ext uri="{FF2B5EF4-FFF2-40B4-BE49-F238E27FC236}">
                <a16:creationId xmlns:a16="http://schemas.microsoft.com/office/drawing/2014/main" id="{FC38E29B-4260-1B7D-499F-5A40C8A8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1662029"/>
            <a:ext cx="1617431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dirty="0">
                <a:solidFill>
                  <a:schemeClr val="hlink"/>
                </a:solidFill>
                <a:latin typeface="Arial" panose="020B0604020202020204" pitchFamily="34" charset="0"/>
              </a:rPr>
              <a:t>Outputs</a:t>
            </a:r>
          </a:p>
        </p:txBody>
      </p:sp>
      <p:grpSp>
        <p:nvGrpSpPr>
          <p:cNvPr id="250886" name="Group 6">
            <a:extLst>
              <a:ext uri="{FF2B5EF4-FFF2-40B4-BE49-F238E27FC236}">
                <a16:creationId xmlns:a16="http://schemas.microsoft.com/office/drawing/2014/main" id="{4A2FCCCA-9466-6BD1-C47B-89BF296A0378}"/>
              </a:ext>
            </a:extLst>
          </p:cNvPr>
          <p:cNvGrpSpPr>
            <a:grpSpLocks/>
          </p:cNvGrpSpPr>
          <p:nvPr/>
        </p:nvGrpSpPr>
        <p:grpSpPr bwMode="auto">
          <a:xfrm>
            <a:off x="2535238" y="2414587"/>
            <a:ext cx="7523162" cy="2085974"/>
            <a:chOff x="599" y="1429"/>
            <a:chExt cx="4739" cy="1314"/>
          </a:xfrm>
        </p:grpSpPr>
        <p:sp>
          <p:nvSpPr>
            <p:cNvPr id="250887" name="Rectangle 7">
              <a:extLst>
                <a:ext uri="{FF2B5EF4-FFF2-40B4-BE49-F238E27FC236}">
                  <a16:creationId xmlns:a16="http://schemas.microsoft.com/office/drawing/2014/main" id="{7C91086F-AB5C-7575-06EA-31902EEDC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473"/>
              <a:ext cx="133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88" name="Rectangle 8">
              <a:extLst>
                <a:ext uri="{FF2B5EF4-FFF2-40B4-BE49-F238E27FC236}">
                  <a16:creationId xmlns:a16="http://schemas.microsoft.com/office/drawing/2014/main" id="{A11E8BF6-2D56-8A55-AA6C-73C3211A9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429"/>
              <a:ext cx="1701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Doctors, nurses</a:t>
              </a:r>
            </a:p>
          </p:txBody>
        </p:sp>
        <p:sp>
          <p:nvSpPr>
            <p:cNvPr id="250889" name="Rectangle 9">
              <a:extLst>
                <a:ext uri="{FF2B5EF4-FFF2-40B4-BE49-F238E27FC236}">
                  <a16:creationId xmlns:a16="http://schemas.microsoft.com/office/drawing/2014/main" id="{D578208C-543C-25A6-90F6-62CB2E017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1473"/>
              <a:ext cx="105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90" name="Rectangle 10">
              <a:extLst>
                <a:ext uri="{FF2B5EF4-FFF2-40B4-BE49-F238E27FC236}">
                  <a16:creationId xmlns:a16="http://schemas.microsoft.com/office/drawing/2014/main" id="{55946D6B-54B4-151E-9157-576947F85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429"/>
              <a:ext cx="136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Examination</a:t>
              </a:r>
            </a:p>
          </p:txBody>
        </p:sp>
        <p:sp>
          <p:nvSpPr>
            <p:cNvPr id="250891" name="Rectangle 11">
              <a:extLst>
                <a:ext uri="{FF2B5EF4-FFF2-40B4-BE49-F238E27FC236}">
                  <a16:creationId xmlns:a16="http://schemas.microsoft.com/office/drawing/2014/main" id="{FADC14BC-35E3-CCF8-33C1-462F3A560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473"/>
              <a:ext cx="137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92" name="Rectangle 12">
              <a:extLst>
                <a:ext uri="{FF2B5EF4-FFF2-40B4-BE49-F238E27FC236}">
                  <a16:creationId xmlns:a16="http://schemas.microsoft.com/office/drawing/2014/main" id="{DD153B9F-B169-97C1-3906-B7EB43902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6" y="1429"/>
              <a:ext cx="946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Healthy </a:t>
              </a:r>
              <a:br>
                <a:rPr lang="en-US" altLang="en-US" sz="2800">
                  <a:latin typeface="Arial" panose="020B0604020202020204" pitchFamily="34" charset="0"/>
                </a:rPr>
              </a:br>
              <a:r>
                <a:rPr lang="en-US" altLang="en-US" sz="2800">
                  <a:latin typeface="Arial" panose="020B0604020202020204" pitchFamily="34" charset="0"/>
                </a:rPr>
                <a:t>patients</a:t>
              </a:r>
            </a:p>
          </p:txBody>
        </p:sp>
        <p:sp>
          <p:nvSpPr>
            <p:cNvPr id="250893" name="Rectangle 13">
              <a:extLst>
                <a:ext uri="{FF2B5EF4-FFF2-40B4-BE49-F238E27FC236}">
                  <a16:creationId xmlns:a16="http://schemas.microsoft.com/office/drawing/2014/main" id="{F74A318E-24FD-8C0F-9F1B-8CA8982BC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720"/>
              <a:ext cx="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94" name="Rectangle 14">
              <a:extLst>
                <a:ext uri="{FF2B5EF4-FFF2-40B4-BE49-F238E27FC236}">
                  <a16:creationId xmlns:a16="http://schemas.microsoft.com/office/drawing/2014/main" id="{D2AA1909-8B0E-F92E-4DA1-24DDD60C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676"/>
              <a:ext cx="93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Hospital</a:t>
              </a:r>
            </a:p>
          </p:txBody>
        </p:sp>
        <p:sp>
          <p:nvSpPr>
            <p:cNvPr id="250895" name="Rectangle 15">
              <a:extLst>
                <a:ext uri="{FF2B5EF4-FFF2-40B4-BE49-F238E27FC236}">
                  <a16:creationId xmlns:a16="http://schemas.microsoft.com/office/drawing/2014/main" id="{FB95A031-4230-CCD9-842B-0A6A454EC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1720"/>
              <a:ext cx="66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96" name="Rectangle 16">
              <a:extLst>
                <a:ext uri="{FF2B5EF4-FFF2-40B4-BE49-F238E27FC236}">
                  <a16:creationId xmlns:a16="http://schemas.microsoft.com/office/drawing/2014/main" id="{45A24E72-3F48-8CD9-7F19-2BA0C17A2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676"/>
              <a:ext cx="90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Surgery</a:t>
              </a:r>
            </a:p>
          </p:txBody>
        </p:sp>
        <p:sp>
          <p:nvSpPr>
            <p:cNvPr id="250897" name="Rectangle 17">
              <a:extLst>
                <a:ext uri="{FF2B5EF4-FFF2-40B4-BE49-F238E27FC236}">
                  <a16:creationId xmlns:a16="http://schemas.microsoft.com/office/drawing/2014/main" id="{01D5A115-4698-A122-69BF-6CBDA00A4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1967"/>
              <a:ext cx="144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898" name="Rectangle 18">
              <a:extLst>
                <a:ext uri="{FF2B5EF4-FFF2-40B4-BE49-F238E27FC236}">
                  <a16:creationId xmlns:a16="http://schemas.microsoft.com/office/drawing/2014/main" id="{CEA29E78-F2EE-2DAD-FF2F-02B8013B1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923"/>
              <a:ext cx="182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Medical Supplies</a:t>
              </a:r>
            </a:p>
          </p:txBody>
        </p:sp>
        <p:sp>
          <p:nvSpPr>
            <p:cNvPr id="250899" name="Rectangle 19">
              <a:extLst>
                <a:ext uri="{FF2B5EF4-FFF2-40B4-BE49-F238E27FC236}">
                  <a16:creationId xmlns:a16="http://schemas.microsoft.com/office/drawing/2014/main" id="{DE276554-5CB9-774F-6889-D9FC2A97A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1967"/>
              <a:ext cx="89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900" name="Rectangle 20">
              <a:extLst>
                <a:ext uri="{FF2B5EF4-FFF2-40B4-BE49-F238E27FC236}">
                  <a16:creationId xmlns:a16="http://schemas.microsoft.com/office/drawing/2014/main" id="{D22D73A2-CCD7-CC47-8CF1-94FDDCF00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923"/>
              <a:ext cx="1174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250901" name="Rectangle 21">
              <a:extLst>
                <a:ext uri="{FF2B5EF4-FFF2-40B4-BE49-F238E27FC236}">
                  <a16:creationId xmlns:a16="http://schemas.microsoft.com/office/drawing/2014/main" id="{CAAEA289-2503-36B1-8E6B-A27A4A02D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213"/>
              <a:ext cx="912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902" name="Rectangle 22">
              <a:extLst>
                <a:ext uri="{FF2B5EF4-FFF2-40B4-BE49-F238E27FC236}">
                  <a16:creationId xmlns:a16="http://schemas.microsoft.com/office/drawing/2014/main" id="{93745913-AB11-EAB5-5AF2-08BE81437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2168"/>
              <a:ext cx="1199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Equipment</a:t>
              </a:r>
            </a:p>
          </p:txBody>
        </p:sp>
        <p:sp>
          <p:nvSpPr>
            <p:cNvPr id="250903" name="Rectangle 23">
              <a:extLst>
                <a:ext uri="{FF2B5EF4-FFF2-40B4-BE49-F238E27FC236}">
                  <a16:creationId xmlns:a16="http://schemas.microsoft.com/office/drawing/2014/main" id="{EC0D1A47-4D7F-B69A-B243-A7D0973CF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213"/>
              <a:ext cx="92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904" name="Rectangle 24">
              <a:extLst>
                <a:ext uri="{FF2B5EF4-FFF2-40B4-BE49-F238E27FC236}">
                  <a16:creationId xmlns:a16="http://schemas.microsoft.com/office/drawing/2014/main" id="{2203BB27-63C4-CEEB-25DC-BF24B742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2168"/>
              <a:ext cx="121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Medication</a:t>
              </a:r>
            </a:p>
          </p:txBody>
        </p:sp>
        <p:sp>
          <p:nvSpPr>
            <p:cNvPr id="250905" name="Rectangle 25">
              <a:extLst>
                <a:ext uri="{FF2B5EF4-FFF2-40B4-BE49-F238E27FC236}">
                  <a16:creationId xmlns:a16="http://schemas.microsoft.com/office/drawing/2014/main" id="{2F21D535-5DCC-4875-D59F-B05FD5765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" y="2459"/>
              <a:ext cx="106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906" name="Rectangle 26">
              <a:extLst>
                <a:ext uri="{FF2B5EF4-FFF2-40B4-BE49-F238E27FC236}">
                  <a16:creationId xmlns:a16="http://schemas.microsoft.com/office/drawing/2014/main" id="{095D2D9E-46D0-F997-BE28-0E59F6E61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2415"/>
              <a:ext cx="137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Laboratories</a:t>
              </a:r>
            </a:p>
          </p:txBody>
        </p:sp>
        <p:sp>
          <p:nvSpPr>
            <p:cNvPr id="250907" name="Rectangle 27">
              <a:extLst>
                <a:ext uri="{FF2B5EF4-FFF2-40B4-BE49-F238E27FC236}">
                  <a16:creationId xmlns:a16="http://schemas.microsoft.com/office/drawing/2014/main" id="{4EBD17F8-39A0-1A2A-F3AD-71633230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2459"/>
              <a:ext cx="69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908" name="Rectangle 28">
              <a:extLst>
                <a:ext uri="{FF2B5EF4-FFF2-40B4-BE49-F238E27FC236}">
                  <a16:creationId xmlns:a16="http://schemas.microsoft.com/office/drawing/2014/main" id="{7DFEA280-6629-1E09-DA01-FA2F8CF9D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2415"/>
              <a:ext cx="94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2800">
                  <a:latin typeface="Arial" panose="020B0604020202020204" pitchFamily="34" charset="0"/>
                </a:rPr>
                <a:t>Therapy</a:t>
              </a:r>
            </a:p>
          </p:txBody>
        </p:sp>
      </p:grpSp>
      <p:sp>
        <p:nvSpPr>
          <p:cNvPr id="250909" name="Line 29">
            <a:extLst>
              <a:ext uri="{FF2B5EF4-FFF2-40B4-BE49-F238E27FC236}">
                <a16:creationId xmlns:a16="http://schemas.microsoft.com/office/drawing/2014/main" id="{4DC96E92-41F5-E0EE-7BC8-4DB898E47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063" y="2443703"/>
            <a:ext cx="678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1FFA2B5D-6F8E-F751-77D1-0A1C83F61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0392" y="365125"/>
            <a:ext cx="9723408" cy="1325563"/>
          </a:xfrm>
        </p:spPr>
        <p:txBody>
          <a:bodyPr/>
          <a:lstStyle/>
          <a:p>
            <a:r>
              <a:rPr lang="en-US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Types of Operations</a:t>
            </a:r>
          </a:p>
        </p:txBody>
      </p:sp>
      <p:graphicFrame>
        <p:nvGraphicFramePr>
          <p:cNvPr id="223267" name="Group 35">
            <a:extLst>
              <a:ext uri="{FF2B5EF4-FFF2-40B4-BE49-F238E27FC236}">
                <a16:creationId xmlns:a16="http://schemas.microsoft.com/office/drawing/2014/main" id="{3A19511C-5667-E923-D0CF-A8E0D73A0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86383"/>
              </p:ext>
            </p:extLst>
          </p:nvPr>
        </p:nvGraphicFramePr>
        <p:xfrm>
          <a:off x="1768415" y="1905001"/>
          <a:ext cx="8518585" cy="4572001"/>
        </p:xfrm>
        <a:graphic>
          <a:graphicData uri="http://schemas.openxmlformats.org/drawingml/2006/table">
            <a:tbl>
              <a:tblPr/>
              <a:tblGrid>
                <a:gridCol w="3821647">
                  <a:extLst>
                    <a:ext uri="{9D8B030D-6E8A-4147-A177-3AD203B41FA5}">
                      <a16:colId xmlns:a16="http://schemas.microsoft.com/office/drawing/2014/main" val="3497230467"/>
                    </a:ext>
                  </a:extLst>
                </a:gridCol>
                <a:gridCol w="4696938">
                  <a:extLst>
                    <a:ext uri="{9D8B030D-6E8A-4147-A177-3AD203B41FA5}">
                      <a16:colId xmlns:a16="http://schemas.microsoft.com/office/drawing/2014/main" val="2168574566"/>
                    </a:ext>
                  </a:extLst>
                </a:gridCol>
              </a:tblGrid>
              <a:tr h="684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058881"/>
                  </a:ext>
                </a:extLst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Goods producing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Farming, mining, construction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7311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Storage/transportation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Warehousing, trucking, mail, taxis, buses, hotels, 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86316"/>
                  </a:ext>
                </a:extLst>
              </a:tr>
              <a:tr h="752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Exchange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Trade, retailing, wholesaling, renting, leasing, loans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479940"/>
                  </a:ext>
                </a:extLst>
              </a:tr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Entertainment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Radio, movies, TV, concerts, recording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834486"/>
                  </a:ext>
                </a:extLst>
              </a:tr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Newspapers, journals, magazines, radio, TV, telephones, satellite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423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97FF21B-773F-0FD7-6B31-3BB07FA38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2"/>
            <a:fld id="{BEF2722D-DBB5-45E7-898B-B4B2465FEF94}" type="slidenum">
              <a:rPr lang="en-US" altLang="en-US"/>
              <a:pPr lvl="2"/>
              <a:t>9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C721B63F-9861-B384-3D1D-62744FBA8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170" y="365125"/>
            <a:ext cx="10318630" cy="1325563"/>
          </a:xfrm>
        </p:spPr>
        <p:txBody>
          <a:bodyPr/>
          <a:lstStyle/>
          <a:p>
            <a:r>
              <a:rPr lang="en-US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Why OM?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3BB45D31-957C-7387-0A82-C2DAC7282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5618" y="2005012"/>
            <a:ext cx="9789543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/>
              <a:t>Core of all business organizations</a:t>
            </a:r>
          </a:p>
          <a:p>
            <a:r>
              <a:rPr lang="en-US" altLang="en-US" dirty="0"/>
              <a:t>Many areas interrelated with OM activities</a:t>
            </a:r>
          </a:p>
          <a:p>
            <a:r>
              <a:rPr lang="en-US" altLang="en-US" dirty="0"/>
              <a:t>Management of operations is critical to create and maintain competitive advantages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539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Monotype Sorts</vt:lpstr>
      <vt:lpstr>Times New Roman</vt:lpstr>
      <vt:lpstr>Office Theme</vt:lpstr>
      <vt:lpstr>INTRODUCTION TO SERVICE OPERATIONS MANAGEMENT MBA IV Sem SOM Unit-1</vt:lpstr>
      <vt:lpstr>PowerPoint Presentation</vt:lpstr>
      <vt:lpstr>PowerPoint Presentation</vt:lpstr>
      <vt:lpstr>PowerPoint Presentation</vt:lpstr>
      <vt:lpstr>PowerPoint Presentation</vt:lpstr>
      <vt:lpstr>Operations example in Manufacturing:  Food Processing</vt:lpstr>
      <vt:lpstr>PowerPoint Presentation</vt:lpstr>
      <vt:lpstr>Types of Operations</vt:lpstr>
      <vt:lpstr>Why OM?</vt:lpstr>
      <vt:lpstr>Organization of Businesses</vt:lpstr>
      <vt:lpstr>Three basic functions need to work closely </vt:lpstr>
      <vt:lpstr>Degree of Standardization !</vt:lpstr>
      <vt:lpstr>Goods vs. Service Operations</vt:lpstr>
      <vt:lpstr>      Manufacturing vs. Service !</vt:lpstr>
      <vt:lpstr>Goods- Service Continuum</vt:lpstr>
      <vt:lpstr>Challenges of Operations Management</vt:lpstr>
      <vt:lpstr>PowerPoint Presentation</vt:lpstr>
      <vt:lpstr>Though we have more than enough technology to smoothen service operations</vt:lpstr>
      <vt:lpstr>Service Matrix</vt:lpstr>
      <vt:lpstr>Sources</vt:lpstr>
      <vt:lpstr>    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SERVICE OPERATIONS MANAGEMENT</dc:title>
  <dc:creator>prabhatresearch@gmail.com</dc:creator>
  <cp:lastModifiedBy>prabhatresearch@gmail.com</cp:lastModifiedBy>
  <cp:revision>21</cp:revision>
  <dcterms:created xsi:type="dcterms:W3CDTF">2024-02-12T17:01:17Z</dcterms:created>
  <dcterms:modified xsi:type="dcterms:W3CDTF">2024-02-12T18:47:27Z</dcterms:modified>
</cp:coreProperties>
</file>