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61" r:id="rId5"/>
    <p:sldId id="259" r:id="rId6"/>
    <p:sldId id="262" r:id="rId7"/>
    <p:sldId id="260" r:id="rId8"/>
    <p:sldId id="263" r:id="rId9"/>
    <p:sldId id="264" r:id="rId10"/>
    <p:sldId id="265" r:id="rId11"/>
    <p:sldId id="266" r:id="rId12"/>
    <p:sldId id="270" r:id="rId13"/>
    <p:sldId id="267" r:id="rId14"/>
    <p:sldId id="271" r:id="rId15"/>
    <p:sldId id="268" r:id="rId16"/>
    <p:sldId id="272" r:id="rId17"/>
    <p:sldId id="269" r:id="rId18"/>
    <p:sldId id="273" r:id="rId19"/>
    <p:sldId id="274" r:id="rId20"/>
    <p:sldId id="278" r:id="rId21"/>
    <p:sldId id="276" r:id="rId22"/>
    <p:sldId id="277"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96"/>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5FDBDA-1D3A-4453-B98C-1BF9E6647E8A}" type="datetimeFigureOut">
              <a:rPr lang="en-IN" smtClean="0"/>
              <a:t>03-04-2024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0D51C1-6E08-4000-B4CB-FA60E4C1765E}" type="slidenum">
              <a:rPr lang="en-IN" smtClean="0"/>
              <a:t>‹#›</a:t>
            </a:fld>
            <a:endParaRPr lang="en-IN"/>
          </a:p>
        </p:txBody>
      </p:sp>
    </p:spTree>
    <p:extLst>
      <p:ext uri="{BB962C8B-B14F-4D97-AF65-F5344CB8AC3E}">
        <p14:creationId xmlns:p14="http://schemas.microsoft.com/office/powerpoint/2010/main" val="135743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10D51C1-6E08-4000-B4CB-FA60E4C1765E}" type="slidenum">
              <a:rPr lang="en-IN" smtClean="0"/>
              <a:t>2</a:t>
            </a:fld>
            <a:endParaRPr lang="en-IN"/>
          </a:p>
        </p:txBody>
      </p:sp>
    </p:spTree>
    <p:extLst>
      <p:ext uri="{BB962C8B-B14F-4D97-AF65-F5344CB8AC3E}">
        <p14:creationId xmlns:p14="http://schemas.microsoft.com/office/powerpoint/2010/main" val="186474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F546EBA-FF68-417A-B0ED-076C0F09E12A}" type="datetimeFigureOut">
              <a:rPr lang="en-IN" smtClean="0"/>
              <a:t>03-04-2024</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B9728439-F305-4AEA-9D9E-E1FF7606B33E}" type="slidenum">
              <a:rPr lang="en-IN" smtClean="0"/>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46EBA-FF68-417A-B0ED-076C0F09E12A}"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46EBA-FF68-417A-B0ED-076C0F09E12A}"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46EBA-FF68-417A-B0ED-076C0F09E12A}"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546EBA-FF68-417A-B0ED-076C0F09E12A}"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B9728439-F305-4AEA-9D9E-E1FF7606B33E}"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546EBA-FF68-417A-B0ED-076C0F09E12A}" type="datetimeFigureOut">
              <a:rPr lang="en-IN" smtClean="0"/>
              <a:t>03-04-2024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546EBA-FF68-417A-B0ED-076C0F09E12A}" type="datetimeFigureOut">
              <a:rPr lang="en-IN" smtClean="0"/>
              <a:t>03-04-2024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546EBA-FF68-417A-B0ED-076C0F09E12A}" type="datetimeFigureOut">
              <a:rPr lang="en-IN" smtClean="0"/>
              <a:t>03-04-2024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46EBA-FF68-417A-B0ED-076C0F09E12A}" type="datetimeFigureOut">
              <a:rPr lang="en-IN" smtClean="0"/>
              <a:t>03-04-2024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546EBA-FF68-417A-B0ED-076C0F09E12A}" type="datetimeFigureOut">
              <a:rPr lang="en-IN" smtClean="0"/>
              <a:t>03-04-2024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546EBA-FF68-417A-B0ED-076C0F09E12A}" type="datetimeFigureOut">
              <a:rPr lang="en-IN" smtClean="0"/>
              <a:t>03-04-2024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728439-F305-4AEA-9D9E-E1FF7606B33E}"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F546EBA-FF68-417A-B0ED-076C0F09E12A}" type="datetimeFigureOut">
              <a:rPr lang="en-IN" smtClean="0"/>
              <a:t>03-04-2024</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9728439-F305-4AEA-9D9E-E1FF7606B33E}"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1584175"/>
          </a:xfrm>
        </p:spPr>
        <p:txBody>
          <a:bodyPr/>
          <a:lstStyle/>
          <a:p>
            <a:r>
              <a:rPr lang="en-IN" dirty="0" smtClean="0"/>
              <a:t>Physical Education and Yoga</a:t>
            </a:r>
            <a:endParaRPr lang="en-IN" dirty="0"/>
          </a:p>
        </p:txBody>
      </p:sp>
      <p:sp>
        <p:nvSpPr>
          <p:cNvPr id="3" name="Subtitle 2"/>
          <p:cNvSpPr>
            <a:spLocks noGrp="1"/>
          </p:cNvSpPr>
          <p:nvPr>
            <p:ph type="subTitle" idx="1"/>
          </p:nvPr>
        </p:nvSpPr>
        <p:spPr>
          <a:xfrm>
            <a:off x="2915816" y="3886200"/>
            <a:ext cx="5760640" cy="1752600"/>
          </a:xfrm>
        </p:spPr>
        <p:txBody>
          <a:bodyPr/>
          <a:lstStyle/>
          <a:p>
            <a:r>
              <a:rPr lang="en-US" dirty="0" smtClean="0"/>
              <a:t>DR.VIPENDRA PARMAR</a:t>
            </a:r>
          </a:p>
          <a:p>
            <a:r>
              <a:rPr lang="en-US" dirty="0" smtClean="0"/>
              <a:t>VSSD PG COLLEGE KANPUR</a:t>
            </a:r>
            <a:endParaRPr lang="en-IN" dirty="0"/>
          </a:p>
        </p:txBody>
      </p:sp>
    </p:spTree>
    <p:extLst>
      <p:ext uri="{BB962C8B-B14F-4D97-AF65-F5344CB8AC3E}">
        <p14:creationId xmlns:p14="http://schemas.microsoft.com/office/powerpoint/2010/main" val="4143964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शारीरिक शिक्षा के उद्देश्य</a:t>
            </a:r>
            <a:endParaRPr lang="en-IN" dirty="0"/>
          </a:p>
        </p:txBody>
      </p:sp>
      <p:sp>
        <p:nvSpPr>
          <p:cNvPr id="3" name="Content Placeholder 2"/>
          <p:cNvSpPr>
            <a:spLocks noGrp="1"/>
          </p:cNvSpPr>
          <p:nvPr>
            <p:ph idx="1"/>
          </p:nvPr>
        </p:nvSpPr>
        <p:spPr/>
        <p:txBody>
          <a:bodyPr>
            <a:normAutofit/>
          </a:bodyPr>
          <a:lstStyle/>
          <a:p>
            <a:r>
              <a:rPr lang="hi-IN" sz="2400" dirty="0"/>
              <a:t>शारीरिक शिक्षा, सीखने और अभिव्यक्ति के माध्यम के रूप में गतिविधिय़ो का उपयोग करना, शिक्षा प्रक्रिया का एक अभिन्न अंग है। यह विभिन्न प्रकार के गतिविधिय़ो के अनुभव इस तरह से प्रदान करता है कि प्रत्येक बच्चा अपनी अनूठी प्रतिभा का सीमा के अंदरऔर सीमा की </a:t>
            </a:r>
            <a:r>
              <a:rPr lang="hi-IN" sz="2400" dirty="0" smtClean="0"/>
              <a:t>ओर</a:t>
            </a:r>
            <a:r>
              <a:rPr lang="en-US" sz="2400" dirty="0" smtClean="0"/>
              <a:t> </a:t>
            </a:r>
            <a:r>
              <a:rPr lang="hi-IN" sz="2400" dirty="0" smtClean="0"/>
              <a:t>काम </a:t>
            </a:r>
            <a:r>
              <a:rPr lang="hi-IN" sz="2400" dirty="0"/>
              <a:t>करने के लिए स्वतंत्र है। निम्नलिखित उद्देश्यों पर नीचे चर्चा की गई </a:t>
            </a:r>
            <a:r>
              <a:rPr lang="hi-IN" sz="2400" dirty="0" smtClean="0"/>
              <a:t>है:</a:t>
            </a:r>
            <a:endParaRPr lang="en-US" sz="2400" dirty="0" smtClean="0"/>
          </a:p>
          <a:p>
            <a:r>
              <a:rPr lang="hi-IN" sz="2400" dirty="0"/>
              <a:t>शारीरिक विकास</a:t>
            </a:r>
          </a:p>
          <a:p>
            <a:r>
              <a:rPr lang="hi-IN" sz="2400" dirty="0"/>
              <a:t>मानसिक विकास</a:t>
            </a:r>
          </a:p>
          <a:p>
            <a:r>
              <a:rPr lang="hi-IN" sz="2400" dirty="0"/>
              <a:t>सामाजिक विकास</a:t>
            </a:r>
          </a:p>
          <a:p>
            <a:r>
              <a:rPr lang="hi-IN" sz="2400" dirty="0"/>
              <a:t>गामक विकास</a:t>
            </a:r>
            <a:endParaRPr lang="en-IN" sz="2400" dirty="0"/>
          </a:p>
        </p:txBody>
      </p:sp>
    </p:spTree>
    <p:extLst>
      <p:ext uri="{BB962C8B-B14F-4D97-AF65-F5344CB8AC3E}">
        <p14:creationId xmlns:p14="http://schemas.microsoft.com/office/powerpoint/2010/main" val="1000010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137160" indent="0">
              <a:buNone/>
            </a:pPr>
            <a:r>
              <a:rPr lang="en-US" sz="2400" dirty="0">
                <a:solidFill>
                  <a:schemeClr val="bg1"/>
                </a:solidFill>
              </a:rPr>
              <a:t>Physical development</a:t>
            </a:r>
          </a:p>
          <a:p>
            <a:pPr marL="137160" indent="0">
              <a:buNone/>
            </a:pPr>
            <a:r>
              <a:rPr lang="en-US" sz="2400" dirty="0"/>
              <a:t>Physical development deals with the program of activities that builds physical power in </a:t>
            </a:r>
            <a:r>
              <a:rPr lang="en-US" sz="2400" dirty="0" smtClean="0"/>
              <a:t>an individual </a:t>
            </a:r>
            <a:r>
              <a:rPr lang="en-US" sz="2400" dirty="0"/>
              <a:t>through the development of the various organic systems of the body. The main focus </a:t>
            </a:r>
            <a:r>
              <a:rPr lang="en-US" sz="2400" dirty="0" smtClean="0"/>
              <a:t>of physical </a:t>
            </a:r>
            <a:r>
              <a:rPr lang="en-US" sz="2400" dirty="0"/>
              <a:t>education is to develop child physical competence and basic movement perfection with</a:t>
            </a:r>
          </a:p>
          <a:p>
            <a:pPr marL="137160" indent="0">
              <a:buNone/>
            </a:pPr>
            <a:r>
              <a:rPr lang="en-US" sz="2400" dirty="0"/>
              <a:t>safety, and by utilizing these ability one can perform a wide range of activities resultant to </a:t>
            </a:r>
            <a:r>
              <a:rPr lang="en-US" sz="2400" dirty="0" smtClean="0"/>
              <a:t>improve healthy </a:t>
            </a:r>
            <a:r>
              <a:rPr lang="en-US" sz="2400" dirty="0"/>
              <a:t>lifestyle and well </a:t>
            </a:r>
            <a:r>
              <a:rPr lang="en-US" sz="2400" dirty="0" smtClean="0"/>
              <a:t>being.</a:t>
            </a:r>
            <a:endParaRPr lang="en-IN" sz="2400" dirty="0"/>
          </a:p>
        </p:txBody>
      </p:sp>
    </p:spTree>
    <p:extLst>
      <p:ext uri="{BB962C8B-B14F-4D97-AF65-F5344CB8AC3E}">
        <p14:creationId xmlns:p14="http://schemas.microsoft.com/office/powerpoint/2010/main" val="2052484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hi-IN" dirty="0"/>
              <a:t>शारीरिक विकास </a:t>
            </a:r>
            <a:endParaRPr lang="en-US" dirty="0" smtClean="0"/>
          </a:p>
          <a:p>
            <a:pPr marL="137160" indent="0">
              <a:buNone/>
            </a:pPr>
            <a:r>
              <a:rPr lang="en-US" dirty="0" smtClean="0"/>
              <a:t> </a:t>
            </a:r>
            <a:r>
              <a:rPr lang="hi-IN" sz="2400" dirty="0" smtClean="0"/>
              <a:t>शारीरिक </a:t>
            </a:r>
            <a:r>
              <a:rPr lang="hi-IN" sz="2400" dirty="0"/>
              <a:t>विकास उन गतिविधियों के कार्यक्रम से संबंधित है जो शरीर की विभिन्न जैविक प्रणालियों के विकास के माध्यम से किसी व्यक्ति में शारीरिक शक्ति का निर्माण करता है।शारीरिक शिक्षा का मुख्य फोकस बच्चे की शारीरिक क्षमता और सुरक्षा के साथ बुनियादी गतिविधि पूर्णता विकसित करना है, और इन क्षमताओं का उपयोग करके व्यक्ति स्वस्थ जीवन शैली और कल्याण में सुधार के लिए कई प्रकार की गतिविधियाँ कर सकता है।</a:t>
            </a:r>
            <a:endParaRPr lang="en-IN" sz="2400" dirty="0"/>
          </a:p>
        </p:txBody>
      </p:sp>
    </p:spTree>
    <p:extLst>
      <p:ext uri="{BB962C8B-B14F-4D97-AF65-F5344CB8AC3E}">
        <p14:creationId xmlns:p14="http://schemas.microsoft.com/office/powerpoint/2010/main" val="173469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137160" indent="0">
              <a:buNone/>
            </a:pPr>
            <a:r>
              <a:rPr lang="en-US" sz="2400" dirty="0"/>
              <a:t>Mental development</a:t>
            </a:r>
          </a:p>
          <a:p>
            <a:pPr marL="137160" indent="0">
              <a:buNone/>
            </a:pPr>
            <a:r>
              <a:rPr lang="en-US" sz="2400" dirty="0"/>
              <a:t>Physical activity has a positive effect on mental health and emotional well-being for both adults </a:t>
            </a:r>
            <a:r>
              <a:rPr lang="en-US" sz="2400" dirty="0" smtClean="0"/>
              <a:t>and children</a:t>
            </a:r>
            <a:r>
              <a:rPr lang="en-US" sz="2400" dirty="0"/>
              <a:t>. Regular participating in physical activity has to reduce the symptoms </a:t>
            </a:r>
            <a:r>
              <a:rPr lang="en-US" sz="2400" dirty="0" smtClean="0"/>
              <a:t>of depression ,anxiety</a:t>
            </a:r>
            <a:r>
              <a:rPr lang="en-US" sz="2400" dirty="0"/>
              <a:t>, anger, tension, and stress and to improve positive mood state. </a:t>
            </a:r>
            <a:r>
              <a:rPr lang="en-US" sz="2400" dirty="0" smtClean="0"/>
              <a:t>Mental development deals with </a:t>
            </a:r>
            <a:r>
              <a:rPr lang="en-US" sz="2400" dirty="0"/>
              <a:t>the accumulation of body knowledge and the ability to think and to interpret </a:t>
            </a:r>
            <a:r>
              <a:rPr lang="en-US" sz="2400" dirty="0" smtClean="0"/>
              <a:t>the knowledge</a:t>
            </a:r>
            <a:r>
              <a:rPr lang="en-US" sz="2400" dirty="0"/>
              <a:t>.</a:t>
            </a:r>
            <a:endParaRPr lang="en-IN" sz="2400" dirty="0"/>
          </a:p>
        </p:txBody>
      </p:sp>
    </p:spTree>
    <p:extLst>
      <p:ext uri="{BB962C8B-B14F-4D97-AF65-F5344CB8AC3E}">
        <p14:creationId xmlns:p14="http://schemas.microsoft.com/office/powerpoint/2010/main" val="3782831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hi-IN" sz="2400" dirty="0"/>
              <a:t>शारीरिक गतिविधि का वयस्कों और बच्चों दोनों के मानसिक स्वास्थ्य और भावनात्मक रूप </a:t>
            </a:r>
            <a:r>
              <a:rPr lang="hi-IN" sz="2400" dirty="0" smtClean="0"/>
              <a:t>से</a:t>
            </a:r>
            <a:r>
              <a:rPr lang="en-US" sz="2400" dirty="0" smtClean="0"/>
              <a:t> </a:t>
            </a:r>
            <a:r>
              <a:rPr lang="hi-IN" sz="2400" dirty="0" smtClean="0"/>
              <a:t>सकारात्मक </a:t>
            </a:r>
            <a:r>
              <a:rPr lang="hi-IN" sz="2400" dirty="0"/>
              <a:t>प्रभाव पड़ता है। शारीरिक गतिविधि में नियमित रूप से भाग लेने से अवसाद, चिंता, क्रोध, तनाव और दबाव के लक्षण कम होते हैं और सकारात्मक मनोदशा में सुधार होता है। मानसिक विकास का संबंध शारीरिक ज्ञान के संचय और सोचने और ज्ञान की व्याख्या करने की क्षमता से है।</a:t>
            </a:r>
            <a:endParaRPr lang="en-IN" sz="2400" dirty="0"/>
          </a:p>
        </p:txBody>
      </p:sp>
    </p:spTree>
    <p:extLst>
      <p:ext uri="{BB962C8B-B14F-4D97-AF65-F5344CB8AC3E}">
        <p14:creationId xmlns:p14="http://schemas.microsoft.com/office/powerpoint/2010/main" val="2683690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137160" indent="0">
              <a:buNone/>
            </a:pPr>
            <a:r>
              <a:rPr lang="en-US" dirty="0"/>
              <a:t>Social development</a:t>
            </a:r>
          </a:p>
          <a:p>
            <a:pPr marL="137160" indent="0">
              <a:buNone/>
            </a:pPr>
            <a:r>
              <a:rPr lang="en-US" dirty="0"/>
              <a:t>Social development deals with helping an individual in making personal adjustments, </a:t>
            </a:r>
            <a:r>
              <a:rPr lang="en-US" dirty="0" err="1" smtClean="0"/>
              <a:t>groupadjustment</a:t>
            </a:r>
            <a:r>
              <a:rPr lang="en-US" dirty="0"/>
              <a:t>, and adjustments as a member of society. </a:t>
            </a:r>
            <a:r>
              <a:rPr lang="en-US" dirty="0" smtClean="0"/>
              <a:t> </a:t>
            </a:r>
            <a:r>
              <a:rPr lang="en-US" dirty="0"/>
              <a:t>Therefore, the social aspect of physical activities help to develop a child’s sense </a:t>
            </a:r>
            <a:r>
              <a:rPr lang="en-US" dirty="0" smtClean="0"/>
              <a:t>of brotherhood</a:t>
            </a:r>
            <a:r>
              <a:rPr lang="en-US" dirty="0"/>
              <a:t>, and other positive </a:t>
            </a:r>
            <a:r>
              <a:rPr lang="en-US" dirty="0" smtClean="0"/>
              <a:t>values.</a:t>
            </a:r>
            <a:endParaRPr lang="en-IN" dirty="0"/>
          </a:p>
        </p:txBody>
      </p:sp>
    </p:spTree>
    <p:extLst>
      <p:ext uri="{BB962C8B-B14F-4D97-AF65-F5344CB8AC3E}">
        <p14:creationId xmlns:p14="http://schemas.microsoft.com/office/powerpoint/2010/main" val="1635500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hi-IN" dirty="0">
                <a:solidFill>
                  <a:schemeClr val="bg1"/>
                </a:solidFill>
              </a:rPr>
              <a:t>सामाजिक विकास </a:t>
            </a:r>
            <a:endParaRPr lang="en-US" dirty="0" smtClean="0">
              <a:solidFill>
                <a:schemeClr val="bg1"/>
              </a:solidFill>
            </a:endParaRPr>
          </a:p>
          <a:p>
            <a:pPr marL="137160" indent="0">
              <a:buNone/>
            </a:pPr>
            <a:r>
              <a:rPr lang="en-US" dirty="0" smtClean="0"/>
              <a:t> </a:t>
            </a:r>
            <a:r>
              <a:rPr lang="hi-IN" dirty="0" smtClean="0"/>
              <a:t>सामाजिक </a:t>
            </a:r>
            <a:r>
              <a:rPr lang="hi-IN" dirty="0"/>
              <a:t>विकास का संबंध किसी व्यक्ति को व्यक्तिगत समायोजन, समूह समायोजन और समाज के सदस्य के रूप में समायोजन करने में मदद करना है</a:t>
            </a:r>
            <a:r>
              <a:rPr lang="hi-IN" dirty="0" smtClean="0"/>
              <a:t>। </a:t>
            </a:r>
            <a:r>
              <a:rPr lang="hi-IN" dirty="0"/>
              <a:t>इसलिए, शारीरिक गतिविधियों का सामाजिक पहलू बच्चे में भाईचारे की भावना और अन्य सकारात्मक मूल्यों को विकसित करने में मदद करता है</a:t>
            </a:r>
            <a:endParaRPr lang="en-IN" dirty="0"/>
          </a:p>
        </p:txBody>
      </p:sp>
    </p:spTree>
    <p:extLst>
      <p:ext uri="{BB962C8B-B14F-4D97-AF65-F5344CB8AC3E}">
        <p14:creationId xmlns:p14="http://schemas.microsoft.com/office/powerpoint/2010/main" val="2570929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a:t>Motor development</a:t>
            </a:r>
          </a:p>
          <a:p>
            <a:pPr marL="137160" indent="0">
              <a:buNone/>
            </a:pPr>
            <a:r>
              <a:rPr lang="en-US" dirty="0"/>
              <a:t>Motor development depends on the interaction of experience (e.g., practice) with an individual's</a:t>
            </a:r>
          </a:p>
          <a:p>
            <a:pPr marL="137160" indent="0">
              <a:buNone/>
            </a:pPr>
            <a:r>
              <a:rPr lang="en-US" dirty="0"/>
              <a:t>physical, mental, and social status. </a:t>
            </a:r>
            <a:r>
              <a:rPr lang="en-US" dirty="0" smtClean="0"/>
              <a:t>Motor development </a:t>
            </a:r>
            <a:r>
              <a:rPr lang="en-US" dirty="0"/>
              <a:t>deals with making physical movement</a:t>
            </a:r>
          </a:p>
          <a:p>
            <a:pPr marL="137160" indent="0">
              <a:buNone/>
            </a:pPr>
            <a:r>
              <a:rPr lang="en-US" dirty="0"/>
              <a:t>useful and with as little expenditure of energy as possible and being proficient, graceful, and</a:t>
            </a:r>
          </a:p>
          <a:p>
            <a:pPr marL="137160" indent="0">
              <a:buNone/>
            </a:pPr>
            <a:r>
              <a:rPr lang="en-US" dirty="0"/>
              <a:t>aesthetic in the movement. The aim of physical education programs is to teach basic fundamental</a:t>
            </a:r>
          </a:p>
          <a:p>
            <a:pPr marL="137160" indent="0">
              <a:buNone/>
            </a:pPr>
            <a:r>
              <a:rPr lang="en-US" dirty="0"/>
              <a:t>motor skills (running, hopping, jumping, leaping, throwing, catching, kicking, and dribbling) and</a:t>
            </a:r>
          </a:p>
          <a:p>
            <a:pPr marL="137160" indent="0">
              <a:buNone/>
            </a:pPr>
            <a:r>
              <a:rPr lang="en-US" dirty="0"/>
              <a:t>their application in games and sports meaningfully</a:t>
            </a:r>
            <a:endParaRPr lang="en-IN" dirty="0"/>
          </a:p>
        </p:txBody>
      </p:sp>
    </p:spTree>
    <p:extLst>
      <p:ext uri="{BB962C8B-B14F-4D97-AF65-F5344CB8AC3E}">
        <p14:creationId xmlns:p14="http://schemas.microsoft.com/office/powerpoint/2010/main" val="3321675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hi-IN" sz="2400" dirty="0"/>
              <a:t>गामक विकास</a:t>
            </a:r>
          </a:p>
          <a:p>
            <a:pPr marL="137160" indent="0">
              <a:buNone/>
            </a:pPr>
            <a:r>
              <a:rPr lang="hi-IN" sz="2400" dirty="0"/>
              <a:t>गामक </a:t>
            </a:r>
            <a:r>
              <a:rPr lang="hi-IN" sz="2400" dirty="0" smtClean="0"/>
              <a:t>विकास</a:t>
            </a:r>
            <a:r>
              <a:rPr lang="en-US" sz="2400" smtClean="0"/>
              <a:t> </a:t>
            </a:r>
            <a:r>
              <a:rPr lang="hi-IN" sz="2400" smtClean="0"/>
              <a:t>किसी </a:t>
            </a:r>
            <a:r>
              <a:rPr lang="hi-IN" sz="2400" dirty="0"/>
              <a:t>व्यक्ति की शारीरिक, मानसिक और सामाजिक स्थिति के साथ </a:t>
            </a:r>
            <a:r>
              <a:rPr lang="en-IN" sz="2400" dirty="0"/>
              <a:t> </a:t>
            </a:r>
            <a:r>
              <a:rPr lang="hi-IN" sz="2400" dirty="0"/>
              <a:t>अनुभव की परस्पर क्रिया (उदाहरण के लिए, अभ्यास) </a:t>
            </a:r>
            <a:r>
              <a:rPr lang="hi-IN" sz="2400" dirty="0" smtClean="0"/>
              <a:t> </a:t>
            </a:r>
            <a:r>
              <a:rPr lang="hi-IN" sz="2400" dirty="0"/>
              <a:t>पर निर्भर करता है। मोटर विकास शारीरिक गति को उपयोगी बनाने और ऊर्जा के यथासंभव कम व्यय के साथ तथा गति में कुशल, सुंदर और सौंदर्यपूर्ण बनाने से संबंधित है। शारीरिक शिक्षा कार्यक्रमों का उद्देश्य बुनियादी बुनियादी मोटर कौशल (दौड़ना, कूदना, कूदना, छलांग लगाना, फेंकना, पकड़ना, लात मारना और ड्रिब्लिंग) सिखाना और खेल और खेलों में उनके सार्थक अनुप्रयोग को सिखाना है।</a:t>
            </a:r>
            <a:endParaRPr lang="en-IN" sz="2400" dirty="0"/>
          </a:p>
        </p:txBody>
      </p:sp>
    </p:spTree>
    <p:extLst>
      <p:ext uri="{BB962C8B-B14F-4D97-AF65-F5344CB8AC3E}">
        <p14:creationId xmlns:p14="http://schemas.microsoft.com/office/powerpoint/2010/main" val="2522371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IN" sz="2800" dirty="0">
                <a:solidFill>
                  <a:schemeClr val="bg1"/>
                </a:solidFill>
              </a:rPr>
              <a:t>Misconception about Physical Education</a:t>
            </a:r>
          </a:p>
        </p:txBody>
      </p:sp>
      <p:sp>
        <p:nvSpPr>
          <p:cNvPr id="3" name="Content Placeholder 2"/>
          <p:cNvSpPr>
            <a:spLocks noGrp="1"/>
          </p:cNvSpPr>
          <p:nvPr>
            <p:ph idx="1"/>
          </p:nvPr>
        </p:nvSpPr>
        <p:spPr>
          <a:xfrm>
            <a:off x="457200" y="1340768"/>
            <a:ext cx="8229600" cy="4968592"/>
          </a:xfrm>
        </p:spPr>
        <p:txBody>
          <a:bodyPr>
            <a:normAutofit fontScale="62500" lnSpcReduction="20000"/>
          </a:bodyPr>
          <a:lstStyle/>
          <a:p>
            <a:pPr marL="651510" indent="-514350">
              <a:buFont typeface="+mj-lt"/>
              <a:buAutoNum type="arabicPeriod"/>
            </a:pPr>
            <a:r>
              <a:rPr lang="en-US" dirty="0"/>
              <a:t> Physical Education is a rest period between academic classes</a:t>
            </a:r>
            <a:r>
              <a:rPr lang="en-US" dirty="0" smtClean="0"/>
              <a:t>.</a:t>
            </a:r>
            <a:endParaRPr lang="en-US" dirty="0"/>
          </a:p>
          <a:p>
            <a:pPr marL="651510" indent="-514350">
              <a:buFont typeface="+mj-lt"/>
              <a:buAutoNum type="arabicPeriod"/>
            </a:pPr>
            <a:r>
              <a:rPr lang="en-US" dirty="0"/>
              <a:t> </a:t>
            </a:r>
            <a:r>
              <a:rPr lang="en-US" dirty="0" smtClean="0"/>
              <a:t>Anyone </a:t>
            </a:r>
            <a:r>
              <a:rPr lang="en-US" dirty="0"/>
              <a:t>can teach physical education; no professional training is needed.</a:t>
            </a:r>
          </a:p>
          <a:p>
            <a:pPr marL="651510" indent="-514350">
              <a:buFont typeface="+mj-lt"/>
              <a:buAutoNum type="arabicPeriod"/>
            </a:pPr>
            <a:r>
              <a:rPr lang="en-US" dirty="0"/>
              <a:t> Physical Education instructors belong on an academic level below other instructors.</a:t>
            </a:r>
          </a:p>
          <a:p>
            <a:pPr marL="651510" indent="-514350">
              <a:buFont typeface="+mj-lt"/>
              <a:buAutoNum type="arabicPeriod"/>
            </a:pPr>
            <a:r>
              <a:rPr lang="en-US" dirty="0" smtClean="0"/>
              <a:t> </a:t>
            </a:r>
            <a:r>
              <a:rPr lang="en-US" dirty="0"/>
              <a:t>Physical instructors are free – play periods.</a:t>
            </a:r>
          </a:p>
          <a:p>
            <a:pPr marL="651510" indent="-514350">
              <a:buFont typeface="+mj-lt"/>
              <a:buAutoNum type="arabicPeriod"/>
            </a:pPr>
            <a:r>
              <a:rPr lang="en-US" dirty="0" smtClean="0"/>
              <a:t> </a:t>
            </a:r>
            <a:r>
              <a:rPr lang="en-US" dirty="0"/>
              <a:t>Physical Education processes are designed to give other teachers a free period.</a:t>
            </a:r>
          </a:p>
          <a:p>
            <a:pPr marL="651510" indent="-514350">
              <a:buFont typeface="+mj-lt"/>
              <a:buAutoNum type="arabicPeriod"/>
            </a:pPr>
            <a:r>
              <a:rPr lang="en-US" dirty="0" smtClean="0"/>
              <a:t> </a:t>
            </a:r>
            <a:r>
              <a:rPr lang="en-US" dirty="0"/>
              <a:t>Physical Education is primarily to relieve tensions build up in other class.</a:t>
            </a:r>
          </a:p>
          <a:p>
            <a:pPr marL="651510" indent="-514350">
              <a:buFont typeface="+mj-lt"/>
              <a:buAutoNum type="arabicPeriod"/>
            </a:pPr>
            <a:r>
              <a:rPr lang="en-US" dirty="0" smtClean="0"/>
              <a:t>Physical </a:t>
            </a:r>
            <a:r>
              <a:rPr lang="en-US" dirty="0"/>
              <a:t>Education is a “do as a like” class.</a:t>
            </a:r>
          </a:p>
          <a:p>
            <a:pPr marL="651510" indent="-514350">
              <a:buFont typeface="+mj-lt"/>
              <a:buAutoNum type="arabicPeriod"/>
            </a:pPr>
            <a:r>
              <a:rPr lang="en-US" dirty="0" smtClean="0"/>
              <a:t> </a:t>
            </a:r>
            <a:r>
              <a:rPr lang="en-US" dirty="0"/>
              <a:t>Physical Education does not have the same academic prestige and importance as other class.</a:t>
            </a:r>
          </a:p>
          <a:p>
            <a:pPr marL="651510" indent="-514350">
              <a:buFont typeface="+mj-lt"/>
              <a:buAutoNum type="arabicPeriod"/>
            </a:pPr>
            <a:r>
              <a:rPr lang="en-US" dirty="0" smtClean="0"/>
              <a:t>A </a:t>
            </a:r>
            <a:r>
              <a:rPr lang="en-US" dirty="0"/>
              <a:t>major in physical education means learning and playing games.</a:t>
            </a:r>
          </a:p>
          <a:p>
            <a:pPr marL="651510" indent="-514350">
              <a:buFont typeface="+mj-lt"/>
              <a:buAutoNum type="arabicPeriod"/>
            </a:pPr>
            <a:r>
              <a:rPr lang="en-US" dirty="0" smtClean="0"/>
              <a:t>A </a:t>
            </a:r>
            <a:r>
              <a:rPr lang="en-US" dirty="0"/>
              <a:t>women physical education person has to be rough and tough in order to qualify for the profession.</a:t>
            </a:r>
          </a:p>
          <a:p>
            <a:pPr marL="651510" indent="-514350">
              <a:buFont typeface="+mj-lt"/>
              <a:buAutoNum type="arabicPeriod"/>
            </a:pPr>
            <a:r>
              <a:rPr lang="en-US" dirty="0" smtClean="0"/>
              <a:t>Physical </a:t>
            </a:r>
            <a:r>
              <a:rPr lang="en-US" dirty="0"/>
              <a:t>Education teachers are below average in intelligence.</a:t>
            </a:r>
          </a:p>
          <a:p>
            <a:pPr marL="651510" indent="-514350">
              <a:buFont typeface="+mj-lt"/>
              <a:buAutoNum type="arabicPeriod"/>
            </a:pPr>
            <a:r>
              <a:rPr lang="en-US" dirty="0" smtClean="0"/>
              <a:t>A </a:t>
            </a:r>
            <a:r>
              <a:rPr lang="en-US" dirty="0"/>
              <a:t>person should go into the physical education profession if he wants to go through college without having work </a:t>
            </a:r>
            <a:r>
              <a:rPr lang="en-US" dirty="0" smtClean="0"/>
              <a:t>of study</a:t>
            </a:r>
            <a:r>
              <a:rPr lang="en-US" dirty="0"/>
              <a:t>.</a:t>
            </a:r>
            <a:endParaRPr lang="en-IN" dirty="0"/>
          </a:p>
        </p:txBody>
      </p:sp>
    </p:spTree>
    <p:extLst>
      <p:ext uri="{BB962C8B-B14F-4D97-AF65-F5344CB8AC3E}">
        <p14:creationId xmlns:p14="http://schemas.microsoft.com/office/powerpoint/2010/main" val="3172565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UNIT-1</a:t>
            </a:r>
            <a:endParaRPr lang="en-IN" dirty="0"/>
          </a:p>
        </p:txBody>
      </p:sp>
      <p:sp>
        <p:nvSpPr>
          <p:cNvPr id="3" name="Content Placeholder 2"/>
          <p:cNvSpPr>
            <a:spLocks noGrp="1"/>
          </p:cNvSpPr>
          <p:nvPr>
            <p:ph idx="1"/>
          </p:nvPr>
        </p:nvSpPr>
        <p:spPr/>
        <p:txBody>
          <a:bodyPr/>
          <a:lstStyle/>
          <a:p>
            <a:pPr marL="0" indent="0">
              <a:buNone/>
            </a:pPr>
            <a:r>
              <a:rPr lang="en-IN" dirty="0" smtClean="0"/>
              <a:t>Topics-Physical Education</a:t>
            </a:r>
          </a:p>
          <a:p>
            <a:r>
              <a:rPr lang="en-US" dirty="0" smtClean="0"/>
              <a:t>Meaning, </a:t>
            </a:r>
          </a:p>
          <a:p>
            <a:r>
              <a:rPr lang="en-US" dirty="0" smtClean="0"/>
              <a:t>Definition, </a:t>
            </a:r>
          </a:p>
          <a:p>
            <a:r>
              <a:rPr lang="en-US" dirty="0" smtClean="0"/>
              <a:t>Aim and Objective.</a:t>
            </a:r>
            <a:endParaRPr lang="en-IN" dirty="0" smtClean="0"/>
          </a:p>
          <a:p>
            <a:pPr marL="0" indent="0">
              <a:buNone/>
            </a:pPr>
            <a:endParaRPr lang="en-IN" dirty="0"/>
          </a:p>
        </p:txBody>
      </p:sp>
    </p:spTree>
    <p:extLst>
      <p:ext uri="{BB962C8B-B14F-4D97-AF65-F5344CB8AC3E}">
        <p14:creationId xmlns:p14="http://schemas.microsoft.com/office/powerpoint/2010/main" val="2372224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6672"/>
            <a:ext cx="9036496" cy="5355312"/>
          </a:xfrm>
          <a:prstGeom prst="rect">
            <a:avLst/>
          </a:prstGeom>
        </p:spPr>
        <p:txBody>
          <a:bodyPr wrap="square">
            <a:spAutoFit/>
          </a:bodyPr>
          <a:lstStyle/>
          <a:p>
            <a:endParaRPr lang="en-US" dirty="0" smtClean="0"/>
          </a:p>
          <a:p>
            <a:r>
              <a:rPr lang="en-US" dirty="0" smtClean="0"/>
              <a:t>13.A </a:t>
            </a:r>
            <a:r>
              <a:rPr lang="en-US" dirty="0"/>
              <a:t>Physical Education teacher tosses out ball, blows a whistle now and then. And that is the extend of her teaching.</a:t>
            </a:r>
          </a:p>
          <a:p>
            <a:r>
              <a:rPr lang="en-US" dirty="0"/>
              <a:t>14.To participate well in Physical Education activities means that needs more muscle than intelligence.</a:t>
            </a:r>
          </a:p>
          <a:p>
            <a:r>
              <a:rPr lang="en-US" dirty="0"/>
              <a:t>15. Physical Education is simply calisthenics and athletics.</a:t>
            </a:r>
          </a:p>
          <a:p>
            <a:r>
              <a:rPr lang="en-US" dirty="0"/>
              <a:t>16. Physical Education is not taught by professional people.</a:t>
            </a:r>
          </a:p>
          <a:p>
            <a:r>
              <a:rPr lang="en-US" dirty="0"/>
              <a:t>17.There is no knowledge factor related to Physical Education: therefore we have nothing to contribute to general education.</a:t>
            </a:r>
          </a:p>
          <a:p>
            <a:r>
              <a:rPr lang="en-US" dirty="0"/>
              <a:t>18. Children should not fail Physical Education because it plays no part in the total education.</a:t>
            </a:r>
          </a:p>
          <a:p>
            <a:r>
              <a:rPr lang="en-US" dirty="0"/>
              <a:t>19. Only small budget is needed to conduct an effective Physical Education </a:t>
            </a:r>
            <a:r>
              <a:rPr lang="en-US" dirty="0" smtClean="0"/>
              <a:t>  </a:t>
            </a:r>
            <a:r>
              <a:rPr lang="en-US" dirty="0" err="1" smtClean="0"/>
              <a:t>programme</a:t>
            </a:r>
            <a:r>
              <a:rPr lang="en-US" dirty="0"/>
              <a:t>.</a:t>
            </a:r>
          </a:p>
          <a:p>
            <a:r>
              <a:rPr lang="en-US" dirty="0"/>
              <a:t>20. Physical Education grades have no academic value.</a:t>
            </a:r>
          </a:p>
          <a:p>
            <a:r>
              <a:rPr lang="en-US" dirty="0"/>
              <a:t>21. No class preparation is needed on the part of physical education teacher.</a:t>
            </a:r>
          </a:p>
          <a:p>
            <a:r>
              <a:rPr lang="en-US" dirty="0"/>
              <a:t>22. Physical Education classes are serve no real purpose; therefore they may be interrupted for assembles.</a:t>
            </a:r>
          </a:p>
          <a:p>
            <a:r>
              <a:rPr lang="en-US" dirty="0"/>
              <a:t>23. Testing and grading in Physical Education are a waste of time, since no intelligence is required</a:t>
            </a:r>
            <a:r>
              <a:rPr lang="en-US" dirty="0" smtClean="0"/>
              <a:t>.</a:t>
            </a:r>
            <a:endParaRPr lang="en-US" dirty="0"/>
          </a:p>
        </p:txBody>
      </p:sp>
    </p:spTree>
    <p:extLst>
      <p:ext uri="{BB962C8B-B14F-4D97-AF65-F5344CB8AC3E}">
        <p14:creationId xmlns:p14="http://schemas.microsoft.com/office/powerpoint/2010/main" val="3654153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en-IN" dirty="0"/>
          </a:p>
        </p:txBody>
      </p:sp>
      <p:sp>
        <p:nvSpPr>
          <p:cNvPr id="3" name="Content Placeholder 2"/>
          <p:cNvSpPr>
            <a:spLocks noGrp="1"/>
          </p:cNvSpPr>
          <p:nvPr>
            <p:ph idx="1"/>
          </p:nvPr>
        </p:nvSpPr>
        <p:spPr>
          <a:xfrm>
            <a:off x="457200" y="1124744"/>
            <a:ext cx="8229600" cy="5184616"/>
          </a:xfrm>
        </p:spPr>
        <p:txBody>
          <a:bodyPr>
            <a:normAutofit fontScale="62500" lnSpcReduction="20000"/>
          </a:bodyPr>
          <a:lstStyle/>
          <a:p>
            <a:pPr marL="137160" indent="0">
              <a:buNone/>
            </a:pPr>
            <a:r>
              <a:rPr lang="en-US" dirty="0"/>
              <a:t>24. Children can play outside the school; therefore physical education is not needed in the curriculum.</a:t>
            </a:r>
          </a:p>
          <a:p>
            <a:pPr marL="137160" indent="0">
              <a:buNone/>
            </a:pPr>
            <a:r>
              <a:rPr lang="en-US" dirty="0"/>
              <a:t>25. Strength, speed skill, and coordination are innate capacities, If one is “not good” in an activity there is a little hope for improvement; therefore continuation in that area will be futile. </a:t>
            </a:r>
          </a:p>
          <a:p>
            <a:pPr marL="137160" indent="0">
              <a:buNone/>
            </a:pPr>
            <a:r>
              <a:rPr lang="en-US" dirty="0" smtClean="0"/>
              <a:t> 26.A </a:t>
            </a:r>
            <a:r>
              <a:rPr lang="en-US" dirty="0"/>
              <a:t>person is not a good physical education teacher unless he is an exceptional performer in every activity.</a:t>
            </a:r>
          </a:p>
          <a:p>
            <a:pPr marL="137160" indent="0">
              <a:buNone/>
            </a:pPr>
            <a:r>
              <a:rPr lang="en-US" dirty="0" smtClean="0"/>
              <a:t>27. </a:t>
            </a:r>
            <a:r>
              <a:rPr lang="en-US" dirty="0"/>
              <a:t>The physical education </a:t>
            </a:r>
            <a:r>
              <a:rPr lang="en-US" dirty="0" err="1"/>
              <a:t>programme</a:t>
            </a:r>
            <a:r>
              <a:rPr lang="en-US" dirty="0"/>
              <a:t> has no progression but is the same thing from year to year.</a:t>
            </a:r>
          </a:p>
          <a:p>
            <a:pPr marL="137160" indent="0">
              <a:buNone/>
            </a:pPr>
            <a:r>
              <a:rPr lang="en-US" dirty="0" smtClean="0"/>
              <a:t>28. </a:t>
            </a:r>
            <a:r>
              <a:rPr lang="en-US" dirty="0"/>
              <a:t>Physical Education benefits rarely apply to “out of school” living.</a:t>
            </a:r>
          </a:p>
          <a:p>
            <a:pPr marL="137160" indent="0">
              <a:buNone/>
            </a:pPr>
            <a:r>
              <a:rPr lang="en-US" dirty="0" smtClean="0"/>
              <a:t>29. </a:t>
            </a:r>
            <a:r>
              <a:rPr lang="en-US" dirty="0"/>
              <a:t>The purpose of Physical Education teachers is to develop highly skilled performers.</a:t>
            </a:r>
          </a:p>
          <a:p>
            <a:pPr marL="137160" indent="0">
              <a:buNone/>
            </a:pPr>
            <a:r>
              <a:rPr lang="en-US" dirty="0" smtClean="0"/>
              <a:t>30. </a:t>
            </a:r>
            <a:r>
              <a:rPr lang="en-US" dirty="0"/>
              <a:t>Intercollegiate athletics are not an essential part of college’s total educational </a:t>
            </a:r>
            <a:r>
              <a:rPr lang="en-US" dirty="0" err="1"/>
              <a:t>programme</a:t>
            </a:r>
            <a:r>
              <a:rPr lang="en-US" dirty="0"/>
              <a:t>.</a:t>
            </a:r>
          </a:p>
          <a:p>
            <a:pPr marL="137160" indent="0">
              <a:buNone/>
            </a:pPr>
            <a:r>
              <a:rPr lang="en-US" dirty="0" smtClean="0"/>
              <a:t>31. </a:t>
            </a:r>
            <a:r>
              <a:rPr lang="en-US" dirty="0"/>
              <a:t>Fitness is a state of mind rather than body.</a:t>
            </a:r>
          </a:p>
          <a:p>
            <a:pPr marL="137160" indent="0">
              <a:buNone/>
            </a:pPr>
            <a:r>
              <a:rPr lang="en-US" dirty="0" smtClean="0"/>
              <a:t>32. </a:t>
            </a:r>
            <a:r>
              <a:rPr lang="en-US" dirty="0"/>
              <a:t>A Physical Education </a:t>
            </a:r>
            <a:r>
              <a:rPr lang="en-US" dirty="0" err="1"/>
              <a:t>programme</a:t>
            </a:r>
            <a:r>
              <a:rPr lang="en-US" dirty="0"/>
              <a:t> that meets once or twice a week is all a student needs.</a:t>
            </a:r>
          </a:p>
          <a:p>
            <a:pPr marL="137160" indent="0">
              <a:buNone/>
            </a:pPr>
            <a:r>
              <a:rPr lang="en-US" dirty="0" smtClean="0"/>
              <a:t>33. </a:t>
            </a:r>
            <a:r>
              <a:rPr lang="en-US" dirty="0"/>
              <a:t>Physical Education teachers should do all the “odd” jobs in the schools, because all they do is play all day.</a:t>
            </a:r>
          </a:p>
          <a:p>
            <a:pPr marL="137160" indent="0">
              <a:buNone/>
            </a:pPr>
            <a:r>
              <a:rPr lang="en-US" dirty="0" smtClean="0"/>
              <a:t>34. </a:t>
            </a:r>
            <a:r>
              <a:rPr lang="en-US" dirty="0"/>
              <a:t>Physical Education has no part in our cultural heritage.</a:t>
            </a:r>
            <a:endParaRPr lang="en-IN" dirty="0"/>
          </a:p>
        </p:txBody>
      </p:sp>
    </p:spTree>
    <p:extLst>
      <p:ext uri="{BB962C8B-B14F-4D97-AF65-F5344CB8AC3E}">
        <p14:creationId xmlns:p14="http://schemas.microsoft.com/office/powerpoint/2010/main" val="2719687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97345"/>
            <a:ext cx="7704856" cy="4524315"/>
          </a:xfrm>
          <a:prstGeom prst="rect">
            <a:avLst/>
          </a:prstGeom>
        </p:spPr>
        <p:txBody>
          <a:bodyPr wrap="square">
            <a:spAutoFit/>
          </a:bodyPr>
          <a:lstStyle/>
          <a:p>
            <a:pPr marL="342900" indent="-342900">
              <a:buFont typeface="+mj-lt"/>
              <a:buAutoNum type="arabicPeriod"/>
            </a:pPr>
            <a:r>
              <a:rPr lang="hi-IN" dirty="0"/>
              <a:t>शारीरिक शिक्षा शैक्षणिक कक्षाओं के बीच एक विश्राम अवधि है।</a:t>
            </a:r>
          </a:p>
          <a:p>
            <a:r>
              <a:rPr lang="en-US" dirty="0" smtClean="0"/>
              <a:t>2.</a:t>
            </a:r>
            <a:r>
              <a:rPr lang="hi-IN" dirty="0" smtClean="0"/>
              <a:t>  </a:t>
            </a:r>
            <a:r>
              <a:rPr lang="hi-IN" dirty="0"/>
              <a:t>शारीरिक शिक्षा कोई भी सिखा सकता है; किसी व्यावसायिक प्रशिक्षण की </a:t>
            </a:r>
            <a:r>
              <a:rPr lang="en-US" dirty="0" smtClean="0"/>
              <a:t> </a:t>
            </a:r>
            <a:r>
              <a:rPr lang="hi-IN" dirty="0" smtClean="0"/>
              <a:t>आवश्यकता </a:t>
            </a:r>
            <a:r>
              <a:rPr lang="hi-IN" dirty="0"/>
              <a:t>नहीं है.</a:t>
            </a:r>
          </a:p>
          <a:p>
            <a:r>
              <a:rPr lang="en-US" dirty="0" smtClean="0"/>
              <a:t>3</a:t>
            </a:r>
            <a:r>
              <a:rPr lang="hi-IN" dirty="0" smtClean="0"/>
              <a:t> </a:t>
            </a:r>
            <a:r>
              <a:rPr lang="en-US" dirty="0" smtClean="0"/>
              <a:t>.</a:t>
            </a:r>
            <a:r>
              <a:rPr lang="hi-IN" dirty="0" smtClean="0"/>
              <a:t> </a:t>
            </a:r>
            <a:r>
              <a:rPr lang="hi-IN" dirty="0"/>
              <a:t>शारीरिक शिक्षा प्रशिक्षक शैक्षणिक स्तर पर अन्य प्रशिक्षकों से नीचे होते हैं।</a:t>
            </a:r>
          </a:p>
          <a:p>
            <a:r>
              <a:rPr lang="en-US" dirty="0" smtClean="0"/>
              <a:t>4</a:t>
            </a:r>
            <a:r>
              <a:rPr lang="hi-IN" dirty="0" smtClean="0"/>
              <a:t> </a:t>
            </a:r>
            <a:r>
              <a:rPr lang="en-US" dirty="0" smtClean="0"/>
              <a:t>.</a:t>
            </a:r>
            <a:r>
              <a:rPr lang="hi-IN" dirty="0" smtClean="0"/>
              <a:t> </a:t>
            </a:r>
            <a:r>
              <a:rPr lang="hi-IN" dirty="0"/>
              <a:t>शारीरिक प्रशिक्षक निःशुल्क खेल अवधि हैं।</a:t>
            </a:r>
          </a:p>
          <a:p>
            <a:r>
              <a:rPr lang="en-US" dirty="0" smtClean="0"/>
              <a:t>5.</a:t>
            </a:r>
            <a:r>
              <a:rPr lang="hi-IN" dirty="0" smtClean="0"/>
              <a:t>  </a:t>
            </a:r>
            <a:r>
              <a:rPr lang="hi-IN" dirty="0"/>
              <a:t>शारीरिक शिक्षा प्रक्रियाएँ अन्य शिक्षकों को निःशुल्क अवधि देने के लिए डिज़ाइन की गई हैं।</a:t>
            </a:r>
          </a:p>
          <a:p>
            <a:r>
              <a:rPr lang="en-US" dirty="0" smtClean="0"/>
              <a:t>6.</a:t>
            </a:r>
            <a:r>
              <a:rPr lang="hi-IN" dirty="0" smtClean="0"/>
              <a:t>  </a:t>
            </a:r>
            <a:r>
              <a:rPr lang="hi-IN" dirty="0"/>
              <a:t>शारीरिक शिक्षा मुख्य रूप से अन्य कक्षा में उत्पन्न तनाव को दूर करने के लिए है।</a:t>
            </a:r>
          </a:p>
          <a:p>
            <a:r>
              <a:rPr lang="en-US" dirty="0" smtClean="0"/>
              <a:t>7.  </a:t>
            </a:r>
            <a:r>
              <a:rPr lang="hi-IN" dirty="0" smtClean="0"/>
              <a:t>शारीरिक </a:t>
            </a:r>
            <a:r>
              <a:rPr lang="hi-IN" dirty="0"/>
              <a:t>शिक्षा एक "जैसा करो वैसा करो" वर्ग है।</a:t>
            </a:r>
          </a:p>
          <a:p>
            <a:r>
              <a:rPr lang="en-US" dirty="0" smtClean="0"/>
              <a:t>8.</a:t>
            </a:r>
            <a:r>
              <a:rPr lang="hi-IN" dirty="0" smtClean="0"/>
              <a:t>  </a:t>
            </a:r>
            <a:r>
              <a:rPr lang="hi-IN" dirty="0"/>
              <a:t>शारीरिक शिक्षा की अन्य कक्षाओं के समान शैक्षणिक प्रतिष्ठा एवं महत्व नहीं है।</a:t>
            </a:r>
          </a:p>
          <a:p>
            <a:r>
              <a:rPr lang="en-US" dirty="0" smtClean="0"/>
              <a:t>9.  </a:t>
            </a:r>
            <a:r>
              <a:rPr lang="hi-IN" dirty="0" smtClean="0"/>
              <a:t>शारीरिक </a:t>
            </a:r>
            <a:r>
              <a:rPr lang="hi-IN" dirty="0"/>
              <a:t>शिक्षा में एक प्रमुख का अर्थ है सीखना और खेल खेलना।</a:t>
            </a:r>
          </a:p>
          <a:p>
            <a:r>
              <a:rPr lang="en-US" dirty="0" smtClean="0"/>
              <a:t>10.</a:t>
            </a:r>
            <a:r>
              <a:rPr lang="hi-IN" dirty="0" smtClean="0"/>
              <a:t>एक </a:t>
            </a:r>
            <a:r>
              <a:rPr lang="hi-IN" dirty="0"/>
              <a:t>महिला शारीरिक शिक्षा व्यक्ति को पेशे के लिए अर्हता प्राप्त करने के लिए कठिन और कठोर होना पड़ता है।</a:t>
            </a:r>
          </a:p>
          <a:p>
            <a:r>
              <a:rPr lang="en-US" dirty="0" smtClean="0"/>
              <a:t>11.</a:t>
            </a:r>
            <a:r>
              <a:rPr lang="hi-IN" dirty="0" smtClean="0"/>
              <a:t>शारीरिक </a:t>
            </a:r>
            <a:r>
              <a:rPr lang="hi-IN" dirty="0"/>
              <a:t>शिक्षा शिक्षक बुद्धि में औसत से नीचे हैं।</a:t>
            </a:r>
          </a:p>
          <a:p>
            <a:r>
              <a:rPr lang="en-US" dirty="0" smtClean="0"/>
              <a:t>12.</a:t>
            </a:r>
            <a:r>
              <a:rPr lang="hi-IN" dirty="0" smtClean="0"/>
              <a:t>यदि </a:t>
            </a:r>
            <a:r>
              <a:rPr lang="hi-IN" dirty="0"/>
              <a:t>कोई व्यक्ति बिना पढ़ाई के कॉलेज जाना चाहता है तो उसे शारीरिक शिक्षा पेशे में जाना चाहिए</a:t>
            </a:r>
            <a:endParaRPr lang="en-IN" dirty="0"/>
          </a:p>
        </p:txBody>
      </p:sp>
    </p:spTree>
    <p:extLst>
      <p:ext uri="{BB962C8B-B14F-4D97-AF65-F5344CB8AC3E}">
        <p14:creationId xmlns:p14="http://schemas.microsoft.com/office/powerpoint/2010/main" val="2719111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8136904" cy="5355312"/>
          </a:xfrm>
          <a:prstGeom prst="rect">
            <a:avLst/>
          </a:prstGeom>
        </p:spPr>
        <p:txBody>
          <a:bodyPr wrap="square">
            <a:spAutoFit/>
          </a:bodyPr>
          <a:lstStyle/>
          <a:p>
            <a:endParaRPr lang="en-US" dirty="0" smtClean="0"/>
          </a:p>
          <a:p>
            <a:r>
              <a:rPr lang="hi-IN" dirty="0" smtClean="0"/>
              <a:t>13.एक </a:t>
            </a:r>
            <a:r>
              <a:rPr lang="hi-IN" dirty="0"/>
              <a:t>शारीरिक शिक्षा शिक्षक गेंद उछालता है, बीच-बीच में सीटी बजाता है। और यही उनके शिक्षण का विस्तार है।</a:t>
            </a:r>
          </a:p>
          <a:p>
            <a:r>
              <a:rPr lang="hi-IN" dirty="0"/>
              <a:t>14.शारीरिक शिक्षा गतिविधियों में अच्छी तरह से भाग लेने का मतलब है कि बुद्धि से अधिक मांसपेशियों की आवश्यकता है।</a:t>
            </a:r>
          </a:p>
          <a:p>
            <a:r>
              <a:rPr lang="hi-IN" dirty="0"/>
              <a:t>15. शारीरिक शिक्षा केवल कैलीस्थेनिक्स और एथलेटिक्स है।</a:t>
            </a:r>
          </a:p>
          <a:p>
            <a:r>
              <a:rPr lang="hi-IN" dirty="0"/>
              <a:t>16. शारीरिक शिक्षा पेशेवर लोगों द्वारा नहीं पढ़ाई जाती।</a:t>
            </a:r>
          </a:p>
          <a:p>
            <a:r>
              <a:rPr lang="hi-IN" dirty="0"/>
              <a:t>17.शारीरिक शिक्षा से संबंधित कोई ज्ञान कारक नहीं है: इसलिए हमारे पास सामान्य शिक्षा में योगदान करने के लिए कुछ भी नहीं है।</a:t>
            </a:r>
          </a:p>
          <a:p>
            <a:r>
              <a:rPr lang="hi-IN" dirty="0"/>
              <a:t>18. बच्चों को शारीरिक शिक्षा में असफल नहीं होना चाहिए क्योंकि यह समग्र शिक्षा में कोई भूमिका नहीं निभाती है।</a:t>
            </a:r>
          </a:p>
          <a:p>
            <a:r>
              <a:rPr lang="hi-IN" dirty="0"/>
              <a:t>19. एक प्रभावी शारीरिक शिक्षा कार्यक्रम संचालित करने के लिए केवल छोटे बजट की आवश्यकता होती है।</a:t>
            </a:r>
          </a:p>
          <a:p>
            <a:r>
              <a:rPr lang="hi-IN" dirty="0"/>
              <a:t>20. शारीरिक शिक्षा ग्रेड का कोई शैक्षणिक मूल्य नहीं है।</a:t>
            </a:r>
          </a:p>
          <a:p>
            <a:r>
              <a:rPr lang="hi-IN" dirty="0"/>
              <a:t>21. शारीरिक शिक्षा शिक्षक की ओर से किसी कक्षा की तैयारी की आवश्यकता नहीं है।</a:t>
            </a:r>
          </a:p>
          <a:p>
            <a:r>
              <a:rPr lang="hi-IN" dirty="0"/>
              <a:t>22. शारीरिक शिक्षा कक्षाओं का कोई वास्तविक उद्देश्य नहीं है; इसलिए उन्हें संयोजन के लिए बाधित किया जा सकता है।</a:t>
            </a:r>
          </a:p>
          <a:p>
            <a:r>
              <a:rPr lang="hi-IN" dirty="0"/>
              <a:t>23. शारीरिक शिक्षा में परीक्षण और ग्रेडिंग समय की बर्बादी है, क्योंकि किसी बुद्धिमत्ता की आवश्यकता नहीं होती है।</a:t>
            </a:r>
            <a:endParaRPr lang="en-IN" dirty="0"/>
          </a:p>
        </p:txBody>
      </p:sp>
    </p:spTree>
    <p:extLst>
      <p:ext uri="{BB962C8B-B14F-4D97-AF65-F5344CB8AC3E}">
        <p14:creationId xmlns:p14="http://schemas.microsoft.com/office/powerpoint/2010/main" val="3746351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9036496" cy="4801314"/>
          </a:xfrm>
          <a:prstGeom prst="rect">
            <a:avLst/>
          </a:prstGeom>
        </p:spPr>
        <p:txBody>
          <a:bodyPr wrap="square">
            <a:spAutoFit/>
          </a:bodyPr>
          <a:lstStyle/>
          <a:p>
            <a:endParaRPr lang="en-US" dirty="0" smtClean="0"/>
          </a:p>
          <a:p>
            <a:endParaRPr lang="en-US" dirty="0"/>
          </a:p>
          <a:p>
            <a:r>
              <a:rPr lang="hi-IN" dirty="0" smtClean="0"/>
              <a:t>24</a:t>
            </a:r>
            <a:r>
              <a:rPr lang="hi-IN" dirty="0"/>
              <a:t>. बच्चे स्कूल के बाहर खेल सकते हैं; इसलिए पाठ्यक्रम में शारीरिक शिक्षा की आवश्यकता नहीं है।</a:t>
            </a:r>
          </a:p>
          <a:p>
            <a:r>
              <a:rPr lang="hi-IN" dirty="0"/>
              <a:t>25. ताकत, गति कौशल और समन्वय जन्मजात क्षमताएं हैं, यदि कोई किसी गतिविधि में "अच्छा नहीं" है तो सुधार की थोड़ी उम्मीद है; इसलिए उस क्षेत्र में निरंतरता निरर्थक होगी।</a:t>
            </a:r>
          </a:p>
          <a:p>
            <a:r>
              <a:rPr lang="hi-IN" dirty="0" smtClean="0"/>
              <a:t> </a:t>
            </a:r>
            <a:r>
              <a:rPr lang="hi-IN" dirty="0"/>
              <a:t>26.एक व्यक्ति तब तक अच्छा शारीरिक शिक्षा शिक्षक नहीं हो सकता जब तक कि वह प्रत्येक गतिविधि में असाधारण प्रदर्शन न करता हो।</a:t>
            </a:r>
          </a:p>
          <a:p>
            <a:r>
              <a:rPr lang="hi-IN" dirty="0"/>
              <a:t>27. शारीरिक शिक्षा कार्यक्रम में कोई प्रगति नहीं हुई है लेकिन साल-दर-साल वही स्थिति है।</a:t>
            </a:r>
          </a:p>
          <a:p>
            <a:r>
              <a:rPr lang="hi-IN" dirty="0"/>
              <a:t>28. शारीरिक शिक्षा के लाभ शायद ही कभी "स्कूल से बाहर" रहने पर लागू होते हैं।</a:t>
            </a:r>
          </a:p>
          <a:p>
            <a:r>
              <a:rPr lang="hi-IN" dirty="0"/>
              <a:t>29. शारीरिक शिक्षा शिक्षकों का उद्देश्य उच्च कुशल कलाकारों का विकास करना है।</a:t>
            </a:r>
          </a:p>
          <a:p>
            <a:r>
              <a:rPr lang="hi-IN" dirty="0"/>
              <a:t>30. इंटरकॉलेजिएट एथलेटिक्स कॉलेज के संपूर्ण शैक्षिक कार्यक्रम का एक अनिवार्य हिस्सा नहीं है।</a:t>
            </a:r>
          </a:p>
          <a:p>
            <a:r>
              <a:rPr lang="hi-IN" dirty="0"/>
              <a:t>31. फिटनेस शरीर के बजाय मन की एक अवस्था है।</a:t>
            </a:r>
          </a:p>
          <a:p>
            <a:r>
              <a:rPr lang="hi-IN" dirty="0"/>
              <a:t>32. एक शारीरिक शिक्षा कार्यक्रम जो सप्ताह में एक या दो बार पूरा होता है, वह सब एक छात्र के लिए आवश्यक है।</a:t>
            </a:r>
          </a:p>
          <a:p>
            <a:r>
              <a:rPr lang="hi-IN" dirty="0"/>
              <a:t>33. शारीरिक शिक्षा शिक्षकों को स्कूलों में सभी "विषम" कार्य करने चाहिए, क्योंकि वे सारा दिन केवल खेलते हैं।</a:t>
            </a:r>
          </a:p>
          <a:p>
            <a:r>
              <a:rPr lang="hi-IN" dirty="0"/>
              <a:t>34. शारीरिक शिक्षा का हमारी सांस्कृतिक विरासत में कोई हिस्सा नहीं है</a:t>
            </a:r>
            <a:endParaRPr lang="en-IN" dirty="0"/>
          </a:p>
        </p:txBody>
      </p:sp>
    </p:spTree>
    <p:extLst>
      <p:ext uri="{BB962C8B-B14F-4D97-AF65-F5344CB8AC3E}">
        <p14:creationId xmlns:p14="http://schemas.microsoft.com/office/powerpoint/2010/main" val="2526161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206"/>
          </a:xfrm>
        </p:spPr>
        <p:txBody>
          <a:bodyPr>
            <a:normAutofit fontScale="90000"/>
          </a:bodyPr>
          <a:lstStyle/>
          <a:p>
            <a:r>
              <a:rPr lang="en-IN" dirty="0"/>
              <a:t>Meaning of Physical Education</a:t>
            </a:r>
          </a:p>
        </p:txBody>
      </p:sp>
      <p:sp>
        <p:nvSpPr>
          <p:cNvPr id="3" name="Content Placeholder 2"/>
          <p:cNvSpPr>
            <a:spLocks noGrp="1"/>
          </p:cNvSpPr>
          <p:nvPr>
            <p:ph idx="1"/>
          </p:nvPr>
        </p:nvSpPr>
        <p:spPr>
          <a:xfrm>
            <a:off x="457200" y="1268760"/>
            <a:ext cx="8229600" cy="4857403"/>
          </a:xfrm>
        </p:spPr>
        <p:txBody>
          <a:bodyPr/>
          <a:lstStyle/>
          <a:p>
            <a:pPr marL="0" indent="0">
              <a:buNone/>
            </a:pPr>
            <a:r>
              <a:rPr lang="en-US" dirty="0" smtClean="0"/>
              <a:t>Meaning of Physical Education;</a:t>
            </a:r>
            <a:endParaRPr lang="en-IN" dirty="0"/>
          </a:p>
        </p:txBody>
      </p:sp>
      <p:sp>
        <p:nvSpPr>
          <p:cNvPr id="4" name="Rectangle 3"/>
          <p:cNvSpPr/>
          <p:nvPr/>
        </p:nvSpPr>
        <p:spPr>
          <a:xfrm>
            <a:off x="251520" y="1916832"/>
            <a:ext cx="8352928" cy="4893647"/>
          </a:xfrm>
          <a:prstGeom prst="rect">
            <a:avLst/>
          </a:prstGeom>
        </p:spPr>
        <p:txBody>
          <a:bodyPr wrap="square">
            <a:spAutoFit/>
          </a:bodyPr>
          <a:lstStyle/>
          <a:p>
            <a:r>
              <a:rPr lang="en-US" sz="2400" dirty="0"/>
              <a:t>The word physical education is combination </a:t>
            </a:r>
            <a:r>
              <a:rPr lang="en-US" sz="2400" dirty="0" smtClean="0"/>
              <a:t>of  </a:t>
            </a:r>
            <a:r>
              <a:rPr lang="en-US" sz="2400" dirty="0"/>
              <a:t>two different words </a:t>
            </a:r>
            <a:r>
              <a:rPr lang="en-US" sz="2400" dirty="0" smtClean="0"/>
              <a:t>‘</a:t>
            </a:r>
            <a:r>
              <a:rPr lang="en-US" sz="2400" b="1" dirty="0" smtClean="0"/>
              <a:t>Physical</a:t>
            </a:r>
            <a:r>
              <a:rPr lang="en-US" sz="2400" dirty="0"/>
              <a:t>' </a:t>
            </a:r>
            <a:r>
              <a:rPr lang="en-US" sz="2400" dirty="0" smtClean="0"/>
              <a:t>and ‘</a:t>
            </a:r>
            <a:r>
              <a:rPr lang="en-US" sz="2400" b="1" dirty="0" smtClean="0"/>
              <a:t>Education</a:t>
            </a:r>
            <a:r>
              <a:rPr lang="en-US" sz="2400" dirty="0"/>
              <a:t>'. Here </a:t>
            </a:r>
            <a:r>
              <a:rPr lang="en-US" sz="2400" b="1" dirty="0"/>
              <a:t>P</a:t>
            </a:r>
            <a:r>
              <a:rPr lang="en-US" sz="2400" b="1" dirty="0" smtClean="0"/>
              <a:t>hysical</a:t>
            </a:r>
            <a:r>
              <a:rPr lang="en-US" sz="2400" dirty="0" smtClean="0"/>
              <a:t> </a:t>
            </a:r>
            <a:r>
              <a:rPr lang="en-US" sz="2400" dirty="0"/>
              <a:t>means related to the body. It may relate to body characteristics </a:t>
            </a:r>
            <a:r>
              <a:rPr lang="en-US" sz="2400" dirty="0" smtClean="0"/>
              <a:t>of person </a:t>
            </a:r>
            <a:r>
              <a:rPr lang="en-US" sz="2400" dirty="0"/>
              <a:t>such as physical strength, endurance, fitness, </a:t>
            </a:r>
            <a:r>
              <a:rPr lang="en-US" sz="2400" dirty="0" smtClean="0"/>
              <a:t>physical appearance </a:t>
            </a:r>
            <a:r>
              <a:rPr lang="en-US" sz="2400" dirty="0"/>
              <a:t>or physical health.</a:t>
            </a:r>
          </a:p>
          <a:p>
            <a:r>
              <a:rPr lang="en-US" sz="2400" dirty="0"/>
              <a:t>The word </a:t>
            </a:r>
            <a:r>
              <a:rPr lang="en-US" sz="2400" b="1" dirty="0"/>
              <a:t>E</a:t>
            </a:r>
            <a:r>
              <a:rPr lang="en-US" sz="2400" b="1" dirty="0" smtClean="0"/>
              <a:t>ducation</a:t>
            </a:r>
            <a:r>
              <a:rPr lang="en-US" sz="2400" dirty="0" smtClean="0"/>
              <a:t> </a:t>
            </a:r>
            <a:r>
              <a:rPr lang="en-US" sz="2400" dirty="0"/>
              <a:t>means systematic instructions or training or preparation a particular </a:t>
            </a:r>
            <a:r>
              <a:rPr lang="en-US" sz="2400" dirty="0" smtClean="0"/>
              <a:t>task. Therefore </a:t>
            </a:r>
            <a:r>
              <a:rPr lang="en-US" sz="2400" dirty="0"/>
              <a:t>a combined meaning of Physical Education would be - systematic instructions </a:t>
            </a:r>
            <a:r>
              <a:rPr lang="en-US" sz="2400" dirty="0" smtClean="0"/>
              <a:t>or training </a:t>
            </a:r>
            <a:r>
              <a:rPr lang="en-US" sz="2400" dirty="0"/>
              <a:t>related to physical activities or programs of activities necessary for development </a:t>
            </a:r>
            <a:r>
              <a:rPr lang="en-US" sz="2400" dirty="0" smtClean="0"/>
              <a:t>and maintenance </a:t>
            </a:r>
            <a:r>
              <a:rPr lang="en-US" sz="2400" dirty="0"/>
              <a:t>of human body or the development of physical powers or activities </a:t>
            </a:r>
            <a:r>
              <a:rPr lang="en-US" sz="2400" dirty="0" smtClean="0"/>
              <a:t>for cultivating </a:t>
            </a:r>
            <a:r>
              <a:rPr lang="en-US" sz="2400" dirty="0"/>
              <a:t>physical </a:t>
            </a:r>
            <a:r>
              <a:rPr lang="en-US" sz="2400" dirty="0" smtClean="0"/>
              <a:t>skills.</a:t>
            </a:r>
            <a:endParaRPr lang="en-IN" sz="2400" dirty="0"/>
          </a:p>
        </p:txBody>
      </p:sp>
    </p:spTree>
    <p:extLst>
      <p:ext uri="{BB962C8B-B14F-4D97-AF65-F5344CB8AC3E}">
        <p14:creationId xmlns:p14="http://schemas.microsoft.com/office/powerpoint/2010/main" val="181286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hi-IN" dirty="0"/>
              <a:t>शारीरिक शिक्षा का अर्थ</a:t>
            </a:r>
            <a:endParaRPr lang="en-IN" dirty="0"/>
          </a:p>
        </p:txBody>
      </p:sp>
      <p:sp>
        <p:nvSpPr>
          <p:cNvPr id="3" name="Content Placeholder 2"/>
          <p:cNvSpPr>
            <a:spLocks noGrp="1"/>
          </p:cNvSpPr>
          <p:nvPr>
            <p:ph idx="1"/>
          </p:nvPr>
        </p:nvSpPr>
        <p:spPr>
          <a:xfrm>
            <a:off x="457200" y="1412776"/>
            <a:ext cx="8229600" cy="4713387"/>
          </a:xfrm>
        </p:spPr>
        <p:txBody>
          <a:bodyPr>
            <a:normAutofit/>
          </a:bodyPr>
          <a:lstStyle/>
          <a:p>
            <a:pPr marL="0" indent="0">
              <a:buNone/>
            </a:pPr>
            <a:r>
              <a:rPr lang="hi-IN" sz="2400" dirty="0" smtClean="0"/>
              <a:t>शारीरिक शिक्षा </a:t>
            </a:r>
            <a:r>
              <a:rPr lang="hi-IN" sz="2400" dirty="0"/>
              <a:t>शब्द दो अलग-अलग शब्दों 'शारीरिक' और 'शिक्षा' से मिलकर बना है। यहां शारीरिक का अर्थ शरीर से संबंधित है। यह व्यक्ति की शारीरिक विशेषताओं जैसे शारीरिक शक्ति, सहनशक्ति, फिटनेस, शारीरिक बनावट या शारीरिक स्वास्थ्य से संबंधित हो सकता है।</a:t>
            </a:r>
          </a:p>
          <a:p>
            <a:pPr marL="0" indent="0">
              <a:buNone/>
            </a:pPr>
            <a:r>
              <a:rPr lang="hi-IN" sz="2400" dirty="0"/>
              <a:t>शिक्षा शब्द का अर्थ है व्यवस्थित निर्देश या प्रशिक्षण या किसी विशेष कार्य की तैयारी। इसलिए शारीरिक शिक्षा का संयुक्त अर्थ होगा - शारीरिक गतिविधियों से संबंधित व्यवस्थित निर्देश या प्रशिक्षण या मानव शरीर के विकास और रखरखाव के लिए आवश्यक गतिविधियों के कार्यक्रम या शारीरिक शक्तियों के विकास या शारीरिक कौशल विकसित करने के लिए </a:t>
            </a:r>
            <a:r>
              <a:rPr lang="hi-IN" sz="2400" dirty="0" smtClean="0"/>
              <a:t>गतिविधियों</a:t>
            </a:r>
            <a:r>
              <a:rPr lang="en-US" sz="2400" dirty="0" smtClean="0"/>
              <a:t> </a:t>
            </a:r>
            <a:r>
              <a:rPr lang="hi-IN" sz="2400" dirty="0" smtClean="0"/>
              <a:t>से</a:t>
            </a:r>
            <a:r>
              <a:rPr lang="en-US" sz="2400" dirty="0" smtClean="0"/>
              <a:t> </a:t>
            </a:r>
            <a:r>
              <a:rPr lang="hi-IN" sz="2400" dirty="0" smtClean="0"/>
              <a:t>है।</a:t>
            </a:r>
            <a:endParaRPr lang="en-IN" sz="2400" dirty="0"/>
          </a:p>
        </p:txBody>
      </p:sp>
    </p:spTree>
    <p:extLst>
      <p:ext uri="{BB962C8B-B14F-4D97-AF65-F5344CB8AC3E}">
        <p14:creationId xmlns:p14="http://schemas.microsoft.com/office/powerpoint/2010/main" val="119184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Defination</a:t>
            </a:r>
            <a:r>
              <a:rPr lang="en-US" dirty="0" smtClean="0"/>
              <a:t> of physical education</a:t>
            </a:r>
            <a:endParaRPr lang="en-IN" dirty="0"/>
          </a:p>
        </p:txBody>
      </p:sp>
      <p:sp>
        <p:nvSpPr>
          <p:cNvPr id="3" name="Content Placeholder 2"/>
          <p:cNvSpPr>
            <a:spLocks noGrp="1"/>
          </p:cNvSpPr>
          <p:nvPr>
            <p:ph idx="1"/>
          </p:nvPr>
        </p:nvSpPr>
        <p:spPr/>
        <p:txBody>
          <a:bodyPr>
            <a:normAutofit fontScale="70000" lnSpcReduction="20000"/>
          </a:bodyPr>
          <a:lstStyle/>
          <a:p>
            <a:pPr marL="0" indent="0">
              <a:buNone/>
            </a:pPr>
            <a:r>
              <a:rPr lang="en-US" sz="2600" dirty="0" smtClean="0"/>
              <a:t>The Physical </a:t>
            </a:r>
            <a:r>
              <a:rPr lang="en-US" sz="2600" dirty="0"/>
              <a:t>Education has been defined differently by different </a:t>
            </a:r>
            <a:r>
              <a:rPr lang="en-US" sz="2600" dirty="0" smtClean="0"/>
              <a:t>eminent educationist</a:t>
            </a:r>
            <a:r>
              <a:rPr lang="en-US" sz="2600" dirty="0"/>
              <a:t>. A few of them are listed below -</a:t>
            </a:r>
          </a:p>
          <a:p>
            <a:pPr marL="0" indent="0">
              <a:buNone/>
            </a:pPr>
            <a:r>
              <a:rPr lang="en-US" sz="2600" dirty="0"/>
              <a:t>1. </a:t>
            </a:r>
            <a:r>
              <a:rPr lang="en-US" sz="2600" b="1" dirty="0"/>
              <a:t>J. P. Thomas</a:t>
            </a:r>
            <a:r>
              <a:rPr lang="en-US" sz="2600" dirty="0"/>
              <a:t>: "</a:t>
            </a:r>
            <a:r>
              <a:rPr lang="en-US" sz="2600" b="1" dirty="0">
                <a:solidFill>
                  <a:schemeClr val="bg1"/>
                </a:solidFill>
              </a:rPr>
              <a:t>Physical Education is education through physical activities to </a:t>
            </a:r>
            <a:r>
              <a:rPr lang="en-US" sz="2600" b="1" dirty="0" smtClean="0">
                <a:solidFill>
                  <a:schemeClr val="bg1"/>
                </a:solidFill>
              </a:rPr>
              <a:t>development of </a:t>
            </a:r>
            <a:r>
              <a:rPr lang="en-US" sz="2600" b="1" dirty="0">
                <a:solidFill>
                  <a:schemeClr val="bg1"/>
                </a:solidFill>
              </a:rPr>
              <a:t>total personality of the child and its </a:t>
            </a:r>
            <a:r>
              <a:rPr lang="en-US" sz="2600" b="1" dirty="0" err="1">
                <a:solidFill>
                  <a:schemeClr val="bg1"/>
                </a:solidFill>
              </a:rPr>
              <a:t>fulfilment</a:t>
            </a:r>
            <a:r>
              <a:rPr lang="en-US" sz="2600" b="1" dirty="0">
                <a:solidFill>
                  <a:schemeClr val="bg1"/>
                </a:solidFill>
              </a:rPr>
              <a:t> and perfection in body, mind and spirit."</a:t>
            </a:r>
          </a:p>
          <a:p>
            <a:pPr marL="0" indent="0">
              <a:buNone/>
            </a:pPr>
            <a:r>
              <a:rPr lang="en-US" sz="2600" dirty="0"/>
              <a:t>2. </a:t>
            </a:r>
            <a:r>
              <a:rPr lang="en-US" sz="2600" b="1" dirty="0"/>
              <a:t>R Cassidy </a:t>
            </a:r>
            <a:r>
              <a:rPr lang="en-US" sz="2600" dirty="0"/>
              <a:t>— </a:t>
            </a:r>
            <a:r>
              <a:rPr lang="en-US" sz="2600" b="1" dirty="0">
                <a:solidFill>
                  <a:schemeClr val="bg1"/>
                </a:solidFill>
              </a:rPr>
              <a:t>Physical Education is the sum of changes in the individual caused by experiences centering motor activity</a:t>
            </a:r>
            <a:r>
              <a:rPr lang="en-US" sz="2600" dirty="0" smtClean="0">
                <a:solidFill>
                  <a:schemeClr val="bg1"/>
                </a:solidFill>
              </a:rPr>
              <a:t>”.</a:t>
            </a:r>
          </a:p>
          <a:p>
            <a:pPr marL="0" indent="0">
              <a:buNone/>
            </a:pPr>
            <a:endParaRPr lang="en-US" sz="2600" dirty="0"/>
          </a:p>
          <a:p>
            <a:pPr marL="0" indent="0">
              <a:buNone/>
            </a:pPr>
            <a:r>
              <a:rPr lang="en-US" sz="2600" dirty="0"/>
              <a:t>3. </a:t>
            </a:r>
            <a:r>
              <a:rPr lang="en-US" sz="2600" b="1" dirty="0"/>
              <a:t>Delbert </a:t>
            </a:r>
            <a:r>
              <a:rPr lang="en-US" sz="2600" b="1" dirty="0" err="1"/>
              <a:t>Oberteufer</a:t>
            </a:r>
            <a:r>
              <a:rPr lang="en-US" sz="2600" b="1" dirty="0">
                <a:solidFill>
                  <a:schemeClr val="bg1"/>
                </a:solidFill>
              </a:rPr>
              <a:t>, “Physical education is the sum of those </a:t>
            </a:r>
            <a:r>
              <a:rPr lang="en-US" sz="2600" b="1" dirty="0" smtClean="0">
                <a:solidFill>
                  <a:schemeClr val="bg1"/>
                </a:solidFill>
              </a:rPr>
              <a:t>   experiences </a:t>
            </a:r>
            <a:r>
              <a:rPr lang="en-US" sz="2600" b="1" dirty="0">
                <a:solidFill>
                  <a:schemeClr val="bg1"/>
                </a:solidFill>
              </a:rPr>
              <a:t>which come to the individual through movement</a:t>
            </a:r>
            <a:r>
              <a:rPr lang="en-US" sz="2600" b="1" dirty="0" smtClean="0">
                <a:solidFill>
                  <a:schemeClr val="bg1"/>
                </a:solidFill>
              </a:rPr>
              <a:t>.”</a:t>
            </a:r>
            <a:endParaRPr lang="en-US" sz="2600" dirty="0" smtClean="0"/>
          </a:p>
          <a:p>
            <a:pPr marL="0" indent="0">
              <a:buNone/>
            </a:pPr>
            <a:endParaRPr lang="en-US" sz="2600" dirty="0" smtClean="0"/>
          </a:p>
          <a:p>
            <a:pPr marL="0" indent="0">
              <a:buNone/>
            </a:pPr>
            <a:r>
              <a:rPr lang="en-US" sz="2600" dirty="0"/>
              <a:t>4. </a:t>
            </a:r>
            <a:r>
              <a:rPr lang="en-US" sz="2600" b="1" dirty="0"/>
              <a:t>A. R. </a:t>
            </a:r>
            <a:r>
              <a:rPr lang="en-US" sz="2600" b="1" dirty="0" err="1"/>
              <a:t>Wayman</a:t>
            </a:r>
            <a:r>
              <a:rPr lang="en-US" sz="2600" b="1" dirty="0"/>
              <a:t> </a:t>
            </a:r>
            <a:r>
              <a:rPr lang="en-US" sz="2600" dirty="0"/>
              <a:t>— </a:t>
            </a:r>
            <a:r>
              <a:rPr lang="en-US" sz="2600" b="1" dirty="0">
                <a:solidFill>
                  <a:schemeClr val="bg1"/>
                </a:solidFill>
              </a:rPr>
              <a:t>“Physical Education is the part of the education, which has to do with the development and training of the whole individual through physical activities</a:t>
            </a:r>
            <a:r>
              <a:rPr lang="en-US" sz="2600" dirty="0" smtClean="0">
                <a:solidFill>
                  <a:schemeClr val="bg1"/>
                </a:solidFill>
              </a:rPr>
              <a:t>.”</a:t>
            </a:r>
          </a:p>
          <a:p>
            <a:pPr marL="0" indent="0">
              <a:buNone/>
            </a:pPr>
            <a:endParaRPr lang="en-US" sz="2600" dirty="0"/>
          </a:p>
          <a:p>
            <a:pPr marL="0" indent="0">
              <a:buNone/>
            </a:pPr>
            <a:r>
              <a:rPr lang="en-US" sz="2600" dirty="0"/>
              <a:t>5</a:t>
            </a:r>
            <a:r>
              <a:rPr lang="en-US" sz="2600" b="1" dirty="0"/>
              <a:t>. J. B. Nash</a:t>
            </a:r>
            <a:r>
              <a:rPr lang="en-US" sz="2600" dirty="0"/>
              <a:t>: "</a:t>
            </a:r>
            <a:r>
              <a:rPr lang="en-US" sz="2600" b="1" dirty="0">
                <a:solidFill>
                  <a:schemeClr val="bg1"/>
                </a:solidFill>
              </a:rPr>
              <a:t>Physical education is that phase of the whole field of education that deals </a:t>
            </a:r>
            <a:r>
              <a:rPr lang="en-US" sz="2600" b="1" dirty="0" smtClean="0">
                <a:solidFill>
                  <a:schemeClr val="bg1"/>
                </a:solidFill>
              </a:rPr>
              <a:t>with big </a:t>
            </a:r>
            <a:r>
              <a:rPr lang="en-US" sz="2600" b="1" dirty="0">
                <a:solidFill>
                  <a:schemeClr val="bg1"/>
                </a:solidFill>
              </a:rPr>
              <a:t>muscle activities and their related responses."</a:t>
            </a:r>
          </a:p>
          <a:p>
            <a:pPr marL="0" indent="0">
              <a:buNone/>
            </a:pPr>
            <a:endParaRPr lang="en-IN" sz="1400" dirty="0"/>
          </a:p>
        </p:txBody>
      </p:sp>
    </p:spTree>
    <p:extLst>
      <p:ext uri="{BB962C8B-B14F-4D97-AF65-F5344CB8AC3E}">
        <p14:creationId xmlns:p14="http://schemas.microsoft.com/office/powerpoint/2010/main" val="103027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शारीरिक शिक्षा की परिभाषा</a:t>
            </a:r>
            <a:endParaRPr lang="en-IN" dirty="0"/>
          </a:p>
        </p:txBody>
      </p:sp>
      <p:sp>
        <p:nvSpPr>
          <p:cNvPr id="3" name="Content Placeholder 2"/>
          <p:cNvSpPr>
            <a:spLocks noGrp="1"/>
          </p:cNvSpPr>
          <p:nvPr>
            <p:ph idx="1"/>
          </p:nvPr>
        </p:nvSpPr>
        <p:spPr/>
        <p:txBody>
          <a:bodyPr>
            <a:normAutofit/>
          </a:bodyPr>
          <a:lstStyle/>
          <a:p>
            <a:pPr marL="0" indent="0">
              <a:buNone/>
            </a:pPr>
            <a:r>
              <a:rPr lang="hi-IN" sz="2000" dirty="0"/>
              <a:t>. </a:t>
            </a:r>
            <a:r>
              <a:rPr lang="hi-IN" sz="2000" dirty="0">
                <a:solidFill>
                  <a:schemeClr val="bg1"/>
                </a:solidFill>
              </a:rPr>
              <a:t>जे. पी. थॉमस</a:t>
            </a:r>
            <a:r>
              <a:rPr lang="hi-IN" sz="2000" dirty="0"/>
              <a:t>: "शारीरिक शिक्षा शारीरिक गतिविधियों के माध्यम से बच्चे के संपूर्ण व्यक्तित्व के विकास और उसके शरीर, मन और आत्मा की पूर्ति और पूर्णता की शिक्षा है</a:t>
            </a:r>
            <a:r>
              <a:rPr lang="hi-IN" sz="2000" dirty="0" smtClean="0"/>
              <a:t>।“</a:t>
            </a:r>
            <a:endParaRPr lang="en-US" sz="2000" dirty="0" smtClean="0"/>
          </a:p>
          <a:p>
            <a:pPr marL="0" indent="0">
              <a:buNone/>
            </a:pPr>
            <a:r>
              <a:rPr lang="hi-IN" sz="2000" dirty="0">
                <a:solidFill>
                  <a:schemeClr val="bg1"/>
                </a:solidFill>
              </a:rPr>
              <a:t>रोज़ालैंड केसीडी </a:t>
            </a:r>
            <a:r>
              <a:rPr lang="hi-IN" sz="2000" dirty="0" smtClean="0"/>
              <a:t>— </a:t>
            </a:r>
            <a:r>
              <a:rPr lang="hi-IN" sz="2000" dirty="0"/>
              <a:t>"शारीरिक शिक्षा मोटर गतिविधि पर केंद्रित अनुभवों के कारण व्यक्ति में होने वाले परिवर्तनों का योग है </a:t>
            </a:r>
            <a:r>
              <a:rPr lang="hi-IN" sz="2000" dirty="0" smtClean="0"/>
              <a:t>"</a:t>
            </a:r>
            <a:endParaRPr lang="en-IN" sz="2000" dirty="0" smtClean="0"/>
          </a:p>
          <a:p>
            <a:pPr marL="0" indent="0">
              <a:buNone/>
            </a:pPr>
            <a:endParaRPr lang="en-IN" sz="2000" dirty="0" smtClean="0"/>
          </a:p>
          <a:p>
            <a:pPr marL="0" indent="0">
              <a:buNone/>
            </a:pPr>
            <a:r>
              <a:rPr lang="hi-IN" sz="2000" dirty="0">
                <a:solidFill>
                  <a:schemeClr val="bg1"/>
                </a:solidFill>
              </a:rPr>
              <a:t>डेलबर्ट </a:t>
            </a:r>
            <a:r>
              <a:rPr lang="hi-IN" sz="2000" dirty="0" smtClean="0">
                <a:solidFill>
                  <a:schemeClr val="bg1"/>
                </a:solidFill>
              </a:rPr>
              <a:t>ओबेरटेउफ़र</a:t>
            </a:r>
            <a:r>
              <a:rPr lang="en-US" sz="2000" dirty="0" smtClean="0">
                <a:solidFill>
                  <a:schemeClr val="bg1"/>
                </a:solidFill>
              </a:rPr>
              <a:t>-</a:t>
            </a:r>
            <a:r>
              <a:rPr lang="hi-IN" sz="2000" dirty="0" smtClean="0">
                <a:solidFill>
                  <a:schemeClr val="bg1"/>
                </a:solidFill>
              </a:rPr>
              <a:t> </a:t>
            </a:r>
            <a:r>
              <a:rPr lang="hi-IN" sz="2000" dirty="0"/>
              <a:t>"शारीरिक शिक्षा उन अनुभवों का योग है जो व्यक्ति को गति के माध्यम से प्राप्त होते हैं।</a:t>
            </a:r>
            <a:r>
              <a:rPr lang="hi-IN" sz="2000" dirty="0" smtClean="0"/>
              <a:t>”</a:t>
            </a:r>
            <a:endParaRPr lang="en-US" sz="2000" dirty="0" smtClean="0"/>
          </a:p>
          <a:p>
            <a:pPr marL="0" indent="0">
              <a:buNone/>
            </a:pPr>
            <a:r>
              <a:rPr lang="hi-IN" sz="2000" dirty="0">
                <a:solidFill>
                  <a:schemeClr val="bg1"/>
                </a:solidFill>
              </a:rPr>
              <a:t>ऐ आर वेमैन </a:t>
            </a:r>
            <a:r>
              <a:rPr lang="hi-IN" sz="2000" dirty="0"/>
              <a:t>— “ शारीरिक शिक्षा, शिक्षा का वह भाग है, जिसके द्वारा मनुष्य की शारीरिक क्रियाओं द्वारा प्रशिक्षण के साथ साथ पूर्ण विकास होता है </a:t>
            </a:r>
            <a:r>
              <a:rPr lang="en-IN" sz="2000" dirty="0"/>
              <a:t>I</a:t>
            </a:r>
            <a:r>
              <a:rPr lang="en-IN" sz="2000" dirty="0" smtClean="0"/>
              <a:t>”</a:t>
            </a:r>
          </a:p>
          <a:p>
            <a:pPr marL="0" indent="0">
              <a:buNone/>
            </a:pPr>
            <a:endParaRPr lang="en-IN" sz="2000" dirty="0" smtClean="0"/>
          </a:p>
          <a:p>
            <a:pPr marL="0" indent="0">
              <a:buNone/>
            </a:pPr>
            <a:r>
              <a:rPr lang="hi-IN" sz="2000" dirty="0">
                <a:solidFill>
                  <a:schemeClr val="bg1"/>
                </a:solidFill>
              </a:rPr>
              <a:t>जे बी नैश </a:t>
            </a:r>
            <a:r>
              <a:rPr lang="hi-IN" sz="2000" dirty="0"/>
              <a:t>— “शारीरिक शिक्षा, शिक्षा के सम्पूर्ण क्षेत्र का वह भाव है, जिसका सम्बन्ध बृहत पेशी प्रक्रियाओं तथा उनसे सम्बंधित अनुक्रियाओं के साथ है </a:t>
            </a:r>
            <a:r>
              <a:rPr lang="en-IN" sz="2000" dirty="0"/>
              <a:t>I “</a:t>
            </a:r>
          </a:p>
        </p:txBody>
      </p:sp>
    </p:spTree>
    <p:extLst>
      <p:ext uri="{BB962C8B-B14F-4D97-AF65-F5344CB8AC3E}">
        <p14:creationId xmlns:p14="http://schemas.microsoft.com/office/powerpoint/2010/main" val="1417571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Aim and </a:t>
            </a:r>
            <a:r>
              <a:rPr lang="en-IN" dirty="0" smtClean="0"/>
              <a:t>Objective of </a:t>
            </a:r>
            <a:r>
              <a:rPr lang="en-IN" dirty="0"/>
              <a:t>P</a:t>
            </a:r>
            <a:r>
              <a:rPr lang="en-IN" dirty="0" smtClean="0"/>
              <a:t>hysical Education</a:t>
            </a:r>
            <a:endParaRPr lang="en-IN" dirty="0"/>
          </a:p>
        </p:txBody>
      </p:sp>
      <p:sp>
        <p:nvSpPr>
          <p:cNvPr id="3" name="Content Placeholder 2"/>
          <p:cNvSpPr>
            <a:spLocks noGrp="1"/>
          </p:cNvSpPr>
          <p:nvPr>
            <p:ph idx="1"/>
          </p:nvPr>
        </p:nvSpPr>
        <p:spPr/>
        <p:txBody>
          <a:bodyPr>
            <a:normAutofit/>
          </a:bodyPr>
          <a:lstStyle/>
          <a:p>
            <a:pPr marL="0" indent="0">
              <a:buNone/>
            </a:pPr>
            <a:r>
              <a:rPr lang="en-US" sz="2400" dirty="0"/>
              <a:t>Physical education is to influence the experiences of persons to the extent that each </a:t>
            </a:r>
            <a:r>
              <a:rPr lang="en-US" sz="2400" dirty="0" smtClean="0"/>
              <a:t>individual within </a:t>
            </a:r>
            <a:r>
              <a:rPr lang="en-US" sz="2400" dirty="0"/>
              <a:t>the limits of his capacity may be helped to adjust successfully in society, to increase </a:t>
            </a:r>
            <a:r>
              <a:rPr lang="en-US" sz="2400" dirty="0" smtClean="0"/>
              <a:t>and improve </a:t>
            </a:r>
            <a:r>
              <a:rPr lang="en-US" sz="2400" dirty="0"/>
              <a:t>his wants, and to develop the ability to satisfy his wants. By- J.R. Sherman</a:t>
            </a:r>
          </a:p>
          <a:p>
            <a:pPr marL="0" indent="0">
              <a:buNone/>
            </a:pPr>
            <a:r>
              <a:rPr lang="en-US" sz="2400" dirty="0" smtClean="0">
                <a:solidFill>
                  <a:schemeClr val="bg1"/>
                </a:solidFill>
              </a:rPr>
              <a:t>Aims</a:t>
            </a:r>
            <a:endParaRPr lang="en-US" sz="2400" dirty="0">
              <a:solidFill>
                <a:schemeClr val="bg1"/>
              </a:solidFill>
            </a:endParaRPr>
          </a:p>
          <a:p>
            <a:pPr marL="0" indent="0">
              <a:buNone/>
            </a:pPr>
            <a:r>
              <a:rPr lang="en-US" sz="2400" dirty="0"/>
              <a:t>Aim of the physical education is “wholesome development of personality”.</a:t>
            </a:r>
            <a:endParaRPr lang="en-IN" sz="2400" dirty="0"/>
          </a:p>
        </p:txBody>
      </p:sp>
    </p:spTree>
    <p:extLst>
      <p:ext uri="{BB962C8B-B14F-4D97-AF65-F5344CB8AC3E}">
        <p14:creationId xmlns:p14="http://schemas.microsoft.com/office/powerpoint/2010/main" val="48499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hi-IN" sz="2400" dirty="0" smtClean="0"/>
              <a:t>शारीरिक शिक्षा का उद्देश्य व्यक्तियों के अनुभवों को इस हद तक प्रभावित करना है कि प्रत्येक व्यक्ति को अपनी क्षमता की सीमा के भीतर समाज में सफलतापूर्वक समायोजन करने, अपनी आवश्यकताओं को बढ़ाने और सुधारने तथा अपनी आवश्यकताओं को पूरा करने की क्षमता विकसित करने में मदद मिल सके।</a:t>
            </a:r>
            <a:endParaRPr lang="en-US" sz="2400" dirty="0" smtClean="0"/>
          </a:p>
          <a:p>
            <a:pPr marL="137160" indent="0">
              <a:buNone/>
            </a:pPr>
            <a:r>
              <a:rPr lang="en-US" sz="2400" dirty="0" smtClean="0"/>
              <a:t>                           </a:t>
            </a:r>
            <a:r>
              <a:rPr lang="hi-IN" sz="2400" dirty="0" smtClean="0"/>
              <a:t> द्वारा- जे.आर.शर्म</a:t>
            </a:r>
            <a:r>
              <a:rPr lang="hi-IN" dirty="0" smtClean="0"/>
              <a:t>न</a:t>
            </a:r>
          </a:p>
          <a:p>
            <a:r>
              <a:rPr lang="hi-IN" sz="2400" dirty="0" smtClean="0"/>
              <a:t>उद्देश्य</a:t>
            </a:r>
            <a:endParaRPr lang="hi-IN" sz="2400" dirty="0"/>
          </a:p>
          <a:p>
            <a:pPr marL="137160" indent="0">
              <a:buNone/>
            </a:pPr>
            <a:r>
              <a:rPr lang="en-US" sz="2400" dirty="0" smtClean="0"/>
              <a:t> </a:t>
            </a:r>
            <a:r>
              <a:rPr lang="hi-IN" sz="2400" dirty="0" smtClean="0"/>
              <a:t>शारीरिक </a:t>
            </a:r>
            <a:r>
              <a:rPr lang="hi-IN" sz="2400" dirty="0"/>
              <a:t>शिक्षा का उद्देश्य "व्यक्तित्व का संपूर्ण विकास" है।</a:t>
            </a:r>
            <a:endParaRPr lang="en-IN" sz="2400" dirty="0"/>
          </a:p>
        </p:txBody>
      </p:sp>
    </p:spTree>
    <p:extLst>
      <p:ext uri="{BB962C8B-B14F-4D97-AF65-F5344CB8AC3E}">
        <p14:creationId xmlns:p14="http://schemas.microsoft.com/office/powerpoint/2010/main" val="85864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Objectives of Physical Education</a:t>
            </a:r>
          </a:p>
        </p:txBody>
      </p:sp>
      <p:sp>
        <p:nvSpPr>
          <p:cNvPr id="3" name="Content Placeholder 2"/>
          <p:cNvSpPr>
            <a:spLocks noGrp="1"/>
          </p:cNvSpPr>
          <p:nvPr>
            <p:ph idx="1"/>
          </p:nvPr>
        </p:nvSpPr>
        <p:spPr/>
        <p:txBody>
          <a:bodyPr>
            <a:normAutofit/>
          </a:bodyPr>
          <a:lstStyle/>
          <a:p>
            <a:pPr marL="137160" indent="0">
              <a:buNone/>
            </a:pPr>
            <a:r>
              <a:rPr lang="en-US" sz="2400" dirty="0"/>
              <a:t>Physical education, using movements as its medium of learning and expression, is an integral </a:t>
            </a:r>
            <a:r>
              <a:rPr lang="en-US" sz="2400" dirty="0" smtClean="0"/>
              <a:t>part of </a:t>
            </a:r>
            <a:r>
              <a:rPr lang="en-US" sz="2400" dirty="0"/>
              <a:t>the education process. It offer variety of </a:t>
            </a:r>
            <a:r>
              <a:rPr lang="en-US" sz="2400" dirty="0" smtClean="0"/>
              <a:t>movement experiences </a:t>
            </a:r>
            <a:r>
              <a:rPr lang="en-US" sz="2400" dirty="0"/>
              <a:t>in such a way that each child </a:t>
            </a:r>
            <a:r>
              <a:rPr lang="en-US" sz="2400" dirty="0" smtClean="0"/>
              <a:t>is free </a:t>
            </a:r>
            <a:r>
              <a:rPr lang="en-US" sz="2400" dirty="0"/>
              <a:t>to work within the limits and towards the limits of his own unique </a:t>
            </a:r>
            <a:r>
              <a:rPr lang="en-US" sz="2400" dirty="0" smtClean="0"/>
              <a:t>endowment</a:t>
            </a:r>
            <a:r>
              <a:rPr lang="en-US" sz="2400" dirty="0"/>
              <a:t>. The </a:t>
            </a:r>
            <a:r>
              <a:rPr lang="en-US" sz="2400" dirty="0" smtClean="0"/>
              <a:t>following objectives </a:t>
            </a:r>
            <a:r>
              <a:rPr lang="en-US" sz="2400" dirty="0"/>
              <a:t>are discuss below</a:t>
            </a:r>
            <a:r>
              <a:rPr lang="en-US" sz="2400" dirty="0" smtClean="0"/>
              <a:t>:</a:t>
            </a:r>
          </a:p>
          <a:p>
            <a:r>
              <a:rPr lang="en-IN" sz="2400" dirty="0"/>
              <a:t>Physical </a:t>
            </a:r>
            <a:r>
              <a:rPr lang="en-IN" sz="2400" dirty="0" smtClean="0"/>
              <a:t>development</a:t>
            </a:r>
          </a:p>
          <a:p>
            <a:r>
              <a:rPr lang="en-IN" sz="2400" dirty="0"/>
              <a:t>Mental </a:t>
            </a:r>
            <a:r>
              <a:rPr lang="en-IN" sz="2400" dirty="0" smtClean="0"/>
              <a:t>development</a:t>
            </a:r>
          </a:p>
          <a:p>
            <a:r>
              <a:rPr lang="en-IN" sz="2400" dirty="0"/>
              <a:t>Social </a:t>
            </a:r>
            <a:r>
              <a:rPr lang="en-IN" sz="2400" dirty="0" smtClean="0"/>
              <a:t>development</a:t>
            </a:r>
          </a:p>
          <a:p>
            <a:r>
              <a:rPr lang="en-IN" sz="2400" dirty="0"/>
              <a:t>Motor development</a:t>
            </a:r>
          </a:p>
        </p:txBody>
      </p:sp>
    </p:spTree>
    <p:extLst>
      <p:ext uri="{BB962C8B-B14F-4D97-AF65-F5344CB8AC3E}">
        <p14:creationId xmlns:p14="http://schemas.microsoft.com/office/powerpoint/2010/main" val="258657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524</TotalTime>
  <Words>2602</Words>
  <Application>Microsoft Office PowerPoint</Application>
  <PresentationFormat>On-screen Show (4:3)</PresentationFormat>
  <Paragraphs>148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Physical Education and Yoga</vt:lpstr>
      <vt:lpstr>UNIT-1</vt:lpstr>
      <vt:lpstr>Meaning of Physical Education</vt:lpstr>
      <vt:lpstr>शारीरिक शिक्षा का अर्थ</vt:lpstr>
      <vt:lpstr>Defination of physical education</vt:lpstr>
      <vt:lpstr>शारीरिक शिक्षा की परिभाषा</vt:lpstr>
      <vt:lpstr>Aim and Objective of Physical Education</vt:lpstr>
      <vt:lpstr>PowerPoint Presentation</vt:lpstr>
      <vt:lpstr>Objectives of Physical Education</vt:lpstr>
      <vt:lpstr>शारीरिक शिक्षा के उद्देश्य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Misconception about Physical Education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Education and Yoga</dc:title>
  <dc:creator>user</dc:creator>
  <cp:lastModifiedBy>user</cp:lastModifiedBy>
  <cp:revision>40</cp:revision>
  <dcterms:created xsi:type="dcterms:W3CDTF">2024-03-27T06:58:56Z</dcterms:created>
  <dcterms:modified xsi:type="dcterms:W3CDTF">2024-04-03T16:24:00Z</dcterms:modified>
</cp:coreProperties>
</file>