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1" r:id="rId1"/>
  </p:sldMasterIdLst>
  <p:notesMasterIdLst>
    <p:notesMasterId r:id="rId25"/>
  </p:notesMasterIdLst>
  <p:handoutMasterIdLst>
    <p:handoutMasterId r:id="rId26"/>
  </p:handoutMasterIdLst>
  <p:sldIdLst>
    <p:sldId id="256" r:id="rId2"/>
    <p:sldId id="275" r:id="rId3"/>
    <p:sldId id="278" r:id="rId4"/>
    <p:sldId id="271" r:id="rId5"/>
    <p:sldId id="261" r:id="rId6"/>
    <p:sldId id="262" r:id="rId7"/>
    <p:sldId id="263" r:id="rId8"/>
    <p:sldId id="277" r:id="rId9"/>
    <p:sldId id="279" r:id="rId10"/>
    <p:sldId id="280" r:id="rId11"/>
    <p:sldId id="281" r:id="rId12"/>
    <p:sldId id="276" r:id="rId13"/>
    <p:sldId id="259" r:id="rId14"/>
    <p:sldId id="260" r:id="rId15"/>
    <p:sldId id="265" r:id="rId16"/>
    <p:sldId id="266" r:id="rId17"/>
    <p:sldId id="267" r:id="rId18"/>
    <p:sldId id="268" r:id="rId19"/>
    <p:sldId id="269" r:id="rId20"/>
    <p:sldId id="270" r:id="rId21"/>
    <p:sldId id="272" r:id="rId22"/>
    <p:sldId id="273" r:id="rId23"/>
    <p:sldId id="274" r:id="rId24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53"/>
    <p:restoredTop sz="90921"/>
  </p:normalViewPr>
  <p:slideViewPr>
    <p:cSldViewPr>
      <p:cViewPr varScale="1">
        <p:scale>
          <a:sx n="55" d="100"/>
          <a:sy n="55" d="100"/>
        </p:scale>
        <p:origin x="944" y="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"/>
    </p:cViewPr>
  </p:sorterViewPr>
  <p:notesViewPr>
    <p:cSldViewPr>
      <p:cViewPr varScale="1">
        <p:scale>
          <a:sx n="58" d="100"/>
          <a:sy n="58" d="100"/>
        </p:scale>
        <p:origin x="-181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1026">
            <a:extLst>
              <a:ext uri="{FF2B5EF4-FFF2-40B4-BE49-F238E27FC236}">
                <a16:creationId xmlns:a16="http://schemas.microsoft.com/office/drawing/2014/main" id="{7DED9A02-86C6-281D-EAEE-B3F308B17E8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7587" name="Rectangle 1027">
            <a:extLst>
              <a:ext uri="{FF2B5EF4-FFF2-40B4-BE49-F238E27FC236}">
                <a16:creationId xmlns:a16="http://schemas.microsoft.com/office/drawing/2014/main" id="{AC667DB5-5359-0F3F-89EE-EF9114D8E1EE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7588" name="Rectangle 1028">
            <a:extLst>
              <a:ext uri="{FF2B5EF4-FFF2-40B4-BE49-F238E27FC236}">
                <a16:creationId xmlns:a16="http://schemas.microsoft.com/office/drawing/2014/main" id="{E73D9BB4-50E1-EC26-B4D1-A0507B82744E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7589" name="Rectangle 1029">
            <a:extLst>
              <a:ext uri="{FF2B5EF4-FFF2-40B4-BE49-F238E27FC236}">
                <a16:creationId xmlns:a16="http://schemas.microsoft.com/office/drawing/2014/main" id="{56081430-86FE-CD1D-590B-1B2ACDD8FBB6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A022D2D-1B21-4404-B465-F23906C88DF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D72D81A-2CF7-6F33-C209-4B454BFBA5C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A863E13-AC2A-D66F-10F5-10A17FDF903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1F41367-EDA9-45C5-BF26-9C448E9DD8CE}" type="datetimeFigureOut">
              <a:rPr lang="en-US"/>
              <a:pPr>
                <a:defRPr/>
              </a:pPr>
              <a:t>2/24/2026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1B7A3682-6242-1158-E3CE-FE15B3698EE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C10033E4-46C2-72F2-4418-AA9CCF0762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F5832A-C118-0CE2-87F7-90ED1DA7ADF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849157-4945-06A0-6894-0CB490BF367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F8750A1-8DE1-4200-86D2-1F8B714D6D0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>
            <a:extLst>
              <a:ext uri="{FF2B5EF4-FFF2-40B4-BE49-F238E27FC236}">
                <a16:creationId xmlns:a16="http://schemas.microsoft.com/office/drawing/2014/main" id="{9CEAFFD2-187F-98AB-040F-0060DDA4F79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>
            <a:extLst>
              <a:ext uri="{FF2B5EF4-FFF2-40B4-BE49-F238E27FC236}">
                <a16:creationId xmlns:a16="http://schemas.microsoft.com/office/drawing/2014/main" id="{AE196E66-63D2-2DB3-5F94-7D7955D599E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7652" name="Slide Number Placeholder 3">
            <a:extLst>
              <a:ext uri="{FF2B5EF4-FFF2-40B4-BE49-F238E27FC236}">
                <a16:creationId xmlns:a16="http://schemas.microsoft.com/office/drawing/2014/main" id="{DE1C509E-241B-1023-E05F-405C905ADC5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FDD8C98-567B-40CC-BDDA-3B2BE4A5CFF6}" type="slidenum">
              <a:rPr lang="en-US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1">
            <a:extLst>
              <a:ext uri="{FF2B5EF4-FFF2-40B4-BE49-F238E27FC236}">
                <a16:creationId xmlns:a16="http://schemas.microsoft.com/office/drawing/2014/main" id="{CAEA0E80-39E5-D121-B383-B91D22D18DE7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677" cy="6858000"/>
          </a:xfrm>
        </p:grpSpPr>
        <p:pic>
          <p:nvPicPr>
            <p:cNvPr id="5" name="Picture 12" descr="SD-PanelTitle-R1.png">
              <a:extLst>
                <a:ext uri="{FF2B5EF4-FFF2-40B4-BE49-F238E27FC236}">
                  <a16:creationId xmlns:a16="http://schemas.microsoft.com/office/drawing/2014/main" id="{DCFD9A54-2FA1-9038-4999-70BF7CA2668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9144000" cy="6858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23816F68-0701-2F26-B20D-BF577D6F7229}"/>
                </a:ext>
              </a:extLst>
            </p:cNvPr>
            <p:cNvSpPr/>
            <p:nvPr/>
          </p:nvSpPr>
          <p:spPr>
            <a:xfrm>
              <a:off x="1515532" y="1520422"/>
              <a:ext cx="6112935" cy="3818468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7" name="Picture 14" descr="HDRibbonTitle-UniformTrim.png">
              <a:extLst>
                <a:ext uri="{FF2B5EF4-FFF2-40B4-BE49-F238E27FC236}">
                  <a16:creationId xmlns:a16="http://schemas.microsoft.com/office/drawing/2014/main" id="{B3174156-37B6-3A00-9FEA-AF785E13E05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8"/>
            <a:stretch>
              <a:fillRect/>
            </a:stretch>
          </p:blipFill>
          <p:spPr bwMode="auto">
            <a:xfrm>
              <a:off x="0" y="3128434"/>
              <a:ext cx="1664208" cy="6126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15" descr="HDRibbonTitle-UniformTrim.png">
              <a:extLst>
                <a:ext uri="{FF2B5EF4-FFF2-40B4-BE49-F238E27FC236}">
                  <a16:creationId xmlns:a16="http://schemas.microsoft.com/office/drawing/2014/main" id="{3403E265-3FF5-BC63-102B-4C0B10CF05A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8"/>
            <a:stretch>
              <a:fillRect/>
            </a:stretch>
          </p:blipFill>
          <p:spPr bwMode="auto">
            <a:xfrm>
              <a:off x="7480469" y="3128434"/>
              <a:ext cx="1664208" cy="6126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219EA42-89E8-BDF9-283C-FE6BFA2D3865}"/>
              </a:ext>
            </a:extLst>
          </p:cNvPr>
          <p:cNvCxnSpPr/>
          <p:nvPr/>
        </p:nvCxnSpPr>
        <p:spPr>
          <a:xfrm>
            <a:off x="2019300" y="3471863"/>
            <a:ext cx="511333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1934" y="1811863"/>
            <a:ext cx="5308866" cy="1515533"/>
          </a:xfrm>
        </p:spPr>
        <p:txBody>
          <a:bodyPr anchor="b">
            <a:noAutofit/>
          </a:bodyPr>
          <a:lstStyle>
            <a:lvl1pPr algn="ctr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1934" y="3598327"/>
            <a:ext cx="5308866" cy="1377651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C87C661-BDCA-0317-44CB-49533134FE6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65838" y="5054600"/>
            <a:ext cx="673100" cy="2794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73ED7DCD-8CF8-32C8-3412-AD705869CE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922463" y="5054600"/>
            <a:ext cx="4064000" cy="2794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F9F4B905-CE3E-075F-CA3B-EB504420CA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16725" y="5054600"/>
            <a:ext cx="414338" cy="2794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FF843D-E54E-427B-864B-99ECB54AF8E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1014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4815415"/>
            <a:ext cx="6798734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26260" y="1032933"/>
            <a:ext cx="7091482" cy="33612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6" y="5382153"/>
            <a:ext cx="6798734" cy="49371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CC733C4-ACD2-8EBF-B916-C1998C5BE3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46B724B-CF41-5B9E-914E-999BB0A56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B51706D-586B-546B-B762-33767E60A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E3901D-9D3E-4F8D-B605-FFF252C7FC2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9788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FBB29EFD-D8F3-12AE-81E7-724025880D7C}"/>
              </a:ext>
            </a:extLst>
          </p:cNvPr>
          <p:cNvCxnSpPr/>
          <p:nvPr/>
        </p:nvCxnSpPr>
        <p:spPr>
          <a:xfrm>
            <a:off x="1277938" y="4140200"/>
            <a:ext cx="6607175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06873"/>
            <a:ext cx="6798734" cy="3097860"/>
          </a:xfrm>
        </p:spPr>
        <p:txBody>
          <a:bodyPr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275666"/>
            <a:ext cx="6798736" cy="160020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D1C6F3C-CD9A-306B-124A-D3E2A7FA4A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6BB9F5B-9F8D-1850-E5D1-6E1E173944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62AF399-4FD8-C6D3-95D9-DE56DEB7EA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729EDC-A1D3-4BA9-AF4A-60C937FD984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24411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1">
            <a:extLst>
              <a:ext uri="{FF2B5EF4-FFF2-40B4-BE49-F238E27FC236}">
                <a16:creationId xmlns:a16="http://schemas.microsoft.com/office/drawing/2014/main" id="{1E4B1666-091E-3ABA-F8AD-D664AA389D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9313" y="904875"/>
            <a:ext cx="4572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en-US" altLang="en-US" sz="7200"/>
              <a:t>“</a:t>
            </a:r>
          </a:p>
        </p:txBody>
      </p:sp>
      <p:sp>
        <p:nvSpPr>
          <p:cNvPr id="5" name="TextBox 12">
            <a:extLst>
              <a:ext uri="{FF2B5EF4-FFF2-40B4-BE49-F238E27FC236}">
                <a16:creationId xmlns:a16="http://schemas.microsoft.com/office/drawing/2014/main" id="{F80F8763-5CF7-A2C7-6677-73B2DC5D08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34288" y="2827338"/>
            <a:ext cx="4572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en-US" altLang="en-US" sz="7200"/>
              <a:t>”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4F5909F-5A20-8566-7560-F7A0058637EC}"/>
              </a:ext>
            </a:extLst>
          </p:cNvPr>
          <p:cNvCxnSpPr/>
          <p:nvPr/>
        </p:nvCxnSpPr>
        <p:spPr>
          <a:xfrm>
            <a:off x="1277938" y="4140200"/>
            <a:ext cx="6596062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4333" y="982132"/>
            <a:ext cx="6400250" cy="2370668"/>
          </a:xfrm>
        </p:spPr>
        <p:txBody>
          <a:bodyPr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00200" y="3352799"/>
            <a:ext cx="5892798" cy="651933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3" y="4343400"/>
            <a:ext cx="6798738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FCA0E31A-3834-428C-EF5F-1FB69743CF32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292C13B9-98AB-EF9A-5562-CFF895F269E2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F8E358D4-E80A-1E66-DB14-2D4A458B383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20380F-CC26-4A83-83CB-7283D3BD98B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24818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9" y="3308581"/>
            <a:ext cx="679872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4777381"/>
            <a:ext cx="6798730" cy="860400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C48AB2-A813-2720-490D-F145801F0C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6E72AA-1846-6FDD-0645-511196812F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C9D875-89AE-1A29-CA15-85B524757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53ED0F-A0C5-4462-82F2-BA81461EC10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7486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1">
            <a:extLst>
              <a:ext uri="{FF2B5EF4-FFF2-40B4-BE49-F238E27FC236}">
                <a16:creationId xmlns:a16="http://schemas.microsoft.com/office/drawing/2014/main" id="{674ED003-220B-056F-1A1C-05C6C082D6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7888" y="896938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en-US" altLang="en-US" sz="8000"/>
              <a:t>“</a:t>
            </a:r>
          </a:p>
        </p:txBody>
      </p:sp>
      <p:sp>
        <p:nvSpPr>
          <p:cNvPr id="5" name="TextBox 12">
            <a:extLst>
              <a:ext uri="{FF2B5EF4-FFF2-40B4-BE49-F238E27FC236}">
                <a16:creationId xmlns:a16="http://schemas.microsoft.com/office/drawing/2014/main" id="{3E79BE1C-1CCB-12B9-2974-1413E548E1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0163" y="2608263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en-US" altLang="en-US" sz="8000"/>
              <a:t>”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20283A7-17A1-84B2-DC21-6F5DF446658A}"/>
              </a:ext>
            </a:extLst>
          </p:cNvPr>
          <p:cNvCxnSpPr/>
          <p:nvPr/>
        </p:nvCxnSpPr>
        <p:spPr>
          <a:xfrm>
            <a:off x="1277938" y="3429000"/>
            <a:ext cx="6596062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9416" y="982132"/>
            <a:ext cx="6325168" cy="2243668"/>
          </a:xfrm>
        </p:spPr>
        <p:txBody>
          <a:bodyPr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639312"/>
            <a:ext cx="6798730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529667"/>
            <a:ext cx="6798736" cy="1346200"/>
          </a:xfr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73ED9FD5-476C-9DAD-D336-4DDF94B7F68E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16E4424-C01D-7B38-6476-F0D4BB2F17EE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D6DFA42-D1F9-7655-C7A6-C929817D015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D8FE17-3838-4CEA-8A3E-A245554EEAA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88347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0796A91C-4854-475A-E076-6311B7065087}"/>
              </a:ext>
            </a:extLst>
          </p:cNvPr>
          <p:cNvCxnSpPr/>
          <p:nvPr/>
        </p:nvCxnSpPr>
        <p:spPr>
          <a:xfrm>
            <a:off x="1277938" y="3429000"/>
            <a:ext cx="6607175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82131"/>
            <a:ext cx="6798734" cy="2294467"/>
          </a:xfrm>
        </p:spPr>
        <p:txBody>
          <a:bodyPr rtlCol="0">
            <a:normAutofit/>
          </a:bodyPr>
          <a:lstStyle>
            <a:lvl1pPr>
              <a:defRPr lang="en-US" sz="3200" b="0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566160"/>
            <a:ext cx="6798730" cy="905256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6" y="4470400"/>
            <a:ext cx="6798734" cy="1405467"/>
          </a:xfr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9F0E191-0D0A-18EB-2A16-8D38D29DEE7A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DD136C8-09AE-9763-DD59-181C649509E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40B6235-27C5-B41E-63B6-8674F0C7FA3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401C90-188E-4974-AB0A-16D542112E1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64679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0518F785-9BE5-38BD-F27B-E0417C54A8B6}"/>
              </a:ext>
            </a:extLst>
          </p:cNvPr>
          <p:cNvCxnSpPr/>
          <p:nvPr/>
        </p:nvCxnSpPr>
        <p:spPr>
          <a:xfrm>
            <a:off x="1277938" y="2354263"/>
            <a:ext cx="6607175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5" y="2490135"/>
            <a:ext cx="6798736" cy="33857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0A7766A-4895-01CE-E21B-9E7ADF8126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1079AC5-30F8-8A34-A7C2-33AFDC5927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1549030-21B3-224E-EC23-524E0C9FC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946673-8E75-44A8-A647-FAC408EA6E7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07404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66160F08-E952-F09F-594B-A16CCFAF6FC5}"/>
              </a:ext>
            </a:extLst>
          </p:cNvPr>
          <p:cNvCxnSpPr/>
          <p:nvPr/>
        </p:nvCxnSpPr>
        <p:spPr>
          <a:xfrm>
            <a:off x="6245225" y="906463"/>
            <a:ext cx="0" cy="4968875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56667" y="906873"/>
            <a:ext cx="1618930" cy="496899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7" y="906873"/>
            <a:ext cx="4915509" cy="496899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26F7374-9209-5D1B-BE7E-F4BF48FF8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47371F3-6795-6041-F907-BA06839CC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3D570E1-A194-D6EB-DCD3-F81447A4D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88A1FB-99C1-4C0B-B550-E0C76EB5108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7498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7825C30-BBBF-740F-F84D-AEAF4329A147}"/>
              </a:ext>
            </a:extLst>
          </p:cNvPr>
          <p:cNvCxnSpPr/>
          <p:nvPr/>
        </p:nvCxnSpPr>
        <p:spPr>
          <a:xfrm>
            <a:off x="1277938" y="2355850"/>
            <a:ext cx="6596062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9BC256C-D8E2-218D-948C-8F7BF26368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5B1B948-14E4-1FC7-3248-C16ECAAAF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E9E1AA4-6C47-21B3-D266-587DD376B9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A28DB3-8347-4F73-A75B-47A6A6C4609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8149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9C7A729-EFD6-2C47-1634-CC2FC9F48604}"/>
              </a:ext>
            </a:extLst>
          </p:cNvPr>
          <p:cNvCxnSpPr/>
          <p:nvPr/>
        </p:nvCxnSpPr>
        <p:spPr>
          <a:xfrm>
            <a:off x="1277938" y="3598863"/>
            <a:ext cx="6596062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465" y="1641413"/>
            <a:ext cx="6595534" cy="1822514"/>
          </a:xfrm>
        </p:spPr>
        <p:txBody>
          <a:bodyPr anchor="b">
            <a:normAutofit/>
          </a:bodyPr>
          <a:lstStyle>
            <a:lvl1pPr algn="ct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8465" y="3734859"/>
            <a:ext cx="6595534" cy="1090015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9BD301F-3C32-E69B-789B-DB1EEAE690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0711A46-A850-FB09-31C5-2B44615C75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19437FC-1C98-93DB-E9DD-99BC3E02B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82688D-CDF9-49AD-B424-533C0E29D53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3610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56AF437-10D2-EF21-01DE-CB9DB79AF7B6}"/>
              </a:ext>
            </a:extLst>
          </p:cNvPr>
          <p:cNvCxnSpPr/>
          <p:nvPr/>
        </p:nvCxnSpPr>
        <p:spPr>
          <a:xfrm>
            <a:off x="1277938" y="2355850"/>
            <a:ext cx="6596062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6866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152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B1FED491-930B-7390-76CE-4FCCA109D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720A1E00-1FAA-3EB0-B904-1A27641E5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30B852B7-F9DA-96B4-F972-F5A569207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1FF82D-64A1-4718-8E0B-21DE5CA2163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356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9ECB26A-1BC2-C719-CF13-B5516C16F2A6}"/>
              </a:ext>
            </a:extLst>
          </p:cNvPr>
          <p:cNvCxnSpPr/>
          <p:nvPr/>
        </p:nvCxnSpPr>
        <p:spPr>
          <a:xfrm>
            <a:off x="1277938" y="2354263"/>
            <a:ext cx="6596062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6868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1832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1832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6">
            <a:extLst>
              <a:ext uri="{FF2B5EF4-FFF2-40B4-BE49-F238E27FC236}">
                <a16:creationId xmlns:a16="http://schemas.microsoft.com/office/drawing/2014/main" id="{4B646341-2507-3973-8EA1-29C1FB2BF8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Footer Placeholder 7">
            <a:extLst>
              <a:ext uri="{FF2B5EF4-FFF2-40B4-BE49-F238E27FC236}">
                <a16:creationId xmlns:a16="http://schemas.microsoft.com/office/drawing/2014/main" id="{C212D57D-4262-FFA3-648B-DB682A133F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" name="Slide Number Placeholder 8">
            <a:extLst>
              <a:ext uri="{FF2B5EF4-FFF2-40B4-BE49-F238E27FC236}">
                <a16:creationId xmlns:a16="http://schemas.microsoft.com/office/drawing/2014/main" id="{E3FFDFF7-9842-06BD-FFB6-34622FD304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0330E7-00F2-4D27-8667-C9B61515A6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8319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DF4685EB-9EF9-1772-F641-EBD5F8EA6039}"/>
              </a:ext>
            </a:extLst>
          </p:cNvPr>
          <p:cNvCxnSpPr/>
          <p:nvPr/>
        </p:nvCxnSpPr>
        <p:spPr>
          <a:xfrm>
            <a:off x="1277938" y="2354263"/>
            <a:ext cx="6596062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15337"/>
            <a:ext cx="6798735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2">
            <a:extLst>
              <a:ext uri="{FF2B5EF4-FFF2-40B4-BE49-F238E27FC236}">
                <a16:creationId xmlns:a16="http://schemas.microsoft.com/office/drawing/2014/main" id="{A559ABED-A04F-EEAA-8B9B-1C2F684BD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6C351A2C-D74A-4D2A-2EBD-7F57A33B9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B6B5862A-A731-6792-A49C-51E1532D7D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8E4890-770E-42A9-BC81-8ADEE3C037A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0989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B82980D-A8C6-7355-9BD4-0F4B26BC6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B8C06BE0-EA63-8804-B573-851B5C4001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5CF1394-5EFC-483E-482D-0E818FB2A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BE6513-E170-45CA-86CC-B8FBE0B1FFF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3130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1CD2AC6-3009-D6F0-AC9E-4224A72ECD8D}"/>
              </a:ext>
            </a:extLst>
          </p:cNvPr>
          <p:cNvCxnSpPr/>
          <p:nvPr/>
        </p:nvCxnSpPr>
        <p:spPr>
          <a:xfrm>
            <a:off x="1277938" y="2913063"/>
            <a:ext cx="2333625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388534"/>
            <a:ext cx="2536798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0062" y="982132"/>
            <a:ext cx="3855539" cy="4893735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031065"/>
            <a:ext cx="2536798" cy="2438404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F8E6DFE6-792F-82B3-6961-9474E02943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21A90D2E-046A-7C19-12A0-85DCA7DE76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A353BED1-B622-63A4-43AD-E533B73A8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E0DEB1-FBC2-48A6-A91B-8E01E6B8372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33798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883832"/>
            <a:ext cx="3632202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069" y="1032933"/>
            <a:ext cx="2929463" cy="4792136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255432"/>
            <a:ext cx="363220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FEE5B08-AA00-61BA-07BB-B3AF9FBAC0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32F6E0-127F-8A85-4B04-66DEDC5A6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DDDDA4-E018-CF7F-7761-78108EFA2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C32594-8881-4FEA-8D1A-EC3481DEED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5474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9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6">
            <a:extLst>
              <a:ext uri="{FF2B5EF4-FFF2-40B4-BE49-F238E27FC236}">
                <a16:creationId xmlns:a16="http://schemas.microsoft.com/office/drawing/2014/main" id="{86E625C3-8AE3-8C2D-43AA-F6C409B956A2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51938" cy="6858000"/>
            <a:chOff x="0" y="0"/>
            <a:chExt cx="9152467" cy="6858000"/>
          </a:xfrm>
        </p:grpSpPr>
        <p:pic>
          <p:nvPicPr>
            <p:cNvPr id="1032" name="Picture 7" descr="SD-PanelContent.png">
              <a:extLst>
                <a:ext uri="{FF2B5EF4-FFF2-40B4-BE49-F238E27FC236}">
                  <a16:creationId xmlns:a16="http://schemas.microsoft.com/office/drawing/2014/main" id="{9FF8A01C-1634-C3C4-3FF9-A34C5960723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9144000" cy="6858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7A77953D-69CC-0505-1400-878845BE7C7E}"/>
                </a:ext>
              </a:extLst>
            </p:cNvPr>
            <p:cNvSpPr/>
            <p:nvPr/>
          </p:nvSpPr>
          <p:spPr>
            <a:xfrm>
              <a:off x="553888" y="542807"/>
              <a:ext cx="8039776" cy="5756392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036" name="Picture 9" descr="HDRibbonContent-UniformTrim.png">
              <a:extLst>
                <a:ext uri="{FF2B5EF4-FFF2-40B4-BE49-F238E27FC236}">
                  <a16:creationId xmlns:a16="http://schemas.microsoft.com/office/drawing/2014/main" id="{048FE286-43C0-6673-6647-151F24AFE01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" r="14240"/>
            <a:stretch>
              <a:fillRect/>
            </a:stretch>
          </p:blipFill>
          <p:spPr bwMode="auto">
            <a:xfrm>
              <a:off x="0" y="3128434"/>
              <a:ext cx="685800" cy="6064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7" name="Picture 10" descr="HDRibbonContent-UniformTrim.png">
              <a:extLst>
                <a:ext uri="{FF2B5EF4-FFF2-40B4-BE49-F238E27FC236}">
                  <a16:creationId xmlns:a16="http://schemas.microsoft.com/office/drawing/2014/main" id="{DA9692D8-83B8-E030-5800-4D29D3FF654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" r="14240"/>
            <a:stretch>
              <a:fillRect/>
            </a:stretch>
          </p:blipFill>
          <p:spPr bwMode="auto">
            <a:xfrm>
              <a:off x="8466667" y="3128434"/>
              <a:ext cx="685800" cy="6064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F404756D-B888-0E46-2855-BDA318275D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176338" y="915988"/>
            <a:ext cx="6799262" cy="1303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9732555-2636-F024-C218-EA8F4CAE13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176338" y="2490788"/>
            <a:ext cx="6799262" cy="344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3CB43E-6C2E-3FA5-217F-36C2338EE1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356350" y="5961063"/>
            <a:ext cx="114935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857E9E-61E2-C1F3-930E-6EFC5C4BDA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76338" y="5961063"/>
            <a:ext cx="510540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44CD1D-D6A4-F82A-5839-DCC9D5FA38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580313" y="5961063"/>
            <a:ext cx="39528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 b="0" i="0" smtClean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fld id="{7DAC79BF-1614-4F8E-9A8B-6CF4DD33912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32" r:id="rId7"/>
    <p:sldLayoutId id="2147483742" r:id="rId8"/>
    <p:sldLayoutId id="2147483733" r:id="rId9"/>
    <p:sldLayoutId id="2147483734" r:id="rId10"/>
    <p:sldLayoutId id="2147483743" r:id="rId11"/>
    <p:sldLayoutId id="2147483744" r:id="rId12"/>
    <p:sldLayoutId id="2147483735" r:id="rId13"/>
    <p:sldLayoutId id="2147483745" r:id="rId14"/>
    <p:sldLayoutId id="2147483746" r:id="rId15"/>
    <p:sldLayoutId id="2147483747" r:id="rId16"/>
    <p:sldLayoutId id="2147483748" r:id="rId17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4000" kern="1200">
          <a:ln w="3175" cmpd="sng">
            <a:noFill/>
          </a:ln>
          <a:solidFill>
            <a:srgbClr val="262626"/>
          </a:solidFill>
          <a:latin typeface="+mj-lt"/>
          <a:ea typeface="+mj-ea"/>
          <a:cs typeface="+mj-cs"/>
        </a:defRPr>
      </a:lvl1pPr>
      <a:lvl2pPr algn="ctr" defTabSz="457200" rtl="0" fontAlgn="base">
        <a:spcBef>
          <a:spcPct val="0"/>
        </a:spcBef>
        <a:spcAft>
          <a:spcPct val="0"/>
        </a:spcAft>
        <a:defRPr sz="4000">
          <a:solidFill>
            <a:srgbClr val="262626"/>
          </a:solidFill>
          <a:latin typeface="Garamond" panose="02020404030301010803" pitchFamily="18" charset="0"/>
        </a:defRPr>
      </a:lvl2pPr>
      <a:lvl3pPr algn="ctr" defTabSz="457200" rtl="0" fontAlgn="base">
        <a:spcBef>
          <a:spcPct val="0"/>
        </a:spcBef>
        <a:spcAft>
          <a:spcPct val="0"/>
        </a:spcAft>
        <a:defRPr sz="4000">
          <a:solidFill>
            <a:srgbClr val="262626"/>
          </a:solidFill>
          <a:latin typeface="Garamond" panose="02020404030301010803" pitchFamily="18" charset="0"/>
        </a:defRPr>
      </a:lvl3pPr>
      <a:lvl4pPr algn="ctr" defTabSz="457200" rtl="0" fontAlgn="base">
        <a:spcBef>
          <a:spcPct val="0"/>
        </a:spcBef>
        <a:spcAft>
          <a:spcPct val="0"/>
        </a:spcAft>
        <a:defRPr sz="4000">
          <a:solidFill>
            <a:srgbClr val="262626"/>
          </a:solidFill>
          <a:latin typeface="Garamond" panose="02020404030301010803" pitchFamily="18" charset="0"/>
        </a:defRPr>
      </a:lvl4pPr>
      <a:lvl5pPr algn="ctr" defTabSz="457200" rtl="0" fontAlgn="base">
        <a:spcBef>
          <a:spcPct val="0"/>
        </a:spcBef>
        <a:spcAft>
          <a:spcPct val="0"/>
        </a:spcAft>
        <a:defRPr sz="4000">
          <a:solidFill>
            <a:srgbClr val="262626"/>
          </a:solidFill>
          <a:latin typeface="Garamond" panose="02020404030301010803" pitchFamily="18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fontAlgn="base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 panose="020B0604020202020204" pitchFamily="34" charset="0"/>
        <a:buChar char="•"/>
        <a:defRPr sz="2400" kern="1200">
          <a:solidFill>
            <a:srgbClr val="262626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 panose="020B0604020202020204" pitchFamily="34" charset="0"/>
        <a:buChar char="•"/>
        <a:defRPr sz="2000" kern="1200">
          <a:solidFill>
            <a:srgbClr val="262626"/>
          </a:solidFill>
          <a:latin typeface="+mn-lt"/>
          <a:ea typeface="+mn-ea"/>
          <a:cs typeface="+mn-cs"/>
        </a:defRPr>
      </a:lvl2pPr>
      <a:lvl3pPr marL="1200150" indent="-285750" algn="l" defTabSz="457200" rtl="0" fontAlgn="base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 panose="020B0604020202020204" pitchFamily="34" charset="0"/>
        <a:buChar char="•"/>
        <a:defRPr kern="1200">
          <a:solidFill>
            <a:srgbClr val="262626"/>
          </a:solidFill>
          <a:latin typeface="+mn-lt"/>
          <a:ea typeface="+mn-ea"/>
          <a:cs typeface="+mn-cs"/>
        </a:defRPr>
      </a:lvl3pPr>
      <a:lvl4pPr marL="1543050" indent="-171450" algn="l" defTabSz="457200" rtl="0" fontAlgn="base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 panose="020B0604020202020204" pitchFamily="34" charset="0"/>
        <a:buChar char="•"/>
        <a:defRPr sz="1600" kern="1200">
          <a:solidFill>
            <a:srgbClr val="262626"/>
          </a:solidFill>
          <a:latin typeface="+mn-lt"/>
          <a:ea typeface="+mn-ea"/>
          <a:cs typeface="+mn-cs"/>
        </a:defRPr>
      </a:lvl4pPr>
      <a:lvl5pPr marL="2000250" indent="-171450" algn="l" defTabSz="457200" rtl="0" fontAlgn="base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 panose="020B0604020202020204" pitchFamily="34" charset="0"/>
        <a:buChar char="•"/>
        <a:defRPr sz="1400" kern="1200">
          <a:solidFill>
            <a:srgbClr val="262626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SERVQUAL#cite_note-12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Valarie_Zeithaml" TargetMode="External"/><Relationship Id="rId2" Type="http://schemas.openxmlformats.org/officeDocument/2006/relationships/hyperlink" Target="https://en.wikipedia.org/wiki/A._Parasuraman" TargetMode="External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en.wikipedia.org/wiki/Leonard_Berry_(professor)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1D5274DE-ED9E-A706-6BAC-9F53463D418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922463" y="1811338"/>
            <a:ext cx="5308600" cy="1689100"/>
          </a:xfrm>
        </p:spPr>
        <p:txBody>
          <a:bodyPr/>
          <a:lstStyle/>
          <a:p>
            <a:r>
              <a:rPr lang="en-US" altLang="en-US" sz="3600" b="1" i="1">
                <a:ln>
                  <a:noFill/>
                </a:ln>
              </a:rPr>
              <a:t>Service Quality (Servqual) Model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Box 2">
            <a:extLst>
              <a:ext uri="{FF2B5EF4-FFF2-40B4-BE49-F238E27FC236}">
                <a16:creationId xmlns:a16="http://schemas.microsoft.com/office/drawing/2014/main" id="{7F3E483A-1726-D3FA-6338-028C8F6904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6550" y="2681288"/>
            <a:ext cx="1841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26627" name="TextBox 4">
            <a:extLst>
              <a:ext uri="{FF2B5EF4-FFF2-40B4-BE49-F238E27FC236}">
                <a16:creationId xmlns:a16="http://schemas.microsoft.com/office/drawing/2014/main" id="{BD7CF9A7-92B9-F84A-83A2-A93D9DA76B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612775"/>
            <a:ext cx="7954962" cy="563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en-IN" altLang="en-US" sz="2600">
                <a:latin typeface="Times New Roman" panose="02020603050405020304" pitchFamily="18" charset="0"/>
              </a:rPr>
              <a:t>Businesses use the SERVQUAL instrument (i.e. questionnaire) to measure potential service quality problems and the model of service quality to help diagnose possible causes of the problem.</a:t>
            </a:r>
          </a:p>
          <a:p>
            <a:pPr eaLnBrk="1" hangingPunct="1"/>
            <a:endParaRPr lang="en-IN" altLang="en-US" sz="2600">
              <a:latin typeface="Times New Roman" panose="02020603050405020304" pitchFamily="18" charset="0"/>
            </a:endParaRPr>
          </a:p>
          <a:p>
            <a:pPr eaLnBrk="1" hangingPunct="1"/>
            <a:r>
              <a:rPr lang="en-IN" altLang="en-US" sz="2600">
                <a:latin typeface="Times New Roman" panose="02020603050405020304" pitchFamily="18" charset="0"/>
              </a:rPr>
              <a:t> The model of service quality is built on the </a:t>
            </a:r>
            <a:r>
              <a:rPr lang="en-IN" altLang="en-US" sz="2600" i="1">
                <a:latin typeface="Times New Roman" panose="02020603050405020304" pitchFamily="18" charset="0"/>
              </a:rPr>
              <a:t>expectancy-confirmation paradigm</a:t>
            </a:r>
            <a:r>
              <a:rPr lang="en-IN" altLang="en-US" sz="2600">
                <a:latin typeface="Times New Roman" panose="02020603050405020304" pitchFamily="18" charset="0"/>
              </a:rPr>
              <a:t> which suggests that consumers perceive quality in terms of their perceptions of how well a given service delivery meets their expectations of that delivery.</a:t>
            </a:r>
            <a:r>
              <a:rPr lang="en-IN" altLang="en-US" sz="2600" baseline="30000">
                <a:latin typeface="Times New Roman" panose="02020603050405020304" pitchFamily="18" charset="0"/>
                <a:hlinkClick r:id="rId3"/>
              </a:rPr>
              <a:t>[12]</a:t>
            </a:r>
            <a:r>
              <a:rPr lang="en-IN" altLang="en-US" sz="2600">
                <a:latin typeface="Times New Roman" panose="02020603050405020304" pitchFamily="18" charset="0"/>
              </a:rPr>
              <a:t> Thus, service quality can be conceptualized as a simple equation:</a:t>
            </a:r>
          </a:p>
          <a:p>
            <a:pPr eaLnBrk="1" hangingPunct="1"/>
            <a:r>
              <a:rPr lang="en-IN" altLang="en-US" sz="2600" b="1">
                <a:latin typeface="Times New Roman" panose="02020603050405020304" pitchFamily="18" charset="0"/>
              </a:rPr>
              <a:t>SQ = P- E</a:t>
            </a:r>
            <a:endParaRPr lang="en-IN" altLang="en-US" sz="2600">
              <a:latin typeface="Times New Roman" panose="02020603050405020304" pitchFamily="18" charset="0"/>
            </a:endParaRPr>
          </a:p>
          <a:p>
            <a:pPr eaLnBrk="1" hangingPunct="1"/>
            <a:br>
              <a:rPr lang="en-IN" altLang="en-US" sz="2400">
                <a:latin typeface="Times New Roman" panose="02020603050405020304" pitchFamily="18" charset="0"/>
              </a:rPr>
            </a:br>
            <a:endParaRPr lang="en-US" altLang="en-US" sz="24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3">
            <a:extLst>
              <a:ext uri="{FF2B5EF4-FFF2-40B4-BE49-F238E27FC236}">
                <a16:creationId xmlns:a16="http://schemas.microsoft.com/office/drawing/2014/main" id="{35787665-1844-9102-E4D1-BA649F479C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549275"/>
            <a:ext cx="7075487" cy="590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2">
            <a:extLst>
              <a:ext uri="{FF2B5EF4-FFF2-40B4-BE49-F238E27FC236}">
                <a16:creationId xmlns:a16="http://schemas.microsoft.com/office/drawing/2014/main" id="{7F4F0D47-75CE-F544-94B7-8BE0F9216E0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11188" y="0"/>
            <a:ext cx="7921625" cy="430213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altLang="en-US" sz="3600" b="1" i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Conceptual Model of Service Quality</a:t>
            </a:r>
            <a:endParaRPr lang="en-US" altLang="en-US" sz="3600" b="1" i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248A5192-DF50-D951-D5AF-4933616DDF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>
                <a:ln>
                  <a:noFill/>
                </a:ln>
              </a:rPr>
              <a:t>What are the Servqual Gaps?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F109DC27-D874-C9AA-E81C-6FF85491A9B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71550" y="2490788"/>
            <a:ext cx="7345363" cy="3444875"/>
          </a:xfrm>
        </p:spPr>
        <p:txBody>
          <a:bodyPr/>
          <a:lstStyle/>
          <a:p>
            <a:r>
              <a:rPr lang="en-GB" altLang="en-US" sz="2800" b="1"/>
              <a:t>Gap 1: </a:t>
            </a:r>
            <a:r>
              <a:rPr lang="en-GB" altLang="en-US" sz="2800"/>
              <a:t>The difference between management perceptions of what customers expect and what customers really do expect</a:t>
            </a:r>
          </a:p>
          <a:p>
            <a:endParaRPr lang="en-GB" altLang="en-US" sz="2800"/>
          </a:p>
          <a:p>
            <a:r>
              <a:rPr lang="en-GB" altLang="en-US" sz="2800" b="1"/>
              <a:t>Gap 2: </a:t>
            </a:r>
            <a:r>
              <a:rPr lang="en-GB" altLang="en-US" sz="2800"/>
              <a:t>The difference between management perceptions and service quality specifications - the standards gap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2ACD6AFE-09EE-194B-C123-391A9C6A6D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>
                <a:ln>
                  <a:noFill/>
                </a:ln>
              </a:rPr>
              <a:t>What are the Servqual Gaps?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BD23D55F-8A7E-D6CB-4795-17FF793F82F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00113" y="2492375"/>
            <a:ext cx="7343775" cy="3744913"/>
          </a:xfrm>
        </p:spPr>
        <p:txBody>
          <a:bodyPr/>
          <a:lstStyle/>
          <a:p>
            <a:pPr algn="just"/>
            <a:r>
              <a:rPr lang="en-GB" altLang="en-US" sz="2800" b="1"/>
              <a:t>Gap 3: </a:t>
            </a:r>
            <a:r>
              <a:rPr lang="en-GB" altLang="en-US" sz="2800"/>
              <a:t>The difference between service quality specifications and actual service delivery - are standards consistently met?</a:t>
            </a:r>
          </a:p>
          <a:p>
            <a:pPr algn="just"/>
            <a:endParaRPr lang="en-GB" altLang="en-US" sz="2800"/>
          </a:p>
          <a:p>
            <a:pPr algn="just"/>
            <a:r>
              <a:rPr lang="en-GB" altLang="en-US" sz="2800" b="1"/>
              <a:t>Gap 4: </a:t>
            </a:r>
            <a:r>
              <a:rPr lang="en-GB" altLang="en-US" sz="2800"/>
              <a:t>The difference between service delivery and what is communicated externally - are promises made consistently fulfilled?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409A2CAB-2DF7-67BB-156E-B10A691C9B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>
                <a:ln>
                  <a:noFill/>
                </a:ln>
              </a:rPr>
              <a:t>What are the Servqual Gaps?</a:t>
            </a:r>
          </a:p>
        </p:txBody>
      </p:sp>
      <p:sp>
        <p:nvSpPr>
          <p:cNvPr id="23554" name="Rectangle 3">
            <a:extLst>
              <a:ext uri="{FF2B5EF4-FFF2-40B4-BE49-F238E27FC236}">
                <a16:creationId xmlns:a16="http://schemas.microsoft.com/office/drawing/2014/main" id="{464F0497-45B6-B1E0-EAC7-F16947D4FC1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27088" y="2490788"/>
            <a:ext cx="7489825" cy="3444875"/>
          </a:xfrm>
        </p:spPr>
        <p:txBody>
          <a:bodyPr rtlCol="0">
            <a:normAutofit fontScale="92500" lnSpcReduction="10000"/>
          </a:bodyPr>
          <a:lstStyle/>
          <a:p>
            <a:pPr algn="just" fontAlgn="auto">
              <a:buFont typeface="Arial"/>
              <a:buChar char="•"/>
              <a:defRPr/>
            </a:pPr>
            <a:r>
              <a:rPr lang="en-GB" altLang="en-US" sz="32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Gap 5: </a:t>
            </a:r>
            <a:r>
              <a:rPr lang="en-GB" altLang="en-US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The difference between what customers expect of a service and what they actually receive</a:t>
            </a:r>
          </a:p>
          <a:p>
            <a:pPr lvl="1" algn="just" fontAlgn="auto">
              <a:buFont typeface="Arial"/>
              <a:buChar char="•"/>
              <a:defRPr/>
            </a:pPr>
            <a:r>
              <a:rPr lang="en-GB" alt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expectations are made up of past experience, word-of-mouth and needs/wants of customers</a:t>
            </a:r>
          </a:p>
          <a:p>
            <a:pPr lvl="1" algn="just" fontAlgn="auto">
              <a:buFont typeface="Arial"/>
              <a:buChar char="•"/>
              <a:defRPr/>
            </a:pPr>
            <a:r>
              <a:rPr lang="en-GB" alt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measurement is on the basis of two sets of statements in groups according to the five key service dimensions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E52C5E27-126D-9934-F07E-BFB8E7D2DB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 i="1">
                <a:ln>
                  <a:noFill/>
                </a:ln>
              </a:rPr>
              <a:t>Reasons for the Gaps</a:t>
            </a:r>
            <a:endParaRPr lang="en-US" altLang="en-US" b="1" i="1">
              <a:ln>
                <a:noFill/>
              </a:ln>
            </a:endParaRPr>
          </a:p>
        </p:txBody>
      </p:sp>
      <p:sp>
        <p:nvSpPr>
          <p:cNvPr id="24578" name="Rectangle 3">
            <a:extLst>
              <a:ext uri="{FF2B5EF4-FFF2-40B4-BE49-F238E27FC236}">
                <a16:creationId xmlns:a16="http://schemas.microsoft.com/office/drawing/2014/main" id="{2D079181-18F7-AD8E-95CD-84ACCCEE336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27088" y="2490788"/>
            <a:ext cx="7489825" cy="3746500"/>
          </a:xfrm>
        </p:spPr>
        <p:txBody>
          <a:bodyPr rtlCol="0">
            <a:normAutofit fontScale="92500" lnSpcReduction="10000"/>
          </a:bodyPr>
          <a:lstStyle/>
          <a:p>
            <a:pPr fontAlgn="auto">
              <a:buFont typeface="Wingdings" panose="05000000000000000000" pitchFamily="2" charset="2"/>
              <a:buNone/>
              <a:defRPr/>
            </a:pPr>
            <a:r>
              <a:rPr lang="en-GB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GAP 1	Not knowing what customers expect</a:t>
            </a:r>
          </a:p>
          <a:p>
            <a:pPr fontAlgn="auto">
              <a:buFont typeface="Wingdings" panose="05000000000000000000" pitchFamily="2" charset="2"/>
              <a:buNone/>
              <a:defRPr/>
            </a:pPr>
            <a:endParaRPr lang="en-GB" altLang="en-US" sz="20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fontAlgn="auto">
              <a:buFont typeface="Wingdings" panose="05000000000000000000" pitchFamily="2" charset="2"/>
              <a:buNone/>
              <a:defRPr/>
            </a:pPr>
            <a:r>
              <a:rPr lang="en-GB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GAP 2	The wrong service quality standards</a:t>
            </a:r>
          </a:p>
          <a:p>
            <a:pPr fontAlgn="auto">
              <a:buFont typeface="Wingdings" panose="05000000000000000000" pitchFamily="2" charset="2"/>
              <a:buNone/>
              <a:defRPr/>
            </a:pPr>
            <a:endParaRPr lang="en-GB" altLang="en-US" sz="20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fontAlgn="auto">
              <a:buFont typeface="Wingdings" panose="05000000000000000000" pitchFamily="2" charset="2"/>
              <a:buNone/>
              <a:defRPr/>
            </a:pPr>
            <a:r>
              <a:rPr lang="en-GB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GAP 3	The service performance gap</a:t>
            </a:r>
          </a:p>
          <a:p>
            <a:pPr fontAlgn="auto">
              <a:buFont typeface="Wingdings" panose="05000000000000000000" pitchFamily="2" charset="2"/>
              <a:buNone/>
              <a:defRPr/>
            </a:pPr>
            <a:endParaRPr lang="en-GB" altLang="en-US" sz="20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fontAlgn="auto">
              <a:buFont typeface="Wingdings" panose="05000000000000000000" pitchFamily="2" charset="2"/>
              <a:buNone/>
              <a:defRPr/>
            </a:pPr>
            <a:r>
              <a:rPr lang="en-GB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GAP 4	When promises do not match actual delivery</a:t>
            </a:r>
          </a:p>
          <a:p>
            <a:pPr fontAlgn="auto">
              <a:buFont typeface="Wingdings" panose="05000000000000000000" pitchFamily="2" charset="2"/>
              <a:buNone/>
              <a:defRPr/>
            </a:pPr>
            <a:endParaRPr lang="en-GB" altLang="en-US" sz="20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fontAlgn="auto">
              <a:buFont typeface="Wingdings" panose="05000000000000000000" pitchFamily="2" charset="2"/>
              <a:buNone/>
              <a:defRPr/>
            </a:pPr>
            <a:r>
              <a:rPr lang="en-GB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GAP 5	The difference between customer perception and expectation</a:t>
            </a:r>
            <a:endParaRPr lang="en-US" altLang="en-US" sz="20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935CD57F-154E-9C2C-5E90-7252653570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>
                <a:ln>
                  <a:noFill/>
                </a:ln>
              </a:rPr>
              <a:t>Reasons for the Gaps</a:t>
            </a:r>
          </a:p>
        </p:txBody>
      </p:sp>
      <p:sp>
        <p:nvSpPr>
          <p:cNvPr id="25602" name="Rectangle 3">
            <a:extLst>
              <a:ext uri="{FF2B5EF4-FFF2-40B4-BE49-F238E27FC236}">
                <a16:creationId xmlns:a16="http://schemas.microsoft.com/office/drawing/2014/main" id="{7860F292-91E1-E9A0-4755-0AEEA8C14E9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71550" y="2490788"/>
            <a:ext cx="7345363" cy="3444875"/>
          </a:xfrm>
        </p:spPr>
        <p:txBody>
          <a:bodyPr rtlCol="0">
            <a:normAutofit fontScale="92500"/>
          </a:bodyPr>
          <a:lstStyle/>
          <a:p>
            <a:pPr fontAlgn="auto">
              <a:buFont typeface="Arial"/>
              <a:buChar char="•"/>
              <a:defRPr/>
            </a:pPr>
            <a:r>
              <a:rPr lang="en-GB" altLang="en-US" sz="32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GAP 1 </a:t>
            </a:r>
            <a:r>
              <a:rPr lang="en-GB" altLang="en-US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- not knowing what customers expect</a:t>
            </a:r>
          </a:p>
          <a:p>
            <a:pPr fontAlgn="auto">
              <a:buFont typeface="Arial"/>
              <a:buChar char="•"/>
              <a:defRPr/>
            </a:pPr>
            <a:endParaRPr lang="en-GB" altLang="en-US" sz="3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lvl="1" fontAlgn="auto">
              <a:buFont typeface="Arial"/>
              <a:buChar char="•"/>
              <a:defRPr/>
            </a:pPr>
            <a:r>
              <a:rPr lang="en-GB" alt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lack of a marketing orientation</a:t>
            </a:r>
          </a:p>
          <a:p>
            <a:pPr lvl="1" fontAlgn="auto">
              <a:buFont typeface="Arial"/>
              <a:buChar char="•"/>
              <a:defRPr/>
            </a:pPr>
            <a:r>
              <a:rPr lang="en-GB" alt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inadequate upward communication (from contact staff to management)</a:t>
            </a:r>
          </a:p>
          <a:p>
            <a:pPr lvl="1" fontAlgn="auto">
              <a:buFont typeface="Arial"/>
              <a:buChar char="•"/>
              <a:defRPr/>
            </a:pPr>
            <a:r>
              <a:rPr lang="en-GB" alt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too many levels of management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A872C364-2FFB-2F34-CF24-7F4B255657E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>
                <a:ln>
                  <a:noFill/>
                </a:ln>
              </a:rPr>
              <a:t>Reasons for the Gaps</a:t>
            </a:r>
          </a:p>
        </p:txBody>
      </p:sp>
      <p:sp>
        <p:nvSpPr>
          <p:cNvPr id="26626" name="Rectangle 3">
            <a:extLst>
              <a:ext uri="{FF2B5EF4-FFF2-40B4-BE49-F238E27FC236}">
                <a16:creationId xmlns:a16="http://schemas.microsoft.com/office/drawing/2014/main" id="{4E4D331D-566F-781F-BA03-D08B23A9900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00113" y="2490788"/>
            <a:ext cx="7343775" cy="3890962"/>
          </a:xfrm>
        </p:spPr>
        <p:txBody>
          <a:bodyPr rtlCol="0">
            <a:normAutofit lnSpcReduction="10000"/>
          </a:bodyPr>
          <a:lstStyle/>
          <a:p>
            <a:pPr fontAlgn="auto">
              <a:buFont typeface="Arial"/>
              <a:buChar char="•"/>
              <a:defRPr/>
            </a:pPr>
            <a:r>
              <a:rPr lang="en-GB" altLang="en-US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GAP 2 -</a:t>
            </a:r>
            <a:r>
              <a:rPr lang="en-GB" altLang="en-US" sz="32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GB" altLang="en-US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the wrong service quality standards</a:t>
            </a:r>
          </a:p>
          <a:p>
            <a:pPr fontAlgn="auto">
              <a:buFont typeface="Arial"/>
              <a:buChar char="•"/>
              <a:defRPr/>
            </a:pPr>
            <a:endParaRPr lang="en-GB" altLang="en-US" sz="3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lvl="1" fontAlgn="auto">
              <a:buFont typeface="Arial"/>
              <a:buChar char="•"/>
              <a:defRPr/>
            </a:pPr>
            <a:r>
              <a:rPr lang="en-GB" alt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inadequate commitment to service quality</a:t>
            </a:r>
          </a:p>
          <a:p>
            <a:pPr lvl="1" fontAlgn="auto">
              <a:buFont typeface="Arial"/>
              <a:buChar char="•"/>
              <a:defRPr/>
            </a:pPr>
            <a:r>
              <a:rPr lang="en-GB" alt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lack of perception of feasibility - ‘it cannot be done’</a:t>
            </a:r>
          </a:p>
          <a:p>
            <a:pPr lvl="1" fontAlgn="auto">
              <a:buFont typeface="Arial"/>
              <a:buChar char="•"/>
              <a:defRPr/>
            </a:pPr>
            <a:r>
              <a:rPr lang="en-GB" alt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inadequate task standardisation</a:t>
            </a:r>
          </a:p>
          <a:p>
            <a:pPr lvl="1" fontAlgn="auto">
              <a:buFont typeface="Arial"/>
              <a:buChar char="•"/>
              <a:defRPr/>
            </a:pPr>
            <a:r>
              <a:rPr lang="en-GB" alt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the absence of goal setting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188DE9D9-0D73-E655-1456-B53693AC7BF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>
                <a:ln>
                  <a:noFill/>
                </a:ln>
              </a:rPr>
              <a:t>Reasons for the Gaps</a:t>
            </a:r>
          </a:p>
        </p:txBody>
      </p:sp>
      <p:sp>
        <p:nvSpPr>
          <p:cNvPr id="27650" name="Rectangle 3">
            <a:extLst>
              <a:ext uri="{FF2B5EF4-FFF2-40B4-BE49-F238E27FC236}">
                <a16:creationId xmlns:a16="http://schemas.microsoft.com/office/drawing/2014/main" id="{E149E262-4B75-933F-933D-6513F270F8D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71550" y="2490788"/>
            <a:ext cx="7416800" cy="3962400"/>
          </a:xfrm>
        </p:spPr>
        <p:txBody>
          <a:bodyPr rtlCol="0">
            <a:normAutofit fontScale="92500"/>
          </a:bodyPr>
          <a:lstStyle/>
          <a:p>
            <a:pPr fontAlgn="auto">
              <a:buFont typeface="Arial"/>
              <a:buChar char="•"/>
              <a:defRPr/>
            </a:pPr>
            <a:r>
              <a:rPr lang="en-GB" altLang="en-US" sz="32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GAP 2 </a:t>
            </a:r>
            <a:r>
              <a:rPr lang="en-GB" altLang="en-US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- the wrong service quality standards</a:t>
            </a:r>
          </a:p>
          <a:p>
            <a:pPr fontAlgn="auto">
              <a:buFont typeface="Arial"/>
              <a:buChar char="•"/>
              <a:defRPr/>
            </a:pPr>
            <a:endParaRPr lang="en-GB" altLang="en-US" sz="3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lvl="1" fontAlgn="auto">
              <a:buFont typeface="Arial"/>
              <a:buChar char="•"/>
              <a:defRPr/>
            </a:pPr>
            <a:r>
              <a:rPr lang="en-GB" alt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inadequate commitment to service quality</a:t>
            </a:r>
          </a:p>
          <a:p>
            <a:pPr lvl="1" fontAlgn="auto">
              <a:buFont typeface="Arial"/>
              <a:buChar char="•"/>
              <a:defRPr/>
            </a:pPr>
            <a:r>
              <a:rPr lang="en-GB" alt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lack of perception of feasibility - ‘it cannot be done’</a:t>
            </a:r>
          </a:p>
          <a:p>
            <a:pPr lvl="1" fontAlgn="auto">
              <a:buFont typeface="Arial"/>
              <a:buChar char="•"/>
              <a:defRPr/>
            </a:pPr>
            <a:r>
              <a:rPr lang="en-GB" alt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inadequate task standardisation</a:t>
            </a:r>
          </a:p>
          <a:p>
            <a:pPr lvl="1" fontAlgn="auto">
              <a:buFont typeface="Arial"/>
              <a:buChar char="•"/>
              <a:defRPr/>
            </a:pPr>
            <a:r>
              <a:rPr lang="en-GB" alt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the absence of goal setting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F33A874B-F1F6-97FD-94DF-4BD049CBCE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>
                <a:ln>
                  <a:noFill/>
                </a:ln>
              </a:rPr>
              <a:t>Reasons for the Gaps</a:t>
            </a:r>
          </a:p>
        </p:txBody>
      </p:sp>
      <p:sp>
        <p:nvSpPr>
          <p:cNvPr id="28674" name="Rectangle 3">
            <a:extLst>
              <a:ext uri="{FF2B5EF4-FFF2-40B4-BE49-F238E27FC236}">
                <a16:creationId xmlns:a16="http://schemas.microsoft.com/office/drawing/2014/main" id="{56846622-B6C0-5C77-0743-E69DF5B838F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00113" y="2490788"/>
            <a:ext cx="7272337" cy="3817937"/>
          </a:xfrm>
        </p:spPr>
        <p:txBody>
          <a:bodyPr rtlCol="0">
            <a:normAutofit fontScale="92500" lnSpcReduction="10000"/>
          </a:bodyPr>
          <a:lstStyle/>
          <a:p>
            <a:pPr algn="just" fontAlgn="auto">
              <a:buFont typeface="Arial"/>
              <a:buChar char="•"/>
              <a:defRPr/>
            </a:pPr>
            <a:r>
              <a:rPr lang="en-GB" altLang="en-US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GAP 3 </a:t>
            </a:r>
            <a:r>
              <a:rPr lang="en-GB" alt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-</a:t>
            </a:r>
            <a:r>
              <a:rPr lang="en-GB" altLang="en-US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the service performance gap</a:t>
            </a:r>
          </a:p>
          <a:p>
            <a:pPr lvl="1" algn="just" fontAlgn="auto">
              <a:buFont typeface="Arial"/>
              <a:buChar char="•"/>
              <a:defRPr/>
            </a:pPr>
            <a:r>
              <a:rPr lang="en-GB" alt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role ambiguity and role conflict - unsure of what your remit is and how it fits with others</a:t>
            </a:r>
          </a:p>
          <a:p>
            <a:pPr lvl="1" algn="just" fontAlgn="auto">
              <a:buFont typeface="Arial"/>
              <a:buChar char="•"/>
              <a:defRPr/>
            </a:pPr>
            <a:r>
              <a:rPr lang="en-GB" alt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poor employee or technology fit - the wrong person or system for the job</a:t>
            </a:r>
          </a:p>
          <a:p>
            <a:pPr lvl="1" algn="just" fontAlgn="auto">
              <a:buFont typeface="Arial"/>
              <a:buChar char="•"/>
              <a:defRPr/>
            </a:pPr>
            <a:r>
              <a:rPr lang="en-GB" alt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inappropriate supervisory control or lack of perceived control - too much or too little control</a:t>
            </a:r>
          </a:p>
          <a:p>
            <a:pPr lvl="1" algn="just" fontAlgn="auto">
              <a:buFont typeface="Arial"/>
              <a:buChar char="•"/>
              <a:defRPr/>
            </a:pPr>
            <a:r>
              <a:rPr lang="en-GB" alt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lack of teamwork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>
            <a:extLst>
              <a:ext uri="{FF2B5EF4-FFF2-40B4-BE49-F238E27FC236}">
                <a16:creationId xmlns:a16="http://schemas.microsoft.com/office/drawing/2014/main" id="{5C9C735C-DAA4-B0FE-CC2B-4FFD27B639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n>
                  <a:noFill/>
                </a:ln>
              </a:rPr>
              <a:t>Servqual</a:t>
            </a:r>
          </a:p>
        </p:txBody>
      </p:sp>
      <p:sp>
        <p:nvSpPr>
          <p:cNvPr id="18435" name="Content Placeholder 2">
            <a:extLst>
              <a:ext uri="{FF2B5EF4-FFF2-40B4-BE49-F238E27FC236}">
                <a16:creationId xmlns:a16="http://schemas.microsoft.com/office/drawing/2014/main" id="{73161C80-FA3C-AB26-7B7F-4EF1A8297DF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001713" y="2497138"/>
            <a:ext cx="7140575" cy="3444875"/>
          </a:xfrm>
        </p:spPr>
        <p:txBody>
          <a:bodyPr/>
          <a:lstStyle/>
          <a:p>
            <a:pPr algn="just"/>
            <a:r>
              <a:rPr lang="en-IN" altLang="en-US" sz="2800" b="1"/>
              <a:t>SERVQUAL is a multi-dimensional research instrument designed to capture consumer expectations and perceptions of a service along five dimensions that are believed to represent service quality.</a:t>
            </a:r>
            <a:endParaRPr lang="en-US" altLang="en-US" sz="2800" b="1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A300F86A-F584-E128-2842-BF3E5830B5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>
                <a:ln>
                  <a:noFill/>
                </a:ln>
              </a:rPr>
              <a:t>Reasons for the Gaps</a:t>
            </a:r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2D0BDF90-FDFF-86D0-A56C-49287FA5AE7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76338" y="2490788"/>
            <a:ext cx="7283450" cy="3817937"/>
          </a:xfrm>
        </p:spPr>
        <p:txBody>
          <a:bodyPr/>
          <a:lstStyle/>
          <a:p>
            <a:r>
              <a:rPr lang="en-GB" altLang="en-US" sz="2800" b="1"/>
              <a:t>GAP 4 </a:t>
            </a:r>
            <a:r>
              <a:rPr lang="en-GB" altLang="en-US" sz="3200"/>
              <a:t>- when promises made do not match actual delivery</a:t>
            </a:r>
          </a:p>
          <a:p>
            <a:endParaRPr lang="en-GB" altLang="en-US" sz="3200"/>
          </a:p>
          <a:p>
            <a:pPr lvl="1"/>
            <a:r>
              <a:rPr lang="en-GB" altLang="en-US" sz="2800"/>
              <a:t>inadequate horizontal communication - between departments or services</a:t>
            </a:r>
          </a:p>
          <a:p>
            <a:pPr lvl="1"/>
            <a:r>
              <a:rPr lang="en-GB" altLang="en-US" sz="2800"/>
              <a:t>a propensity to overpromise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>
            <a:extLst>
              <a:ext uri="{FF2B5EF4-FFF2-40B4-BE49-F238E27FC236}">
                <a16:creationId xmlns:a16="http://schemas.microsoft.com/office/drawing/2014/main" id="{9D1650C4-12D6-36A2-9134-593021C2F50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altLang="en-US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Servqual</a:t>
            </a:r>
            <a:r>
              <a:rPr lang="en-GB" altLang="en-US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Data - How Useful is it?</a:t>
            </a:r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66EB3ACF-9243-AE6C-FD45-2362BC07D62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27088" y="2490788"/>
            <a:ext cx="7561262" cy="3675062"/>
          </a:xfrm>
        </p:spPr>
        <p:txBody>
          <a:bodyPr/>
          <a:lstStyle/>
          <a:p>
            <a:pPr algn="just"/>
            <a:r>
              <a:rPr lang="en-GB" altLang="en-US" sz="2800"/>
              <a:t>We can assess service quality from the customer’s perspective</a:t>
            </a:r>
          </a:p>
          <a:p>
            <a:pPr algn="just"/>
            <a:r>
              <a:rPr lang="en-GB" altLang="en-US" sz="2800"/>
              <a:t>We can track customer expectations and perceptions over time and the discrepancies between them</a:t>
            </a:r>
          </a:p>
          <a:p>
            <a:pPr algn="just"/>
            <a:r>
              <a:rPr lang="en-GB" altLang="en-US" sz="2800"/>
              <a:t>We can compare a set of Servqual scores against those of competitors or best practice examples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>
            <a:extLst>
              <a:ext uri="{FF2B5EF4-FFF2-40B4-BE49-F238E27FC236}">
                <a16:creationId xmlns:a16="http://schemas.microsoft.com/office/drawing/2014/main" id="{0C12B0A7-2BC4-E76D-46D7-A590C0ACD9E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altLang="en-US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Servqual</a:t>
            </a:r>
            <a:r>
              <a:rPr lang="en-GB" altLang="en-US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Data - How Useful is it?</a:t>
            </a:r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FBBEF480-0D6A-56E7-D0B5-58D6C61EB98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27088" y="2490788"/>
            <a:ext cx="7489825" cy="3451225"/>
          </a:xfrm>
        </p:spPr>
        <p:txBody>
          <a:bodyPr/>
          <a:lstStyle/>
          <a:p>
            <a:r>
              <a:rPr lang="en-GB" altLang="en-US" sz="3200"/>
              <a:t>We can compare the expectations and perceptions of different customer groups - this is particularly useful in the public sector.</a:t>
            </a:r>
          </a:p>
          <a:p>
            <a:r>
              <a:rPr lang="en-GB" altLang="en-US" sz="3200"/>
              <a:t>We can assess the expectations and perceptions of internal customers - eg other departments or services we deal with.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>
            <a:extLst>
              <a:ext uri="{FF2B5EF4-FFF2-40B4-BE49-F238E27FC236}">
                <a16:creationId xmlns:a16="http://schemas.microsoft.com/office/drawing/2014/main" id="{C69519D4-4CE5-77A2-F551-80E5287FC1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altLang="en-US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Servqual</a:t>
            </a:r>
            <a:r>
              <a:rPr lang="en-GB" altLang="en-US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Data - What can we do with it?</a:t>
            </a:r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E8B1DDE7-376E-29E5-82CF-B01D1B0F6F6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76338" y="2349500"/>
            <a:ext cx="7140575" cy="3890963"/>
          </a:xfrm>
        </p:spPr>
        <p:txBody>
          <a:bodyPr/>
          <a:lstStyle/>
          <a:p>
            <a:r>
              <a:rPr lang="en-GB" altLang="en-US" sz="2800"/>
              <a:t>We can use data on customer priorities to feed into the House of Quality (QFD) </a:t>
            </a:r>
          </a:p>
          <a:p>
            <a:r>
              <a:rPr lang="en-GB" altLang="en-US" sz="2800"/>
              <a:t>Customer priorities and their ranked order of importance can become the WHATS </a:t>
            </a:r>
          </a:p>
          <a:p>
            <a:r>
              <a:rPr lang="en-GB" altLang="en-US" sz="2800"/>
              <a:t>These WHATS can then be compared with the HOWS (key business processes) and relationships matched to check service design and provision according to key requirements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Content Placeholder 2">
            <a:extLst>
              <a:ext uri="{FF2B5EF4-FFF2-40B4-BE49-F238E27FC236}">
                <a16:creationId xmlns:a16="http://schemas.microsoft.com/office/drawing/2014/main" id="{9D954929-2069-B35E-D0E8-7B0A8986555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IN" altLang="en-US" sz="3200"/>
              <a:t>The questionnaire consists of matched pairs of items - 22 expectation items and 22 perceptions items - organised into five dimensions which are believed to align with the consumer's mental map of service quality dimensions.</a:t>
            </a:r>
            <a:endParaRPr lang="en-US" altLang="en-US" sz="32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8187F00C-A8BE-E90E-EA53-945BC407B51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76338" y="915988"/>
            <a:ext cx="6799262" cy="1303337"/>
          </a:xfrm>
        </p:spPr>
        <p:txBody>
          <a:bodyPr/>
          <a:lstStyle/>
          <a:p>
            <a:r>
              <a:rPr lang="en-GB" altLang="en-US" sz="3200" i="1">
                <a:ln>
                  <a:noFill/>
                </a:ln>
              </a:rPr>
              <a:t>The Make-up of Servqual</a:t>
            </a:r>
            <a:endParaRPr lang="en-US" altLang="en-US" sz="3200" i="1">
              <a:ln>
                <a:noFill/>
              </a:ln>
            </a:endParaRPr>
          </a:p>
        </p:txBody>
      </p:sp>
      <p:sp>
        <p:nvSpPr>
          <p:cNvPr id="20483" name="Text Box 3">
            <a:extLst>
              <a:ext uri="{FF2B5EF4-FFF2-40B4-BE49-F238E27FC236}">
                <a16:creationId xmlns:a16="http://schemas.microsoft.com/office/drawing/2014/main" id="{BB9DB45C-FBB9-C5AF-756C-CD139AEA68B9}"/>
              </a:ext>
            </a:extLst>
          </p:cNvPr>
          <p:cNvSpPr txBox="1">
            <a:spLocks noChangeArrowheads="1"/>
          </p:cNvSpPr>
          <p:nvPr/>
        </p:nvSpPr>
        <p:spPr bwMode="auto">
          <a:xfrm rot="-1524211">
            <a:off x="1371600" y="2667000"/>
            <a:ext cx="1828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b="1">
                <a:latin typeface="Times New Roman" panose="02020603050405020304" pitchFamily="18" charset="0"/>
              </a:rPr>
              <a:t>GAPS</a:t>
            </a:r>
            <a:endParaRPr lang="en-US" altLang="en-US" b="1">
              <a:latin typeface="Times New Roman" panose="02020603050405020304" pitchFamily="18" charset="0"/>
            </a:endParaRPr>
          </a:p>
        </p:txBody>
      </p:sp>
      <p:sp>
        <p:nvSpPr>
          <p:cNvPr id="20484" name="Text Box 4">
            <a:extLst>
              <a:ext uri="{FF2B5EF4-FFF2-40B4-BE49-F238E27FC236}">
                <a16:creationId xmlns:a16="http://schemas.microsoft.com/office/drawing/2014/main" id="{95C4F83F-EE3B-2FA8-4607-4D320EFBED4C}"/>
              </a:ext>
            </a:extLst>
          </p:cNvPr>
          <p:cNvSpPr txBox="1">
            <a:spLocks noChangeArrowheads="1"/>
          </p:cNvSpPr>
          <p:nvPr/>
        </p:nvSpPr>
        <p:spPr bwMode="auto">
          <a:xfrm rot="-1494210">
            <a:off x="5562600" y="3352800"/>
            <a:ext cx="2286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b="1">
                <a:latin typeface="Times New Roman" panose="02020603050405020304" pitchFamily="18" charset="0"/>
              </a:rPr>
              <a:t>P-E SCORES</a:t>
            </a:r>
            <a:endParaRPr lang="en-US" altLang="en-US" b="1">
              <a:latin typeface="Times New Roman" panose="02020603050405020304" pitchFamily="18" charset="0"/>
            </a:endParaRPr>
          </a:p>
        </p:txBody>
      </p:sp>
      <p:sp>
        <p:nvSpPr>
          <p:cNvPr id="20485" name="Text Box 5">
            <a:extLst>
              <a:ext uri="{FF2B5EF4-FFF2-40B4-BE49-F238E27FC236}">
                <a16:creationId xmlns:a16="http://schemas.microsoft.com/office/drawing/2014/main" id="{1A7FB6C9-7614-C3F7-7244-6D0CE4CC7624}"/>
              </a:ext>
            </a:extLst>
          </p:cNvPr>
          <p:cNvSpPr txBox="1">
            <a:spLocks noChangeArrowheads="1"/>
          </p:cNvSpPr>
          <p:nvPr/>
        </p:nvSpPr>
        <p:spPr bwMode="auto">
          <a:xfrm rot="1105849">
            <a:off x="1447800" y="3886200"/>
            <a:ext cx="2667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b="1">
                <a:latin typeface="Times New Roman" panose="02020603050405020304" pitchFamily="18" charset="0"/>
              </a:rPr>
              <a:t>QUESTIONNAIRES</a:t>
            </a:r>
            <a:endParaRPr lang="en-US" altLang="en-US" b="1">
              <a:latin typeface="Times New Roman" panose="02020603050405020304" pitchFamily="18" charset="0"/>
            </a:endParaRPr>
          </a:p>
        </p:txBody>
      </p:sp>
      <p:sp>
        <p:nvSpPr>
          <p:cNvPr id="20486" name="Text Box 6">
            <a:extLst>
              <a:ext uri="{FF2B5EF4-FFF2-40B4-BE49-F238E27FC236}">
                <a16:creationId xmlns:a16="http://schemas.microsoft.com/office/drawing/2014/main" id="{9298160F-FCB0-19CA-A157-7A8AD18BE9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4724400"/>
            <a:ext cx="2286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 b="1">
                <a:latin typeface="Times New Roman" panose="02020603050405020304" pitchFamily="18" charset="0"/>
              </a:rPr>
              <a:t>DIMENSIONS</a:t>
            </a:r>
            <a:endParaRPr lang="en-US" altLang="en-US" sz="1600" b="1">
              <a:latin typeface="Times New Roman" panose="02020603050405020304" pitchFamily="18" charset="0"/>
            </a:endParaRPr>
          </a:p>
        </p:txBody>
      </p:sp>
      <p:sp>
        <p:nvSpPr>
          <p:cNvPr id="20487" name="Text Box 8">
            <a:extLst>
              <a:ext uri="{FF2B5EF4-FFF2-40B4-BE49-F238E27FC236}">
                <a16:creationId xmlns:a16="http://schemas.microsoft.com/office/drawing/2014/main" id="{62248A69-E00E-51AC-102A-114D591745DC}"/>
              </a:ext>
            </a:extLst>
          </p:cNvPr>
          <p:cNvSpPr txBox="1">
            <a:spLocks noChangeArrowheads="1"/>
          </p:cNvSpPr>
          <p:nvPr/>
        </p:nvSpPr>
        <p:spPr bwMode="auto">
          <a:xfrm rot="-2273800">
            <a:off x="4038600" y="5334000"/>
            <a:ext cx="24384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 b="1">
                <a:latin typeface="Times New Roman" panose="02020603050405020304" pitchFamily="18" charset="0"/>
              </a:rPr>
              <a:t>WEIGHTINGS</a:t>
            </a:r>
            <a:endParaRPr lang="en-US" altLang="en-US" sz="1600" b="1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9DD626BA-945E-ED31-11AE-52153BFB19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altLang="en-US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The Five Key Service Dimensions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64192709-986E-1BE6-57CE-C9106BA6864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71550" y="2490788"/>
            <a:ext cx="7272338" cy="3444875"/>
          </a:xfrm>
        </p:spPr>
        <p:txBody>
          <a:bodyPr/>
          <a:lstStyle/>
          <a:p>
            <a:pPr algn="just"/>
            <a:r>
              <a:rPr lang="en-GB" altLang="en-US" sz="2800" b="1"/>
              <a:t>TANGIBLES</a:t>
            </a:r>
            <a:r>
              <a:rPr lang="en-GB" altLang="en-US" sz="2800"/>
              <a:t> - the appearance of physical facilities, equipment, personnel and information material</a:t>
            </a:r>
          </a:p>
          <a:p>
            <a:pPr algn="just"/>
            <a:r>
              <a:rPr lang="en-GB" altLang="en-US" sz="2800" b="1"/>
              <a:t>RELIABILITY</a:t>
            </a:r>
            <a:r>
              <a:rPr lang="en-GB" altLang="en-US" sz="2800"/>
              <a:t> - the ability to perform the service accurately and dependably</a:t>
            </a:r>
          </a:p>
          <a:p>
            <a:pPr algn="just"/>
            <a:r>
              <a:rPr lang="en-GB" altLang="en-US" sz="2800" b="1"/>
              <a:t>RESPONSIVENESS</a:t>
            </a:r>
            <a:r>
              <a:rPr lang="en-GB" altLang="en-US" sz="2800"/>
              <a:t> - the willingness to help customers and provide a prompt service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>
            <a:extLst>
              <a:ext uri="{FF2B5EF4-FFF2-40B4-BE49-F238E27FC236}">
                <a16:creationId xmlns:a16="http://schemas.microsoft.com/office/drawing/2014/main" id="{9D91CA74-12AB-69AC-2366-1D43DE1183A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altLang="en-US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The Five Key Service Dimensions</a:t>
            </a:r>
          </a:p>
        </p:txBody>
      </p:sp>
      <p:sp>
        <p:nvSpPr>
          <p:cNvPr id="17410" name="Rectangle 3">
            <a:extLst>
              <a:ext uri="{FF2B5EF4-FFF2-40B4-BE49-F238E27FC236}">
                <a16:creationId xmlns:a16="http://schemas.microsoft.com/office/drawing/2014/main" id="{9BD5C105-8D46-28D6-CFAF-0A7FF194466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00113" y="2490788"/>
            <a:ext cx="7272337" cy="3444875"/>
          </a:xfrm>
        </p:spPr>
        <p:txBody>
          <a:bodyPr rtlCol="0">
            <a:normAutofit lnSpcReduction="10000"/>
          </a:bodyPr>
          <a:lstStyle/>
          <a:p>
            <a:pPr fontAlgn="auto">
              <a:buFont typeface="Arial"/>
              <a:buChar char="•"/>
              <a:defRPr/>
            </a:pPr>
            <a:r>
              <a:rPr lang="en-GB" altLang="en-US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ASSURANCE </a:t>
            </a:r>
            <a:r>
              <a:rPr lang="en-GB" alt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- a combination of the following</a:t>
            </a:r>
          </a:p>
          <a:p>
            <a:pPr lvl="1" fontAlgn="auto">
              <a:buFont typeface="Arial"/>
              <a:buChar char="•"/>
              <a:defRPr/>
            </a:pPr>
            <a:r>
              <a:rPr lang="en-GB" alt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Competence - having the requisite skills and knowledge</a:t>
            </a:r>
          </a:p>
          <a:p>
            <a:pPr lvl="1" fontAlgn="auto">
              <a:buFont typeface="Arial"/>
              <a:buChar char="•"/>
              <a:defRPr/>
            </a:pPr>
            <a:r>
              <a:rPr lang="en-GB" alt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Courtesy - politeness, respect, consideration and friendliness of contact staff</a:t>
            </a:r>
          </a:p>
          <a:p>
            <a:pPr lvl="1" fontAlgn="auto">
              <a:buFont typeface="Arial"/>
              <a:buChar char="•"/>
              <a:defRPr/>
            </a:pPr>
            <a:r>
              <a:rPr lang="en-GB" alt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Credibility - trustworthiness, believability and honesty of staff</a:t>
            </a:r>
          </a:p>
          <a:p>
            <a:pPr lvl="1" fontAlgn="auto">
              <a:buFont typeface="Arial"/>
              <a:buChar char="•"/>
              <a:defRPr/>
            </a:pPr>
            <a:r>
              <a:rPr lang="en-GB" alt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Security - freedom from danger, risk or doubt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>
            <a:extLst>
              <a:ext uri="{FF2B5EF4-FFF2-40B4-BE49-F238E27FC236}">
                <a16:creationId xmlns:a16="http://schemas.microsoft.com/office/drawing/2014/main" id="{D4C0F90C-C811-35E3-5569-0A574D420B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altLang="en-US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The Five Key Service Dimensions</a:t>
            </a:r>
          </a:p>
        </p:txBody>
      </p:sp>
      <p:sp>
        <p:nvSpPr>
          <p:cNvPr id="18434" name="Rectangle 3">
            <a:extLst>
              <a:ext uri="{FF2B5EF4-FFF2-40B4-BE49-F238E27FC236}">
                <a16:creationId xmlns:a16="http://schemas.microsoft.com/office/drawing/2014/main" id="{B78E1393-E105-BFF1-6983-0BF5B5E4B06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71550" y="2490788"/>
            <a:ext cx="7200900" cy="3444875"/>
          </a:xfrm>
        </p:spPr>
        <p:txBody>
          <a:bodyPr rtlCol="0">
            <a:normAutofit fontScale="85000" lnSpcReduction="10000"/>
          </a:bodyPr>
          <a:lstStyle/>
          <a:p>
            <a:pPr fontAlgn="auto">
              <a:buFont typeface="Arial"/>
              <a:buChar char="•"/>
              <a:defRPr/>
            </a:pPr>
            <a:r>
              <a:rPr lang="en-GB" altLang="en-US" sz="32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EMPATHY</a:t>
            </a:r>
            <a:r>
              <a:rPr lang="en-GB" altLang="en-US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- a combination of the following:</a:t>
            </a:r>
          </a:p>
          <a:p>
            <a:pPr lvl="1" fontAlgn="auto">
              <a:buFont typeface="Arial"/>
              <a:buChar char="•"/>
              <a:defRPr/>
            </a:pPr>
            <a:r>
              <a:rPr lang="en-GB" alt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Access (physical and social) - approachability and ease of contact</a:t>
            </a:r>
          </a:p>
          <a:p>
            <a:pPr lvl="1" fontAlgn="auto">
              <a:buFont typeface="Arial"/>
              <a:buChar char="•"/>
              <a:defRPr/>
            </a:pPr>
            <a:r>
              <a:rPr lang="en-GB" alt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Communication - keeping customers informed in a language they understand and really listening to them</a:t>
            </a:r>
          </a:p>
          <a:p>
            <a:pPr lvl="1" fontAlgn="auto">
              <a:buFont typeface="Arial"/>
              <a:buChar char="•"/>
              <a:defRPr/>
            </a:pPr>
            <a:r>
              <a:rPr lang="en-GB" alt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Understanding the customer - making the effort to get to know customers and their specific needs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C9A55B3-AC8E-43C6-7732-6FEA9A337ADB}"/>
              </a:ext>
            </a:extLst>
          </p:cNvPr>
          <p:cNvGraphicFramePr>
            <a:graphicFrameLocks noGrp="1"/>
          </p:cNvGraphicFramePr>
          <p:nvPr/>
        </p:nvGraphicFramePr>
        <p:xfrm>
          <a:off x="468313" y="530225"/>
          <a:ext cx="8207375" cy="5797550"/>
        </p:xfrm>
        <a:graphic>
          <a:graphicData uri="http://schemas.openxmlformats.org/drawingml/2006/table">
            <a:tbl>
              <a:tblPr/>
              <a:tblGrid>
                <a:gridCol w="27357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357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357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39076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effectLst/>
                        </a:rPr>
                        <a:t>Dimension</a:t>
                      </a:r>
                    </a:p>
                  </a:txBody>
                  <a:tcPr marL="51846" marR="51846" marT="25930" marB="25930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effectLst/>
                        </a:rPr>
                        <a:t>Sample expectations item</a:t>
                      </a:r>
                    </a:p>
                  </a:txBody>
                  <a:tcPr marL="51846" marR="51846" marT="25930" marB="25930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>
                          <a:effectLst/>
                        </a:rPr>
                        <a:t>Sample perceptions item</a:t>
                      </a:r>
                    </a:p>
                  </a:txBody>
                  <a:tcPr marL="51846" marR="51846" marT="25930" marB="25930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32174">
                <a:tc>
                  <a:txBody>
                    <a:bodyPr/>
                    <a:lstStyle/>
                    <a:p>
                      <a:r>
                        <a:rPr lang="en-IN" sz="1800" b="1" dirty="0">
                          <a:effectLst/>
                        </a:rPr>
                        <a:t>Reliability</a:t>
                      </a:r>
                      <a:endParaRPr lang="en-IN" sz="1800" dirty="0">
                        <a:effectLst/>
                      </a:endParaRPr>
                    </a:p>
                  </a:txBody>
                  <a:tcPr marL="51846" marR="51846" marT="25930" marB="25930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sz="1800" dirty="0">
                          <a:effectLst/>
                        </a:rPr>
                        <a:t>When excellent telephone companies promise to do something by a certain time, they do so</a:t>
                      </a:r>
                    </a:p>
                  </a:txBody>
                  <a:tcPr marL="51846" marR="51846" marT="25930" marB="25930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sz="1800">
                          <a:effectLst/>
                        </a:rPr>
                        <a:t>XYZ company provides its services at the promised time</a:t>
                      </a:r>
                    </a:p>
                  </a:txBody>
                  <a:tcPr marL="51846" marR="51846" marT="25930" marB="25930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1141">
                <a:tc>
                  <a:txBody>
                    <a:bodyPr/>
                    <a:lstStyle/>
                    <a:p>
                      <a:r>
                        <a:rPr lang="en-IN" sz="1800" b="1">
                          <a:effectLst/>
                        </a:rPr>
                        <a:t>Assurance</a:t>
                      </a:r>
                      <a:endParaRPr lang="en-IN" sz="1800">
                        <a:effectLst/>
                      </a:endParaRPr>
                    </a:p>
                  </a:txBody>
                  <a:tcPr marL="51846" marR="51846" marT="25930" marB="25930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sz="1800">
                          <a:effectLst/>
                        </a:rPr>
                        <a:t>The behaviour of employees in excellent banks will instill confidence in customers</a:t>
                      </a:r>
                    </a:p>
                  </a:txBody>
                  <a:tcPr marL="51846" marR="51846" marT="25930" marB="25930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sz="1800" dirty="0">
                          <a:effectLst/>
                        </a:rPr>
                        <a:t>The behaviour of employees in the XYZ bank instils confidence in you.</a:t>
                      </a:r>
                    </a:p>
                  </a:txBody>
                  <a:tcPr marL="51846" marR="51846" marT="25930" marB="25930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1141">
                <a:tc>
                  <a:txBody>
                    <a:bodyPr/>
                    <a:lstStyle/>
                    <a:p>
                      <a:r>
                        <a:rPr lang="en-IN" sz="1800" b="1">
                          <a:effectLst/>
                        </a:rPr>
                        <a:t>Tangibles</a:t>
                      </a:r>
                      <a:endParaRPr lang="en-IN" sz="1800">
                        <a:effectLst/>
                      </a:endParaRPr>
                    </a:p>
                  </a:txBody>
                  <a:tcPr marL="51846" marR="51846" marT="25930" marB="25930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sz="1800">
                          <a:effectLst/>
                        </a:rPr>
                        <a:t>Excellent telephone companies will have modern looking equipment</a:t>
                      </a:r>
                    </a:p>
                  </a:txBody>
                  <a:tcPr marL="51846" marR="51846" marT="25930" marB="25930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sz="1800" dirty="0">
                          <a:effectLst/>
                        </a:rPr>
                        <a:t>XYZ company has modern looking equipment</a:t>
                      </a:r>
                    </a:p>
                  </a:txBody>
                  <a:tcPr marL="51846" marR="51846" marT="25930" marB="25930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74844">
                <a:tc>
                  <a:txBody>
                    <a:bodyPr/>
                    <a:lstStyle/>
                    <a:p>
                      <a:r>
                        <a:rPr lang="en-IN" sz="1800" b="1">
                          <a:effectLst/>
                        </a:rPr>
                        <a:t>Empathy</a:t>
                      </a:r>
                      <a:endParaRPr lang="en-IN" sz="1800">
                        <a:effectLst/>
                      </a:endParaRPr>
                    </a:p>
                  </a:txBody>
                  <a:tcPr marL="51846" marR="51846" marT="25930" marB="25930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sz="1800">
                          <a:effectLst/>
                        </a:rPr>
                        <a:t>Excellent banks will have operating hours convenient to customers</a:t>
                      </a:r>
                    </a:p>
                  </a:txBody>
                  <a:tcPr marL="51846" marR="51846" marT="25930" marB="25930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sz="1800" dirty="0">
                          <a:effectLst/>
                        </a:rPr>
                        <a:t>XYZ bank has convenient operating hours</a:t>
                      </a:r>
                    </a:p>
                  </a:txBody>
                  <a:tcPr marL="51846" marR="51846" marT="25930" marB="25930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49173">
                <a:tc>
                  <a:txBody>
                    <a:bodyPr/>
                    <a:lstStyle/>
                    <a:p>
                      <a:r>
                        <a:rPr lang="en-IN" sz="1800" b="1">
                          <a:effectLst/>
                        </a:rPr>
                        <a:t>Responsiveness</a:t>
                      </a:r>
                      <a:endParaRPr lang="en-IN" sz="1800">
                        <a:effectLst/>
                      </a:endParaRPr>
                    </a:p>
                  </a:txBody>
                  <a:tcPr marL="51846" marR="51846" marT="25930" marB="25930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sz="1800">
                          <a:effectLst/>
                        </a:rPr>
                        <a:t>Employees of excellent telephone companies will never be too busy to help a customer</a:t>
                      </a:r>
                    </a:p>
                  </a:txBody>
                  <a:tcPr marL="51846" marR="51846" marT="25930" marB="25930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sz="1800" dirty="0">
                          <a:effectLst/>
                        </a:rPr>
                        <a:t>XYZ employees are never too busy to help you</a:t>
                      </a:r>
                    </a:p>
                  </a:txBody>
                  <a:tcPr marL="51846" marR="51846" marT="25930" marB="25930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>
            <a:extLst>
              <a:ext uri="{FF2B5EF4-FFF2-40B4-BE49-F238E27FC236}">
                <a16:creationId xmlns:a16="http://schemas.microsoft.com/office/drawing/2014/main" id="{443DF9DB-7DAE-4E30-1DFF-4AE4FD6AE7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76338" y="915988"/>
            <a:ext cx="6799262" cy="1303337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IN" altLang="en-US" sz="4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The model of service quality</a:t>
            </a:r>
            <a:br>
              <a:rPr lang="en-IN" alt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endParaRPr lang="en-US" alt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5603" name="Rectangle 7">
            <a:extLst>
              <a:ext uri="{FF2B5EF4-FFF2-40B4-BE49-F238E27FC236}">
                <a16:creationId xmlns:a16="http://schemas.microsoft.com/office/drawing/2014/main" id="{5ECFD0CF-D37F-EAA4-CABE-15AFF7196C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2565400"/>
            <a:ext cx="6958013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just" eaLnBrk="1" hangingPunct="1"/>
            <a:r>
              <a:rPr lang="en-IN" altLang="en-US" sz="2400">
                <a:solidFill>
                  <a:srgbClr val="202122"/>
                </a:solidFill>
                <a:latin typeface="Arial" panose="020B0604020202020204" pitchFamily="34" charset="0"/>
              </a:rPr>
              <a:t>The model of service quality, popularly known as the </a:t>
            </a:r>
            <a:r>
              <a:rPr lang="en-IN" altLang="en-US" sz="2400" i="1">
                <a:solidFill>
                  <a:srgbClr val="202122"/>
                </a:solidFill>
                <a:latin typeface="Arial" panose="020B0604020202020204" pitchFamily="34" charset="0"/>
              </a:rPr>
              <a:t>gaps model</a:t>
            </a:r>
            <a:r>
              <a:rPr lang="en-IN" altLang="en-US" sz="2400">
                <a:solidFill>
                  <a:srgbClr val="202122"/>
                </a:solidFill>
                <a:latin typeface="Arial" panose="020B0604020202020204" pitchFamily="34" charset="0"/>
              </a:rPr>
              <a:t> was developed by a group of American authors, </a:t>
            </a:r>
            <a:r>
              <a:rPr lang="en-IN" altLang="en-US" sz="2400">
                <a:solidFill>
                  <a:srgbClr val="0645AD"/>
                </a:solidFill>
                <a:latin typeface="Arial" panose="020B0604020202020204" pitchFamily="34" charset="0"/>
                <a:hlinkClick r:id="rId2" tooltip="A. Parasuraman"/>
              </a:rPr>
              <a:t>A. Parasuraman</a:t>
            </a:r>
            <a:r>
              <a:rPr lang="en-IN" altLang="en-US" sz="2400">
                <a:solidFill>
                  <a:srgbClr val="202122"/>
                </a:solidFill>
                <a:latin typeface="Arial" panose="020B0604020202020204" pitchFamily="34" charset="0"/>
              </a:rPr>
              <a:t>, </a:t>
            </a:r>
            <a:r>
              <a:rPr lang="en-IN" altLang="en-US" sz="2400">
                <a:solidFill>
                  <a:srgbClr val="0645AD"/>
                </a:solidFill>
                <a:latin typeface="Arial" panose="020B0604020202020204" pitchFamily="34" charset="0"/>
                <a:hlinkClick r:id="rId3" tooltip="Valarie Zeithaml"/>
              </a:rPr>
              <a:t>Valarie A. Zeithaml</a:t>
            </a:r>
            <a:r>
              <a:rPr lang="en-IN" altLang="en-US" sz="2400">
                <a:solidFill>
                  <a:srgbClr val="202122"/>
                </a:solidFill>
                <a:latin typeface="Arial" panose="020B0604020202020204" pitchFamily="34" charset="0"/>
              </a:rPr>
              <a:t> and </a:t>
            </a:r>
            <a:r>
              <a:rPr lang="en-IN" altLang="en-US" sz="2400">
                <a:solidFill>
                  <a:srgbClr val="0645AD"/>
                </a:solidFill>
                <a:latin typeface="Arial" panose="020B0604020202020204" pitchFamily="34" charset="0"/>
                <a:hlinkClick r:id="rId4" tooltip="Leonard Berry (professor)"/>
              </a:rPr>
              <a:t>Len Berry</a:t>
            </a:r>
            <a:r>
              <a:rPr lang="en-IN" altLang="en-US" sz="2400">
                <a:solidFill>
                  <a:srgbClr val="202122"/>
                </a:solidFill>
                <a:latin typeface="Arial" panose="020B0604020202020204" pitchFamily="34" charset="0"/>
              </a:rPr>
              <a:t>, in a systematic research program carried out between 1983 and 1988. </a:t>
            </a:r>
            <a:endParaRPr lang="en-US" altLang="en-US" sz="24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ganic">
  <a:themeElements>
    <a:clrScheme name="Organic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Organic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ganic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247</TotalTime>
  <Words>1033</Words>
  <Application>Microsoft Office PowerPoint</Application>
  <PresentationFormat>On-screen Show (4:3)</PresentationFormat>
  <Paragraphs>116</Paragraphs>
  <Slides>23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Garamond</vt:lpstr>
      <vt:lpstr>Arial</vt:lpstr>
      <vt:lpstr>Calibri</vt:lpstr>
      <vt:lpstr>Times New Roman</vt:lpstr>
      <vt:lpstr>Wingdings</vt:lpstr>
      <vt:lpstr>Organic</vt:lpstr>
      <vt:lpstr>Service Quality (Servqual) Model</vt:lpstr>
      <vt:lpstr>Servqual</vt:lpstr>
      <vt:lpstr>PowerPoint Presentation</vt:lpstr>
      <vt:lpstr>The Make-up of Servqual</vt:lpstr>
      <vt:lpstr>The Five Key Service Dimensions</vt:lpstr>
      <vt:lpstr>The Five Key Service Dimensions</vt:lpstr>
      <vt:lpstr>The Five Key Service Dimensions</vt:lpstr>
      <vt:lpstr>PowerPoint Presentation</vt:lpstr>
      <vt:lpstr>The model of service quality </vt:lpstr>
      <vt:lpstr>PowerPoint Presentation</vt:lpstr>
      <vt:lpstr>Conceptual Model of Service Quality</vt:lpstr>
      <vt:lpstr>What are the Servqual Gaps?</vt:lpstr>
      <vt:lpstr>What are the Servqual Gaps?</vt:lpstr>
      <vt:lpstr>What are the Servqual Gaps?</vt:lpstr>
      <vt:lpstr>Reasons for the Gaps</vt:lpstr>
      <vt:lpstr>Reasons for the Gaps</vt:lpstr>
      <vt:lpstr>Reasons for the Gaps</vt:lpstr>
      <vt:lpstr>Reasons for the Gaps</vt:lpstr>
      <vt:lpstr>Reasons for the Gaps</vt:lpstr>
      <vt:lpstr>Reasons for the Gaps</vt:lpstr>
      <vt:lpstr>Servqual Data - How Useful is it?</vt:lpstr>
      <vt:lpstr>Servqual Data - How Useful is it?</vt:lpstr>
      <vt:lpstr>Servqual Data - What can we do with it?</vt:lpstr>
    </vt:vector>
  </TitlesOfParts>
  <Company>University of Stirling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Servqual Model</dc:title>
  <dc:creator>Dave Herbert</dc:creator>
  <cp:lastModifiedBy>prabhatresearch@gmail.com</cp:lastModifiedBy>
  <cp:revision>42</cp:revision>
  <cp:lastPrinted>1601-01-01T00:00:00Z</cp:lastPrinted>
  <dcterms:created xsi:type="dcterms:W3CDTF">2003-10-23T13:28:45Z</dcterms:created>
  <dcterms:modified xsi:type="dcterms:W3CDTF">2026-02-24T17:12:38Z</dcterms:modified>
</cp:coreProperties>
</file>