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3" r:id="rId6"/>
    <p:sldId id="264" r:id="rId7"/>
    <p:sldId id="265" r:id="rId8"/>
    <p:sldId id="266" r:id="rId9"/>
    <p:sldId id="267" r:id="rId10"/>
    <p:sldId id="262" r:id="rId11"/>
    <p:sldId id="269" r:id="rId12"/>
    <p:sldId id="271" r:id="rId13"/>
    <p:sldId id="272" r:id="rId14"/>
    <p:sldId id="273" r:id="rId15"/>
    <p:sldId id="280" r:id="rId16"/>
    <p:sldId id="281" r:id="rId17"/>
    <p:sldId id="274" r:id="rId18"/>
    <p:sldId id="275" r:id="rId19"/>
    <p:sldId id="276" r:id="rId20"/>
    <p:sldId id="282" r:id="rId21"/>
    <p:sldId id="283" r:id="rId22"/>
    <p:sldId id="284" r:id="rId23"/>
    <p:sldId id="277" r:id="rId24"/>
    <p:sldId id="278" r:id="rId25"/>
    <p:sldId id="279"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snapVertSplitter="1" vertBarState="minimized" horzBarState="maximized">
    <p:restoredLeft sz="34559" autoAdjust="0"/>
    <p:restoredTop sz="86462" autoAdjust="0"/>
  </p:normalViewPr>
  <p:slideViewPr>
    <p:cSldViewPr snapToGrid="0">
      <p:cViewPr>
        <p:scale>
          <a:sx n="70" d="100"/>
          <a:sy n="70" d="100"/>
        </p:scale>
        <p:origin x="-1356" y="-4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3/10/2024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scribbr.com/research-bias/generalizability/" TargetMode="External"/><Relationship Id="rId2" Type="http://schemas.openxmlformats.org/officeDocument/2006/relationships/hyperlink" Target="https://www.scribbr.com/statistics/central-tendenc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cribbr.com/research-bias/generalizability/" TargetMode="External"/><Relationship Id="rId2" Type="http://schemas.openxmlformats.org/officeDocument/2006/relationships/hyperlink" Target="https://www.scribbr.com/statistics/central-tendency/"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scribbr.com/statistics/rang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10C5037-DA4A-44E2-A9FB-84B1498768A7}"/>
              </a:ext>
            </a:extLst>
          </p:cNvPr>
          <p:cNvSpPr>
            <a:spLocks noGrp="1"/>
          </p:cNvSpPr>
          <p:nvPr>
            <p:ph type="title"/>
          </p:nvPr>
        </p:nvSpPr>
        <p:spPr/>
        <p:txBody>
          <a:bodyPr/>
          <a:lstStyle/>
          <a:p>
            <a:r>
              <a:rPr lang="en-US" dirty="0"/>
              <a:t>Measures Of Variability</a:t>
            </a:r>
          </a:p>
        </p:txBody>
      </p:sp>
      <p:sp>
        <p:nvSpPr>
          <p:cNvPr id="6" name="Text Placeholder 5">
            <a:extLst>
              <a:ext uri="{FF2B5EF4-FFF2-40B4-BE49-F238E27FC236}">
                <a16:creationId xmlns="" xmlns:a16="http://schemas.microsoft.com/office/drawing/2014/main" id="{1397C2DB-90F2-4971-AC44-7CDDF5A3B552}"/>
              </a:ext>
            </a:extLst>
          </p:cNvPr>
          <p:cNvSpPr>
            <a:spLocks noGrp="1"/>
          </p:cNvSpPr>
          <p:nvPr>
            <p:ph type="body" sz="half" idx="2"/>
          </p:nvPr>
        </p:nvSpPr>
        <p:spPr>
          <a:xfrm>
            <a:off x="7873612" y="4940490"/>
            <a:ext cx="3924000" cy="1201003"/>
          </a:xfrm>
        </p:spPr>
        <p:txBody>
          <a:bodyPr>
            <a:normAutofit/>
          </a:bodyPr>
          <a:lstStyle/>
          <a:p>
            <a:r>
              <a:rPr lang="en-US" sz="2400" b="1" dirty="0" smtClean="0"/>
              <a:t>DR.VIPENDRA SINGH PARMAR</a:t>
            </a:r>
          </a:p>
          <a:p>
            <a:r>
              <a:rPr lang="en-US" sz="2400" b="1" dirty="0" smtClean="0"/>
              <a:t>VSSD PG COLLEGE KANPUR</a:t>
            </a:r>
            <a:endParaRPr lang="en-US" sz="2400" b="1" dirty="0"/>
          </a:p>
        </p:txBody>
      </p:sp>
      <p:sp>
        <p:nvSpPr>
          <p:cNvPr id="15" name="Slide Number Placeholder 14">
            <a:extLst>
              <a:ext uri="{FF2B5EF4-FFF2-40B4-BE49-F238E27FC236}">
                <a16:creationId xmlns=""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29" name="Picture Placeholder 28">
            <a:extLst>
              <a:ext uri="{FF2B5EF4-FFF2-40B4-BE49-F238E27FC236}">
                <a16:creationId xmlns="" xmlns:a16="http://schemas.microsoft.com/office/drawing/2014/main" id="{AE2FE2E9-1D1E-404B-A659-DD19B5D66B5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 xmlns:a16="http://schemas.microsoft.com/office/drawing/2014/main" id="{B51C155F-6914-A039-F4D0-78E48F3CFCBB}"/>
              </a:ext>
            </a:extLst>
          </p:cNvPr>
          <p:cNvPicPr>
            <a:picLocks noChangeAspect="1"/>
          </p:cNvPicPr>
          <p:nvPr/>
        </p:nvPicPr>
        <p:blipFill rotWithShape="1">
          <a:blip r:embed="rId2"/>
          <a:srcRect l="-10827" t="-3071" r="36119" b="3071"/>
          <a:stretch/>
        </p:blipFill>
        <p:spPr>
          <a:xfrm>
            <a:off x="-1463040" y="-216144"/>
            <a:ext cx="8975039" cy="6757620"/>
          </a:xfrm>
          <a:prstGeom prst="rect">
            <a:avLst/>
          </a:prstGeom>
        </p:spPr>
      </p:pic>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2AFC2DC-CBE7-737A-103C-F1CE1D255DC1}"/>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721643F7-19FB-54A8-8512-4E9175C4E467}"/>
              </a:ext>
            </a:extLst>
          </p:cNvPr>
          <p:cNvSpPr>
            <a:spLocks noGrp="1"/>
          </p:cNvSpPr>
          <p:nvPr>
            <p:ph type="title"/>
          </p:nvPr>
        </p:nvSpPr>
        <p:spPr>
          <a:xfrm>
            <a:off x="0" y="1"/>
            <a:ext cx="5860558" cy="6721472"/>
          </a:xfrm>
        </p:spPr>
        <p: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bg1"/>
                </a:solidFill>
                <a:effectLst/>
                <a:latin typeface="Inter"/>
              </a:rPr>
              <a:t>Interquartile</a:t>
            </a:r>
            <a:br>
              <a:rPr kumimoji="0" lang="en-US" altLang="en-US" sz="5400" b="0" i="0" u="none" strike="noStrike" cap="none" normalizeH="0" baseline="0" dirty="0">
                <a:ln>
                  <a:noFill/>
                </a:ln>
                <a:solidFill>
                  <a:schemeClr val="bg1"/>
                </a:solidFill>
                <a:effectLst/>
                <a:latin typeface="Inter"/>
              </a:rPr>
            </a:br>
            <a:r>
              <a:rPr kumimoji="0" lang="en-US" altLang="en-US" sz="5400" b="0" i="0" u="none" strike="noStrike" cap="none" normalizeH="0" baseline="0" dirty="0">
                <a:ln>
                  <a:noFill/>
                </a:ln>
                <a:solidFill>
                  <a:schemeClr val="bg1"/>
                </a:solidFill>
                <a:effectLst/>
                <a:latin typeface="Inter"/>
              </a:rPr>
              <a:t>Range</a:t>
            </a:r>
            <a:br>
              <a:rPr kumimoji="0" lang="en-US" altLang="en-US" sz="5400" b="0" i="0" u="none" strike="noStrike" cap="none" normalizeH="0" baseline="0" dirty="0">
                <a:ln>
                  <a:noFill/>
                </a:ln>
                <a:solidFill>
                  <a:schemeClr val="bg1"/>
                </a:solidFill>
                <a:effectLst/>
                <a:latin typeface="Inter"/>
              </a:rPr>
            </a:br>
            <a:r>
              <a:rPr kumimoji="0" lang="en-US" altLang="en-US" sz="5400" b="0" i="0" u="none" strike="noStrike" cap="none" normalizeH="0" baseline="0" dirty="0">
                <a:ln>
                  <a:noFill/>
                </a:ln>
                <a:solidFill>
                  <a:schemeClr val="bg1"/>
                </a:solidFill>
                <a:effectLst/>
                <a:latin typeface="Inter"/>
              </a:rPr>
              <a:t/>
            </a:r>
            <a:br>
              <a:rPr kumimoji="0" lang="en-US" altLang="en-US" sz="5400" b="0" i="0" u="none" strike="noStrike" cap="none" normalizeH="0" baseline="0" dirty="0">
                <a:ln>
                  <a:noFill/>
                </a:ln>
                <a:solidFill>
                  <a:schemeClr val="bg1"/>
                </a:solidFill>
                <a:effectLst/>
                <a:latin typeface="Inter"/>
              </a:rPr>
            </a:br>
            <a:r>
              <a:rPr kumimoji="0" lang="en-US" altLang="en-US" sz="5400" b="0" i="0" u="none" strike="noStrike" cap="none" normalizeH="0" baseline="0" dirty="0">
                <a:ln>
                  <a:noFill/>
                </a:ln>
                <a:solidFill>
                  <a:schemeClr val="bg1"/>
                </a:solidFill>
                <a:effectLst/>
                <a:latin typeface="Inter"/>
              </a:rPr>
              <a:t/>
            </a:r>
            <a:br>
              <a:rPr kumimoji="0" lang="en-US" altLang="en-US" sz="5400" b="0" i="0" u="none" strike="noStrike" cap="none" normalizeH="0" baseline="0" dirty="0">
                <a:ln>
                  <a:noFill/>
                </a:ln>
                <a:solidFill>
                  <a:schemeClr val="bg1"/>
                </a:solidFill>
                <a:effectLst/>
                <a:latin typeface="Inter"/>
              </a:rPr>
            </a:br>
            <a:r>
              <a:rPr kumimoji="0" lang="en-US" altLang="en-US" sz="5400" b="0" i="0" u="none" strike="noStrike" cap="none" normalizeH="0" baseline="0" dirty="0">
                <a:ln>
                  <a:noFill/>
                </a:ln>
                <a:solidFill>
                  <a:schemeClr val="bg1"/>
                </a:solidFill>
                <a:effectLst/>
                <a:latin typeface="Inter"/>
              </a:rPr>
              <a:t/>
            </a:r>
            <a:br>
              <a:rPr kumimoji="0" lang="en-US" altLang="en-US" sz="5400" b="0" i="0" u="none" strike="noStrike" cap="none" normalizeH="0" baseline="0" dirty="0">
                <a:ln>
                  <a:noFill/>
                </a:ln>
                <a:solidFill>
                  <a:schemeClr val="bg1"/>
                </a:solidFill>
                <a:effectLst/>
                <a:latin typeface="Inter"/>
              </a:rPr>
            </a:br>
            <a:endParaRPr kumimoji="0" lang="en-US" altLang="en-US" sz="5400" b="0" i="0" u="none" strike="noStrike" cap="none" normalizeH="0" baseline="0" dirty="0">
              <a:ln>
                <a:noFill/>
              </a:ln>
              <a:solidFill>
                <a:schemeClr val="bg1"/>
              </a:solidFill>
              <a:effectLst/>
              <a:latin typeface="Inter"/>
            </a:endParaRPr>
          </a:p>
        </p:txBody>
      </p:sp>
      <p:sp>
        <p:nvSpPr>
          <p:cNvPr id="4" name="Content Placeholder 3">
            <a:extLst>
              <a:ext uri="{FF2B5EF4-FFF2-40B4-BE49-F238E27FC236}">
                <a16:creationId xmlns="" xmlns:a16="http://schemas.microsoft.com/office/drawing/2014/main" id="{522AE75A-4225-78DB-E33C-0D819E93C9CE}"/>
              </a:ext>
            </a:extLst>
          </p:cNvPr>
          <p:cNvSpPr>
            <a:spLocks noGrp="1"/>
          </p:cNvSpPr>
          <p:nvPr>
            <p:ph idx="1"/>
          </p:nvPr>
        </p:nvSpPr>
        <p:spPr>
          <a:xfrm>
            <a:off x="6045869" y="982997"/>
            <a:ext cx="5727031" cy="5476663"/>
          </a:xfrm>
        </p:spPr>
        <p:txBody>
          <a:bodyPr>
            <a:normAutofit fontScale="92500"/>
          </a:bodyPr>
          <a:lstStyle/>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bg1"/>
                </a:solidFill>
                <a:effectLst/>
                <a:latin typeface="Inter"/>
              </a:rPr>
              <a:t>The interquartile range gives you the spread of the middle of your distribution.</a:t>
            </a:r>
          </a:p>
          <a:p>
            <a:pPr marR="0" lvl="0" algn="just"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bg1"/>
              </a:solidFill>
              <a:effectLst/>
              <a:latin typeface="Inter"/>
            </a:endParaRPr>
          </a:p>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bg1"/>
                </a:solidFill>
                <a:effectLst/>
                <a:latin typeface="Inter"/>
              </a:rPr>
              <a:t>For any distribution that’s ordered from low to high, the interquartile range contains half of the values. </a:t>
            </a:r>
          </a:p>
          <a:p>
            <a:pPr marR="0" lvl="0" algn="just" defTabSz="914400" rtl="0" eaLnBrk="0" fontAlgn="base" latinLnBrk="0" hangingPunct="0">
              <a:lnSpc>
                <a:spcPct val="100000"/>
              </a:lnSpc>
              <a:spcBef>
                <a:spcPct val="0"/>
              </a:spcBef>
              <a:spcAft>
                <a:spcPct val="0"/>
              </a:spcAft>
              <a:buClrTx/>
              <a:buSzTx/>
              <a:tabLst/>
            </a:pPr>
            <a:endParaRPr lang="en-US" altLang="en-US" sz="2400" dirty="0">
              <a:latin typeface="Inter"/>
            </a:endParaRPr>
          </a:p>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bg1"/>
                </a:solidFill>
                <a:effectLst/>
                <a:latin typeface="Inter"/>
              </a:rPr>
              <a:t>While the first quartile (Q1) contains the first 25% of values, the fourth quartile (Q4) contains the last 25% of values.</a:t>
            </a:r>
          </a:p>
          <a:p>
            <a:pPr marR="0" lvl="0" algn="just" defTabSz="914400" rtl="0" eaLnBrk="0" fontAlgn="base" latinLnBrk="0" hangingPunct="0">
              <a:lnSpc>
                <a:spcPct val="100000"/>
              </a:lnSpc>
              <a:spcBef>
                <a:spcPct val="0"/>
              </a:spcBef>
              <a:spcAft>
                <a:spcPct val="0"/>
              </a:spcAft>
              <a:buClrTx/>
              <a:buSzTx/>
              <a:tabLst/>
            </a:pPr>
            <a:endParaRPr lang="en-US" altLang="en-US" sz="2400" dirty="0">
              <a:latin typeface="Inter"/>
            </a:endParaRPr>
          </a:p>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bg1"/>
                </a:solidFill>
                <a:effectLst/>
                <a:latin typeface="Inter"/>
              </a:rPr>
              <a:t>The interquartile range is the third quartile (Q3) minus the first quartile (Q1). This gives us the range of the middle half of a data set.</a:t>
            </a:r>
            <a:endParaRPr lang="en-US" sz="2400" b="1" i="0" dirty="0">
              <a:effectLst/>
              <a:latin typeface="Inter"/>
            </a:endParaRPr>
          </a:p>
          <a:p>
            <a:pPr marR="0" lvl="0" algn="just" defTabSz="914400" rtl="0" eaLnBrk="0" fontAlgn="base" latinLnBrk="0" hangingPunct="0">
              <a:lnSpc>
                <a:spcPct val="100000"/>
              </a:lnSpc>
              <a:spcBef>
                <a:spcPct val="0"/>
              </a:spcBef>
              <a:spcAft>
                <a:spcPct val="0"/>
              </a:spcAft>
              <a:buClrTx/>
              <a:buSzTx/>
              <a:tabLst/>
            </a:pPr>
            <a:endParaRPr lang="en-US" sz="2400" b="1" dirty="0">
              <a:latin typeface="Inter"/>
            </a:endParaRPr>
          </a:p>
          <a:p>
            <a:pPr marR="0" lvl="0" algn="just" defTabSz="914400" rtl="0" eaLnBrk="0" fontAlgn="base" latinLnBrk="0" hangingPunct="0">
              <a:lnSpc>
                <a:spcPct val="100000"/>
              </a:lnSpc>
              <a:spcBef>
                <a:spcPct val="0"/>
              </a:spcBef>
              <a:spcAft>
                <a:spcPct val="0"/>
              </a:spcAft>
              <a:buClrTx/>
              <a:buSzTx/>
              <a:tabLst/>
            </a:pPr>
            <a:endParaRPr lang="en-US" sz="2400" b="1" i="0" dirty="0">
              <a:effectLst/>
              <a:latin typeface="Inter"/>
            </a:endParaRPr>
          </a:p>
          <a:p>
            <a:pPr marR="0" lvl="0" algn="just" defTabSz="914400" rtl="0" eaLnBrk="0" fontAlgn="base" latinLnBrk="0" hangingPunct="0">
              <a:lnSpc>
                <a:spcPct val="100000"/>
              </a:lnSpc>
              <a:spcBef>
                <a:spcPct val="0"/>
              </a:spcBef>
              <a:spcAft>
                <a:spcPct val="0"/>
              </a:spcAft>
              <a:buClrTx/>
              <a:buSzTx/>
              <a:tabLst/>
            </a:pPr>
            <a:endParaRPr lang="en-US" sz="2400" b="1" i="0" dirty="0">
              <a:effectLst/>
              <a:latin typeface="Inter"/>
            </a:endParaRPr>
          </a:p>
        </p:txBody>
      </p:sp>
      <p:sp>
        <p:nvSpPr>
          <p:cNvPr id="20" name="Slide Number Placeholder 19">
            <a:extLst>
              <a:ext uri="{FF2B5EF4-FFF2-40B4-BE49-F238E27FC236}">
                <a16:creationId xmlns="" xmlns:a16="http://schemas.microsoft.com/office/drawing/2014/main" id="{F3DD0A3B-992B-73B9-8968-CC015DF4FA8B}"/>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10</a:t>
            </a:fld>
            <a:endParaRPr lang="en-US" dirty="0"/>
          </a:p>
        </p:txBody>
      </p:sp>
      <p:sp>
        <p:nvSpPr>
          <p:cNvPr id="5" name="Rectangle 4">
            <a:extLst>
              <a:ext uri="{FF2B5EF4-FFF2-40B4-BE49-F238E27FC236}">
                <a16:creationId xmlns="" xmlns:a16="http://schemas.microsoft.com/office/drawing/2014/main" id="{A8CDA4DE-EBEE-88D8-8CF0-88DE74169596}"/>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F9953B61-FA5E-CA89-0014-9E5F33466CB7}"/>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F27DF66E-6695-0EBC-2386-47E1BC616B50}"/>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000C6F53-36CC-A21E-70A5-951EFDF00904}"/>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EC3C7A19-0871-5C7B-75BD-C54EA7B9FD1F}"/>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The interquartile range on a normal distribution">
            <a:extLst>
              <a:ext uri="{FF2B5EF4-FFF2-40B4-BE49-F238E27FC236}">
                <a16:creationId xmlns="" xmlns:a16="http://schemas.microsoft.com/office/drawing/2014/main" id="{95FA4CAE-809E-D262-4B62-C6B6B5156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9" t="4750" r="9454" b="14940"/>
          <a:stretch/>
        </p:blipFill>
        <p:spPr bwMode="auto">
          <a:xfrm>
            <a:off x="133526" y="3026444"/>
            <a:ext cx="5727031" cy="35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60752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0770B79-D1F4-CF61-5169-5EE132C87BAC}"/>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AC9AED05-AEF8-62A3-DCE6-62516EEE4FC8}"/>
              </a:ext>
            </a:extLst>
          </p:cNvPr>
          <p:cNvSpPr>
            <a:spLocks noGrp="1"/>
          </p:cNvSpPr>
          <p:nvPr>
            <p:ph type="title"/>
          </p:nvPr>
        </p:nvSpPr>
        <p:spPr/>
        <p:txBody>
          <a:bodyPr/>
          <a:lstStyle/>
          <a:p>
            <a:pPr algn="l"/>
            <a:r>
              <a:rPr lang="en-US" sz="5400" b="1" i="0" dirty="0">
                <a:effectLst/>
                <a:latin typeface="Inter"/>
              </a:rPr>
              <a:t>Five-number Summary</a:t>
            </a:r>
            <a:br>
              <a:rPr lang="en-US" sz="5400" b="1" i="0" dirty="0">
                <a:effectLst/>
                <a:latin typeface="Inter"/>
              </a:rPr>
            </a:br>
            <a:r>
              <a:rPr lang="en-US" sz="5400" b="1" i="0" dirty="0">
                <a:effectLst/>
                <a:latin typeface="Inter"/>
              </a:rPr>
              <a:t/>
            </a:r>
            <a:br>
              <a:rPr lang="en-US" sz="5400" b="1" i="0" dirty="0">
                <a:effectLst/>
                <a:latin typeface="Inter"/>
              </a:rPr>
            </a:br>
            <a:r>
              <a:rPr lang="en-US" sz="5400" b="1" i="0" dirty="0">
                <a:effectLst/>
                <a:latin typeface="Inter"/>
              </a:rPr>
              <a:t/>
            </a:r>
            <a:br>
              <a:rPr lang="en-US" sz="5400" b="1" i="0" dirty="0">
                <a:effectLst/>
                <a:latin typeface="Inter"/>
              </a:rPr>
            </a:br>
            <a:r>
              <a:rPr lang="en-US" sz="5400" b="1" i="0" dirty="0">
                <a:effectLst/>
                <a:latin typeface="Inter"/>
              </a:rPr>
              <a:t/>
            </a:r>
            <a:br>
              <a:rPr lang="en-US" sz="5400" b="1" i="0" dirty="0">
                <a:effectLst/>
                <a:latin typeface="Inter"/>
              </a:rPr>
            </a:br>
            <a:r>
              <a:rPr lang="en-US" sz="5400" b="1" i="0" dirty="0">
                <a:effectLst/>
                <a:latin typeface="Inter"/>
              </a:rPr>
              <a:t/>
            </a:r>
            <a:br>
              <a:rPr lang="en-US" sz="5400" b="1" i="0" dirty="0">
                <a:effectLst/>
                <a:latin typeface="Inter"/>
              </a:rPr>
            </a:br>
            <a:r>
              <a:rPr lang="en-US" sz="5400" b="1" i="0" dirty="0">
                <a:effectLst/>
                <a:latin typeface="Inter"/>
              </a:rPr>
              <a:t/>
            </a:r>
            <a:br>
              <a:rPr lang="en-US" sz="5400" b="1" i="0" dirty="0">
                <a:effectLst/>
                <a:latin typeface="Inter"/>
              </a:rPr>
            </a:br>
            <a:endParaRPr lang="en-US" sz="5400" b="1" i="0" dirty="0">
              <a:effectLst/>
              <a:latin typeface="Inter"/>
            </a:endParaRPr>
          </a:p>
        </p:txBody>
      </p:sp>
      <p:sp>
        <p:nvSpPr>
          <p:cNvPr id="4" name="Content Placeholder 3">
            <a:extLst>
              <a:ext uri="{FF2B5EF4-FFF2-40B4-BE49-F238E27FC236}">
                <a16:creationId xmlns="" xmlns:a16="http://schemas.microsoft.com/office/drawing/2014/main" id="{87594002-87B8-016D-DEF9-4EF0CA2C048B}"/>
              </a:ext>
            </a:extLst>
          </p:cNvPr>
          <p:cNvSpPr>
            <a:spLocks noGrp="1"/>
          </p:cNvSpPr>
          <p:nvPr>
            <p:ph idx="1"/>
          </p:nvPr>
        </p:nvSpPr>
        <p:spPr/>
        <p:txBody>
          <a:bodyPr>
            <a:normAutofit/>
          </a:bodyPr>
          <a:lstStyle/>
          <a:p>
            <a:pPr marL="0" indent="0" algn="l">
              <a:buNone/>
            </a:pPr>
            <a:r>
              <a:rPr lang="en-US" sz="2400" b="1" i="0" dirty="0">
                <a:effectLst/>
                <a:latin typeface="Inter"/>
              </a:rPr>
              <a:t>Every distribution can be organized using a five-number summary:</a:t>
            </a:r>
          </a:p>
          <a:p>
            <a:pPr algn="l"/>
            <a:endParaRPr lang="en-US" sz="2400" b="1" i="0" dirty="0">
              <a:effectLst/>
              <a:latin typeface="Inter"/>
            </a:endParaRPr>
          </a:p>
          <a:p>
            <a:pPr algn="l"/>
            <a:r>
              <a:rPr lang="en-US" sz="2400" b="1" i="0" dirty="0">
                <a:solidFill>
                  <a:srgbClr val="FFC000"/>
                </a:solidFill>
                <a:effectLst/>
                <a:latin typeface="Inter"/>
              </a:rPr>
              <a:t>Lowest value</a:t>
            </a:r>
          </a:p>
          <a:p>
            <a:pPr algn="l"/>
            <a:r>
              <a:rPr lang="en-US" sz="2400" b="1" i="0" dirty="0">
                <a:solidFill>
                  <a:srgbClr val="FFC000"/>
                </a:solidFill>
                <a:effectLst/>
                <a:latin typeface="Inter"/>
              </a:rPr>
              <a:t>Q1: 25th percentile</a:t>
            </a:r>
          </a:p>
          <a:p>
            <a:pPr algn="l"/>
            <a:r>
              <a:rPr lang="en-US" sz="2400" b="1" i="0" dirty="0">
                <a:solidFill>
                  <a:srgbClr val="FFC000"/>
                </a:solidFill>
                <a:effectLst/>
                <a:latin typeface="Inter"/>
              </a:rPr>
              <a:t>Q2: the median</a:t>
            </a:r>
          </a:p>
          <a:p>
            <a:pPr algn="l"/>
            <a:r>
              <a:rPr lang="en-US" sz="2400" b="1" i="0" dirty="0">
                <a:solidFill>
                  <a:srgbClr val="FFC000"/>
                </a:solidFill>
                <a:effectLst/>
                <a:latin typeface="Inter"/>
              </a:rPr>
              <a:t>Q3: 75th percentile</a:t>
            </a:r>
          </a:p>
          <a:p>
            <a:pPr algn="l"/>
            <a:r>
              <a:rPr lang="en-US" sz="2400" b="1" i="0" dirty="0">
                <a:solidFill>
                  <a:srgbClr val="FFC000"/>
                </a:solidFill>
                <a:effectLst/>
                <a:latin typeface="Inter"/>
              </a:rPr>
              <a:t>Highest value (Q4)</a:t>
            </a:r>
          </a:p>
          <a:p>
            <a:pPr algn="l"/>
            <a:endParaRPr lang="en-US" sz="2400" b="1" i="0" dirty="0">
              <a:effectLst/>
              <a:latin typeface="Inter"/>
            </a:endParaRPr>
          </a:p>
          <a:p>
            <a:pPr marL="0" indent="0" algn="l">
              <a:buNone/>
            </a:pPr>
            <a:r>
              <a:rPr lang="en-US" sz="2400" b="1" i="0" dirty="0">
                <a:effectLst/>
                <a:latin typeface="Inter"/>
              </a:rPr>
              <a:t>These five-number summaries can be easily visualized using </a:t>
            </a:r>
            <a:r>
              <a:rPr lang="en-US" sz="2400" b="1" i="0" dirty="0">
                <a:solidFill>
                  <a:srgbClr val="FFC000"/>
                </a:solidFill>
                <a:effectLst/>
                <a:latin typeface="Inter"/>
              </a:rPr>
              <a:t>box and whisker plots</a:t>
            </a:r>
            <a:r>
              <a:rPr lang="en-US" sz="2400" b="1" i="0" dirty="0">
                <a:effectLst/>
                <a:latin typeface="Inter"/>
              </a:rPr>
              <a:t>.</a:t>
            </a:r>
          </a:p>
        </p:txBody>
      </p:sp>
      <p:sp>
        <p:nvSpPr>
          <p:cNvPr id="20" name="Slide Number Placeholder 19">
            <a:extLst>
              <a:ext uri="{FF2B5EF4-FFF2-40B4-BE49-F238E27FC236}">
                <a16:creationId xmlns="" xmlns:a16="http://schemas.microsoft.com/office/drawing/2014/main" id="{5621350D-5245-8ECB-2FFB-52F2781CDE0E}"/>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11</a:t>
            </a:fld>
            <a:endParaRPr lang="en-US" dirty="0"/>
          </a:p>
        </p:txBody>
      </p:sp>
      <p:sp>
        <p:nvSpPr>
          <p:cNvPr id="5" name="Rectangle 4">
            <a:extLst>
              <a:ext uri="{FF2B5EF4-FFF2-40B4-BE49-F238E27FC236}">
                <a16:creationId xmlns="" xmlns:a16="http://schemas.microsoft.com/office/drawing/2014/main" id="{67CC42A6-9C98-D65E-C35E-DAF60B482796}"/>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D92C39EB-B4BD-E5E3-1DD0-64C873C7C63F}"/>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68C1D74A-56FF-FF86-F692-AB14852C9D68}"/>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3AE7B999-9537-282F-653E-2696C0BA273F}"/>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E4EEB479-F6E2-3E6C-3587-F28D5970DFE9}"/>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 xmlns:a16="http://schemas.microsoft.com/office/drawing/2014/main" id="{AED08919-5279-CB61-602C-C1B56EE0BD23}"/>
              </a:ext>
            </a:extLst>
          </p:cNvPr>
          <p:cNvPicPr>
            <a:picLocks noChangeAspect="1"/>
          </p:cNvPicPr>
          <p:nvPr/>
        </p:nvPicPr>
        <p:blipFill rotWithShape="1">
          <a:blip r:embed="rId2"/>
          <a:srcRect l="12821" t="3790" r="14192" b="13776"/>
          <a:stretch/>
        </p:blipFill>
        <p:spPr>
          <a:xfrm>
            <a:off x="-1" y="2469508"/>
            <a:ext cx="4305300" cy="4071968"/>
          </a:xfrm>
          <a:prstGeom prst="rect">
            <a:avLst/>
          </a:prstGeom>
        </p:spPr>
      </p:pic>
    </p:spTree>
    <p:extLst>
      <p:ext uri="{BB962C8B-B14F-4D97-AF65-F5344CB8AC3E}">
        <p14:creationId xmlns:p14="http://schemas.microsoft.com/office/powerpoint/2010/main" val="230942778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7CEA229-CD6D-7DC6-41F3-9FD1FC66C3DB}"/>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F4FB080F-A6D6-934E-EBE8-EA7E9F9ED77E}"/>
              </a:ext>
            </a:extLst>
          </p:cNvPr>
          <p:cNvSpPr>
            <a:spLocks noGrp="1"/>
          </p:cNvSpPr>
          <p:nvPr>
            <p:ph type="title"/>
          </p:nvPr>
        </p:nvSpPr>
        <p:spPr/>
        <p:txBody>
          <a:bodyPr/>
          <a:lstStyle/>
          <a:p>
            <a:pPr algn="l"/>
            <a:r>
              <a:rPr lang="en-US" b="1" i="0" dirty="0">
                <a:solidFill>
                  <a:schemeClr val="accent2">
                    <a:lumMod val="40000"/>
                    <a:lumOff val="60000"/>
                  </a:schemeClr>
                </a:solidFill>
                <a:effectLst/>
                <a:latin typeface="Gilmer"/>
              </a:rPr>
              <a:t>Mean Deviation </a:t>
            </a:r>
            <a:endParaRPr lang="en-IN" b="1" i="0" dirty="0">
              <a:solidFill>
                <a:schemeClr val="accent2">
                  <a:lumMod val="40000"/>
                  <a:lumOff val="60000"/>
                </a:schemeClr>
              </a:solidFill>
              <a:effectLst/>
              <a:latin typeface="Gilmer"/>
            </a:endParaRPr>
          </a:p>
        </p:txBody>
      </p:sp>
      <p:sp>
        <p:nvSpPr>
          <p:cNvPr id="4" name="Content Placeholder 3">
            <a:extLst>
              <a:ext uri="{FF2B5EF4-FFF2-40B4-BE49-F238E27FC236}">
                <a16:creationId xmlns="" xmlns:a16="http://schemas.microsoft.com/office/drawing/2014/main" id="{54CD49F9-6B44-88A7-CBF1-614CC724F686}"/>
              </a:ext>
            </a:extLst>
          </p:cNvPr>
          <p:cNvSpPr>
            <a:spLocks noGrp="1"/>
          </p:cNvSpPr>
          <p:nvPr>
            <p:ph idx="1"/>
          </p:nvPr>
        </p:nvSpPr>
        <p:spPr>
          <a:xfrm>
            <a:off x="4738362" y="245916"/>
            <a:ext cx="6648448" cy="5984875"/>
          </a:xfrm>
        </p:spPr>
        <p:txBody>
          <a:bodyPr>
            <a:normAutofit/>
          </a:bodyPr>
          <a:lstStyle/>
          <a:p>
            <a:pPr algn="l"/>
            <a:r>
              <a:rPr lang="en-US" sz="2400" b="1" i="0" dirty="0">
                <a:effectLst/>
                <a:latin typeface="Inter"/>
              </a:rPr>
              <a:t>The difference between the observed value of a data point and the expected value is known as deviation in statistics. </a:t>
            </a:r>
            <a:endParaRPr lang="en-US" sz="2400" b="1" dirty="0">
              <a:latin typeface="Inter"/>
            </a:endParaRPr>
          </a:p>
          <a:p>
            <a:pPr algn="l"/>
            <a:r>
              <a:rPr lang="en-US" sz="2400" b="1" i="0" dirty="0">
                <a:effectLst/>
                <a:latin typeface="Inter"/>
              </a:rPr>
              <a:t>Thus, </a:t>
            </a:r>
            <a:r>
              <a:rPr lang="en-US" sz="2400" b="1" i="0" dirty="0">
                <a:solidFill>
                  <a:srgbClr val="FFC000"/>
                </a:solidFill>
                <a:effectLst/>
                <a:latin typeface="Inter"/>
              </a:rPr>
              <a:t>mean deviation </a:t>
            </a:r>
            <a:r>
              <a:rPr lang="en-US" sz="2400" b="1" i="0" dirty="0">
                <a:effectLst/>
                <a:latin typeface="Inter"/>
              </a:rPr>
              <a:t>or </a:t>
            </a:r>
            <a:r>
              <a:rPr lang="en-US" sz="2400" b="1" i="0" dirty="0">
                <a:solidFill>
                  <a:srgbClr val="FFC000"/>
                </a:solidFill>
                <a:effectLst/>
                <a:latin typeface="Inter"/>
              </a:rPr>
              <a:t>mean absolute deviation </a:t>
            </a:r>
            <a:r>
              <a:rPr lang="en-US" sz="2400" b="1" i="0" dirty="0">
                <a:effectLst/>
                <a:latin typeface="Inter"/>
              </a:rPr>
              <a:t>is the average deviation of a data point from the mean, median, or mode of the data set. </a:t>
            </a:r>
          </a:p>
          <a:p>
            <a:pPr algn="l"/>
            <a:endParaRPr lang="en-US" sz="2400" b="1" dirty="0">
              <a:latin typeface="Inter"/>
            </a:endParaRPr>
          </a:p>
          <a:p>
            <a:pPr algn="l"/>
            <a:endParaRPr lang="en-US" sz="2400" b="1" i="0" dirty="0">
              <a:effectLst/>
              <a:latin typeface="Inter"/>
            </a:endParaRPr>
          </a:p>
          <a:p>
            <a:pPr algn="l"/>
            <a:endParaRPr lang="en-US" sz="2400" b="1" dirty="0">
              <a:latin typeface="Inter"/>
            </a:endParaRPr>
          </a:p>
          <a:p>
            <a:pPr marL="0" indent="0" algn="l">
              <a:buNone/>
            </a:pPr>
            <a:endParaRPr lang="en-US" sz="2400" b="1" i="0" dirty="0">
              <a:effectLst/>
              <a:latin typeface="Inter"/>
            </a:endParaRPr>
          </a:p>
          <a:p>
            <a:pPr algn="l"/>
            <a:endParaRPr lang="en-US" sz="2400" b="1" dirty="0">
              <a:latin typeface="Inter"/>
            </a:endParaRPr>
          </a:p>
          <a:p>
            <a:pPr algn="l"/>
            <a:endParaRPr lang="en-US" sz="2400" b="1" i="0" dirty="0">
              <a:effectLst/>
              <a:latin typeface="Inter"/>
            </a:endParaRPr>
          </a:p>
          <a:p>
            <a:pPr algn="l"/>
            <a:endParaRPr lang="en-US" sz="2400" b="1" i="0" dirty="0">
              <a:effectLst/>
              <a:latin typeface="Inter"/>
            </a:endParaRPr>
          </a:p>
        </p:txBody>
      </p:sp>
      <p:sp>
        <p:nvSpPr>
          <p:cNvPr id="20" name="Slide Number Placeholder 19">
            <a:extLst>
              <a:ext uri="{FF2B5EF4-FFF2-40B4-BE49-F238E27FC236}">
                <a16:creationId xmlns="" xmlns:a16="http://schemas.microsoft.com/office/drawing/2014/main" id="{C1727A14-ADE8-FF26-D862-269931E9A8C6}"/>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12</a:t>
            </a:fld>
            <a:endParaRPr lang="en-US" dirty="0"/>
          </a:p>
        </p:txBody>
      </p:sp>
      <p:sp>
        <p:nvSpPr>
          <p:cNvPr id="5" name="Rectangle 4">
            <a:extLst>
              <a:ext uri="{FF2B5EF4-FFF2-40B4-BE49-F238E27FC236}">
                <a16:creationId xmlns="" xmlns:a16="http://schemas.microsoft.com/office/drawing/2014/main" id="{98ADD34A-E4C3-8449-EFE2-3A5D991B9588}"/>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E0EC3D6A-F7E3-02EC-7404-8AD875B2CDF2}"/>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78E4FFD3-8E7B-8AAA-0EC1-4B8BD7E1636D}"/>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3888C8EB-F7E0-3C29-FDB0-7BC0670E6842}"/>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0CE58E8D-0DA7-8D70-6F40-4A8DDADCA962}"/>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 xmlns:a16="http://schemas.microsoft.com/office/drawing/2014/main" id="{CDE5F1C8-6D92-D642-EC2A-C4DB4118998A}"/>
              </a:ext>
            </a:extLst>
          </p:cNvPr>
          <p:cNvSpPr/>
          <p:nvPr/>
        </p:nvSpPr>
        <p:spPr>
          <a:xfrm>
            <a:off x="4305300" y="3080085"/>
            <a:ext cx="7709836" cy="3283050"/>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30" name="Picture 6" descr="Formulas for Mean Deviation">
            <a:extLst>
              <a:ext uri="{FF2B5EF4-FFF2-40B4-BE49-F238E27FC236}">
                <a16:creationId xmlns="" xmlns:a16="http://schemas.microsoft.com/office/drawing/2014/main" id="{5D6DC659-16DD-EFB4-4A17-6DD5376106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4"/>
          <a:stretch/>
        </p:blipFill>
        <p:spPr bwMode="auto">
          <a:xfrm>
            <a:off x="4078755" y="2906972"/>
            <a:ext cx="8162925" cy="325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0916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IN" dirty="0"/>
          </a:p>
        </p:txBody>
      </p:sp>
      <p:sp>
        <p:nvSpPr>
          <p:cNvPr id="4" name="Slide Number Placeholder 3"/>
          <p:cNvSpPr>
            <a:spLocks noGrp="1"/>
          </p:cNvSpPr>
          <p:nvPr>
            <p:ph type="sldNum" sz="quarter" idx="10"/>
          </p:nvPr>
        </p:nvSpPr>
        <p:spPr/>
        <p:txBody>
          <a:bodyPr/>
          <a:lstStyle/>
          <a:p>
            <a:r>
              <a:rPr lang="en-US" smtClean="0"/>
              <a:t>PAGE </a:t>
            </a:r>
            <a:fld id="{4A9B5881-4007-4345-955A-79C2656F0C49}" type="slidenum">
              <a:rPr lang="en-US" smtClean="0"/>
              <a:pPr/>
              <a:t>13</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2251" y="477672"/>
            <a:ext cx="6673755" cy="290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263" y="3398294"/>
            <a:ext cx="6318912" cy="279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7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4B237C0-85D7-2886-5B15-CC2F64DB462C}"/>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A4F98ACF-EA82-F96A-3D16-78C71EE7C89D}"/>
              </a:ext>
            </a:extLst>
          </p:cNvPr>
          <p:cNvSpPr>
            <a:spLocks noGrp="1"/>
          </p:cNvSpPr>
          <p:nvPr>
            <p:ph type="title"/>
          </p:nvPr>
        </p:nvSpPr>
        <p:spPr>
          <a:xfrm>
            <a:off x="0" y="1"/>
            <a:ext cx="3500712" cy="6721472"/>
          </a:xfrm>
        </p:spPr>
        <p:txBody>
          <a:bodyPr/>
          <a:lstStyle/>
          <a:p>
            <a:pPr algn="l"/>
            <a:r>
              <a:rPr lang="en-US" sz="5400" b="1" i="0" dirty="0">
                <a:solidFill>
                  <a:schemeClr val="accent2">
                    <a:lumMod val="40000"/>
                    <a:lumOff val="60000"/>
                  </a:schemeClr>
                </a:solidFill>
                <a:effectLst/>
                <a:latin typeface="Inter"/>
              </a:rPr>
              <a:t>Standard Deviation</a:t>
            </a:r>
          </a:p>
        </p:txBody>
      </p:sp>
      <p:sp>
        <p:nvSpPr>
          <p:cNvPr id="4" name="Content Placeholder 3">
            <a:extLst>
              <a:ext uri="{FF2B5EF4-FFF2-40B4-BE49-F238E27FC236}">
                <a16:creationId xmlns="" xmlns:a16="http://schemas.microsoft.com/office/drawing/2014/main" id="{D537403C-16BC-78B2-D8D1-EDD974ECCB94}"/>
              </a:ext>
            </a:extLst>
          </p:cNvPr>
          <p:cNvSpPr>
            <a:spLocks noGrp="1"/>
          </p:cNvSpPr>
          <p:nvPr>
            <p:ph idx="1"/>
          </p:nvPr>
        </p:nvSpPr>
        <p:spPr>
          <a:xfrm>
            <a:off x="3697431" y="365124"/>
            <a:ext cx="7814383" cy="5984875"/>
          </a:xfrm>
        </p:spPr>
        <p:txBody>
          <a:bodyPr>
            <a:normAutofit fontScale="92500" lnSpcReduction="20000"/>
          </a:bodyPr>
          <a:lstStyle/>
          <a:p>
            <a:r>
              <a:rPr lang="en-US" sz="2400" b="1" i="0" dirty="0">
                <a:effectLst/>
                <a:latin typeface="Inter"/>
              </a:rPr>
              <a:t>The standard deviation is the average amount of variability in your dataset.</a:t>
            </a:r>
          </a:p>
          <a:p>
            <a:endParaRPr lang="en-US" sz="2400" b="1" i="0" dirty="0">
              <a:effectLst/>
              <a:latin typeface="Inter"/>
            </a:endParaRPr>
          </a:p>
          <a:p>
            <a:r>
              <a:rPr lang="en-US" sz="2400" b="1" i="0" dirty="0">
                <a:effectLst/>
                <a:latin typeface="Inter"/>
              </a:rPr>
              <a:t>It tells you, on average, how far each score lies from the mean. The larger the standard deviation, the more variable the data set is.</a:t>
            </a:r>
          </a:p>
          <a:p>
            <a:endParaRPr lang="en-US" sz="2400" b="1" i="0" dirty="0">
              <a:effectLst/>
              <a:latin typeface="Inter"/>
            </a:endParaRPr>
          </a:p>
          <a:p>
            <a:r>
              <a:rPr lang="en-US" sz="2400" b="1" i="0" dirty="0">
                <a:effectLst/>
                <a:latin typeface="Inter"/>
              </a:rPr>
              <a:t>There are six steps for finding the standard deviation by hand:</a:t>
            </a:r>
          </a:p>
          <a:p>
            <a:endParaRPr lang="en-US" sz="2400" b="1" i="0" dirty="0">
              <a:effectLst/>
              <a:latin typeface="Inter"/>
            </a:endParaRPr>
          </a:p>
          <a:p>
            <a:r>
              <a:rPr lang="en-US" sz="2400" b="1" i="0" dirty="0">
                <a:solidFill>
                  <a:srgbClr val="FFC000"/>
                </a:solidFill>
                <a:effectLst/>
                <a:latin typeface="Inter"/>
              </a:rPr>
              <a:t>List each score and find their mean.</a:t>
            </a:r>
          </a:p>
          <a:p>
            <a:r>
              <a:rPr lang="en-US" sz="2400" b="1" i="0" dirty="0">
                <a:solidFill>
                  <a:srgbClr val="FFC000"/>
                </a:solidFill>
                <a:effectLst/>
                <a:latin typeface="Inter"/>
              </a:rPr>
              <a:t>Subtract the mean from each score to get the deviation from the mean.</a:t>
            </a:r>
          </a:p>
          <a:p>
            <a:r>
              <a:rPr lang="en-US" sz="2400" b="1" i="0" dirty="0">
                <a:solidFill>
                  <a:srgbClr val="FFC000"/>
                </a:solidFill>
                <a:effectLst/>
                <a:latin typeface="Inter"/>
              </a:rPr>
              <a:t>Square each of these deviations.</a:t>
            </a:r>
          </a:p>
          <a:p>
            <a:r>
              <a:rPr lang="en-US" sz="2400" b="1" i="0" dirty="0">
                <a:solidFill>
                  <a:srgbClr val="FFC000"/>
                </a:solidFill>
                <a:effectLst/>
                <a:latin typeface="Inter"/>
              </a:rPr>
              <a:t>Add up all of the squared deviations.</a:t>
            </a:r>
          </a:p>
          <a:p>
            <a:r>
              <a:rPr lang="en-US" sz="2400" b="1" i="0" dirty="0">
                <a:solidFill>
                  <a:srgbClr val="FFC000"/>
                </a:solidFill>
                <a:effectLst/>
                <a:latin typeface="Inter"/>
              </a:rPr>
              <a:t>Divide the sum of the squared deviations by n – 1 (for a sample) or N (for a population).</a:t>
            </a:r>
          </a:p>
          <a:p>
            <a:r>
              <a:rPr lang="en-US" sz="2400" b="1" i="0" dirty="0">
                <a:solidFill>
                  <a:srgbClr val="FFC000"/>
                </a:solidFill>
                <a:effectLst/>
                <a:latin typeface="Inter"/>
              </a:rPr>
              <a:t>Find the square root of the number you found.</a:t>
            </a:r>
          </a:p>
        </p:txBody>
      </p:sp>
      <p:sp>
        <p:nvSpPr>
          <p:cNvPr id="20" name="Slide Number Placeholder 19">
            <a:extLst>
              <a:ext uri="{FF2B5EF4-FFF2-40B4-BE49-F238E27FC236}">
                <a16:creationId xmlns="" xmlns:a16="http://schemas.microsoft.com/office/drawing/2014/main" id="{37E39FF7-9C85-62FF-2EC9-6106D01055AB}"/>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14</a:t>
            </a:fld>
            <a:endParaRPr lang="en-US" dirty="0"/>
          </a:p>
        </p:txBody>
      </p:sp>
      <p:sp>
        <p:nvSpPr>
          <p:cNvPr id="5" name="Rectangle 4">
            <a:extLst>
              <a:ext uri="{FF2B5EF4-FFF2-40B4-BE49-F238E27FC236}">
                <a16:creationId xmlns="" xmlns:a16="http://schemas.microsoft.com/office/drawing/2014/main" id="{0EC463DA-E0DF-E5CC-322A-ED892053EB5F}"/>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CEB2C36F-2E03-2808-9E21-25715F41F2FB}"/>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4F301974-9647-1639-3E95-519CA51AD578}"/>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3311B726-1427-FC16-97CD-73072FA15493}"/>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C4E880A7-0B1A-2476-27D7-D708AED7A9A8}"/>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62995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E943A7D-3DF2-D2EE-465D-FD211DC05167}"/>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F17C7CC7-D75C-475B-567E-204E36DF5CDD}"/>
              </a:ext>
            </a:extLst>
          </p:cNvPr>
          <p:cNvSpPr>
            <a:spLocks noGrp="1"/>
          </p:cNvSpPr>
          <p:nvPr>
            <p:ph type="title"/>
          </p:nvPr>
        </p:nvSpPr>
        <p:spPr>
          <a:xfrm>
            <a:off x="0" y="1"/>
            <a:ext cx="3500712" cy="672147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Franklin Gothic Heavy" panose="020B0903020102020204" pitchFamily="34" charset="0"/>
              </a:rPr>
              <a:t>Standard Deviation Formula For Populations</a:t>
            </a:r>
          </a:p>
        </p:txBody>
      </p:sp>
      <p:sp>
        <p:nvSpPr>
          <p:cNvPr id="4" name="Content Placeholder 3">
            <a:extLst>
              <a:ext uri="{FF2B5EF4-FFF2-40B4-BE49-F238E27FC236}">
                <a16:creationId xmlns="" xmlns:a16="http://schemas.microsoft.com/office/drawing/2014/main" id="{ACD33B31-47B4-DED8-FE90-D5A1C0C63497}"/>
              </a:ext>
            </a:extLst>
          </p:cNvPr>
          <p:cNvSpPr>
            <a:spLocks noGrp="1"/>
          </p:cNvSpPr>
          <p:nvPr>
            <p:ph idx="1"/>
          </p:nvPr>
        </p:nvSpPr>
        <p:spPr>
          <a:xfrm>
            <a:off x="3697431" y="310532"/>
            <a:ext cx="7814383" cy="5984875"/>
          </a:xfrm>
        </p:spPr>
        <p:txBody>
          <a:bodyPr>
            <a:normAutofit/>
          </a:bodyPr>
          <a:lstStyle/>
          <a:p>
            <a:pPr marL="0" indent="0">
              <a:buNone/>
            </a:pPr>
            <a:r>
              <a:rPr kumimoji="0" lang="en-US" altLang="en-US" sz="2400" b="1" i="0" u="none" strike="noStrike" cap="none" normalizeH="0" baseline="0" dirty="0">
                <a:ln>
                  <a:noFill/>
                </a:ln>
                <a:solidFill>
                  <a:schemeClr val="bg1"/>
                </a:solidFill>
                <a:effectLst/>
                <a:latin typeface="Inter"/>
              </a:rPr>
              <a:t>If you have data from the entire population, use the population standard deviation formula: </a:t>
            </a:r>
            <a:r>
              <a:rPr kumimoji="0" lang="en-US" altLang="en-US" sz="4800" b="1" i="0" u="none" strike="noStrike" cap="none" normalizeH="0" baseline="0" dirty="0">
                <a:ln>
                  <a:noFill/>
                </a:ln>
                <a:solidFill>
                  <a:schemeClr val="bg1"/>
                </a:solidFill>
                <a:effectLst/>
                <a:latin typeface="Inter"/>
              </a:rPr>
              <a:t>  </a:t>
            </a:r>
          </a:p>
          <a:p>
            <a:pPr marL="0" indent="0">
              <a:buNone/>
            </a:pPr>
            <a:endParaRPr lang="en-US" sz="4800" b="1" dirty="0">
              <a:latin typeface="Inter"/>
            </a:endParaRPr>
          </a:p>
          <a:p>
            <a:pPr marL="0" indent="0">
              <a:buNone/>
            </a:pPr>
            <a:endParaRPr lang="en-US" sz="4800" b="1" dirty="0">
              <a:latin typeface="Inter"/>
            </a:endParaRPr>
          </a:p>
          <a:p>
            <a:pPr marL="0" indent="0">
              <a:buNone/>
            </a:pPr>
            <a:endParaRPr lang="en-US" sz="4800" b="1" i="0" dirty="0">
              <a:effectLst/>
              <a:latin typeface="Inter"/>
            </a:endParaRPr>
          </a:p>
          <a:p>
            <a:pPr marL="0" indent="0">
              <a:buNone/>
            </a:pPr>
            <a:endParaRPr lang="en-US" sz="4800" b="1" dirty="0">
              <a:latin typeface="Inter"/>
            </a:endParaRPr>
          </a:p>
          <a:p>
            <a:pPr marL="0" indent="0">
              <a:buNone/>
            </a:pPr>
            <a:endParaRPr lang="en-US" sz="4800" b="1" i="0" dirty="0">
              <a:effectLst/>
              <a:latin typeface="Inter"/>
            </a:endParaRPr>
          </a:p>
        </p:txBody>
      </p:sp>
      <p:sp>
        <p:nvSpPr>
          <p:cNvPr id="20" name="Slide Number Placeholder 19">
            <a:extLst>
              <a:ext uri="{FF2B5EF4-FFF2-40B4-BE49-F238E27FC236}">
                <a16:creationId xmlns="" xmlns:a16="http://schemas.microsoft.com/office/drawing/2014/main" id="{22960F6A-6703-B8B9-F281-AE8893F415F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15</a:t>
            </a:fld>
            <a:endParaRPr lang="en-US" dirty="0"/>
          </a:p>
        </p:txBody>
      </p:sp>
      <p:sp>
        <p:nvSpPr>
          <p:cNvPr id="5" name="Rectangle 4">
            <a:extLst>
              <a:ext uri="{FF2B5EF4-FFF2-40B4-BE49-F238E27FC236}">
                <a16:creationId xmlns="" xmlns:a16="http://schemas.microsoft.com/office/drawing/2014/main" id="{53989E75-286B-903C-023B-48C84AEFFEF8}"/>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6" name="Rectangle 5">
            <a:extLst>
              <a:ext uri="{FF2B5EF4-FFF2-40B4-BE49-F238E27FC236}">
                <a16:creationId xmlns="" xmlns:a16="http://schemas.microsoft.com/office/drawing/2014/main" id="{D08D64DA-1A07-2961-4C9F-0504FEEDA889}"/>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7" name="Rectangle 6">
            <a:extLst>
              <a:ext uri="{FF2B5EF4-FFF2-40B4-BE49-F238E27FC236}">
                <a16:creationId xmlns="" xmlns:a16="http://schemas.microsoft.com/office/drawing/2014/main" id="{4261A76C-9643-5871-CE51-18A50292011E}"/>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8" name="Rectangle 7">
            <a:extLst>
              <a:ext uri="{FF2B5EF4-FFF2-40B4-BE49-F238E27FC236}">
                <a16:creationId xmlns="" xmlns:a16="http://schemas.microsoft.com/office/drawing/2014/main" id="{6DA29E8C-78DC-FDC7-B4DE-6CAA50A9D9FB}"/>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10" name="Isosceles Triangle 9">
            <a:extLst>
              <a:ext uri="{FF2B5EF4-FFF2-40B4-BE49-F238E27FC236}">
                <a16:creationId xmlns="" xmlns:a16="http://schemas.microsoft.com/office/drawing/2014/main" id="{D8FF8322-21C2-45E7-8547-5E59CC5CD88A}"/>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074" name="Picture 2" descr="\sigma =\sqrt{\dfrac{\sum{(X - \mu)^2}}{N}}">
            <a:extLst>
              <a:ext uri="{FF2B5EF4-FFF2-40B4-BE49-F238E27FC236}">
                <a16:creationId xmlns="" xmlns:a16="http://schemas.microsoft.com/office/drawing/2014/main" id="{04EC9EF1-4661-2D57-9158-CFA964066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720" y="3128375"/>
            <a:ext cx="2051938" cy="5881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igma">
            <a:extLst>
              <a:ext uri="{FF2B5EF4-FFF2-40B4-BE49-F238E27FC236}">
                <a16:creationId xmlns="" xmlns:a16="http://schemas.microsoft.com/office/drawing/2014/main" id="{0DE15E8C-F112-642E-BE3E-6BF8F87C9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085" y="2922806"/>
            <a:ext cx="143766" cy="1045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m">
            <a:extLst>
              <a:ext uri="{FF2B5EF4-FFF2-40B4-BE49-F238E27FC236}">
                <a16:creationId xmlns="" xmlns:a16="http://schemas.microsoft.com/office/drawing/2014/main" id="{6DDE7981-EF97-2187-3124-B03706F6F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321" y="2883815"/>
            <a:ext cx="235254" cy="2483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X">
            <a:extLst>
              <a:ext uri="{FF2B5EF4-FFF2-40B4-BE49-F238E27FC236}">
                <a16:creationId xmlns="" xmlns:a16="http://schemas.microsoft.com/office/drawing/2014/main" id="{A7E85AC0-B7E9-DE7C-E1FA-4FE26FDD9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835" y="2905083"/>
            <a:ext cx="209115" cy="1699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
            <a:extLst>
              <a:ext uri="{FF2B5EF4-FFF2-40B4-BE49-F238E27FC236}">
                <a16:creationId xmlns="" xmlns:a16="http://schemas.microsoft.com/office/drawing/2014/main" id="{A3C5CF44-9FBB-2DEA-120F-68CC8F245D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2585" y="2908627"/>
            <a:ext cx="143766" cy="15683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N">
            <a:extLst>
              <a:ext uri="{FF2B5EF4-FFF2-40B4-BE49-F238E27FC236}">
                <a16:creationId xmlns="" xmlns:a16="http://schemas.microsoft.com/office/drawing/2014/main" id="{9357090E-E71C-5CC5-DB08-04219FD99C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9061" y="3543853"/>
            <a:ext cx="222185" cy="1699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FA80985B-9C14-6489-EDFD-2D0B254E59D0}"/>
              </a:ext>
            </a:extLst>
          </p:cNvPr>
          <p:cNvPicPr>
            <a:picLocks noChangeAspect="1"/>
          </p:cNvPicPr>
          <p:nvPr/>
        </p:nvPicPr>
        <p:blipFill rotWithShape="1">
          <a:blip r:embed="rId8">
            <a:extLst>
              <a:ext uri="{28A0092B-C50C-407E-A947-70E740481C1C}">
                <a14:useLocalDpi xmlns:a14="http://schemas.microsoft.com/office/drawing/2010/main" val="0"/>
              </a:ext>
            </a:extLst>
          </a:blip>
          <a:srcRect l="22184" t="27228" r="19541" b="35298"/>
          <a:stretch/>
        </p:blipFill>
        <p:spPr>
          <a:xfrm>
            <a:off x="3803309" y="2156346"/>
            <a:ext cx="8100240" cy="2006221"/>
          </a:xfrm>
          <a:prstGeom prst="rect">
            <a:avLst/>
          </a:prstGeom>
        </p:spPr>
      </p:pic>
    </p:spTree>
    <p:extLst>
      <p:ext uri="{BB962C8B-B14F-4D97-AF65-F5344CB8AC3E}">
        <p14:creationId xmlns:p14="http://schemas.microsoft.com/office/powerpoint/2010/main" val="10040892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18EC597-34E8-2B8E-5C11-02F3F02240E9}"/>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E6143B78-FEC9-AFC2-8E7D-C78E8F261073}"/>
              </a:ext>
            </a:extLst>
          </p:cNvPr>
          <p:cNvSpPr>
            <a:spLocks noGrp="1"/>
          </p:cNvSpPr>
          <p:nvPr>
            <p:ph type="title"/>
          </p:nvPr>
        </p:nvSpPr>
        <p:spPr>
          <a:xfrm>
            <a:off x="0" y="1"/>
            <a:ext cx="3500712" cy="672147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Franklin Gothic Heavy" panose="020B0903020102020204" pitchFamily="34" charset="0"/>
              </a:rPr>
              <a:t>Standard Deviation Formula For Samples</a:t>
            </a:r>
          </a:p>
        </p:txBody>
      </p:sp>
      <p:sp>
        <p:nvSpPr>
          <p:cNvPr id="4" name="Content Placeholder 3">
            <a:extLst>
              <a:ext uri="{FF2B5EF4-FFF2-40B4-BE49-F238E27FC236}">
                <a16:creationId xmlns="" xmlns:a16="http://schemas.microsoft.com/office/drawing/2014/main" id="{F704F306-C1B7-468B-3ADD-822C74374434}"/>
              </a:ext>
            </a:extLst>
          </p:cNvPr>
          <p:cNvSpPr>
            <a:spLocks noGrp="1"/>
          </p:cNvSpPr>
          <p:nvPr>
            <p:ph idx="1"/>
          </p:nvPr>
        </p:nvSpPr>
        <p:spPr>
          <a:xfrm>
            <a:off x="3697431" y="365124"/>
            <a:ext cx="7814383" cy="5984875"/>
          </a:xfrm>
        </p:spPr>
        <p:txBody>
          <a:bodyPr>
            <a:normAutofit/>
          </a:bodyPr>
          <a:lstStyle/>
          <a:p>
            <a:pPr marL="0" indent="0">
              <a:buNone/>
            </a:pPr>
            <a:r>
              <a:rPr kumimoji="0" lang="en-US" altLang="en-US" sz="2400" b="1" i="0" u="none" strike="noStrike" cap="none" normalizeH="0" baseline="0" dirty="0">
                <a:ln>
                  <a:noFill/>
                </a:ln>
                <a:solidFill>
                  <a:schemeClr val="bg1"/>
                </a:solidFill>
                <a:effectLst/>
                <a:latin typeface="Inter"/>
              </a:rPr>
              <a:t>If you have data from a sample, use the sample standard deviation formula:</a:t>
            </a:r>
            <a:r>
              <a:rPr kumimoji="0" lang="en-US" altLang="en-US" sz="4800" b="1" i="0" u="none" strike="noStrike" cap="none" normalizeH="0" baseline="0" dirty="0">
                <a:ln>
                  <a:noFill/>
                </a:ln>
                <a:solidFill>
                  <a:schemeClr val="bg1"/>
                </a:solidFill>
                <a:effectLst/>
                <a:latin typeface="Inter"/>
              </a:rPr>
              <a:t> </a:t>
            </a:r>
          </a:p>
          <a:p>
            <a:pPr marL="0" indent="0">
              <a:buNone/>
            </a:pPr>
            <a:endParaRPr kumimoji="0" lang="en-US" altLang="en-US" sz="4800" b="1" i="0" u="none" strike="noStrike" cap="none" normalizeH="0" baseline="0" dirty="0">
              <a:ln>
                <a:noFill/>
              </a:ln>
              <a:solidFill>
                <a:schemeClr val="bg1"/>
              </a:solidFill>
              <a:effectLst/>
              <a:latin typeface="Inter"/>
            </a:endParaRPr>
          </a:p>
          <a:p>
            <a:pPr marL="0" indent="0">
              <a:buNone/>
            </a:pPr>
            <a:endParaRPr lang="en-US" sz="4800" b="1" dirty="0">
              <a:latin typeface="Inter"/>
            </a:endParaRPr>
          </a:p>
          <a:p>
            <a:pPr marL="0" indent="0">
              <a:buNone/>
            </a:pPr>
            <a:endParaRPr lang="en-US" sz="4800" b="1" i="0" dirty="0">
              <a:effectLst/>
              <a:latin typeface="Inter"/>
            </a:endParaRPr>
          </a:p>
          <a:p>
            <a:pPr marL="0" indent="0">
              <a:buNone/>
            </a:pPr>
            <a:endParaRPr lang="en-US" sz="4800" b="1" dirty="0">
              <a:latin typeface="Inter"/>
            </a:endParaRPr>
          </a:p>
          <a:p>
            <a:pPr marL="0" indent="0">
              <a:buNone/>
            </a:pPr>
            <a:endParaRPr lang="en-US" sz="4800" b="1" i="0" dirty="0">
              <a:effectLst/>
              <a:latin typeface="Inter"/>
            </a:endParaRPr>
          </a:p>
        </p:txBody>
      </p:sp>
      <p:sp>
        <p:nvSpPr>
          <p:cNvPr id="20" name="Slide Number Placeholder 19">
            <a:extLst>
              <a:ext uri="{FF2B5EF4-FFF2-40B4-BE49-F238E27FC236}">
                <a16:creationId xmlns="" xmlns:a16="http://schemas.microsoft.com/office/drawing/2014/main" id="{AE6C2D6B-3FA9-4463-5087-3421BB48B1DA}"/>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16</a:t>
            </a:fld>
            <a:endParaRPr lang="en-US" dirty="0"/>
          </a:p>
        </p:txBody>
      </p:sp>
      <p:sp>
        <p:nvSpPr>
          <p:cNvPr id="5" name="Rectangle 4">
            <a:extLst>
              <a:ext uri="{FF2B5EF4-FFF2-40B4-BE49-F238E27FC236}">
                <a16:creationId xmlns="" xmlns:a16="http://schemas.microsoft.com/office/drawing/2014/main" id="{07995057-5278-79B3-EAA3-2C379C8E19D1}"/>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6" name="Rectangle 5">
            <a:extLst>
              <a:ext uri="{FF2B5EF4-FFF2-40B4-BE49-F238E27FC236}">
                <a16:creationId xmlns="" xmlns:a16="http://schemas.microsoft.com/office/drawing/2014/main" id="{62F8CEF2-6A47-7962-7297-8ED47A38F25D}"/>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7" name="Rectangle 6">
            <a:extLst>
              <a:ext uri="{FF2B5EF4-FFF2-40B4-BE49-F238E27FC236}">
                <a16:creationId xmlns="" xmlns:a16="http://schemas.microsoft.com/office/drawing/2014/main" id="{FEF9F186-D38F-C50A-A785-38C6DAEDE41A}"/>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8" name="Rectangle 7">
            <a:extLst>
              <a:ext uri="{FF2B5EF4-FFF2-40B4-BE49-F238E27FC236}">
                <a16:creationId xmlns="" xmlns:a16="http://schemas.microsoft.com/office/drawing/2014/main" id="{C0F4067C-1370-7D0F-D2AF-176984660D79}"/>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pic>
        <p:nvPicPr>
          <p:cNvPr id="3074" name="Picture 2" descr="\sigma =\sqrt{\dfrac{\sum{(X - \mu)^2}}{N}}">
            <a:extLst>
              <a:ext uri="{FF2B5EF4-FFF2-40B4-BE49-F238E27FC236}">
                <a16:creationId xmlns="" xmlns:a16="http://schemas.microsoft.com/office/drawing/2014/main" id="{EF48F9E8-C3B8-6596-EE6D-663B4F363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720" y="3128375"/>
            <a:ext cx="2051938" cy="5881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igma">
            <a:extLst>
              <a:ext uri="{FF2B5EF4-FFF2-40B4-BE49-F238E27FC236}">
                <a16:creationId xmlns="" xmlns:a16="http://schemas.microsoft.com/office/drawing/2014/main" id="{D5881CB4-3DFF-FA33-EF90-E5ED652B6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085" y="2922806"/>
            <a:ext cx="143766" cy="1045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m">
            <a:extLst>
              <a:ext uri="{FF2B5EF4-FFF2-40B4-BE49-F238E27FC236}">
                <a16:creationId xmlns="" xmlns:a16="http://schemas.microsoft.com/office/drawing/2014/main" id="{8E29D029-EB44-74C4-06FF-F0B8F08DD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321" y="2883815"/>
            <a:ext cx="235254" cy="2483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X">
            <a:extLst>
              <a:ext uri="{FF2B5EF4-FFF2-40B4-BE49-F238E27FC236}">
                <a16:creationId xmlns="" xmlns:a16="http://schemas.microsoft.com/office/drawing/2014/main" id="{C3DF727F-22F4-802C-B6C9-BFACD2C54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835" y="2905083"/>
            <a:ext cx="209115" cy="1699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
            <a:extLst>
              <a:ext uri="{FF2B5EF4-FFF2-40B4-BE49-F238E27FC236}">
                <a16:creationId xmlns="" xmlns:a16="http://schemas.microsoft.com/office/drawing/2014/main" id="{15CD2168-5D44-1A88-164A-3F16CBD7B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2585" y="2908627"/>
            <a:ext cx="143766" cy="15683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N">
            <a:extLst>
              <a:ext uri="{FF2B5EF4-FFF2-40B4-BE49-F238E27FC236}">
                <a16:creationId xmlns="" xmlns:a16="http://schemas.microsoft.com/office/drawing/2014/main" id="{16E00713-2C1C-A9DA-D60A-7F0265193E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9061" y="3543853"/>
            <a:ext cx="222185" cy="169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8FCE11EB-2FC8-EC50-D3C9-FC1B63718F1B}"/>
              </a:ext>
            </a:extLst>
          </p:cNvPr>
          <p:cNvPicPr>
            <a:picLocks noChangeAspect="1"/>
          </p:cNvPicPr>
          <p:nvPr/>
        </p:nvPicPr>
        <p:blipFill rotWithShape="1">
          <a:blip r:embed="rId8">
            <a:extLst>
              <a:ext uri="{28A0092B-C50C-407E-A947-70E740481C1C}">
                <a14:useLocalDpi xmlns:a14="http://schemas.microsoft.com/office/drawing/2010/main" val="0"/>
              </a:ext>
            </a:extLst>
          </a:blip>
          <a:srcRect l="24394" t="30456" r="20895" b="29544"/>
          <a:stretch/>
        </p:blipFill>
        <p:spPr>
          <a:xfrm>
            <a:off x="3697431" y="2542233"/>
            <a:ext cx="8305273" cy="3415588"/>
          </a:xfrm>
          <a:prstGeom prst="rect">
            <a:avLst/>
          </a:prstGeom>
        </p:spPr>
      </p:pic>
    </p:spTree>
    <p:extLst>
      <p:ext uri="{BB962C8B-B14F-4D97-AF65-F5344CB8AC3E}">
        <p14:creationId xmlns:p14="http://schemas.microsoft.com/office/powerpoint/2010/main" val="59581136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chemeClr val="accent2">
                    <a:lumMod val="20000"/>
                    <a:lumOff val="80000"/>
                  </a:schemeClr>
                </a:solidFill>
              </a:rPr>
              <a:t>Standard</a:t>
            </a:r>
            <a:br>
              <a:rPr lang="en-IN" b="1" dirty="0" smtClean="0">
                <a:solidFill>
                  <a:schemeClr val="accent2">
                    <a:lumMod val="20000"/>
                    <a:lumOff val="80000"/>
                  </a:schemeClr>
                </a:solidFill>
              </a:rPr>
            </a:br>
            <a:r>
              <a:rPr lang="en-IN" b="1" dirty="0" smtClean="0">
                <a:solidFill>
                  <a:schemeClr val="accent2">
                    <a:lumMod val="20000"/>
                    <a:lumOff val="80000"/>
                  </a:schemeClr>
                </a:solidFill>
              </a:rPr>
              <a:t>Deviation</a:t>
            </a:r>
            <a:br>
              <a:rPr lang="en-IN" b="1" dirty="0" smtClean="0">
                <a:solidFill>
                  <a:schemeClr val="accent2">
                    <a:lumMod val="20000"/>
                    <a:lumOff val="80000"/>
                  </a:schemeClr>
                </a:solidFill>
              </a:rPr>
            </a:br>
            <a:r>
              <a:rPr lang="en-IN" b="1" dirty="0" smtClean="0">
                <a:solidFill>
                  <a:schemeClr val="accent2">
                    <a:lumMod val="20000"/>
                    <a:lumOff val="80000"/>
                  </a:schemeClr>
                </a:solidFill>
              </a:rPr>
              <a:t>Formula </a:t>
            </a:r>
            <a:endParaRPr lang="en-IN" b="1"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r>
              <a:rPr lang="en-US" smtClean="0"/>
              <a:t>PAGE </a:t>
            </a:r>
            <a:fld id="{4A9B5881-4007-4345-955A-79C2656F0C49}" type="slidenum">
              <a:rPr lang="en-US" smtClean="0"/>
              <a:pPr/>
              <a:t>17</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2627" y="365125"/>
            <a:ext cx="5459104"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03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60000"/>
                    <a:lumOff val="40000"/>
                  </a:schemeClr>
                </a:solidFill>
              </a:rPr>
              <a:t>Example of standard deviation</a:t>
            </a:r>
            <a:endParaRPr lang="en-IN" b="1" dirty="0">
              <a:solidFill>
                <a:schemeClr val="accent2">
                  <a:lumMod val="60000"/>
                  <a:lumOff val="40000"/>
                </a:schemeClr>
              </a:solidFill>
            </a:endParaRPr>
          </a:p>
        </p:txBody>
      </p:sp>
      <p:sp>
        <p:nvSpPr>
          <p:cNvPr id="4" name="Slide Number Placeholder 3"/>
          <p:cNvSpPr>
            <a:spLocks noGrp="1"/>
          </p:cNvSpPr>
          <p:nvPr>
            <p:ph type="sldNum" sz="quarter" idx="10"/>
          </p:nvPr>
        </p:nvSpPr>
        <p:spPr/>
        <p:txBody>
          <a:bodyPr/>
          <a:lstStyle/>
          <a:p>
            <a:r>
              <a:rPr lang="en-US" smtClean="0"/>
              <a:t>PAGE </a:t>
            </a:r>
            <a:fld id="{4A9B5881-4007-4345-955A-79C2656F0C49}" type="slidenum">
              <a:rPr lang="en-US" smtClean="0"/>
              <a:pPr/>
              <a:t>18</a:t>
            </a:fld>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0239" y="286603"/>
            <a:ext cx="7069540" cy="524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94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 of standard deviation</a:t>
            </a:r>
          </a:p>
        </p:txBody>
      </p:sp>
      <p:sp>
        <p:nvSpPr>
          <p:cNvPr id="4" name="Slide Number Placeholder 3"/>
          <p:cNvSpPr>
            <a:spLocks noGrp="1"/>
          </p:cNvSpPr>
          <p:nvPr>
            <p:ph type="sldNum" sz="quarter" idx="10"/>
          </p:nvPr>
        </p:nvSpPr>
        <p:spPr/>
        <p:txBody>
          <a:bodyPr/>
          <a:lstStyle/>
          <a:p>
            <a:r>
              <a:rPr lang="en-US" smtClean="0"/>
              <a:t>PAGE </a:t>
            </a:r>
            <a:fld id="{4A9B5881-4007-4345-955A-79C2656F0C49}" type="slidenum">
              <a:rPr lang="en-US" smtClean="0"/>
              <a:pPr/>
              <a:t>19</a:t>
            </a:fld>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8351" y="409433"/>
            <a:ext cx="7506269" cy="573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90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F58AE6-56F6-44E8-8BBF-23277B1773E4}"/>
              </a:ext>
            </a:extLst>
          </p:cNvPr>
          <p:cNvSpPr>
            <a:spLocks noGrp="1"/>
          </p:cNvSpPr>
          <p:nvPr>
            <p:ph type="title"/>
          </p:nvPr>
        </p:nvSpPr>
        <p:spPr/>
        <p:txBody>
          <a:bodyPr/>
          <a:lstStyle/>
          <a:p>
            <a:pPr algn="ctr"/>
            <a:r>
              <a:rPr lang="en-US" sz="6600" b="1" dirty="0">
                <a:solidFill>
                  <a:schemeClr val="accent2">
                    <a:lumMod val="40000"/>
                    <a:lumOff val="60000"/>
                  </a:schemeClr>
                </a:solidFill>
              </a:rPr>
              <a:t>What is Variability?</a:t>
            </a:r>
          </a:p>
        </p:txBody>
      </p:sp>
      <p:sp>
        <p:nvSpPr>
          <p:cNvPr id="4" name="Content Placeholder 3">
            <a:extLst>
              <a:ext uri="{FF2B5EF4-FFF2-40B4-BE49-F238E27FC236}">
                <a16:creationId xmlns="" xmlns:a16="http://schemas.microsoft.com/office/drawing/2014/main" id="{8B863B31-6429-468C-9624-0D0BBDBACA62}"/>
              </a:ext>
            </a:extLst>
          </p:cNvPr>
          <p:cNvSpPr>
            <a:spLocks noGrp="1"/>
          </p:cNvSpPr>
          <p:nvPr>
            <p:ph idx="1"/>
          </p:nvPr>
        </p:nvSpPr>
        <p:spPr/>
        <p:txBody>
          <a:bodyPr>
            <a:normAutofit/>
          </a:bodyPr>
          <a:lstStyle/>
          <a:p>
            <a:r>
              <a:rPr lang="en-US" sz="2800" b="1" dirty="0"/>
              <a:t>Variability describes how far apart data points lie from each other &amp; from the center of a distribution. Along with measures of central tendency, measures of variability give you descriptive statistics that summarize your data.</a:t>
            </a:r>
            <a:endParaRPr lang="en-US" sz="2800" dirty="0"/>
          </a:p>
        </p:txBody>
      </p:sp>
      <p:sp>
        <p:nvSpPr>
          <p:cNvPr id="20" name="Slide Number Placeholder 19">
            <a:extLst>
              <a:ext uri="{FF2B5EF4-FFF2-40B4-BE49-F238E27FC236}">
                <a16:creationId xmlns=""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a:t>
            </a:fld>
            <a:endParaRPr lang="en-US" dirty="0"/>
          </a:p>
          <a:p>
            <a:endParaRPr lang="en-US" dirty="0"/>
          </a:p>
        </p:txBody>
      </p:sp>
      <p:sp>
        <p:nvSpPr>
          <p:cNvPr id="5" name="Rectangle 4">
            <a:extLst>
              <a:ext uri="{FF2B5EF4-FFF2-40B4-BE49-F238E27FC236}">
                <a16:creationId xmlns="" xmlns:a16="http://schemas.microsoft.com/office/drawing/2014/main" id="{093D1241-4F6B-4523-A0D3-68E3CDBC0F28}"/>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C7BF8379-6FA4-47C8-A343-950346DD4931}"/>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CD0DE557-B4FF-44B4-B945-B5B41DBDA39C}"/>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BB801CDE-088C-4A56-83CA-BF9F271065B0}"/>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792980D7-ED01-4955-83DB-59BA18C94FBA}"/>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939DC4F-DB74-2018-DAFA-974DEA0D3660}"/>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FE4B5550-E715-2E83-E5AB-9A049911DF6C}"/>
              </a:ext>
            </a:extLst>
          </p:cNvPr>
          <p:cNvSpPr>
            <a:spLocks noGrp="1"/>
          </p:cNvSpPr>
          <p:nvPr>
            <p:ph type="title"/>
          </p:nvPr>
        </p:nvSpPr>
        <p:spPr>
          <a:xfrm>
            <a:off x="0" y="1"/>
            <a:ext cx="3500712" cy="6721472"/>
          </a:xfrm>
        </p:spPr>
        <p:txBody>
          <a:bodyPr/>
          <a:lstStyle/>
          <a:p>
            <a:pPr marL="0" indent="0" algn="ctr">
              <a:buNone/>
            </a:pPr>
            <a:r>
              <a:rPr lang="en-US" sz="5400" b="1" i="0" dirty="0">
                <a:effectLst/>
                <a:latin typeface="Bahnschrift" panose="020B0502040204020203" pitchFamily="34" charset="0"/>
              </a:rPr>
              <a:t>Variance</a:t>
            </a:r>
          </a:p>
        </p:txBody>
      </p:sp>
      <p:sp>
        <p:nvSpPr>
          <p:cNvPr id="4" name="Content Placeholder 3">
            <a:extLst>
              <a:ext uri="{FF2B5EF4-FFF2-40B4-BE49-F238E27FC236}">
                <a16:creationId xmlns="" xmlns:a16="http://schemas.microsoft.com/office/drawing/2014/main" id="{AF489BAA-8907-4A3E-336B-D27ED412BBBD}"/>
              </a:ext>
            </a:extLst>
          </p:cNvPr>
          <p:cNvSpPr>
            <a:spLocks noGrp="1"/>
          </p:cNvSpPr>
          <p:nvPr>
            <p:ph idx="1"/>
          </p:nvPr>
        </p:nvSpPr>
        <p:spPr>
          <a:xfrm>
            <a:off x="3697432" y="474785"/>
            <a:ext cx="7814383" cy="5984875"/>
          </a:xfrm>
        </p:spPr>
        <p:txBody>
          <a:bodyPr>
            <a:normAutofit fontScale="55000" lnSpcReduction="20000"/>
          </a:bodyPr>
          <a:lstStyle/>
          <a:p>
            <a:r>
              <a:rPr lang="en-US" sz="4800" b="1" i="0" dirty="0">
                <a:effectLst/>
                <a:latin typeface="Inter"/>
              </a:rPr>
              <a:t>The </a:t>
            </a:r>
            <a:r>
              <a:rPr lang="en-US" sz="4800" b="1" i="0" dirty="0">
                <a:solidFill>
                  <a:srgbClr val="FFC000"/>
                </a:solidFill>
                <a:effectLst/>
                <a:latin typeface="Inter"/>
              </a:rPr>
              <a:t>variance</a:t>
            </a:r>
            <a:r>
              <a:rPr lang="en-US" sz="4800" b="1" i="0" dirty="0">
                <a:effectLst/>
                <a:latin typeface="Inter"/>
              </a:rPr>
              <a:t> is the average of squared deviations from the mean. A deviation from the mean is how far a score lies from the mean.</a:t>
            </a:r>
          </a:p>
          <a:p>
            <a:endParaRPr lang="en-US" sz="4800" b="1" i="0" dirty="0">
              <a:effectLst/>
              <a:latin typeface="Inter"/>
            </a:endParaRPr>
          </a:p>
          <a:p>
            <a:r>
              <a:rPr lang="en-US" sz="4800" b="1" i="0" dirty="0">
                <a:effectLst/>
                <a:latin typeface="Inter"/>
              </a:rPr>
              <a:t>Variance is the square of the standard deviation. This means that the units of variance are much larger than those of a typical value of a data set.</a:t>
            </a:r>
          </a:p>
          <a:p>
            <a:endParaRPr lang="en-US" sz="4800" b="1" i="0" dirty="0">
              <a:effectLst/>
              <a:latin typeface="Inter"/>
            </a:endParaRPr>
          </a:p>
          <a:p>
            <a:r>
              <a:rPr lang="en-US" sz="4800" b="1" i="0" dirty="0">
                <a:effectLst/>
                <a:latin typeface="Inter"/>
              </a:rPr>
              <a:t>While it’s harder to interpret the variance number intuitively, it’s important to calculate variance for comparing different data sets in statistical tests like </a:t>
            </a:r>
            <a:r>
              <a:rPr lang="en-US" sz="4800" b="1" i="0" dirty="0">
                <a:solidFill>
                  <a:srgbClr val="FFC000"/>
                </a:solidFill>
                <a:effectLst/>
                <a:latin typeface="Inter"/>
              </a:rPr>
              <a:t>ANOVA</a:t>
            </a:r>
            <a:r>
              <a:rPr lang="en-US" sz="4800" b="1" i="0" dirty="0">
                <a:effectLst/>
                <a:latin typeface="Inter"/>
              </a:rPr>
              <a:t>.</a:t>
            </a:r>
          </a:p>
          <a:p>
            <a:endParaRPr lang="en-US" sz="4800" b="1" i="0" dirty="0">
              <a:effectLst/>
              <a:latin typeface="Inter"/>
            </a:endParaRPr>
          </a:p>
          <a:p>
            <a:r>
              <a:rPr lang="en-US" sz="4800" b="1" i="0" dirty="0">
                <a:effectLst/>
                <a:latin typeface="Inter"/>
              </a:rPr>
              <a:t>Variance reflects the degree of spread in the data set. The more spread the data, the larger the variance is in relation to the mean.</a:t>
            </a:r>
            <a:endParaRPr lang="en-US" sz="4800" b="1" dirty="0">
              <a:latin typeface="Inter"/>
            </a:endParaRPr>
          </a:p>
          <a:p>
            <a:pPr marL="0" indent="0">
              <a:buNone/>
            </a:pPr>
            <a:endParaRPr lang="en-US" sz="4800" b="1" i="0" dirty="0">
              <a:effectLst/>
              <a:latin typeface="Inter"/>
            </a:endParaRPr>
          </a:p>
        </p:txBody>
      </p:sp>
      <p:sp>
        <p:nvSpPr>
          <p:cNvPr id="20" name="Slide Number Placeholder 19">
            <a:extLst>
              <a:ext uri="{FF2B5EF4-FFF2-40B4-BE49-F238E27FC236}">
                <a16:creationId xmlns="" xmlns:a16="http://schemas.microsoft.com/office/drawing/2014/main" id="{4A25218B-1CD7-6BA8-2081-DA8B292AE8D9}"/>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20</a:t>
            </a:fld>
            <a:endParaRPr lang="en-US" dirty="0"/>
          </a:p>
        </p:txBody>
      </p:sp>
      <p:sp>
        <p:nvSpPr>
          <p:cNvPr id="5" name="Rectangle 4">
            <a:extLst>
              <a:ext uri="{FF2B5EF4-FFF2-40B4-BE49-F238E27FC236}">
                <a16:creationId xmlns="" xmlns:a16="http://schemas.microsoft.com/office/drawing/2014/main" id="{1CF7E21E-6418-790E-DAE7-D3D3477A3278}"/>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6" name="Rectangle 5">
            <a:extLst>
              <a:ext uri="{FF2B5EF4-FFF2-40B4-BE49-F238E27FC236}">
                <a16:creationId xmlns="" xmlns:a16="http://schemas.microsoft.com/office/drawing/2014/main" id="{D9A60A5F-B53A-FA36-847A-631298C8572B}"/>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7" name="Rectangle 6">
            <a:extLst>
              <a:ext uri="{FF2B5EF4-FFF2-40B4-BE49-F238E27FC236}">
                <a16:creationId xmlns="" xmlns:a16="http://schemas.microsoft.com/office/drawing/2014/main" id="{30C3CBCB-CFA0-4573-889A-B723FBA1EA4C}"/>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8" name="Rectangle 7">
            <a:extLst>
              <a:ext uri="{FF2B5EF4-FFF2-40B4-BE49-F238E27FC236}">
                <a16:creationId xmlns="" xmlns:a16="http://schemas.microsoft.com/office/drawing/2014/main" id="{68D1D916-A122-EA86-B5EE-CEACA9E6CB0D}"/>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pic>
        <p:nvPicPr>
          <p:cNvPr id="3075" name="Picture 3" descr="\sigma">
            <a:extLst>
              <a:ext uri="{FF2B5EF4-FFF2-40B4-BE49-F238E27FC236}">
                <a16:creationId xmlns="" xmlns:a16="http://schemas.microsoft.com/office/drawing/2014/main" id="{2D8019A8-D7E6-47A5-5F7E-BC4B151F3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085" y="2922806"/>
            <a:ext cx="143766" cy="1045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m">
            <a:extLst>
              <a:ext uri="{FF2B5EF4-FFF2-40B4-BE49-F238E27FC236}">
                <a16:creationId xmlns="" xmlns:a16="http://schemas.microsoft.com/office/drawing/2014/main" id="{817D1415-8568-9BAF-8ED4-7B1B7EA77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321" y="2883815"/>
            <a:ext cx="235254" cy="2483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X">
            <a:extLst>
              <a:ext uri="{FF2B5EF4-FFF2-40B4-BE49-F238E27FC236}">
                <a16:creationId xmlns="" xmlns:a16="http://schemas.microsoft.com/office/drawing/2014/main" id="{623C5C6D-71FF-EDD0-9D3C-8334EA9FF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835" y="2905083"/>
            <a:ext cx="209115" cy="1699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
            <a:extLst>
              <a:ext uri="{FF2B5EF4-FFF2-40B4-BE49-F238E27FC236}">
                <a16:creationId xmlns="" xmlns:a16="http://schemas.microsoft.com/office/drawing/2014/main" id="{E69934CD-DEF2-D771-A80C-941580C32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2585" y="2908627"/>
            <a:ext cx="143766" cy="15683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N">
            <a:extLst>
              <a:ext uri="{FF2B5EF4-FFF2-40B4-BE49-F238E27FC236}">
                <a16:creationId xmlns="" xmlns:a16="http://schemas.microsoft.com/office/drawing/2014/main" id="{04AC7976-3D57-1FD8-0F15-7B4FC47BD1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9061" y="3543853"/>
            <a:ext cx="222185" cy="16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7998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4E30D88-F1F8-E78E-8210-A85A03FA1BCB}"/>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5ABFD2BA-CD21-3F67-8C64-B492D94A608E}"/>
              </a:ext>
            </a:extLst>
          </p:cNvPr>
          <p:cNvSpPr>
            <a:spLocks noGrp="1"/>
          </p:cNvSpPr>
          <p:nvPr>
            <p:ph type="title"/>
          </p:nvPr>
        </p:nvSpPr>
        <p:spPr>
          <a:xfrm>
            <a:off x="0" y="1"/>
            <a:ext cx="3500712" cy="6721472"/>
          </a:xfrm>
        </p:spPr>
        <p:txBody>
          <a:bodyPr/>
          <a:lstStyle/>
          <a:p>
            <a:pPr marL="0" indent="0" algn="ctr">
              <a:buNone/>
            </a:pPr>
            <a:r>
              <a:rPr lang="en-US" sz="5400" b="1" i="0" dirty="0">
                <a:effectLst/>
                <a:latin typeface="Bahnschrift" panose="020B0502040204020203" pitchFamily="34" charset="0"/>
              </a:rPr>
              <a:t>Variance</a:t>
            </a:r>
            <a:br>
              <a:rPr lang="en-US" sz="5400" b="1" i="0" dirty="0">
                <a:effectLst/>
                <a:latin typeface="Bahnschrift" panose="020B0502040204020203" pitchFamily="34" charset="0"/>
              </a:rPr>
            </a:br>
            <a:r>
              <a:rPr lang="en-US" sz="5400" b="1" i="0" dirty="0">
                <a:effectLst/>
                <a:latin typeface="Bahnschrift" panose="020B0502040204020203" pitchFamily="34" charset="0"/>
              </a:rPr>
              <a:t>Formula</a:t>
            </a:r>
          </a:p>
        </p:txBody>
      </p:sp>
      <p:sp>
        <p:nvSpPr>
          <p:cNvPr id="4" name="Content Placeholder 3">
            <a:extLst>
              <a:ext uri="{FF2B5EF4-FFF2-40B4-BE49-F238E27FC236}">
                <a16:creationId xmlns="" xmlns:a16="http://schemas.microsoft.com/office/drawing/2014/main" id="{717D1A3F-C368-91E3-A6CD-5A98B9EA8764}"/>
              </a:ext>
            </a:extLst>
          </p:cNvPr>
          <p:cNvSpPr>
            <a:spLocks noGrp="1"/>
          </p:cNvSpPr>
          <p:nvPr>
            <p:ph idx="1"/>
          </p:nvPr>
        </p:nvSpPr>
        <p:spPr>
          <a:xfrm>
            <a:off x="3697432" y="474785"/>
            <a:ext cx="7814383" cy="5984875"/>
          </a:xfrm>
        </p:spPr>
        <p:txBody>
          <a:bodyPr>
            <a:normAutofit/>
          </a:bodyPr>
          <a:lstStyle/>
          <a:p>
            <a:pPr marL="0" indent="0">
              <a:buNone/>
            </a:pPr>
            <a:r>
              <a:rPr lang="en-US" sz="4800" b="1" i="0" dirty="0">
                <a:effectLst/>
                <a:latin typeface="Inter"/>
              </a:rPr>
              <a:t> </a:t>
            </a:r>
          </a:p>
        </p:txBody>
      </p:sp>
      <p:sp>
        <p:nvSpPr>
          <p:cNvPr id="20" name="Slide Number Placeholder 19">
            <a:extLst>
              <a:ext uri="{FF2B5EF4-FFF2-40B4-BE49-F238E27FC236}">
                <a16:creationId xmlns="" xmlns:a16="http://schemas.microsoft.com/office/drawing/2014/main" id="{FD62FE79-ECB5-8B4F-0C5A-FC400D5F0D0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21</a:t>
            </a:fld>
            <a:endParaRPr lang="en-US" dirty="0"/>
          </a:p>
        </p:txBody>
      </p:sp>
      <p:sp>
        <p:nvSpPr>
          <p:cNvPr id="5" name="Rectangle 4">
            <a:extLst>
              <a:ext uri="{FF2B5EF4-FFF2-40B4-BE49-F238E27FC236}">
                <a16:creationId xmlns="" xmlns:a16="http://schemas.microsoft.com/office/drawing/2014/main" id="{3255C764-9D53-9F4C-27C7-E1F6F59CA825}"/>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6" name="Rectangle 5">
            <a:extLst>
              <a:ext uri="{FF2B5EF4-FFF2-40B4-BE49-F238E27FC236}">
                <a16:creationId xmlns="" xmlns:a16="http://schemas.microsoft.com/office/drawing/2014/main" id="{122A7804-3801-5995-FF2B-EDB3C2FA5407}"/>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7" name="Rectangle 6">
            <a:extLst>
              <a:ext uri="{FF2B5EF4-FFF2-40B4-BE49-F238E27FC236}">
                <a16:creationId xmlns="" xmlns:a16="http://schemas.microsoft.com/office/drawing/2014/main" id="{80F6C832-58DE-89B1-A3DC-198E071FE953}"/>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sp>
        <p:nvSpPr>
          <p:cNvPr id="8" name="Rectangle 7">
            <a:extLst>
              <a:ext uri="{FF2B5EF4-FFF2-40B4-BE49-F238E27FC236}">
                <a16:creationId xmlns="" xmlns:a16="http://schemas.microsoft.com/office/drawing/2014/main" id="{15ADC5C6-1915-76B6-BA47-FDC5221F7790}"/>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bg1"/>
              </a:solidFill>
            </a:endParaRPr>
          </a:p>
        </p:txBody>
      </p:sp>
      <p:pic>
        <p:nvPicPr>
          <p:cNvPr id="3075" name="Picture 3" descr="\sigma">
            <a:extLst>
              <a:ext uri="{FF2B5EF4-FFF2-40B4-BE49-F238E27FC236}">
                <a16:creationId xmlns="" xmlns:a16="http://schemas.microsoft.com/office/drawing/2014/main" id="{AE81B865-90F2-1815-C718-D2958CD9A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085" y="2922806"/>
            <a:ext cx="143766" cy="1045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m">
            <a:extLst>
              <a:ext uri="{FF2B5EF4-FFF2-40B4-BE49-F238E27FC236}">
                <a16:creationId xmlns="" xmlns:a16="http://schemas.microsoft.com/office/drawing/2014/main" id="{C1D8F7BB-D4C9-EDEE-F326-04D257F02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321" y="2883815"/>
            <a:ext cx="235254" cy="2483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X">
            <a:extLst>
              <a:ext uri="{FF2B5EF4-FFF2-40B4-BE49-F238E27FC236}">
                <a16:creationId xmlns="" xmlns:a16="http://schemas.microsoft.com/office/drawing/2014/main" id="{37FAC820-FD75-34C0-C613-E84F31D17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835" y="2905083"/>
            <a:ext cx="209115" cy="1699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
            <a:extLst>
              <a:ext uri="{FF2B5EF4-FFF2-40B4-BE49-F238E27FC236}">
                <a16:creationId xmlns="" xmlns:a16="http://schemas.microsoft.com/office/drawing/2014/main" id="{17EE4FBC-25BF-0426-A77C-AD1BD3A6F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2585" y="2908627"/>
            <a:ext cx="143766" cy="15683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N">
            <a:extLst>
              <a:ext uri="{FF2B5EF4-FFF2-40B4-BE49-F238E27FC236}">
                <a16:creationId xmlns="" xmlns:a16="http://schemas.microsoft.com/office/drawing/2014/main" id="{36CE9113-45AD-B690-03C6-72EB900773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9061" y="3543853"/>
            <a:ext cx="222185" cy="169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22D0AB86-5925-4E42-3676-834619DFEDFE}"/>
              </a:ext>
            </a:extLst>
          </p:cNvPr>
          <p:cNvPicPr>
            <a:picLocks noChangeAspect="1"/>
          </p:cNvPicPr>
          <p:nvPr/>
        </p:nvPicPr>
        <p:blipFill rotWithShape="1">
          <a:blip r:embed="rId7"/>
          <a:srcRect l="26527" t="9544" r="18289" b="51675"/>
          <a:stretch/>
        </p:blipFill>
        <p:spPr>
          <a:xfrm>
            <a:off x="5327260" y="353861"/>
            <a:ext cx="6728059" cy="2659629"/>
          </a:xfrm>
          <a:prstGeom prst="rect">
            <a:avLst/>
          </a:prstGeom>
        </p:spPr>
      </p:pic>
      <p:pic>
        <p:nvPicPr>
          <p:cNvPr id="10" name="Picture 9">
            <a:extLst>
              <a:ext uri="{FF2B5EF4-FFF2-40B4-BE49-F238E27FC236}">
                <a16:creationId xmlns="" xmlns:a16="http://schemas.microsoft.com/office/drawing/2014/main" id="{55FC0A45-25FA-BDD9-43A0-A0F3FF6E66F0}"/>
              </a:ext>
            </a:extLst>
          </p:cNvPr>
          <p:cNvPicPr>
            <a:picLocks noChangeAspect="1"/>
          </p:cNvPicPr>
          <p:nvPr/>
        </p:nvPicPr>
        <p:blipFill rotWithShape="1">
          <a:blip r:embed="rId7"/>
          <a:srcRect l="27429" t="59053" r="19203" b="2166"/>
          <a:stretch/>
        </p:blipFill>
        <p:spPr>
          <a:xfrm>
            <a:off x="3697432" y="3518473"/>
            <a:ext cx="6506678" cy="2659629"/>
          </a:xfrm>
          <a:prstGeom prst="rect">
            <a:avLst/>
          </a:prstGeom>
        </p:spPr>
      </p:pic>
      <p:sp>
        <p:nvSpPr>
          <p:cNvPr id="12" name="TextBox 11">
            <a:extLst>
              <a:ext uri="{FF2B5EF4-FFF2-40B4-BE49-F238E27FC236}">
                <a16:creationId xmlns="" xmlns:a16="http://schemas.microsoft.com/office/drawing/2014/main" id="{D2DF4DD5-C41E-79AE-F99B-885B4B55EBCB}"/>
              </a:ext>
            </a:extLst>
          </p:cNvPr>
          <p:cNvSpPr txBox="1"/>
          <p:nvPr/>
        </p:nvSpPr>
        <p:spPr>
          <a:xfrm>
            <a:off x="3500712" y="1420942"/>
            <a:ext cx="6097604" cy="369332"/>
          </a:xfrm>
          <a:prstGeom prst="rect">
            <a:avLst/>
          </a:prstGeom>
          <a:noFill/>
        </p:spPr>
        <p:txBody>
          <a:bodyPr wrap="square">
            <a:spAutoFit/>
          </a:bodyPr>
          <a:lstStyle/>
          <a:p>
            <a:pPr algn="l"/>
            <a:r>
              <a:rPr lang="en-IN" b="1" i="0" dirty="0">
                <a:solidFill>
                  <a:srgbClr val="FFC000"/>
                </a:solidFill>
                <a:effectLst/>
                <a:latin typeface="Franklin Gothic Heavy" panose="020B0903020102020204" pitchFamily="34" charset="0"/>
              </a:rPr>
              <a:t>For Populations</a:t>
            </a:r>
          </a:p>
        </p:txBody>
      </p:sp>
      <p:sp>
        <p:nvSpPr>
          <p:cNvPr id="14" name="TextBox 13">
            <a:extLst>
              <a:ext uri="{FF2B5EF4-FFF2-40B4-BE49-F238E27FC236}">
                <a16:creationId xmlns="" xmlns:a16="http://schemas.microsoft.com/office/drawing/2014/main" id="{B237AE45-BE03-0548-E73A-B2D2E23E0CC6}"/>
              </a:ext>
            </a:extLst>
          </p:cNvPr>
          <p:cNvSpPr txBox="1"/>
          <p:nvPr/>
        </p:nvSpPr>
        <p:spPr>
          <a:xfrm>
            <a:off x="4708563" y="5811290"/>
            <a:ext cx="6999972" cy="369332"/>
          </a:xfrm>
          <a:prstGeom prst="rect">
            <a:avLst/>
          </a:prstGeom>
          <a:noFill/>
        </p:spPr>
        <p:txBody>
          <a:bodyPr wrap="square">
            <a:spAutoFit/>
          </a:bodyPr>
          <a:lstStyle/>
          <a:p>
            <a:pPr algn="r"/>
            <a:r>
              <a:rPr lang="en-IN" b="1" i="0" dirty="0">
                <a:solidFill>
                  <a:srgbClr val="FFC000"/>
                </a:solidFill>
                <a:effectLst/>
                <a:latin typeface="Franklin Gothic Heavy" panose="020B0903020102020204" pitchFamily="34" charset="0"/>
              </a:rPr>
              <a:t>For Samples</a:t>
            </a:r>
          </a:p>
        </p:txBody>
      </p:sp>
    </p:spTree>
    <p:extLst>
      <p:ext uri="{BB962C8B-B14F-4D97-AF65-F5344CB8AC3E}">
        <p14:creationId xmlns:p14="http://schemas.microsoft.com/office/powerpoint/2010/main" val="365757280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5BD3A0E-91F8-B6BB-B2DD-D71A9BE68D67}"/>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6A8CEE45-CF7E-FA43-39CC-F829415D0ED4}"/>
              </a:ext>
            </a:extLst>
          </p:cNvPr>
          <p:cNvSpPr>
            <a:spLocks noGrp="1"/>
          </p:cNvSpPr>
          <p:nvPr>
            <p:ph type="title"/>
          </p:nvPr>
        </p:nvSpPr>
        <p:spPr/>
        <p:txBody>
          <a:bodyPr/>
          <a:lstStyle/>
          <a:p>
            <a:pPr algn="l"/>
            <a:r>
              <a:rPr lang="en-US" sz="6600" b="1" dirty="0"/>
              <a:t>What’s The Best Measure Of Variability?</a:t>
            </a:r>
          </a:p>
        </p:txBody>
      </p:sp>
      <p:sp>
        <p:nvSpPr>
          <p:cNvPr id="4" name="Content Placeholder 3">
            <a:extLst>
              <a:ext uri="{FF2B5EF4-FFF2-40B4-BE49-F238E27FC236}">
                <a16:creationId xmlns="" xmlns:a16="http://schemas.microsoft.com/office/drawing/2014/main" id="{88E37642-E721-9C50-A9FD-A5A036893C40}"/>
              </a:ext>
            </a:extLst>
          </p:cNvPr>
          <p:cNvSpPr>
            <a:spLocks noGrp="1"/>
          </p:cNvSpPr>
          <p:nvPr>
            <p:ph idx="1"/>
          </p:nvPr>
        </p:nvSpPr>
        <p:spPr/>
        <p:txBody>
          <a:bodyPr>
            <a:normAutofit fontScale="70000" lnSpcReduction="20000"/>
          </a:bodyPr>
          <a:lstStyle/>
          <a:p>
            <a:pPr marL="0" indent="0">
              <a:buNone/>
            </a:pPr>
            <a:r>
              <a:rPr lang="en-US" sz="2800" b="1" dirty="0"/>
              <a:t>The best measure of variability depends on your level of measurement and distribution.</a:t>
            </a:r>
          </a:p>
          <a:p>
            <a:endParaRPr lang="en-US" sz="2800" b="1" dirty="0"/>
          </a:p>
          <a:p>
            <a:pPr marL="0" indent="0">
              <a:buNone/>
            </a:pPr>
            <a:r>
              <a:rPr lang="en-US" sz="2800" b="1" u="sng" dirty="0">
                <a:solidFill>
                  <a:srgbClr val="FFC000"/>
                </a:solidFill>
              </a:rPr>
              <a:t>Level Of Measurement</a:t>
            </a:r>
          </a:p>
          <a:p>
            <a:r>
              <a:rPr lang="en-US" sz="2800" b="1" dirty="0"/>
              <a:t>For data measured at an </a:t>
            </a:r>
            <a:r>
              <a:rPr lang="en-US" sz="2800" b="1" dirty="0">
                <a:solidFill>
                  <a:srgbClr val="FFC000"/>
                </a:solidFill>
              </a:rPr>
              <a:t>ordinal level</a:t>
            </a:r>
            <a:r>
              <a:rPr lang="en-US" sz="2800" b="1" dirty="0"/>
              <a:t>, the range and interquartile range are the only appropriate measures of variability.</a:t>
            </a:r>
          </a:p>
          <a:p>
            <a:endParaRPr lang="en-US" sz="2800" b="1" dirty="0"/>
          </a:p>
          <a:p>
            <a:r>
              <a:rPr lang="en-US" sz="2800" b="1" dirty="0"/>
              <a:t>For more </a:t>
            </a:r>
            <a:r>
              <a:rPr lang="en-US" sz="2800" b="1" dirty="0">
                <a:solidFill>
                  <a:srgbClr val="FFC000"/>
                </a:solidFill>
              </a:rPr>
              <a:t>complex interval and ratio levels</a:t>
            </a:r>
            <a:r>
              <a:rPr lang="en-US" sz="2800" b="1" dirty="0"/>
              <a:t>, the standard deviation and variance are also applicable.</a:t>
            </a:r>
          </a:p>
          <a:p>
            <a:endParaRPr lang="en-US" sz="2800" b="1" dirty="0"/>
          </a:p>
          <a:p>
            <a:pPr marL="0" indent="0">
              <a:buNone/>
            </a:pPr>
            <a:r>
              <a:rPr lang="en-US" sz="2800" b="1" u="sng" dirty="0">
                <a:solidFill>
                  <a:srgbClr val="FFC000"/>
                </a:solidFill>
              </a:rPr>
              <a:t>Distribution</a:t>
            </a:r>
          </a:p>
          <a:p>
            <a:r>
              <a:rPr lang="en-US" sz="2800" b="1" dirty="0"/>
              <a:t>For normal distributions, all measures can be used. The standard deviation and variance are preferred because they take your whole data set into account, but this also means that they are easily influenced by outliers.</a:t>
            </a:r>
          </a:p>
          <a:p>
            <a:pPr marL="0" indent="0">
              <a:buNone/>
            </a:pPr>
            <a:endParaRPr lang="en-US" sz="2800" b="1" dirty="0"/>
          </a:p>
          <a:p>
            <a:r>
              <a:rPr lang="en-US" sz="2800" b="1" dirty="0"/>
              <a:t>For skewed distributions or data sets with outliers, the interquartile range is the best measure. It’s least affected by extreme values because it focuses on the spread in the middle of the data set.</a:t>
            </a:r>
            <a:endParaRPr lang="en-US" sz="2800" dirty="0"/>
          </a:p>
        </p:txBody>
      </p:sp>
      <p:sp>
        <p:nvSpPr>
          <p:cNvPr id="20" name="Slide Number Placeholder 19">
            <a:extLst>
              <a:ext uri="{FF2B5EF4-FFF2-40B4-BE49-F238E27FC236}">
                <a16:creationId xmlns="" xmlns:a16="http://schemas.microsoft.com/office/drawing/2014/main" id="{DD532072-2FA9-4189-612C-C4FCBFC6F195}"/>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22</a:t>
            </a:fld>
            <a:endParaRPr lang="en-US" dirty="0"/>
          </a:p>
          <a:p>
            <a:endParaRPr lang="en-US" dirty="0"/>
          </a:p>
        </p:txBody>
      </p:sp>
      <p:sp>
        <p:nvSpPr>
          <p:cNvPr id="5" name="Rectangle 4">
            <a:extLst>
              <a:ext uri="{FF2B5EF4-FFF2-40B4-BE49-F238E27FC236}">
                <a16:creationId xmlns="" xmlns:a16="http://schemas.microsoft.com/office/drawing/2014/main" id="{070D1DC5-933A-9307-A556-97F569871A59}"/>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0ED0B0B7-118F-20BC-D8BA-98BC1CE7A929}"/>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95B9DC5E-7C8F-568C-1434-D915C3324CF8}"/>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FA7068DC-8BC4-1296-BFE7-83F56093E3B4}"/>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A68EC40D-FDF2-6B6D-5D67-8BCF67E043AE}"/>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241277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PAGE </a:t>
            </a:r>
            <a:fld id="{4A9B5881-4007-4345-955A-79C2656F0C49}" type="slidenum">
              <a:rPr lang="en-US" smtClean="0"/>
              <a:pPr/>
              <a:t>23</a:t>
            </a:fld>
            <a:endParaRPr lang="en-US" dirty="0"/>
          </a:p>
        </p:txBody>
      </p:sp>
      <p:sp>
        <p:nvSpPr>
          <p:cNvPr id="3" name="Content Placeholder 2"/>
          <p:cNvSpPr>
            <a:spLocks noGrp="1"/>
          </p:cNvSpPr>
          <p:nvPr>
            <p:ph idx="4294967295"/>
          </p:nvPr>
        </p:nvSpPr>
        <p:spPr>
          <a:xfrm>
            <a:off x="0" y="0"/>
            <a:ext cx="12192000" cy="6858000"/>
          </a:xfrm>
        </p:spPr>
        <p:style>
          <a:lnRef idx="1">
            <a:schemeClr val="dk1"/>
          </a:lnRef>
          <a:fillRef idx="3">
            <a:schemeClr val="dk1"/>
          </a:fillRef>
          <a:effectRef idx="2">
            <a:schemeClr val="dk1"/>
          </a:effectRef>
          <a:fontRef idx="minor">
            <a:schemeClr val="lt1"/>
          </a:fontRef>
        </p:style>
        <p:txBody>
          <a:bodyPr>
            <a:normAutofit/>
          </a:bodyPr>
          <a:lstStyle/>
          <a:p>
            <a:pPr marL="0" indent="0">
              <a:buNone/>
            </a:pPr>
            <a:r>
              <a:rPr lang="en-US" sz="4400" b="1" i="1" dirty="0" smtClean="0"/>
              <a:t>                                    </a:t>
            </a:r>
          </a:p>
          <a:p>
            <a:pPr marL="0" indent="0">
              <a:buNone/>
            </a:pPr>
            <a:endParaRPr lang="en-US" sz="4400" b="1" i="1" dirty="0"/>
          </a:p>
          <a:p>
            <a:pPr marL="0" indent="0">
              <a:buNone/>
            </a:pPr>
            <a:endParaRPr lang="en-US" sz="4400" b="1" i="1" dirty="0" smtClean="0"/>
          </a:p>
          <a:p>
            <a:pPr marL="0" indent="0">
              <a:buNone/>
            </a:pPr>
            <a:endParaRPr lang="en-US" sz="4400" b="1" i="1" dirty="0"/>
          </a:p>
          <a:p>
            <a:pPr marL="0" indent="0">
              <a:buNone/>
            </a:pPr>
            <a:r>
              <a:rPr lang="en-US" sz="4400" b="1" i="1" smtClean="0"/>
              <a:t>                                  </a:t>
            </a:r>
            <a:r>
              <a:rPr lang="en-US" sz="4400" b="1" i="1" dirty="0" smtClean="0"/>
              <a:t>THANK YOU</a:t>
            </a:r>
            <a:endParaRPr lang="en-IN" sz="4400" b="1" i="1" dirty="0"/>
          </a:p>
        </p:txBody>
      </p:sp>
    </p:spTree>
    <p:extLst>
      <p:ext uri="{BB962C8B-B14F-4D97-AF65-F5344CB8AC3E}">
        <p14:creationId xmlns:p14="http://schemas.microsoft.com/office/powerpoint/2010/main" val="391614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4CF0F0B-2544-2C92-C2AF-7585EA023091}"/>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16F5FC79-44DA-6808-5303-B5C5F76E359D}"/>
              </a:ext>
            </a:extLst>
          </p:cNvPr>
          <p:cNvSpPr>
            <a:spLocks noGrp="1"/>
          </p:cNvSpPr>
          <p:nvPr>
            <p:ph type="title"/>
          </p:nvPr>
        </p:nvSpPr>
        <p:spPr/>
        <p:txBody>
          <a:bodyPr/>
          <a:lstStyle/>
          <a:p>
            <a:pPr algn="l"/>
            <a:r>
              <a:rPr lang="en-US" b="1" i="0" dirty="0">
                <a:solidFill>
                  <a:schemeClr val="accent2">
                    <a:lumMod val="40000"/>
                    <a:lumOff val="60000"/>
                  </a:schemeClr>
                </a:solidFill>
                <a:effectLst/>
                <a:latin typeface="Gilmer"/>
              </a:rPr>
              <a:t>4 Main Measures Of Variability</a:t>
            </a:r>
          </a:p>
        </p:txBody>
      </p:sp>
      <p:sp>
        <p:nvSpPr>
          <p:cNvPr id="4" name="Content Placeholder 3">
            <a:extLst>
              <a:ext uri="{FF2B5EF4-FFF2-40B4-BE49-F238E27FC236}">
                <a16:creationId xmlns="" xmlns:a16="http://schemas.microsoft.com/office/drawing/2014/main" id="{186B6802-3170-A538-BE4A-29884D9F51BE}"/>
              </a:ext>
            </a:extLst>
          </p:cNvPr>
          <p:cNvSpPr>
            <a:spLocks noGrp="1"/>
          </p:cNvSpPr>
          <p:nvPr>
            <p:ph idx="1"/>
          </p:nvPr>
        </p:nvSpPr>
        <p:spPr/>
        <p:txBody>
          <a:bodyPr>
            <a:normAutofit/>
          </a:bodyPr>
          <a:lstStyle/>
          <a:p>
            <a:pPr algn="l"/>
            <a:r>
              <a:rPr lang="en-US" sz="2400" b="1" i="0" dirty="0">
                <a:effectLst/>
                <a:latin typeface="Inter"/>
              </a:rPr>
              <a:t>Variability is also referred to as spread, scatter or dispersion. It is most commonly measured with the following:</a:t>
            </a:r>
          </a:p>
          <a:p>
            <a:pPr algn="l"/>
            <a:endParaRPr lang="en-US" sz="2400" b="1" i="0" dirty="0">
              <a:effectLst/>
              <a:latin typeface="Inter"/>
            </a:endParaRPr>
          </a:p>
          <a:p>
            <a:pPr algn="l"/>
            <a:r>
              <a:rPr lang="en-US" sz="2400" b="1" i="0" u="sng" dirty="0">
                <a:solidFill>
                  <a:srgbClr val="FFC000"/>
                </a:solidFill>
                <a:effectLst/>
                <a:latin typeface="Inter"/>
              </a:rPr>
              <a:t>Range</a:t>
            </a:r>
            <a:r>
              <a:rPr lang="en-US" sz="2400" b="1" i="0" dirty="0">
                <a:effectLst/>
                <a:latin typeface="Inter"/>
              </a:rPr>
              <a:t>: the difference between the highest and lowest values</a:t>
            </a:r>
          </a:p>
          <a:p>
            <a:pPr algn="l"/>
            <a:r>
              <a:rPr lang="en-US" sz="2400" b="1" i="0" u="sng" dirty="0">
                <a:solidFill>
                  <a:srgbClr val="FFC000"/>
                </a:solidFill>
                <a:effectLst/>
                <a:latin typeface="Inter"/>
              </a:rPr>
              <a:t>Interquartile range</a:t>
            </a:r>
            <a:r>
              <a:rPr lang="en-US" sz="2400" b="1" i="0" dirty="0">
                <a:effectLst/>
                <a:latin typeface="Inter"/>
              </a:rPr>
              <a:t>: the range of the middle half of a distribution</a:t>
            </a:r>
          </a:p>
          <a:p>
            <a:pPr algn="l"/>
            <a:r>
              <a:rPr lang="en-US" sz="2400" b="1" i="0" u="sng" dirty="0">
                <a:solidFill>
                  <a:srgbClr val="FFC000"/>
                </a:solidFill>
                <a:effectLst/>
                <a:latin typeface="Inter"/>
              </a:rPr>
              <a:t>Standard deviation</a:t>
            </a:r>
            <a:r>
              <a:rPr lang="en-US" sz="2400" b="1" i="0" dirty="0">
                <a:effectLst/>
                <a:latin typeface="Inter"/>
              </a:rPr>
              <a:t>: average distance from the mean</a:t>
            </a:r>
          </a:p>
          <a:p>
            <a:pPr algn="l"/>
            <a:r>
              <a:rPr lang="en-US" sz="2400" b="1" i="0" u="sng" dirty="0">
                <a:solidFill>
                  <a:srgbClr val="FFC000"/>
                </a:solidFill>
                <a:effectLst/>
                <a:latin typeface="Inter"/>
              </a:rPr>
              <a:t>Variance</a:t>
            </a:r>
            <a:r>
              <a:rPr lang="en-US" sz="2400" b="1" i="0" dirty="0">
                <a:effectLst/>
                <a:latin typeface="Inter"/>
              </a:rPr>
              <a:t>: average of squared distances from the mean</a:t>
            </a:r>
          </a:p>
        </p:txBody>
      </p:sp>
      <p:sp>
        <p:nvSpPr>
          <p:cNvPr id="20" name="Slide Number Placeholder 19">
            <a:extLst>
              <a:ext uri="{FF2B5EF4-FFF2-40B4-BE49-F238E27FC236}">
                <a16:creationId xmlns="" xmlns:a16="http://schemas.microsoft.com/office/drawing/2014/main" id="{48341029-A0DB-F3A1-CF76-AE517DA6F276}"/>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5" name="Rectangle 4">
            <a:extLst>
              <a:ext uri="{FF2B5EF4-FFF2-40B4-BE49-F238E27FC236}">
                <a16:creationId xmlns="" xmlns:a16="http://schemas.microsoft.com/office/drawing/2014/main" id="{665AC6D9-E1BB-252B-8609-18AEC9CB8DF6}"/>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5237E29E-5FFC-C918-344B-998F52668ED3}"/>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D6F4D806-55FC-92C9-B26D-44C83524D6B2}"/>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E13BF347-DE24-7187-357A-3C715840FB7C}"/>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AE77A8A3-B89B-2E52-0C16-5FD5199E38D9}"/>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031669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3F537CA-87EC-7475-662B-AC2AFEC539AD}"/>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69069AC3-32A6-67C8-F69A-BE8FA90CB352}"/>
              </a:ext>
            </a:extLst>
          </p:cNvPr>
          <p:cNvSpPr>
            <a:spLocks noGrp="1"/>
          </p:cNvSpPr>
          <p:nvPr>
            <p:ph type="title"/>
          </p:nvPr>
        </p:nvSpPr>
        <p:spPr/>
        <p:txBody>
          <a:bodyPr/>
          <a:lstStyle/>
          <a:p>
            <a:pPr algn="l"/>
            <a:r>
              <a:rPr lang="en-IN" b="1" i="0" dirty="0">
                <a:solidFill>
                  <a:schemeClr val="accent2">
                    <a:lumMod val="40000"/>
                    <a:lumOff val="60000"/>
                  </a:schemeClr>
                </a:solidFill>
                <a:effectLst/>
                <a:latin typeface="Gilmer"/>
              </a:rPr>
              <a:t>Why Does Variability Matter?</a:t>
            </a:r>
          </a:p>
        </p:txBody>
      </p:sp>
      <p:sp>
        <p:nvSpPr>
          <p:cNvPr id="4" name="Content Placeholder 3">
            <a:extLst>
              <a:ext uri="{FF2B5EF4-FFF2-40B4-BE49-F238E27FC236}">
                <a16:creationId xmlns="" xmlns:a16="http://schemas.microsoft.com/office/drawing/2014/main" id="{437E41DE-20BF-641F-4E50-38428A5FC3A9}"/>
              </a:ext>
            </a:extLst>
          </p:cNvPr>
          <p:cNvSpPr>
            <a:spLocks noGrp="1"/>
          </p:cNvSpPr>
          <p:nvPr>
            <p:ph idx="1"/>
          </p:nvPr>
        </p:nvSpPr>
        <p:spPr/>
        <p:txBody>
          <a:bodyPr>
            <a:normAutofit/>
          </a:bodyPr>
          <a:lstStyle/>
          <a:p>
            <a:pPr algn="l"/>
            <a:r>
              <a:rPr lang="en-US" sz="2400" b="1" i="0" dirty="0">
                <a:effectLst/>
                <a:latin typeface="Inter"/>
              </a:rPr>
              <a:t>While the </a:t>
            </a:r>
            <a:r>
              <a:rPr lang="en-US" sz="2400" b="1" i="0" u="none" strike="noStrike" dirty="0">
                <a:solidFill>
                  <a:srgbClr val="FFC000"/>
                </a:solidFill>
                <a:effectLst/>
                <a:latin typeface="Inter"/>
                <a:hlinkClick r:id="rId2">
                  <a:extLst>
                    <a:ext uri="{A12FA001-AC4F-418D-AE19-62706E023703}">
                      <ahyp:hlinkClr xmlns="" xmlns:ahyp="http://schemas.microsoft.com/office/drawing/2018/hyperlinkcolor" val="tx"/>
                    </a:ext>
                  </a:extLst>
                </a:hlinkClick>
              </a:rPr>
              <a:t>central tendency</a:t>
            </a:r>
            <a:r>
              <a:rPr lang="en-US" sz="2400" b="1" i="0" dirty="0">
                <a:effectLst/>
                <a:latin typeface="Inter"/>
              </a:rPr>
              <a:t>, or average, tells you where most of your points lie, variability summarizes how far apart they are. </a:t>
            </a:r>
          </a:p>
          <a:p>
            <a:pPr marL="0" indent="0" algn="l">
              <a:buNone/>
            </a:pPr>
            <a:endParaRPr lang="en-US" sz="2400" b="1" i="0" dirty="0">
              <a:effectLst/>
              <a:latin typeface="Inter"/>
            </a:endParaRPr>
          </a:p>
          <a:p>
            <a:pPr algn="l"/>
            <a:r>
              <a:rPr lang="en-US" sz="2400" b="1" i="0" dirty="0">
                <a:effectLst/>
                <a:latin typeface="Inter"/>
              </a:rPr>
              <a:t>This is important because the amount of variability determines how well you can </a:t>
            </a:r>
            <a:r>
              <a:rPr lang="en-US" sz="2400" b="1" i="0" u="none" strike="noStrike" dirty="0">
                <a:solidFill>
                  <a:srgbClr val="FFC000"/>
                </a:solidFill>
                <a:effectLst/>
                <a:latin typeface="Inter"/>
                <a:hlinkClick r:id="rId3">
                  <a:extLst>
                    <a:ext uri="{A12FA001-AC4F-418D-AE19-62706E023703}">
                      <ahyp:hlinkClr xmlns="" xmlns:ahyp="http://schemas.microsoft.com/office/drawing/2018/hyperlinkcolor" val="tx"/>
                    </a:ext>
                  </a:extLst>
                </a:hlinkClick>
              </a:rPr>
              <a:t>generalize</a:t>
            </a:r>
            <a:r>
              <a:rPr lang="en-US" sz="2400" b="1" i="0" dirty="0">
                <a:effectLst/>
                <a:latin typeface="Inter"/>
              </a:rPr>
              <a:t> results from the sample to your population.</a:t>
            </a:r>
          </a:p>
        </p:txBody>
      </p:sp>
      <p:sp>
        <p:nvSpPr>
          <p:cNvPr id="20" name="Slide Number Placeholder 19">
            <a:extLst>
              <a:ext uri="{FF2B5EF4-FFF2-40B4-BE49-F238E27FC236}">
                <a16:creationId xmlns="" xmlns:a16="http://schemas.microsoft.com/office/drawing/2014/main" id="{2F40FF0E-A7FB-F67B-D7E9-368858F70558}"/>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5" name="Rectangle 4">
            <a:extLst>
              <a:ext uri="{FF2B5EF4-FFF2-40B4-BE49-F238E27FC236}">
                <a16:creationId xmlns="" xmlns:a16="http://schemas.microsoft.com/office/drawing/2014/main" id="{2757F129-0AA4-AB77-B482-8CEB832434A2}"/>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F2DAB7AA-E72F-FB76-D5AD-9FB63EEB563F}"/>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898D2DFA-EDB4-C3A2-BCDB-8FE63EDA10BD}"/>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D36877D9-0C55-2E69-A0A4-25484A291E87}"/>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FF2BE372-4CFE-2972-851C-3AEEBB663C98}"/>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557106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C29CA2-BC28-3AEF-79E5-3E36C8E99063}"/>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BD81BE0E-A7A4-0FA9-73F2-80148E03B803}"/>
              </a:ext>
            </a:extLst>
          </p:cNvPr>
          <p:cNvSpPr>
            <a:spLocks noGrp="1"/>
          </p:cNvSpPr>
          <p:nvPr>
            <p:ph type="title"/>
          </p:nvPr>
        </p:nvSpPr>
        <p:spPr/>
        <p:txBody>
          <a:bodyPr/>
          <a:lstStyle/>
          <a:p>
            <a:pPr algn="l"/>
            <a:r>
              <a:rPr lang="en-IN" b="1" i="0" dirty="0">
                <a:solidFill>
                  <a:schemeClr val="accent2">
                    <a:lumMod val="40000"/>
                    <a:lumOff val="60000"/>
                  </a:schemeClr>
                </a:solidFill>
                <a:effectLst/>
                <a:latin typeface="Gilmer"/>
              </a:rPr>
              <a:t>Why Does Variability Matter?</a:t>
            </a:r>
          </a:p>
        </p:txBody>
      </p:sp>
      <p:sp>
        <p:nvSpPr>
          <p:cNvPr id="4" name="Content Placeholder 3">
            <a:extLst>
              <a:ext uri="{FF2B5EF4-FFF2-40B4-BE49-F238E27FC236}">
                <a16:creationId xmlns="" xmlns:a16="http://schemas.microsoft.com/office/drawing/2014/main" id="{29489A7A-11B7-B6FB-483B-F0F42CFBAB6C}"/>
              </a:ext>
            </a:extLst>
          </p:cNvPr>
          <p:cNvSpPr>
            <a:spLocks noGrp="1"/>
          </p:cNvSpPr>
          <p:nvPr>
            <p:ph idx="1"/>
          </p:nvPr>
        </p:nvSpPr>
        <p:spPr/>
        <p:txBody>
          <a:bodyPr>
            <a:normAutofit lnSpcReduction="10000"/>
          </a:bodyPr>
          <a:lstStyle/>
          <a:p>
            <a:pPr algn="l"/>
            <a:r>
              <a:rPr lang="en-US" sz="2400" b="1" i="0" dirty="0">
                <a:effectLst/>
                <a:latin typeface="Inter"/>
              </a:rPr>
              <a:t>While the </a:t>
            </a:r>
            <a:r>
              <a:rPr lang="en-US" sz="2400" b="1" i="0" u="none" strike="noStrike" dirty="0">
                <a:solidFill>
                  <a:srgbClr val="FFC000"/>
                </a:solidFill>
                <a:effectLst/>
                <a:latin typeface="Inter"/>
                <a:hlinkClick r:id="rId2">
                  <a:extLst>
                    <a:ext uri="{A12FA001-AC4F-418D-AE19-62706E023703}">
                      <ahyp:hlinkClr xmlns="" xmlns:ahyp="http://schemas.microsoft.com/office/drawing/2018/hyperlinkcolor" val="tx"/>
                    </a:ext>
                  </a:extLst>
                </a:hlinkClick>
              </a:rPr>
              <a:t>central tendency</a:t>
            </a:r>
            <a:r>
              <a:rPr lang="en-US" sz="2400" b="1" i="0" dirty="0">
                <a:effectLst/>
                <a:latin typeface="Inter"/>
              </a:rPr>
              <a:t>, or average, tells you where most of your points lie, variability summarizes how far apart they are. </a:t>
            </a:r>
          </a:p>
          <a:p>
            <a:pPr marL="0" indent="0" algn="l">
              <a:buNone/>
            </a:pPr>
            <a:endParaRPr lang="en-US" sz="2400" b="1" i="0" dirty="0">
              <a:effectLst/>
              <a:latin typeface="Inter"/>
            </a:endParaRPr>
          </a:p>
          <a:p>
            <a:pPr algn="l"/>
            <a:r>
              <a:rPr lang="en-US" sz="2400" b="1" i="0" dirty="0">
                <a:effectLst/>
                <a:latin typeface="Inter"/>
              </a:rPr>
              <a:t>This is important because the amount of variability determines how well you can </a:t>
            </a:r>
            <a:r>
              <a:rPr lang="en-US" sz="2400" b="1" i="0" u="none" strike="noStrike" dirty="0">
                <a:solidFill>
                  <a:srgbClr val="FFC000"/>
                </a:solidFill>
                <a:effectLst/>
                <a:latin typeface="Inter"/>
                <a:hlinkClick r:id="rId3">
                  <a:extLst>
                    <a:ext uri="{A12FA001-AC4F-418D-AE19-62706E023703}">
                      <ahyp:hlinkClr xmlns="" xmlns:ahyp="http://schemas.microsoft.com/office/drawing/2018/hyperlinkcolor" val="tx"/>
                    </a:ext>
                  </a:extLst>
                </a:hlinkClick>
              </a:rPr>
              <a:t>generalize</a:t>
            </a:r>
            <a:r>
              <a:rPr lang="en-US" sz="2400" b="1" i="0" dirty="0">
                <a:effectLst/>
                <a:latin typeface="Inter"/>
              </a:rPr>
              <a:t> results from the sample to your population.</a:t>
            </a:r>
          </a:p>
          <a:p>
            <a:pPr algn="l"/>
            <a:endParaRPr lang="en-US" sz="2400" b="1" dirty="0">
              <a:latin typeface="Inter"/>
            </a:endParaRPr>
          </a:p>
          <a:p>
            <a:pPr algn="l"/>
            <a:r>
              <a:rPr lang="en-US" sz="2400" b="1" i="0" dirty="0">
                <a:effectLst/>
                <a:latin typeface="Inter"/>
              </a:rPr>
              <a:t>Low variability is ideal because it means that you can better predict information about the </a:t>
            </a:r>
            <a:r>
              <a:rPr lang="en-US" sz="2400" b="1" i="0" u="sng" dirty="0">
                <a:solidFill>
                  <a:srgbClr val="FFC000"/>
                </a:solidFill>
                <a:effectLst/>
                <a:latin typeface="Inter"/>
              </a:rPr>
              <a:t>population based on sample data</a:t>
            </a:r>
            <a:r>
              <a:rPr lang="en-US" sz="2400" b="1" i="0" dirty="0">
                <a:effectLst/>
                <a:latin typeface="Inter"/>
              </a:rPr>
              <a:t>. High variability means that the values are less consistent, so it’s harder to make predictions.</a:t>
            </a:r>
          </a:p>
        </p:txBody>
      </p:sp>
      <p:sp>
        <p:nvSpPr>
          <p:cNvPr id="20" name="Slide Number Placeholder 19">
            <a:extLst>
              <a:ext uri="{FF2B5EF4-FFF2-40B4-BE49-F238E27FC236}">
                <a16:creationId xmlns="" xmlns:a16="http://schemas.microsoft.com/office/drawing/2014/main" id="{787BFC7C-0C04-D9BB-B5C4-E702A104E9AA}"/>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5" name="Rectangle 4">
            <a:extLst>
              <a:ext uri="{FF2B5EF4-FFF2-40B4-BE49-F238E27FC236}">
                <a16:creationId xmlns="" xmlns:a16="http://schemas.microsoft.com/office/drawing/2014/main" id="{00BCE501-67AD-7E73-1EB1-C042239AE7DC}"/>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6D379F99-E71D-EE3A-9557-5A577CAAF10A}"/>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CBE656D8-696E-7E1E-8C19-DB47D719C24B}"/>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8F3EA6F2-491F-6975-0C92-7B7CD3136BA4}"/>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1DB0608E-D1ED-1C4F-8CE1-D26BE308CBFF}"/>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89499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95079DD-70BC-B5E6-1F0B-57D9EBCE98FB}"/>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5D2E0D56-726B-3F8F-540D-AB6EE217FE92}"/>
              </a:ext>
            </a:extLst>
          </p:cNvPr>
          <p:cNvSpPr>
            <a:spLocks noGrp="1"/>
          </p:cNvSpPr>
          <p:nvPr>
            <p:ph type="title"/>
          </p:nvPr>
        </p:nvSpPr>
        <p:spPr/>
        <p:txBody>
          <a:bodyPr/>
          <a:lstStyle/>
          <a:p>
            <a:pPr algn="l"/>
            <a:r>
              <a:rPr lang="en-IN" b="1" i="0" dirty="0">
                <a:solidFill>
                  <a:schemeClr val="accent2">
                    <a:lumMod val="40000"/>
                    <a:lumOff val="60000"/>
                  </a:schemeClr>
                </a:solidFill>
                <a:effectLst/>
                <a:latin typeface="Gilmer"/>
              </a:rPr>
              <a:t>Why Does Variability Matter?</a:t>
            </a:r>
          </a:p>
        </p:txBody>
      </p:sp>
      <p:sp>
        <p:nvSpPr>
          <p:cNvPr id="4" name="Content Placeholder 3">
            <a:extLst>
              <a:ext uri="{FF2B5EF4-FFF2-40B4-BE49-F238E27FC236}">
                <a16:creationId xmlns="" xmlns:a16="http://schemas.microsoft.com/office/drawing/2014/main" id="{DE83B57D-9999-7A11-5180-B11BD8BDD1AA}"/>
              </a:ext>
            </a:extLst>
          </p:cNvPr>
          <p:cNvSpPr>
            <a:spLocks noGrp="1"/>
          </p:cNvSpPr>
          <p:nvPr>
            <p:ph idx="1"/>
          </p:nvPr>
        </p:nvSpPr>
        <p:spPr/>
        <p:txBody>
          <a:bodyPr>
            <a:normAutofit/>
          </a:bodyPr>
          <a:lstStyle/>
          <a:p>
            <a:pPr algn="just"/>
            <a:r>
              <a:rPr lang="en-US" sz="2400" b="1" i="0" dirty="0">
                <a:effectLst/>
                <a:latin typeface="Inter"/>
              </a:rPr>
              <a:t>Data sets can have the same central tendency but different levels of variability or vice versa. </a:t>
            </a:r>
          </a:p>
          <a:p>
            <a:pPr algn="just"/>
            <a:endParaRPr lang="en-US" sz="2400" b="1" dirty="0">
              <a:latin typeface="Inter"/>
            </a:endParaRPr>
          </a:p>
          <a:p>
            <a:pPr algn="just"/>
            <a:r>
              <a:rPr lang="en-US" sz="2400" b="1" i="0" dirty="0">
                <a:effectLst/>
                <a:latin typeface="Inter"/>
              </a:rPr>
              <a:t>If you know only the central tendency or the variability, you can’t say anything about the other aspect. Both of them together give you a complete picture of your data.</a:t>
            </a:r>
          </a:p>
        </p:txBody>
      </p:sp>
      <p:sp>
        <p:nvSpPr>
          <p:cNvPr id="20" name="Slide Number Placeholder 19">
            <a:extLst>
              <a:ext uri="{FF2B5EF4-FFF2-40B4-BE49-F238E27FC236}">
                <a16:creationId xmlns="" xmlns:a16="http://schemas.microsoft.com/office/drawing/2014/main" id="{4838FC6D-FEFC-8CD1-5561-050529D6EDA0}"/>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5" name="Rectangle 4">
            <a:extLst>
              <a:ext uri="{FF2B5EF4-FFF2-40B4-BE49-F238E27FC236}">
                <a16:creationId xmlns="" xmlns:a16="http://schemas.microsoft.com/office/drawing/2014/main" id="{A8B172F5-D26E-59A6-6887-3E2CE677666F}"/>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A4352CF3-3AF6-2337-78A7-7E095A54A144}"/>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A22EF5BE-669C-F320-50DD-C1BA70816988}"/>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7C0720B8-DB3A-CB67-D5D2-354378061495}"/>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FDA67018-44B2-C171-94DB-FF3D9F2BD622}"/>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355806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DDC5365-EA36-45A8-8DBD-A6D8461EB21D}"/>
              </a:ext>
            </a:extLst>
          </p:cNvPr>
          <p:cNvSpPr>
            <a:spLocks noGrp="1"/>
          </p:cNvSpPr>
          <p:nvPr>
            <p:ph type="title"/>
          </p:nvPr>
        </p:nvSpPr>
        <p:spPr>
          <a:xfrm>
            <a:off x="6811979" y="494866"/>
            <a:ext cx="4695825" cy="1079884"/>
          </a:xfrm>
        </p:spPr>
        <p:txBody>
          <a:bodyPr/>
          <a:lstStyle/>
          <a:p>
            <a:r>
              <a:rPr lang="en-US" sz="2800" b="1" i="0" dirty="0">
                <a:solidFill>
                  <a:schemeClr val="accent6">
                    <a:lumMod val="20000"/>
                    <a:lumOff val="80000"/>
                  </a:schemeClr>
                </a:solidFill>
                <a:effectLst/>
                <a:latin typeface="Inter"/>
              </a:rPr>
              <a:t>Example: Variability In Normal Distributions</a:t>
            </a:r>
            <a:endParaRPr lang="en-US" sz="2800" dirty="0">
              <a:solidFill>
                <a:schemeClr val="accent6">
                  <a:lumMod val="20000"/>
                  <a:lumOff val="80000"/>
                </a:schemeClr>
              </a:solidFill>
            </a:endParaRPr>
          </a:p>
        </p:txBody>
      </p:sp>
      <p:sp>
        <p:nvSpPr>
          <p:cNvPr id="4" name="Content Placeholder 3">
            <a:extLst>
              <a:ext uri="{FF2B5EF4-FFF2-40B4-BE49-F238E27FC236}">
                <a16:creationId xmlns="" xmlns:a16="http://schemas.microsoft.com/office/drawing/2014/main" id="{0D250B89-C4D5-43CB-81F0-EFF4588D7E45}"/>
              </a:ext>
            </a:extLst>
          </p:cNvPr>
          <p:cNvSpPr>
            <a:spLocks noGrp="1"/>
          </p:cNvSpPr>
          <p:nvPr>
            <p:ph idx="1"/>
          </p:nvPr>
        </p:nvSpPr>
        <p:spPr>
          <a:xfrm>
            <a:off x="6811978" y="1875274"/>
            <a:ext cx="4695826" cy="4351338"/>
          </a:xfrm>
        </p:spPr>
        <p:txBody>
          <a:bodyPr>
            <a:normAutofit/>
          </a:bodyPr>
          <a:lstStyle/>
          <a:p>
            <a:pPr marL="0" indent="0" algn="just">
              <a:buNone/>
            </a:pPr>
            <a:r>
              <a:rPr lang="en-US" dirty="0"/>
              <a:t>You’re investigating the amounts of time spent on phones daily by different groups of people.</a:t>
            </a:r>
          </a:p>
          <a:p>
            <a:pPr marL="0" indent="0" algn="just">
              <a:buNone/>
            </a:pPr>
            <a:r>
              <a:rPr lang="en-US" dirty="0"/>
              <a:t>Using simple random samples, you collect data from 3 groups:</a:t>
            </a:r>
          </a:p>
          <a:p>
            <a:endParaRPr lang="en-US" dirty="0"/>
          </a:p>
          <a:p>
            <a:r>
              <a:rPr lang="en-US" dirty="0">
                <a:solidFill>
                  <a:srgbClr val="00B0F0"/>
                </a:solidFill>
              </a:rPr>
              <a:t>Sample A: High school students</a:t>
            </a:r>
          </a:p>
          <a:p>
            <a:r>
              <a:rPr lang="en-US" dirty="0">
                <a:solidFill>
                  <a:schemeClr val="accent2">
                    <a:lumMod val="60000"/>
                    <a:lumOff val="40000"/>
                  </a:schemeClr>
                </a:solidFill>
              </a:rPr>
              <a:t>Sample B: College students</a:t>
            </a:r>
          </a:p>
          <a:p>
            <a:r>
              <a:rPr lang="en-US" dirty="0">
                <a:solidFill>
                  <a:srgbClr val="FFC000"/>
                </a:solidFill>
              </a:rPr>
              <a:t>Sample C: Adult full-time employees.</a:t>
            </a:r>
            <a:endParaRPr lang="en-US" noProof="1">
              <a:solidFill>
                <a:srgbClr val="FFC000"/>
              </a:solidFill>
            </a:endParaRPr>
          </a:p>
        </p:txBody>
      </p:sp>
      <p:sp>
        <p:nvSpPr>
          <p:cNvPr id="5" name="Slide Number Placeholder 4">
            <a:extLst>
              <a:ext uri="{FF2B5EF4-FFF2-40B4-BE49-F238E27FC236}">
                <a16:creationId xmlns=""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
        <p:nvSpPr>
          <p:cNvPr id="11" name="Rectangle 10">
            <a:extLst>
              <a:ext uri="{FF2B5EF4-FFF2-40B4-BE49-F238E27FC236}">
                <a16:creationId xmlns="" xmlns:a16="http://schemas.microsoft.com/office/drawing/2014/main" id="{08D655AF-5DBD-4954-B607-48D1914FC7DE}"/>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12" name="Rectangle 11">
            <a:extLst>
              <a:ext uri="{FF2B5EF4-FFF2-40B4-BE49-F238E27FC236}">
                <a16:creationId xmlns="" xmlns:a16="http://schemas.microsoft.com/office/drawing/2014/main" id="{EAE7730F-1A0D-4B11-BA09-6A6CAA96FE12}"/>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13" name="Rectangle 12">
            <a:extLst>
              <a:ext uri="{FF2B5EF4-FFF2-40B4-BE49-F238E27FC236}">
                <a16:creationId xmlns="" xmlns:a16="http://schemas.microsoft.com/office/drawing/2014/main" id="{4EF60258-6D59-4423-83CC-D7AC9D79D5E5}"/>
              </a:ext>
              <a:ext uri="{C183D7F6-B498-43B3-948B-1728B52AA6E4}">
                <adec:decorative xmlns=""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14" name="Rectangle 13">
            <a:extLst>
              <a:ext uri="{FF2B5EF4-FFF2-40B4-BE49-F238E27FC236}">
                <a16:creationId xmlns="" xmlns:a16="http://schemas.microsoft.com/office/drawing/2014/main" id="{964627DB-2C83-4D9C-A498-D5BCC9A2B3B4}"/>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6" name="Isosceles Triangle 15">
            <a:extLst>
              <a:ext uri="{FF2B5EF4-FFF2-40B4-BE49-F238E27FC236}">
                <a16:creationId xmlns="" xmlns:a16="http://schemas.microsoft.com/office/drawing/2014/main" id="{C2887229-F913-4F63-8EC5-03C72B9082F4}"/>
              </a:ext>
              <a:ext uri="{C183D7F6-B498-43B3-948B-1728B52AA6E4}">
                <adec:decorative xmlns=""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 xmlns:a16="http://schemas.microsoft.com/office/drawing/2014/main" id="{F9D2CEC3-9642-84FF-5F1D-0EE9F389E714}"/>
              </a:ext>
            </a:extLst>
          </p:cNvPr>
          <p:cNvPicPr>
            <a:picLocks noChangeAspect="1"/>
          </p:cNvPicPr>
          <p:nvPr/>
        </p:nvPicPr>
        <p:blipFill rotWithShape="1">
          <a:blip r:embed="rId2"/>
          <a:srcRect l="9399" t="5056" r="6666" b="9931"/>
          <a:stretch/>
        </p:blipFill>
        <p:spPr>
          <a:xfrm>
            <a:off x="186772" y="1359093"/>
            <a:ext cx="6342104" cy="4912473"/>
          </a:xfrm>
          <a:prstGeom prst="rect">
            <a:avLst/>
          </a:prstGeom>
        </p:spPr>
      </p:pic>
    </p:spTree>
    <p:extLst>
      <p:ext uri="{BB962C8B-B14F-4D97-AF65-F5344CB8AC3E}">
        <p14:creationId xmlns:p14="http://schemas.microsoft.com/office/powerpoint/2010/main" val="380384225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5BD77AC-C28B-E831-6AAC-EE36E8853251}"/>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58114FF8-F89D-B37D-84CF-18F5106CEF18}"/>
              </a:ext>
            </a:extLst>
          </p:cNvPr>
          <p:cNvSpPr>
            <a:spLocks noGrp="1"/>
          </p:cNvSpPr>
          <p:nvPr>
            <p:ph type="title"/>
          </p:nvPr>
        </p:nvSpPr>
        <p:spPr/>
        <p:txBody>
          <a:bodyPr/>
          <a:lstStyle/>
          <a:p>
            <a:pPr algn="l"/>
            <a:r>
              <a:rPr lang="en-US" b="1" i="0" dirty="0">
                <a:solidFill>
                  <a:schemeClr val="accent2">
                    <a:lumMod val="40000"/>
                    <a:lumOff val="60000"/>
                  </a:schemeClr>
                </a:solidFill>
                <a:effectLst/>
                <a:latin typeface="Gilmer"/>
              </a:rPr>
              <a:t>Example: Variability In Normal Distributions</a:t>
            </a:r>
            <a:endParaRPr lang="en-IN" b="1" i="0" dirty="0">
              <a:solidFill>
                <a:schemeClr val="accent2">
                  <a:lumMod val="40000"/>
                  <a:lumOff val="60000"/>
                </a:schemeClr>
              </a:solidFill>
              <a:effectLst/>
              <a:latin typeface="Gilmer"/>
            </a:endParaRPr>
          </a:p>
        </p:txBody>
      </p:sp>
      <p:sp>
        <p:nvSpPr>
          <p:cNvPr id="4" name="Content Placeholder 3">
            <a:extLst>
              <a:ext uri="{FF2B5EF4-FFF2-40B4-BE49-F238E27FC236}">
                <a16:creationId xmlns="" xmlns:a16="http://schemas.microsoft.com/office/drawing/2014/main" id="{9BD85D5F-187A-35ED-BAB9-0F4240B4D4A3}"/>
              </a:ext>
            </a:extLst>
          </p:cNvPr>
          <p:cNvSpPr>
            <a:spLocks noGrp="1"/>
          </p:cNvSpPr>
          <p:nvPr>
            <p:ph idx="1"/>
          </p:nvPr>
        </p:nvSpPr>
        <p:spPr/>
        <p:txBody>
          <a:bodyPr>
            <a:normAutofit/>
          </a:bodyPr>
          <a:lstStyle/>
          <a:p>
            <a:pPr algn="l"/>
            <a:r>
              <a:rPr lang="en-US" sz="2400" b="1" i="0" dirty="0">
                <a:effectLst/>
                <a:latin typeface="Inter"/>
              </a:rPr>
              <a:t>All three of your samples have the same average phone use, at 195 minutes or 3 hours and 15 minutes. This is the x-axis value where the peak of the curves are.</a:t>
            </a:r>
          </a:p>
          <a:p>
            <a:pPr algn="l"/>
            <a:endParaRPr lang="en-US" sz="2400" b="1" i="0" dirty="0">
              <a:effectLst/>
              <a:latin typeface="Inter"/>
            </a:endParaRPr>
          </a:p>
          <a:p>
            <a:pPr algn="l"/>
            <a:r>
              <a:rPr lang="en-US" sz="2400" b="1" i="0" dirty="0">
                <a:effectLst/>
                <a:latin typeface="Inter"/>
              </a:rPr>
              <a:t>Although the data follows a normal distribution, each sample has different spreads. Sample A has the largest variability while Sample C has the smallest variability.</a:t>
            </a:r>
          </a:p>
        </p:txBody>
      </p:sp>
      <p:sp>
        <p:nvSpPr>
          <p:cNvPr id="20" name="Slide Number Placeholder 19">
            <a:extLst>
              <a:ext uri="{FF2B5EF4-FFF2-40B4-BE49-F238E27FC236}">
                <a16:creationId xmlns="" xmlns:a16="http://schemas.microsoft.com/office/drawing/2014/main" id="{E0B0E726-35A0-5538-9766-2630CDEDF9DF}"/>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5" name="Rectangle 4">
            <a:extLst>
              <a:ext uri="{FF2B5EF4-FFF2-40B4-BE49-F238E27FC236}">
                <a16:creationId xmlns="" xmlns:a16="http://schemas.microsoft.com/office/drawing/2014/main" id="{35CBB0EC-3D0F-608E-E75F-6BEE435F8D6B}"/>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62DFA65F-C9F3-5AD3-08AC-F9A181718047}"/>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EEEB8743-9BD4-86B8-46DB-BF298AEA6948}"/>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B266FD1B-2D9B-CD90-273C-252F29FA3CE5}"/>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1E8E028D-FBAB-7181-D2CE-2626B027FBAF}"/>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269220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5EC76E7-718F-F92C-2240-5EEAC7A79AEB}"/>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80A1C2B9-880E-55DF-CD6A-D722F71BBD09}"/>
              </a:ext>
            </a:extLst>
          </p:cNvPr>
          <p:cNvSpPr>
            <a:spLocks noGrp="1"/>
          </p:cNvSpPr>
          <p:nvPr>
            <p:ph type="title"/>
          </p:nvPr>
        </p:nvSpPr>
        <p:spPr>
          <a:xfrm>
            <a:off x="0" y="1"/>
            <a:ext cx="3143180" cy="6721472"/>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1" i="0" u="none" strike="noStrike" cap="none" normalizeH="0" baseline="0" dirty="0">
                <a:ln>
                  <a:noFill/>
                </a:ln>
                <a:solidFill>
                  <a:schemeClr val="bg1"/>
                </a:solidFill>
                <a:effectLst/>
                <a:latin typeface="Gilmer"/>
              </a:rPr>
              <a:t>Range</a:t>
            </a:r>
          </a:p>
        </p:txBody>
      </p:sp>
      <p:sp>
        <p:nvSpPr>
          <p:cNvPr id="4" name="Content Placeholder 3">
            <a:extLst>
              <a:ext uri="{FF2B5EF4-FFF2-40B4-BE49-F238E27FC236}">
                <a16:creationId xmlns="" xmlns:a16="http://schemas.microsoft.com/office/drawing/2014/main" id="{C40D8CC9-6603-0696-48C6-BFF5DE1CA764}"/>
              </a:ext>
            </a:extLst>
          </p:cNvPr>
          <p:cNvSpPr>
            <a:spLocks noGrp="1"/>
          </p:cNvSpPr>
          <p:nvPr>
            <p:ph idx="1"/>
          </p:nvPr>
        </p:nvSpPr>
        <p:spPr>
          <a:xfrm>
            <a:off x="3430805" y="365124"/>
            <a:ext cx="8186888" cy="5984875"/>
          </a:xfr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Inter"/>
              </a:rPr>
              <a:t>The </a:t>
            </a:r>
            <a:r>
              <a:rPr kumimoji="0" lang="en-US" altLang="en-US" sz="2400" b="1" i="0" u="none" strike="noStrike" cap="none" normalizeH="0" baseline="0" dirty="0">
                <a:ln>
                  <a:noFill/>
                </a:ln>
                <a:solidFill>
                  <a:srgbClr val="FFC000"/>
                </a:solidFill>
                <a:effectLst/>
                <a:latin typeface="Inter"/>
              </a:rPr>
              <a:t>range</a:t>
            </a:r>
            <a:r>
              <a:rPr kumimoji="0" lang="en-US" altLang="en-US" sz="2400" b="0" i="0" u="none" strike="noStrike" cap="none" normalizeH="0" baseline="0" dirty="0">
                <a:ln>
                  <a:noFill/>
                </a:ln>
                <a:solidFill>
                  <a:schemeClr val="bg1"/>
                </a:solidFill>
                <a:effectLst/>
                <a:latin typeface="Inter"/>
              </a:rPr>
              <a:t> tells you the spread of your data from the lowest to the highest value in the distribution. It’s the easiest measure of variability to calculate.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Inter"/>
              </a:rPr>
              <a:t>To </a:t>
            </a:r>
            <a:r>
              <a:rPr kumimoji="0" lang="en-US" altLang="en-US" sz="2400" b="0" i="0" u="none" strike="noStrike" cap="none" normalizeH="0" baseline="0" dirty="0">
                <a:ln>
                  <a:noFill/>
                </a:ln>
                <a:solidFill>
                  <a:srgbClr val="FFC000"/>
                </a:solidFill>
                <a:effectLst/>
                <a:latin typeface="Inter"/>
                <a:hlinkClick r:id="rId2">
                  <a:extLst>
                    <a:ext uri="{A12FA001-AC4F-418D-AE19-62706E023703}">
                      <ahyp:hlinkClr xmlns="" xmlns:ahyp="http://schemas.microsoft.com/office/drawing/2018/hyperlinkcolor" val="tx"/>
                    </a:ext>
                  </a:extLst>
                </a:hlinkClick>
              </a:rPr>
              <a:t>find the range</a:t>
            </a:r>
            <a:r>
              <a:rPr kumimoji="0" lang="en-US" altLang="en-US" sz="2400" b="0" i="0" u="none" strike="noStrike" cap="none" normalizeH="0" baseline="0" dirty="0">
                <a:ln>
                  <a:noFill/>
                </a:ln>
                <a:solidFill>
                  <a:schemeClr val="bg1"/>
                </a:solidFill>
                <a:effectLst/>
                <a:latin typeface="Inter"/>
              </a:rPr>
              <a:t>, simply subtract the lowest value from the highest value in the data set.</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Inter"/>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Inter"/>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Inter"/>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Inter"/>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Inter"/>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Inter"/>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Inter"/>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rPr>
              <a:t>Because only 2 numbers are used, the range is influenced by outliers and doesn’t give you any information about the distribution of values. It’s best used in combination with other measures.</a:t>
            </a:r>
          </a:p>
          <a:p>
            <a:pPr marL="0" indent="0" algn="l">
              <a:buNone/>
            </a:pPr>
            <a:endParaRPr lang="en-US" sz="2400" b="1" i="0" dirty="0">
              <a:effectLst/>
              <a:latin typeface="Inter"/>
            </a:endParaRPr>
          </a:p>
        </p:txBody>
      </p:sp>
      <p:sp>
        <p:nvSpPr>
          <p:cNvPr id="20" name="Slide Number Placeholder 19">
            <a:extLst>
              <a:ext uri="{FF2B5EF4-FFF2-40B4-BE49-F238E27FC236}">
                <a16:creationId xmlns="" xmlns:a16="http://schemas.microsoft.com/office/drawing/2014/main" id="{FED7B4E1-A1BE-6C68-F80C-00017147B9EA}"/>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9</a:t>
            </a:fld>
            <a:endParaRPr lang="en-US" dirty="0"/>
          </a:p>
        </p:txBody>
      </p:sp>
      <p:sp>
        <p:nvSpPr>
          <p:cNvPr id="5" name="Rectangle 4">
            <a:extLst>
              <a:ext uri="{FF2B5EF4-FFF2-40B4-BE49-F238E27FC236}">
                <a16:creationId xmlns="" xmlns:a16="http://schemas.microsoft.com/office/drawing/2014/main" id="{993C1962-5F2C-95FB-F746-2A977A918E4B}"/>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6" name="Rectangle 5">
            <a:extLst>
              <a:ext uri="{FF2B5EF4-FFF2-40B4-BE49-F238E27FC236}">
                <a16:creationId xmlns="" xmlns:a16="http://schemas.microsoft.com/office/drawing/2014/main" id="{CAEED00E-1E32-5E37-2613-65B94ACABC0C}"/>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7" name="Rectangle 6">
            <a:extLst>
              <a:ext uri="{FF2B5EF4-FFF2-40B4-BE49-F238E27FC236}">
                <a16:creationId xmlns="" xmlns:a16="http://schemas.microsoft.com/office/drawing/2014/main" id="{6E1F6240-9FE1-6485-1009-93BD5CA7BF97}"/>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8" name="Rectangle 7">
            <a:extLst>
              <a:ext uri="{FF2B5EF4-FFF2-40B4-BE49-F238E27FC236}">
                <a16:creationId xmlns="" xmlns:a16="http://schemas.microsoft.com/office/drawing/2014/main" id="{613C309B-3208-AC6E-4AE0-73E71FA412D2}"/>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p>
        </p:txBody>
      </p:sp>
      <p:sp>
        <p:nvSpPr>
          <p:cNvPr id="10" name="Isosceles Triangle 9">
            <a:extLst>
              <a:ext uri="{FF2B5EF4-FFF2-40B4-BE49-F238E27FC236}">
                <a16:creationId xmlns="" xmlns:a16="http://schemas.microsoft.com/office/drawing/2014/main" id="{B2A667F3-E817-DBFE-4894-4C3F08F60C46}"/>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a:extLst>
              <a:ext uri="{FF2B5EF4-FFF2-40B4-BE49-F238E27FC236}">
                <a16:creationId xmlns="" xmlns:a16="http://schemas.microsoft.com/office/drawing/2014/main" id="{7863F593-C7F3-EB5A-CE8B-C6B02D53BBE4}"/>
              </a:ext>
            </a:extLst>
          </p:cNvPr>
          <p:cNvGraphicFramePr>
            <a:graphicFrameLocks noGrp="1"/>
          </p:cNvGraphicFramePr>
          <p:nvPr>
            <p:extLst>
              <p:ext uri="{D42A27DB-BD31-4B8C-83A1-F6EECF244321}">
                <p14:modId xmlns:p14="http://schemas.microsoft.com/office/powerpoint/2010/main" val="768840672"/>
              </p:ext>
            </p:extLst>
          </p:nvPr>
        </p:nvGraphicFramePr>
        <p:xfrm>
          <a:off x="3321754" y="3083241"/>
          <a:ext cx="8479854" cy="548640"/>
        </p:xfrm>
        <a:graphic>
          <a:graphicData uri="http://schemas.openxmlformats.org/drawingml/2006/table">
            <a:tbl>
              <a:tblPr/>
              <a:tblGrid>
                <a:gridCol w="942206">
                  <a:extLst>
                    <a:ext uri="{9D8B030D-6E8A-4147-A177-3AD203B41FA5}">
                      <a16:colId xmlns="" xmlns:a16="http://schemas.microsoft.com/office/drawing/2014/main" val="68149366"/>
                    </a:ext>
                  </a:extLst>
                </a:gridCol>
                <a:gridCol w="942206">
                  <a:extLst>
                    <a:ext uri="{9D8B030D-6E8A-4147-A177-3AD203B41FA5}">
                      <a16:colId xmlns="" xmlns:a16="http://schemas.microsoft.com/office/drawing/2014/main" val="3923780384"/>
                    </a:ext>
                  </a:extLst>
                </a:gridCol>
                <a:gridCol w="942206">
                  <a:extLst>
                    <a:ext uri="{9D8B030D-6E8A-4147-A177-3AD203B41FA5}">
                      <a16:colId xmlns="" xmlns:a16="http://schemas.microsoft.com/office/drawing/2014/main" val="4274206992"/>
                    </a:ext>
                  </a:extLst>
                </a:gridCol>
                <a:gridCol w="942206">
                  <a:extLst>
                    <a:ext uri="{9D8B030D-6E8A-4147-A177-3AD203B41FA5}">
                      <a16:colId xmlns="" xmlns:a16="http://schemas.microsoft.com/office/drawing/2014/main" val="222873388"/>
                    </a:ext>
                  </a:extLst>
                </a:gridCol>
                <a:gridCol w="942206">
                  <a:extLst>
                    <a:ext uri="{9D8B030D-6E8A-4147-A177-3AD203B41FA5}">
                      <a16:colId xmlns="" xmlns:a16="http://schemas.microsoft.com/office/drawing/2014/main" val="215548065"/>
                    </a:ext>
                  </a:extLst>
                </a:gridCol>
                <a:gridCol w="942206">
                  <a:extLst>
                    <a:ext uri="{9D8B030D-6E8A-4147-A177-3AD203B41FA5}">
                      <a16:colId xmlns="" xmlns:a16="http://schemas.microsoft.com/office/drawing/2014/main" val="1974121149"/>
                    </a:ext>
                  </a:extLst>
                </a:gridCol>
                <a:gridCol w="942206">
                  <a:extLst>
                    <a:ext uri="{9D8B030D-6E8A-4147-A177-3AD203B41FA5}">
                      <a16:colId xmlns="" xmlns:a16="http://schemas.microsoft.com/office/drawing/2014/main" val="2282265702"/>
                    </a:ext>
                  </a:extLst>
                </a:gridCol>
                <a:gridCol w="942206">
                  <a:extLst>
                    <a:ext uri="{9D8B030D-6E8A-4147-A177-3AD203B41FA5}">
                      <a16:colId xmlns="" xmlns:a16="http://schemas.microsoft.com/office/drawing/2014/main" val="706618665"/>
                    </a:ext>
                  </a:extLst>
                </a:gridCol>
                <a:gridCol w="942206">
                  <a:extLst>
                    <a:ext uri="{9D8B030D-6E8A-4147-A177-3AD203B41FA5}">
                      <a16:colId xmlns="" xmlns:a16="http://schemas.microsoft.com/office/drawing/2014/main" val="1467229517"/>
                    </a:ext>
                  </a:extLst>
                </a:gridCol>
              </a:tblGrid>
              <a:tr h="546432">
                <a:tc>
                  <a:txBody>
                    <a:bodyPr/>
                    <a:lstStyle/>
                    <a:p>
                      <a:pPr algn="l" fontAlgn="t"/>
                      <a:r>
                        <a:rPr lang="en-IN" b="1" dirty="0">
                          <a:solidFill>
                            <a:schemeClr val="bg1"/>
                          </a:solidFill>
                          <a:effectLst/>
                        </a:rPr>
                        <a:t>Data </a:t>
                      </a:r>
                      <a:r>
                        <a:rPr lang="en-IN" sz="1200" b="1" dirty="0">
                          <a:solidFill>
                            <a:schemeClr val="bg1"/>
                          </a:solidFill>
                          <a:effectLst/>
                        </a:rPr>
                        <a:t>(minutes)</a:t>
                      </a:r>
                    </a:p>
                  </a:txBody>
                  <a:tcPr>
                    <a:lnL>
                      <a:noFill/>
                    </a:lnL>
                    <a:lnR w="6350" cap="flat" cmpd="sng" algn="ctr">
                      <a:solidFill>
                        <a:srgbClr val="EFEEE9"/>
                      </a:solidFill>
                      <a:prstDash val="solid"/>
                      <a:round/>
                      <a:headEnd type="none" w="med" len="med"/>
                      <a:tailEnd type="none" w="med" len="med"/>
                    </a:lnR>
                    <a:lnT>
                      <a:noFill/>
                    </a:lnT>
                    <a:lnB>
                      <a:noFill/>
                    </a:lnB>
                    <a:solidFill>
                      <a:schemeClr val="bg1">
                        <a:lumMod val="50000"/>
                      </a:schemeClr>
                    </a:solidFill>
                  </a:tcPr>
                </a:tc>
                <a:tc>
                  <a:txBody>
                    <a:bodyPr/>
                    <a:lstStyle/>
                    <a:p>
                      <a:pPr fontAlgn="t"/>
                      <a:r>
                        <a:rPr lang="en-IN" b="1" dirty="0">
                          <a:solidFill>
                            <a:schemeClr val="bg1"/>
                          </a:solidFill>
                          <a:effectLst/>
                        </a:rPr>
                        <a:t>72</a:t>
                      </a:r>
                    </a:p>
                  </a:txBody>
                  <a:tcPr>
                    <a:lnL w="6350" cap="flat" cmpd="sng" algn="ctr">
                      <a:solidFill>
                        <a:srgbClr val="EFEEE9"/>
                      </a:solidFill>
                      <a:prstDash val="solid"/>
                      <a:round/>
                      <a:headEnd type="none" w="med" len="med"/>
                      <a:tailEnd type="none" w="med" len="med"/>
                    </a:lnL>
                    <a:lnR>
                      <a:noFill/>
                    </a:lnR>
                    <a:lnT>
                      <a:noFill/>
                    </a:lnT>
                    <a:lnB>
                      <a:noFill/>
                    </a:lnB>
                    <a:solidFill>
                      <a:schemeClr val="bg1">
                        <a:lumMod val="50000"/>
                      </a:schemeClr>
                    </a:solidFill>
                  </a:tcPr>
                </a:tc>
                <a:tc>
                  <a:txBody>
                    <a:bodyPr/>
                    <a:lstStyle/>
                    <a:p>
                      <a:pPr fontAlgn="t"/>
                      <a:r>
                        <a:rPr lang="en-IN" b="1" dirty="0">
                          <a:solidFill>
                            <a:schemeClr val="bg1"/>
                          </a:solidFill>
                          <a:effectLst/>
                        </a:rPr>
                        <a:t>110</a:t>
                      </a:r>
                    </a:p>
                  </a:txBody>
                  <a:tcPr>
                    <a:lnL>
                      <a:noFill/>
                    </a:lnL>
                    <a:lnR>
                      <a:noFill/>
                    </a:lnR>
                    <a:lnT>
                      <a:noFill/>
                    </a:lnT>
                    <a:lnB>
                      <a:noFill/>
                    </a:lnB>
                    <a:solidFill>
                      <a:schemeClr val="bg1">
                        <a:lumMod val="50000"/>
                      </a:schemeClr>
                    </a:solidFill>
                  </a:tcPr>
                </a:tc>
                <a:tc>
                  <a:txBody>
                    <a:bodyPr/>
                    <a:lstStyle/>
                    <a:p>
                      <a:pPr fontAlgn="t"/>
                      <a:r>
                        <a:rPr lang="en-IN" b="1">
                          <a:solidFill>
                            <a:schemeClr val="bg1"/>
                          </a:solidFill>
                          <a:effectLst/>
                        </a:rPr>
                        <a:t>134</a:t>
                      </a:r>
                    </a:p>
                  </a:txBody>
                  <a:tcPr>
                    <a:lnL>
                      <a:noFill/>
                    </a:lnL>
                    <a:lnR>
                      <a:noFill/>
                    </a:lnR>
                    <a:lnT>
                      <a:noFill/>
                    </a:lnT>
                    <a:lnB>
                      <a:noFill/>
                    </a:lnB>
                    <a:solidFill>
                      <a:schemeClr val="bg1">
                        <a:lumMod val="50000"/>
                      </a:schemeClr>
                    </a:solidFill>
                  </a:tcPr>
                </a:tc>
                <a:tc>
                  <a:txBody>
                    <a:bodyPr/>
                    <a:lstStyle/>
                    <a:p>
                      <a:pPr fontAlgn="t"/>
                      <a:r>
                        <a:rPr lang="en-IN" b="1" dirty="0">
                          <a:solidFill>
                            <a:schemeClr val="bg1"/>
                          </a:solidFill>
                          <a:effectLst/>
                        </a:rPr>
                        <a:t>190</a:t>
                      </a:r>
                    </a:p>
                  </a:txBody>
                  <a:tcPr>
                    <a:lnL>
                      <a:noFill/>
                    </a:lnL>
                    <a:lnR>
                      <a:noFill/>
                    </a:lnR>
                    <a:lnT>
                      <a:noFill/>
                    </a:lnT>
                    <a:lnB>
                      <a:noFill/>
                    </a:lnB>
                    <a:solidFill>
                      <a:schemeClr val="bg1">
                        <a:lumMod val="50000"/>
                      </a:schemeClr>
                    </a:solidFill>
                  </a:tcPr>
                </a:tc>
                <a:tc>
                  <a:txBody>
                    <a:bodyPr/>
                    <a:lstStyle/>
                    <a:p>
                      <a:pPr fontAlgn="t"/>
                      <a:r>
                        <a:rPr lang="en-IN" b="1">
                          <a:solidFill>
                            <a:schemeClr val="bg1"/>
                          </a:solidFill>
                          <a:effectLst/>
                        </a:rPr>
                        <a:t>238</a:t>
                      </a:r>
                    </a:p>
                  </a:txBody>
                  <a:tcPr>
                    <a:lnL>
                      <a:noFill/>
                    </a:lnL>
                    <a:lnR>
                      <a:noFill/>
                    </a:lnR>
                    <a:lnT>
                      <a:noFill/>
                    </a:lnT>
                    <a:lnB>
                      <a:noFill/>
                    </a:lnB>
                    <a:solidFill>
                      <a:schemeClr val="bg1">
                        <a:lumMod val="50000"/>
                      </a:schemeClr>
                    </a:solidFill>
                  </a:tcPr>
                </a:tc>
                <a:tc>
                  <a:txBody>
                    <a:bodyPr/>
                    <a:lstStyle/>
                    <a:p>
                      <a:pPr fontAlgn="t"/>
                      <a:r>
                        <a:rPr lang="en-IN" b="1">
                          <a:solidFill>
                            <a:schemeClr val="bg1"/>
                          </a:solidFill>
                          <a:effectLst/>
                        </a:rPr>
                        <a:t>287</a:t>
                      </a:r>
                    </a:p>
                  </a:txBody>
                  <a:tcPr>
                    <a:lnL>
                      <a:noFill/>
                    </a:lnL>
                    <a:lnR>
                      <a:noFill/>
                    </a:lnR>
                    <a:lnT>
                      <a:noFill/>
                    </a:lnT>
                    <a:lnB>
                      <a:noFill/>
                    </a:lnB>
                    <a:solidFill>
                      <a:schemeClr val="bg1">
                        <a:lumMod val="50000"/>
                      </a:schemeClr>
                    </a:solidFill>
                  </a:tcPr>
                </a:tc>
                <a:tc>
                  <a:txBody>
                    <a:bodyPr/>
                    <a:lstStyle/>
                    <a:p>
                      <a:pPr fontAlgn="t"/>
                      <a:r>
                        <a:rPr lang="en-IN" b="1">
                          <a:solidFill>
                            <a:schemeClr val="bg1"/>
                          </a:solidFill>
                          <a:effectLst/>
                        </a:rPr>
                        <a:t>305</a:t>
                      </a:r>
                    </a:p>
                  </a:txBody>
                  <a:tcPr>
                    <a:lnL>
                      <a:noFill/>
                    </a:lnL>
                    <a:lnR>
                      <a:noFill/>
                    </a:lnR>
                    <a:lnT>
                      <a:noFill/>
                    </a:lnT>
                    <a:lnB>
                      <a:noFill/>
                    </a:lnB>
                    <a:solidFill>
                      <a:schemeClr val="bg1">
                        <a:lumMod val="50000"/>
                      </a:schemeClr>
                    </a:solidFill>
                  </a:tcPr>
                </a:tc>
                <a:tc>
                  <a:txBody>
                    <a:bodyPr/>
                    <a:lstStyle/>
                    <a:p>
                      <a:pPr fontAlgn="t"/>
                      <a:r>
                        <a:rPr lang="en-IN" b="1" dirty="0">
                          <a:solidFill>
                            <a:schemeClr val="bg1"/>
                          </a:solidFill>
                          <a:effectLst/>
                        </a:rPr>
                        <a:t>324</a:t>
                      </a:r>
                    </a:p>
                  </a:txBody>
                  <a:tcPr>
                    <a:lnL>
                      <a:noFill/>
                    </a:lnL>
                    <a:lnR>
                      <a:noFill/>
                    </a:lnR>
                    <a:lnT>
                      <a:noFill/>
                    </a:lnT>
                    <a:lnB>
                      <a:noFill/>
                    </a:lnB>
                    <a:solidFill>
                      <a:schemeClr val="bg1">
                        <a:lumMod val="50000"/>
                      </a:schemeClr>
                    </a:solidFill>
                  </a:tcPr>
                </a:tc>
                <a:extLst>
                  <a:ext uri="{0D108BD9-81ED-4DB2-BD59-A6C34878D82A}">
                    <a16:rowId xmlns="" xmlns:a16="http://schemas.microsoft.com/office/drawing/2014/main" val="2363711000"/>
                  </a:ext>
                </a:extLst>
              </a:tr>
            </a:tbl>
          </a:graphicData>
        </a:graphic>
      </p:graphicFrame>
      <p:sp>
        <p:nvSpPr>
          <p:cNvPr id="12" name="Rectangle 2">
            <a:extLst>
              <a:ext uri="{FF2B5EF4-FFF2-40B4-BE49-F238E27FC236}">
                <a16:creationId xmlns="" xmlns:a16="http://schemas.microsoft.com/office/drawing/2014/main" id="{E7E12675-F2E8-2D88-0357-2BF0EE6DFC80}"/>
              </a:ext>
            </a:extLst>
          </p:cNvPr>
          <p:cNvSpPr>
            <a:spLocks noChangeArrowheads="1"/>
          </p:cNvSpPr>
          <p:nvPr/>
        </p:nvSpPr>
        <p:spPr bwMode="auto">
          <a:xfrm>
            <a:off x="3769563" y="2492375"/>
            <a:ext cx="7584237" cy="301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8700" rIns="9144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rPr>
              <a:t>Range example : You have 8 data points from Sample A.</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b="1" dirty="0">
              <a:solidFill>
                <a:schemeClr val="bg1"/>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rPr>
              <a:t>The </a:t>
            </a:r>
            <a:r>
              <a:rPr kumimoji="0" lang="en-US" altLang="en-US" sz="1800" b="1" i="0" u="none" strike="noStrike" cap="none" normalizeH="0" baseline="0" dirty="0">
                <a:ln>
                  <a:noFill/>
                </a:ln>
                <a:solidFill>
                  <a:srgbClr val="FFC000"/>
                </a:solidFill>
                <a:effectLst/>
              </a:rPr>
              <a:t>highest value (</a:t>
            </a:r>
            <a:r>
              <a:rPr kumimoji="0" lang="en-US" altLang="en-US" sz="1800" b="1" i="1" u="none" strike="noStrike" cap="none" normalizeH="0" baseline="0" dirty="0">
                <a:ln>
                  <a:noFill/>
                </a:ln>
                <a:solidFill>
                  <a:srgbClr val="FFC000"/>
                </a:solidFill>
                <a:effectLst/>
              </a:rPr>
              <a:t>H</a:t>
            </a:r>
            <a:r>
              <a:rPr kumimoji="0" lang="en-US" altLang="en-US" sz="1800" b="1" i="0" u="none" strike="noStrike" cap="none" normalizeH="0" baseline="0" dirty="0">
                <a:ln>
                  <a:noFill/>
                </a:ln>
                <a:solidFill>
                  <a:srgbClr val="FFC000"/>
                </a:solidFill>
                <a:effectLst/>
              </a:rPr>
              <a:t>) </a:t>
            </a:r>
            <a:r>
              <a:rPr kumimoji="0" lang="en-US" altLang="en-US" sz="1800" b="1" i="0" u="none" strike="noStrike" cap="none" normalizeH="0" baseline="0" dirty="0">
                <a:ln>
                  <a:noFill/>
                </a:ln>
                <a:solidFill>
                  <a:schemeClr val="bg1"/>
                </a:solidFill>
                <a:effectLst/>
              </a:rPr>
              <a:t>is 324 and the </a:t>
            </a:r>
            <a:r>
              <a:rPr kumimoji="0" lang="en-US" altLang="en-US" sz="1800" b="1" i="0" u="none" strike="noStrike" cap="none" normalizeH="0" baseline="0" dirty="0">
                <a:ln>
                  <a:noFill/>
                </a:ln>
                <a:solidFill>
                  <a:srgbClr val="FFC000"/>
                </a:solidFill>
                <a:effectLst/>
              </a:rPr>
              <a:t>lowest (</a:t>
            </a:r>
            <a:r>
              <a:rPr kumimoji="0" lang="en-US" altLang="en-US" sz="1800" b="1" i="1" u="none" strike="noStrike" cap="none" normalizeH="0" baseline="0" dirty="0">
                <a:ln>
                  <a:noFill/>
                </a:ln>
                <a:solidFill>
                  <a:srgbClr val="FFC000"/>
                </a:solidFill>
                <a:effectLst/>
              </a:rPr>
              <a:t>L</a:t>
            </a:r>
            <a:r>
              <a:rPr kumimoji="0" lang="en-US" altLang="en-US" sz="1800" b="1" i="0" u="none" strike="noStrike" cap="none" normalizeH="0" baseline="0" dirty="0">
                <a:ln>
                  <a:noFill/>
                </a:ln>
                <a:solidFill>
                  <a:srgbClr val="FFC000"/>
                </a:solidFill>
                <a:effectLst/>
              </a:rPr>
              <a:t>) </a:t>
            </a:r>
            <a:r>
              <a:rPr kumimoji="0" lang="en-US" altLang="en-US" sz="1800" b="1" i="0" u="none" strike="noStrike" cap="none" normalizeH="0" baseline="0" dirty="0">
                <a:ln>
                  <a:noFill/>
                </a:ln>
                <a:solidFill>
                  <a:schemeClr val="bg1"/>
                </a:solidFill>
                <a:effectLst/>
              </a:rPr>
              <a:t>is 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rgbClr val="FFC000"/>
                </a:solidFill>
                <a:effectLst/>
              </a:rPr>
              <a:t>R</a:t>
            </a:r>
            <a:r>
              <a:rPr kumimoji="0" lang="en-US" altLang="en-US" sz="1800" b="1" i="0" u="none" strike="noStrike" cap="none" normalizeH="0" baseline="0" dirty="0">
                <a:ln>
                  <a:noFill/>
                </a:ln>
                <a:solidFill>
                  <a:srgbClr val="FFC000"/>
                </a:solidFill>
                <a:effectLst/>
              </a:rPr>
              <a:t> = </a:t>
            </a:r>
            <a:r>
              <a:rPr kumimoji="0" lang="en-US" altLang="en-US" sz="1800" b="1" i="1" u="none" strike="noStrike" cap="none" normalizeH="0" baseline="0" dirty="0">
                <a:ln>
                  <a:noFill/>
                </a:ln>
                <a:solidFill>
                  <a:srgbClr val="FFC000"/>
                </a:solidFill>
                <a:effectLst/>
              </a:rPr>
              <a:t>H</a:t>
            </a:r>
            <a:r>
              <a:rPr kumimoji="0" lang="en-US" altLang="en-US" sz="1800" b="1" i="0" u="none" strike="noStrike" cap="none" normalizeH="0" baseline="0" dirty="0">
                <a:ln>
                  <a:noFill/>
                </a:ln>
                <a:solidFill>
                  <a:srgbClr val="FFC000"/>
                </a:solidFill>
                <a:effectLst/>
              </a:rPr>
              <a:t> – </a:t>
            </a:r>
            <a:r>
              <a:rPr kumimoji="0" lang="en-US" altLang="en-US" sz="1800" b="1" i="1" u="none" strike="noStrike" cap="none" normalizeH="0" baseline="0" dirty="0">
                <a:ln>
                  <a:noFill/>
                </a:ln>
                <a:solidFill>
                  <a:srgbClr val="FFC000"/>
                </a:solidFill>
                <a:effectLst/>
              </a:rPr>
              <a:t>L</a:t>
            </a:r>
            <a:endParaRPr kumimoji="0" lang="en-US" altLang="en-US" sz="1800" b="1" i="0" u="none" strike="noStrike" cap="none" normalizeH="0" baseline="0" dirty="0">
              <a:ln>
                <a:noFill/>
              </a:ln>
              <a:solidFill>
                <a:srgbClr val="FFC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chemeClr val="bg1"/>
                </a:solidFill>
                <a:effectLst/>
              </a:rPr>
              <a:t>R </a:t>
            </a:r>
            <a:r>
              <a:rPr kumimoji="0" lang="en-US" altLang="en-US" sz="1800" b="1" i="0" u="none" strike="noStrike" cap="none" normalizeH="0" baseline="0" dirty="0">
                <a:ln>
                  <a:noFill/>
                </a:ln>
                <a:solidFill>
                  <a:schemeClr val="bg1"/>
                </a:solidFill>
                <a:effectLst/>
              </a:rPr>
              <a:t>= 324 – 72 = 252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rPr>
              <a:t>The range of your data is 252 minutes.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928169753"/>
      </p:ext>
    </p:extLst>
  </p:cSld>
  <p:clrMapOvr>
    <a:masterClrMapping/>
  </p:clrMapOvr>
  <p:transition spd="slow">
    <p:fade/>
  </p:transition>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lassic-Corporate_Teach a Course_with Animation_Win32_SB - v2" id="{C9F810C9-4EB1-4CC6-A6C7-6362D8FFF9DF}" vid="{001312C1-1362-40A0-84BD-C64F2C3E2E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A303362-5DB5-4146-A667-E40932D52410}">
  <ds:schemaRefs>
    <ds:schemaRef ds:uri="http://schemas.microsoft.com/sharepoint/v3/contenttype/forms"/>
  </ds:schemaRefs>
</ds:datastoreItem>
</file>

<file path=customXml/itemProps2.xml><?xml version="1.0" encoding="utf-8"?>
<ds:datastoreItem xmlns:ds="http://schemas.openxmlformats.org/officeDocument/2006/customXml" ds:itemID="{FE0CF8FC-473D-42DA-B10E-0D97F5E2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05A674-08B3-48F2-91E0-AF5831D526B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Classic corporate teach a course with animation</Template>
  <TotalTime>253</TotalTime>
  <Words>1021</Words>
  <Application>Microsoft Office PowerPoint</Application>
  <PresentationFormat>Custom</PresentationFormat>
  <Paragraphs>176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Measures Of Variability</vt:lpstr>
      <vt:lpstr>What is Variability?</vt:lpstr>
      <vt:lpstr>4 Main Measures Of Variability</vt:lpstr>
      <vt:lpstr>Why Does Variability Matter?</vt:lpstr>
      <vt:lpstr>Why Does Variability Matter?</vt:lpstr>
      <vt:lpstr>Why Does Variability Matter?</vt:lpstr>
      <vt:lpstr>Example: Variability In Normal Distributions</vt:lpstr>
      <vt:lpstr>Example: Variability In Normal Distributions</vt:lpstr>
      <vt:lpstr>Range</vt:lpstr>
      <vt:lpstr>Interquartile Range    </vt:lpstr>
      <vt:lpstr>Five-number Summary      </vt:lpstr>
      <vt:lpstr>Mean Deviation </vt:lpstr>
      <vt:lpstr>Example </vt:lpstr>
      <vt:lpstr>Standard Deviation</vt:lpstr>
      <vt:lpstr>Standard Deviation Formula For Populations</vt:lpstr>
      <vt:lpstr>Standard Deviation Formula For Samples</vt:lpstr>
      <vt:lpstr>Standard Deviation Formula </vt:lpstr>
      <vt:lpstr>Example of standard deviation</vt:lpstr>
      <vt:lpstr>Example of standard deviation</vt:lpstr>
      <vt:lpstr>Variance</vt:lpstr>
      <vt:lpstr>Variance Formula</vt:lpstr>
      <vt:lpstr>What’s The Best Measure Of Variability?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DR.VIPENDRA PARMAR</dc:creator>
  <cp:lastModifiedBy>Dr.Vipendra Parmar</cp:lastModifiedBy>
  <cp:revision>21</cp:revision>
  <dcterms:created xsi:type="dcterms:W3CDTF">2024-02-13T11:21:54Z</dcterms:created>
  <dcterms:modified xsi:type="dcterms:W3CDTF">2024-03-10T15:19:03Z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