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77" r:id="rId5"/>
    <p:sldId id="278" r:id="rId6"/>
    <p:sldId id="258" r:id="rId7"/>
    <p:sldId id="259" r:id="rId8"/>
    <p:sldId id="260" r:id="rId9"/>
    <p:sldId id="262" r:id="rId10"/>
    <p:sldId id="263" r:id="rId11"/>
    <p:sldId id="264" r:id="rId12"/>
    <p:sldId id="266" r:id="rId13"/>
    <p:sldId id="267" r:id="rId14"/>
    <p:sldId id="268" r:id="rId15"/>
    <p:sldId id="269" r:id="rId16"/>
    <p:sldId id="270" r:id="rId17"/>
    <p:sldId id="271" r:id="rId18"/>
    <p:sldId id="272" r:id="rId19"/>
    <p:sldId id="273" r:id="rId20"/>
    <p:sldId id="274" r:id="rId21"/>
    <p:sldId id="275" r:id="rId22"/>
    <p:sldId id="26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120"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423BF3-8F63-448B-9D6B-63341D99D790}"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305C18-4CF3-4D55-AABE-DA1EC0F5ED5A}" type="slidenum">
              <a:rPr lang="en-IN" smtClean="0"/>
              <a:t>‹#›</a:t>
            </a:fld>
            <a:endParaRPr lang="en-IN"/>
          </a:p>
        </p:txBody>
      </p:sp>
    </p:spTree>
    <p:extLst>
      <p:ext uri="{BB962C8B-B14F-4D97-AF65-F5344CB8AC3E}">
        <p14:creationId xmlns:p14="http://schemas.microsoft.com/office/powerpoint/2010/main" val="3639803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423BF3-8F63-448B-9D6B-63341D99D790}"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305C18-4CF3-4D55-AABE-DA1EC0F5ED5A}" type="slidenum">
              <a:rPr lang="en-IN" smtClean="0"/>
              <a:t>‹#›</a:t>
            </a:fld>
            <a:endParaRPr lang="en-IN"/>
          </a:p>
        </p:txBody>
      </p:sp>
    </p:spTree>
    <p:extLst>
      <p:ext uri="{BB962C8B-B14F-4D97-AF65-F5344CB8AC3E}">
        <p14:creationId xmlns:p14="http://schemas.microsoft.com/office/powerpoint/2010/main" val="3041134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423BF3-8F63-448B-9D6B-63341D99D790}"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305C18-4CF3-4D55-AABE-DA1EC0F5ED5A}" type="slidenum">
              <a:rPr lang="en-IN" smtClean="0"/>
              <a:t>‹#›</a:t>
            </a:fld>
            <a:endParaRPr lang="en-IN"/>
          </a:p>
        </p:txBody>
      </p:sp>
    </p:spTree>
    <p:extLst>
      <p:ext uri="{BB962C8B-B14F-4D97-AF65-F5344CB8AC3E}">
        <p14:creationId xmlns:p14="http://schemas.microsoft.com/office/powerpoint/2010/main" val="808201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423BF3-8F63-448B-9D6B-63341D99D790}"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305C18-4CF3-4D55-AABE-DA1EC0F5ED5A}" type="slidenum">
              <a:rPr lang="en-IN" smtClean="0"/>
              <a:t>‹#›</a:t>
            </a:fld>
            <a:endParaRPr lang="en-IN"/>
          </a:p>
        </p:txBody>
      </p:sp>
    </p:spTree>
    <p:extLst>
      <p:ext uri="{BB962C8B-B14F-4D97-AF65-F5344CB8AC3E}">
        <p14:creationId xmlns:p14="http://schemas.microsoft.com/office/powerpoint/2010/main" val="2190988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423BF3-8F63-448B-9D6B-63341D99D790}" type="datetimeFigureOut">
              <a:rPr lang="en-IN" smtClean="0"/>
              <a:t>21-04-2024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305C18-4CF3-4D55-AABE-DA1EC0F5ED5A}" type="slidenum">
              <a:rPr lang="en-IN" smtClean="0"/>
              <a:t>‹#›</a:t>
            </a:fld>
            <a:endParaRPr lang="en-IN"/>
          </a:p>
        </p:txBody>
      </p:sp>
    </p:spTree>
    <p:extLst>
      <p:ext uri="{BB962C8B-B14F-4D97-AF65-F5344CB8AC3E}">
        <p14:creationId xmlns:p14="http://schemas.microsoft.com/office/powerpoint/2010/main" val="412234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423BF3-8F63-448B-9D6B-63341D99D790}" type="datetimeFigureOut">
              <a:rPr lang="en-IN" smtClean="0"/>
              <a:t>21-04-2024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305C18-4CF3-4D55-AABE-DA1EC0F5ED5A}" type="slidenum">
              <a:rPr lang="en-IN" smtClean="0"/>
              <a:t>‹#›</a:t>
            </a:fld>
            <a:endParaRPr lang="en-IN"/>
          </a:p>
        </p:txBody>
      </p:sp>
    </p:spTree>
    <p:extLst>
      <p:ext uri="{BB962C8B-B14F-4D97-AF65-F5344CB8AC3E}">
        <p14:creationId xmlns:p14="http://schemas.microsoft.com/office/powerpoint/2010/main" val="350454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423BF3-8F63-448B-9D6B-63341D99D790}" type="datetimeFigureOut">
              <a:rPr lang="en-IN" smtClean="0"/>
              <a:t>21-04-2024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6305C18-4CF3-4D55-AABE-DA1EC0F5ED5A}" type="slidenum">
              <a:rPr lang="en-IN" smtClean="0"/>
              <a:t>‹#›</a:t>
            </a:fld>
            <a:endParaRPr lang="en-IN"/>
          </a:p>
        </p:txBody>
      </p:sp>
    </p:spTree>
    <p:extLst>
      <p:ext uri="{BB962C8B-B14F-4D97-AF65-F5344CB8AC3E}">
        <p14:creationId xmlns:p14="http://schemas.microsoft.com/office/powerpoint/2010/main" val="293530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423BF3-8F63-448B-9D6B-63341D99D790}" type="datetimeFigureOut">
              <a:rPr lang="en-IN" smtClean="0"/>
              <a:t>21-04-2024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6305C18-4CF3-4D55-AABE-DA1EC0F5ED5A}" type="slidenum">
              <a:rPr lang="en-IN" smtClean="0"/>
              <a:t>‹#›</a:t>
            </a:fld>
            <a:endParaRPr lang="en-IN"/>
          </a:p>
        </p:txBody>
      </p:sp>
    </p:spTree>
    <p:extLst>
      <p:ext uri="{BB962C8B-B14F-4D97-AF65-F5344CB8AC3E}">
        <p14:creationId xmlns:p14="http://schemas.microsoft.com/office/powerpoint/2010/main" val="1561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23BF3-8F63-448B-9D6B-63341D99D790}" type="datetimeFigureOut">
              <a:rPr lang="en-IN" smtClean="0"/>
              <a:t>21-04-2024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6305C18-4CF3-4D55-AABE-DA1EC0F5ED5A}" type="slidenum">
              <a:rPr lang="en-IN" smtClean="0"/>
              <a:t>‹#›</a:t>
            </a:fld>
            <a:endParaRPr lang="en-IN"/>
          </a:p>
        </p:txBody>
      </p:sp>
    </p:spTree>
    <p:extLst>
      <p:ext uri="{BB962C8B-B14F-4D97-AF65-F5344CB8AC3E}">
        <p14:creationId xmlns:p14="http://schemas.microsoft.com/office/powerpoint/2010/main" val="252360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23BF3-8F63-448B-9D6B-63341D99D790}" type="datetimeFigureOut">
              <a:rPr lang="en-IN" smtClean="0"/>
              <a:t>21-04-2024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305C18-4CF3-4D55-AABE-DA1EC0F5ED5A}" type="slidenum">
              <a:rPr lang="en-IN" smtClean="0"/>
              <a:t>‹#›</a:t>
            </a:fld>
            <a:endParaRPr lang="en-IN"/>
          </a:p>
        </p:txBody>
      </p:sp>
    </p:spTree>
    <p:extLst>
      <p:ext uri="{BB962C8B-B14F-4D97-AF65-F5344CB8AC3E}">
        <p14:creationId xmlns:p14="http://schemas.microsoft.com/office/powerpoint/2010/main" val="352423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23BF3-8F63-448B-9D6B-63341D99D790}" type="datetimeFigureOut">
              <a:rPr lang="en-IN" smtClean="0"/>
              <a:t>21-04-2024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305C18-4CF3-4D55-AABE-DA1EC0F5ED5A}" type="slidenum">
              <a:rPr lang="en-IN" smtClean="0"/>
              <a:t>‹#›</a:t>
            </a:fld>
            <a:endParaRPr lang="en-IN"/>
          </a:p>
        </p:txBody>
      </p:sp>
    </p:spTree>
    <p:extLst>
      <p:ext uri="{BB962C8B-B14F-4D97-AF65-F5344CB8AC3E}">
        <p14:creationId xmlns:p14="http://schemas.microsoft.com/office/powerpoint/2010/main" val="426221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23BF3-8F63-448B-9D6B-63341D99D790}" type="datetimeFigureOut">
              <a:rPr lang="en-IN" smtClean="0"/>
              <a:t>21-04-2024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05C18-4CF3-4D55-AABE-DA1EC0F5ED5A}" type="slidenum">
              <a:rPr lang="en-IN" smtClean="0"/>
              <a:t>‹#›</a:t>
            </a:fld>
            <a:endParaRPr lang="en-IN"/>
          </a:p>
        </p:txBody>
      </p:sp>
    </p:spTree>
    <p:extLst>
      <p:ext uri="{BB962C8B-B14F-4D97-AF65-F5344CB8AC3E}">
        <p14:creationId xmlns:p14="http://schemas.microsoft.com/office/powerpoint/2010/main" val="1887956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03554"/>
          </a:xfrm>
        </p:spPr>
        <p:txBody>
          <a:bodyPr>
            <a:normAutofit fontScale="90000"/>
          </a:bodyPr>
          <a:lstStyle/>
          <a:p>
            <a:r>
              <a:rPr lang="en-IN" b="1" i="1" dirty="0"/>
              <a:t>MEANING CALCULATION AND ADVANTAGE OF SCORING SCALE</a:t>
            </a:r>
            <a:endParaRPr lang="en-IN" dirty="0"/>
          </a:p>
        </p:txBody>
      </p:sp>
      <p:sp>
        <p:nvSpPr>
          <p:cNvPr id="3" name="Subtitle 2"/>
          <p:cNvSpPr>
            <a:spLocks noGrp="1"/>
          </p:cNvSpPr>
          <p:nvPr>
            <p:ph type="subTitle" idx="1"/>
          </p:nvPr>
        </p:nvSpPr>
        <p:spPr>
          <a:xfrm>
            <a:off x="1524000" y="3602038"/>
            <a:ext cx="9144000" cy="1449796"/>
          </a:xfrm>
        </p:spPr>
        <p:txBody>
          <a:bodyPr/>
          <a:lstStyle/>
          <a:p>
            <a:r>
              <a:rPr lang="en-US" b="1" dirty="0" smtClean="0"/>
              <a:t>BY</a:t>
            </a:r>
            <a:endParaRPr lang="en-IN" b="1" dirty="0" smtClean="0"/>
          </a:p>
          <a:p>
            <a:r>
              <a:rPr lang="en-IN" b="1" dirty="0" smtClean="0"/>
              <a:t>DR.VIPENDRA PARMAR</a:t>
            </a:r>
          </a:p>
          <a:p>
            <a:r>
              <a:rPr lang="en-US" b="1" dirty="0" smtClean="0"/>
              <a:t>VSSD COLLEGE</a:t>
            </a:r>
            <a:endParaRPr lang="en-IN" b="1" dirty="0"/>
          </a:p>
        </p:txBody>
      </p:sp>
    </p:spTree>
    <p:extLst>
      <p:ext uri="{BB962C8B-B14F-4D97-AF65-F5344CB8AC3E}">
        <p14:creationId xmlns:p14="http://schemas.microsoft.com/office/powerpoint/2010/main" val="617749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475" y="513135"/>
            <a:ext cx="10194201" cy="3862660"/>
          </a:xfrm>
          <a:prstGeom prst="rect">
            <a:avLst/>
          </a:prstGeom>
        </p:spPr>
        <p:txBody>
          <a:bodyPr wrap="square">
            <a:spAutoFit/>
          </a:bodyPr>
          <a:lstStyle/>
          <a:p>
            <a:pPr marL="342900" lvl="0" indent="-342900" algn="just">
              <a:lnSpc>
                <a:spcPct val="107000"/>
              </a:lnSpc>
              <a:spcAft>
                <a:spcPts val="800"/>
              </a:spcAft>
              <a:buFont typeface="+mj-lt"/>
              <a:buAutoNum type="arabicPeriod"/>
              <a:tabLst>
                <a:tab pos="457200" algn="l"/>
              </a:tabLst>
            </a:pPr>
            <a:r>
              <a:rPr lang="en-IN" sz="2800" b="1" dirty="0" smtClean="0">
                <a:effectLst/>
                <a:latin typeface="Calibri" panose="020F0502020204030204" pitchFamily="34" charset="0"/>
                <a:ea typeface="Calibri" panose="020F0502020204030204" pitchFamily="34" charset="0"/>
                <a:cs typeface="Times New Roman" panose="02020603050405020304" pitchFamily="18" charset="0"/>
              </a:rPr>
              <a:t>Interpretation:</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Once the T score is calculated, it can be interpreted in relation to the mean and standard deviation of the reference population. A T score above 50 indicates that the individual scored above the average of the reference group, while a T score below 50 indicates a score below the average.</a:t>
            </a:r>
          </a:p>
          <a:p>
            <a:pPr marL="342900" lvl="0" indent="-342900" algn="just">
              <a:lnSpc>
                <a:spcPct val="107000"/>
              </a:lnSpc>
              <a:spcAft>
                <a:spcPts val="800"/>
              </a:spcAft>
              <a:buFont typeface="+mj-lt"/>
              <a:buAutoNum type="arabicPeriod"/>
              <a:tabLst>
                <a:tab pos="457200" algn="l"/>
              </a:tabLst>
            </a:pPr>
            <a:r>
              <a:rPr lang="en-IN" sz="2800" b="1" dirty="0" smtClean="0">
                <a:effectLst/>
                <a:latin typeface="Calibri" panose="020F0502020204030204" pitchFamily="34" charset="0"/>
                <a:ea typeface="Calibri" panose="020F0502020204030204" pitchFamily="34" charset="0"/>
                <a:cs typeface="Times New Roman" panose="02020603050405020304" pitchFamily="18" charset="0"/>
              </a:rPr>
              <a:t>Comparison:</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T scores allow for easy comparison between individuals or groups, as they are standardized and have a consistent metric across different tests or assessments.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257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658" y="182980"/>
            <a:ext cx="11126709" cy="6174575"/>
          </a:xfrm>
          <a:prstGeom prst="rect">
            <a:avLst/>
          </a:prstGeom>
        </p:spPr>
        <p:txBody>
          <a:bodyPr wrap="square">
            <a:spAutoFit/>
          </a:bodyPr>
          <a:lstStyle/>
          <a:p>
            <a:pPr algn="just">
              <a:lnSpc>
                <a:spcPct val="107000"/>
              </a:lnSpc>
              <a:spcAft>
                <a:spcPts val="800"/>
              </a:spcAft>
            </a:pPr>
            <a:r>
              <a:rPr lang="en-IN" sz="2000" b="1" dirty="0" smtClean="0">
                <a:effectLst/>
                <a:latin typeface="Calibri" panose="020F0502020204030204" pitchFamily="34" charset="0"/>
                <a:ea typeface="Calibri" panose="020F0502020204030204" pitchFamily="34" charset="0"/>
                <a:cs typeface="Times New Roman" panose="02020603050405020304" pitchFamily="18" charset="0"/>
              </a:rPr>
              <a:t>Advantages of T Scale:</a:t>
            </a:r>
            <a:endParaRPr lang="en-IN"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IN" sz="2000" b="1" dirty="0" smtClean="0">
                <a:effectLst/>
                <a:latin typeface="Calibri" panose="020F0502020204030204" pitchFamily="34" charset="0"/>
                <a:ea typeface="Calibri" panose="020F0502020204030204" pitchFamily="34" charset="0"/>
                <a:cs typeface="Times New Roman" panose="02020603050405020304" pitchFamily="18" charset="0"/>
              </a:rPr>
              <a:t>Standardization:</a:t>
            </a: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 T scores provide a standardized metric that allows for easy comparison across different populations and tests.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000" b="1" dirty="0" smtClean="0">
                <a:effectLst/>
                <a:latin typeface="Calibri" panose="020F0502020204030204" pitchFamily="34" charset="0"/>
                <a:ea typeface="Calibri" panose="020F0502020204030204" pitchFamily="34" charset="0"/>
                <a:cs typeface="Times New Roman" panose="02020603050405020304" pitchFamily="18" charset="0"/>
              </a:rPr>
              <a:t>Easy Interpretation:</a:t>
            </a: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 T scores are easy to interpret, with a mean of 50 and a standard deviation of 10 providing a clear reference point.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000" b="1" dirty="0" smtClean="0">
                <a:effectLst/>
                <a:latin typeface="Calibri" panose="020F0502020204030204" pitchFamily="34" charset="0"/>
                <a:ea typeface="Calibri" panose="020F0502020204030204" pitchFamily="34" charset="0"/>
                <a:cs typeface="Times New Roman" panose="02020603050405020304" pitchFamily="18" charset="0"/>
              </a:rPr>
              <a:t>Flexibility:</a:t>
            </a: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 T scores can be used with various types of assessments and tests, making them widely applicable in different fields.</a:t>
            </a:r>
          </a:p>
          <a:p>
            <a:pPr marL="342900" indent="-342900" algn="just">
              <a:lnSpc>
                <a:spcPct val="107000"/>
              </a:lnSpc>
              <a:spcAft>
                <a:spcPts val="800"/>
              </a:spcAft>
              <a:buSzPts val="1000"/>
              <a:buFont typeface="Symbol" panose="05050102010706020507" pitchFamily="18" charset="2"/>
              <a:buChar char=""/>
              <a:tabLst>
                <a:tab pos="457200" algn="l"/>
              </a:tabLst>
            </a:pPr>
            <a:r>
              <a:rPr lang="en-IN" sz="2000" b="1" dirty="0" smtClean="0">
                <a:effectLst/>
                <a:latin typeface="Calibri" panose="020F0502020204030204" pitchFamily="34" charset="0"/>
                <a:ea typeface="Calibri" panose="020F0502020204030204" pitchFamily="34" charset="0"/>
                <a:cs typeface="Times New Roman" panose="02020603050405020304" pitchFamily="18" charset="0"/>
              </a:rPr>
              <a:t>Normalized Distribution:</a:t>
            </a: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 T scores are based on a normal distribution, making them suitable for statistical analysis and interpretation.</a:t>
            </a:r>
            <a:r>
              <a:rPr lang="en-IN" sz="2000" dirty="0"/>
              <a:t> In summary, the T scale is a standardized score used to compare an individual's performance to a reference population. It provides a convenient and interpretable metric for assessing and comparing test scores across different contexts</a:t>
            </a:r>
            <a:r>
              <a:rPr lang="en-IN" sz="2000" dirty="0" smtClean="0"/>
              <a:t>.</a:t>
            </a:r>
            <a:r>
              <a:rPr lang="en-IN" sz="2000" dirty="0"/>
              <a:t> In summary, the T scale is a standardized score used to compare an individual's performance to a reference population. It provides a convenient and interpretable metric for assessing and comparing test scores across different contexts.</a:t>
            </a:r>
          </a:p>
          <a:p>
            <a:pPr marL="342900" indent="-342900" algn="just">
              <a:lnSpc>
                <a:spcPct val="107000"/>
              </a:lnSpc>
              <a:spcAft>
                <a:spcPts val="800"/>
              </a:spcAft>
              <a:buSzPts val="1000"/>
              <a:buFont typeface="Symbol" panose="05050102010706020507" pitchFamily="18" charset="2"/>
              <a:buChar char=""/>
              <a:tabLst>
                <a:tab pos="457200" algn="l"/>
              </a:tabLst>
            </a:pPr>
            <a:endParaRPr lang="en-IN" sz="2400" dirty="0"/>
          </a:p>
          <a:p>
            <a:pPr marL="342900" lvl="0" indent="-342900" algn="just">
              <a:lnSpc>
                <a:spcPct val="107000"/>
              </a:lnSpc>
              <a:spcAft>
                <a:spcPts val="800"/>
              </a:spcAft>
              <a:buSzPts val="1000"/>
              <a:buFont typeface="Symbol" panose="05050102010706020507" pitchFamily="18" charset="2"/>
              <a:buChar char=""/>
              <a:tabLst>
                <a:tab pos="457200" algn="l"/>
              </a:tabLst>
            </a:pP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5582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673" y="1353881"/>
            <a:ext cx="11099549" cy="4231736"/>
          </a:xfrm>
          <a:prstGeom prst="rect">
            <a:avLst/>
          </a:prstGeom>
        </p:spPr>
        <p:txBody>
          <a:bodyPr wrap="square">
            <a:spAutoFit/>
          </a:bodyPr>
          <a:lstStyle/>
          <a:p>
            <a:pPr>
              <a:lnSpc>
                <a:spcPct val="107000"/>
              </a:lnSpc>
              <a:spcAft>
                <a:spcPts val="800"/>
              </a:spcAft>
            </a:pPr>
            <a:r>
              <a:rPr lang="en-IN" sz="2400" b="1" i="1" u="sng" dirty="0" smtClean="0">
                <a:solidFill>
                  <a:srgbClr val="0D0D0D"/>
                </a:solidFill>
                <a:effectLst/>
                <a:latin typeface="Segoe UI" panose="020B0502040204020203" pitchFamily="34" charset="0"/>
                <a:ea typeface="Calibri" panose="020F0502020204030204" pitchFamily="34" charset="0"/>
                <a:cs typeface="Times New Roman" panose="02020603050405020304" pitchFamily="18" charset="0"/>
              </a:rPr>
              <a:t>6 SIGMA SCALE:- </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The Six Sigma scale is a statistical concept and methodology widely used in quality management and process improvement to measure the level of defects or errors in a process. It aims to minimize variation and improve quality by identifying and eliminating defects. Here's an explanation of the Six Sigma scale:</a:t>
            </a:r>
          </a:p>
          <a:p>
            <a:pPr algn="just">
              <a:lnSpc>
                <a:spcPct val="107000"/>
              </a:lnSpc>
              <a:spcAft>
                <a:spcPts val="800"/>
              </a:spcAf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Meaning of Six Sigma Scale:</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The term "Six Sigma" refers to a level of quality that strives for near perfection in products, services, and processes. It represents a statistical measure of how far a process deviates from perfection. In statistical terms, a process that operates at Six Sigma quality has a defect rate of fewer than 3.4 defects per million opportunities (DPMO).</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750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6949" y="1946607"/>
            <a:ext cx="9922599" cy="3046219"/>
          </a:xfrm>
          <a:prstGeom prst="rect">
            <a:avLst/>
          </a:prstGeom>
        </p:spPr>
        <p:txBody>
          <a:bodyPr wrap="square">
            <a:spAutoFit/>
          </a:bodyPr>
          <a:lstStyle/>
          <a:p>
            <a:pPr algn="just">
              <a:lnSpc>
                <a:spcPct val="107000"/>
              </a:lnSpc>
              <a:spcAft>
                <a:spcPts val="800"/>
              </a:spcAf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Calculation of Six Sigma:</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The calculation of Six Sigma involves measuring the process variation in standard deviations from the mean. The term "sigma" (</a:t>
            </a:r>
            <a:r>
              <a:rPr lang="en-IN" sz="2400" i="1" dirty="0" smtClean="0">
                <a:effectLst/>
                <a:latin typeface="Calibri" panose="020F0502020204030204" pitchFamily="34" charset="0"/>
                <a:ea typeface="Calibri" panose="020F0502020204030204" pitchFamily="34" charset="0"/>
                <a:cs typeface="Times New Roman" panose="02020603050405020304" pitchFamily="18" charset="0"/>
              </a:rPr>
              <a:t>σ</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represents the standard deviation of a process. The higher the number of </a:t>
            </a:r>
            <a:r>
              <a:rPr lang="en-IN" sz="2400" dirty="0" err="1" smtClean="0">
                <a:effectLst/>
                <a:latin typeface="Calibri" panose="020F0502020204030204" pitchFamily="34" charset="0"/>
                <a:ea typeface="Calibri" panose="020F0502020204030204" pitchFamily="34" charset="0"/>
                <a:cs typeface="Times New Roman" panose="02020603050405020304" pitchFamily="18" charset="0"/>
              </a:rPr>
              <a:t>sigmas</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the lower the defect rate and the higher the process capability.</a:t>
            </a:r>
          </a:p>
          <a:p>
            <a:pPr algn="just">
              <a:lnSpc>
                <a:spcPct val="107000"/>
              </a:lnSpc>
              <a:spcAft>
                <a:spcPts val="800"/>
              </a:spcAft>
            </a:pP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To calculate the sigma level, the following formula is used:</a:t>
            </a:r>
          </a:p>
          <a:p>
            <a:pPr algn="just">
              <a:lnSpc>
                <a:spcPct val="107000"/>
              </a:lnSpc>
              <a:spcAft>
                <a:spcPts val="800"/>
              </a:spcAft>
            </a:pP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Sigma Level=Total Opportunities−Total </a:t>
            </a:r>
            <a:r>
              <a:rPr lang="en-IN" sz="2400" dirty="0" err="1" smtClean="0">
                <a:effectLst/>
                <a:latin typeface="Calibri" panose="020F0502020204030204" pitchFamily="34" charset="0"/>
                <a:ea typeface="Calibri" panose="020F0502020204030204" pitchFamily="34" charset="0"/>
                <a:cs typeface="Times New Roman" panose="02020603050405020304" pitchFamily="18" charset="0"/>
              </a:rPr>
              <a:t>DefectsTotal</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IN" sz="2400" dirty="0" err="1" smtClean="0">
                <a:effectLst/>
                <a:latin typeface="Calibri" panose="020F0502020204030204" pitchFamily="34" charset="0"/>
                <a:ea typeface="Calibri" panose="020F0502020204030204" pitchFamily="34" charset="0"/>
                <a:cs typeface="Times New Roman" panose="02020603050405020304" pitchFamily="18" charset="0"/>
              </a:rPr>
              <a:t>OpportunitiesSigma</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Level=Total </a:t>
            </a:r>
            <a:r>
              <a:rPr lang="en-IN" sz="2400" dirty="0" err="1" smtClean="0">
                <a:effectLst/>
                <a:latin typeface="Calibri" panose="020F0502020204030204" pitchFamily="34" charset="0"/>
                <a:ea typeface="Calibri" panose="020F0502020204030204" pitchFamily="34" charset="0"/>
                <a:cs typeface="Times New Roman" panose="02020603050405020304" pitchFamily="18" charset="0"/>
              </a:rPr>
              <a:t>OpportunitiesTotal</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Opportunities−Total Defects​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8341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567" y="1598948"/>
            <a:ext cx="10791730" cy="4989892"/>
          </a:xfrm>
          <a:prstGeom prst="rect">
            <a:avLst/>
          </a:prstGeom>
        </p:spPr>
        <p:txBody>
          <a:bodyPr wrap="square">
            <a:spAutoFit/>
          </a:bodyPr>
          <a:lstStyle/>
          <a:p>
            <a:pPr algn="just">
              <a:lnSpc>
                <a:spcPct val="107000"/>
              </a:lnSpc>
              <a:spcAft>
                <a:spcPts val="800"/>
              </a:spcAft>
            </a:pPr>
            <a:r>
              <a:rPr lang="en-IN" sz="2800" b="1" dirty="0" smtClean="0">
                <a:effectLst/>
                <a:latin typeface="Calibri" panose="020F0502020204030204" pitchFamily="34" charset="0"/>
                <a:ea typeface="Calibri" panose="020F0502020204030204" pitchFamily="34" charset="0"/>
                <a:cs typeface="Times New Roman" panose="02020603050405020304" pitchFamily="18" charset="0"/>
              </a:rPr>
              <a:t>Advantages of Six Sigma Scale:</a:t>
            </a:r>
            <a:endParaRPr lang="en-IN"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IN" sz="2800" b="1" dirty="0" smtClean="0">
                <a:effectLst/>
                <a:latin typeface="Calibri" panose="020F0502020204030204" pitchFamily="34" charset="0"/>
                <a:ea typeface="Calibri" panose="020F0502020204030204" pitchFamily="34" charset="0"/>
                <a:cs typeface="Times New Roman" panose="02020603050405020304" pitchFamily="18" charset="0"/>
              </a:rPr>
              <a:t>Focus on Quality:</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Six Sigma focuses on improving quality by reducing defects and variability in processes, leading to higher customer satisfaction.</a:t>
            </a:r>
          </a:p>
          <a:p>
            <a:pPr marL="342900" lvl="0" indent="-342900" algn="just">
              <a:lnSpc>
                <a:spcPct val="107000"/>
              </a:lnSpc>
              <a:spcAft>
                <a:spcPts val="800"/>
              </a:spcAft>
              <a:buFont typeface="+mj-lt"/>
              <a:buAutoNum type="arabicPeriod"/>
              <a:tabLst>
                <a:tab pos="457200" algn="l"/>
              </a:tabLst>
            </a:pPr>
            <a:r>
              <a:rPr lang="en-IN" sz="2800" b="1" dirty="0" smtClean="0">
                <a:effectLst/>
                <a:latin typeface="Calibri" panose="020F0502020204030204" pitchFamily="34" charset="0"/>
                <a:ea typeface="Calibri" panose="020F0502020204030204" pitchFamily="34" charset="0"/>
                <a:cs typeface="Times New Roman" panose="02020603050405020304" pitchFamily="18" charset="0"/>
              </a:rPr>
              <a:t>Data-Driven Approach:</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It emphasizes data analysis and statistical methods to identify root causes of defects and make informed decisions for process improvement.</a:t>
            </a:r>
          </a:p>
          <a:p>
            <a:pPr marL="342900" lvl="0" indent="-342900" algn="just">
              <a:lnSpc>
                <a:spcPct val="107000"/>
              </a:lnSpc>
              <a:spcAft>
                <a:spcPts val="800"/>
              </a:spcAft>
              <a:buFont typeface="+mj-lt"/>
              <a:buAutoNum type="arabicPeriod"/>
              <a:tabLst>
                <a:tab pos="457200" algn="l"/>
              </a:tabLst>
            </a:pPr>
            <a:r>
              <a:rPr lang="en-IN" sz="2800" b="1" dirty="0" smtClean="0">
                <a:effectLst/>
                <a:latin typeface="Calibri" panose="020F0502020204030204" pitchFamily="34" charset="0"/>
                <a:ea typeface="Calibri" panose="020F0502020204030204" pitchFamily="34" charset="0"/>
                <a:cs typeface="Times New Roman" panose="02020603050405020304" pitchFamily="18" charset="0"/>
              </a:rPr>
              <a:t>Customer-Centric:</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Six Sigma places a strong emphasis on understanding customer requirements and delivering products and services that meet or exceed customer expectations.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223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9009" y="619770"/>
            <a:ext cx="10447699" cy="4265783"/>
          </a:xfrm>
          <a:prstGeom prst="rect">
            <a:avLst/>
          </a:prstGeom>
        </p:spPr>
        <p:txBody>
          <a:bodyPr wrap="square">
            <a:spAutoFit/>
          </a:bodyPr>
          <a:lstStyle/>
          <a:p>
            <a:pPr marL="342900" lvl="0" indent="-342900" algn="just">
              <a:lnSpc>
                <a:spcPct val="107000"/>
              </a:lnSpc>
              <a:spcAft>
                <a:spcPts val="800"/>
              </a:spcAft>
              <a:buFont typeface="+mj-lt"/>
              <a:buAutoNum type="arabicPeriod"/>
              <a:tabLst>
                <a:tab pos="457200" algn="l"/>
              </a:tabLst>
            </a:pPr>
            <a:r>
              <a:rPr lang="en-IN" sz="2000" b="1" dirty="0" smtClean="0">
                <a:effectLst/>
                <a:latin typeface="Calibri" panose="020F0502020204030204" pitchFamily="34" charset="0"/>
                <a:ea typeface="Calibri" panose="020F0502020204030204" pitchFamily="34" charset="0"/>
                <a:cs typeface="Times New Roman" panose="02020603050405020304" pitchFamily="18" charset="0"/>
              </a:rPr>
              <a:t>Process Improvement:</a:t>
            </a: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 It provides a structured methodology and tools (such as DMAIC: Define, Measure, </a:t>
            </a:r>
            <a:r>
              <a:rPr lang="en-IN" sz="2000" dirty="0" err="1" smtClean="0">
                <a:effectLst/>
                <a:latin typeface="Calibri" panose="020F0502020204030204" pitchFamily="34" charset="0"/>
                <a:ea typeface="Calibri" panose="020F0502020204030204" pitchFamily="34" charset="0"/>
                <a:cs typeface="Times New Roman" panose="02020603050405020304" pitchFamily="18" charset="0"/>
              </a:rPr>
              <a:t>Analyze</a:t>
            </a: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 Improve, Control) to systematically improve processes and achieve measurable results.</a:t>
            </a:r>
          </a:p>
          <a:p>
            <a:pPr marL="342900" lvl="0" indent="-342900" algn="just">
              <a:lnSpc>
                <a:spcPct val="107000"/>
              </a:lnSpc>
              <a:spcAft>
                <a:spcPts val="800"/>
              </a:spcAft>
              <a:buFont typeface="+mj-lt"/>
              <a:buAutoNum type="arabicPeriod"/>
              <a:tabLst>
                <a:tab pos="457200" algn="l"/>
              </a:tabLst>
            </a:pPr>
            <a:r>
              <a:rPr lang="en-IN" sz="2000" b="1" dirty="0" smtClean="0">
                <a:effectLst/>
                <a:latin typeface="Calibri" panose="020F0502020204030204" pitchFamily="34" charset="0"/>
                <a:ea typeface="Calibri" panose="020F0502020204030204" pitchFamily="34" charset="0"/>
                <a:cs typeface="Times New Roman" panose="02020603050405020304" pitchFamily="18" charset="0"/>
              </a:rPr>
              <a:t>Cost Reduction:</a:t>
            </a: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 By reducing defects and improving efficiency, Six Sigma can lead to cost savings for organizations through decreased rework, scrap, and warranty claims.</a:t>
            </a:r>
          </a:p>
          <a:p>
            <a:pPr marL="342900" lvl="0" indent="-342900" algn="just">
              <a:lnSpc>
                <a:spcPct val="107000"/>
              </a:lnSpc>
              <a:spcAft>
                <a:spcPts val="800"/>
              </a:spcAft>
              <a:buFont typeface="+mj-lt"/>
              <a:buAutoNum type="arabicPeriod"/>
              <a:tabLst>
                <a:tab pos="457200" algn="l"/>
              </a:tabLst>
            </a:pPr>
            <a:r>
              <a:rPr lang="en-IN" sz="2000" b="1" dirty="0" smtClean="0">
                <a:effectLst/>
                <a:latin typeface="Calibri" panose="020F0502020204030204" pitchFamily="34" charset="0"/>
                <a:ea typeface="Calibri" panose="020F0502020204030204" pitchFamily="34" charset="0"/>
                <a:cs typeface="Times New Roman" panose="02020603050405020304" pitchFamily="18" charset="0"/>
              </a:rPr>
              <a:t>Organizational Culture:</a:t>
            </a:r>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 Implementing Six Sigma fosters a culture of continuous improvement and excellence within an organization, with employees actively engaged in identifying and solving problems.</a:t>
            </a:r>
          </a:p>
          <a:p>
            <a:pPr algn="just"/>
            <a:r>
              <a:rPr lang="en-IN" sz="2000" dirty="0" smtClean="0">
                <a:effectLst/>
                <a:latin typeface="Calibri" panose="020F0502020204030204" pitchFamily="34" charset="0"/>
                <a:ea typeface="Calibri" panose="020F0502020204030204" pitchFamily="34" charset="0"/>
                <a:cs typeface="Times New Roman" panose="02020603050405020304" pitchFamily="18" charset="0"/>
              </a:rPr>
              <a:t>In summary, the Six Sigma scale is a powerful tool for organizations to achieve and sustain high levels of quality and efficiency in their processes. By focusing on data-driven decision making and continuous improvement, Six Sigma helps organizations deliver superior products and services to customers while reducing costs and increasing profitability</a:t>
            </a:r>
            <a:endParaRPr lang="en-IN" sz="2000" dirty="0"/>
          </a:p>
        </p:txBody>
      </p:sp>
    </p:spTree>
    <p:extLst>
      <p:ext uri="{BB962C8B-B14F-4D97-AF65-F5344CB8AC3E}">
        <p14:creationId xmlns:p14="http://schemas.microsoft.com/office/powerpoint/2010/main" val="1194768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3330" y="1308614"/>
            <a:ext cx="10474859" cy="4626908"/>
          </a:xfrm>
          <a:prstGeom prst="rect">
            <a:avLst/>
          </a:prstGeom>
        </p:spPr>
        <p:txBody>
          <a:bodyPr wrap="square">
            <a:spAutoFit/>
          </a:bodyPr>
          <a:lstStyle/>
          <a:p>
            <a:pPr>
              <a:lnSpc>
                <a:spcPct val="107000"/>
              </a:lnSpc>
              <a:spcAft>
                <a:spcPts val="800"/>
              </a:spcAft>
            </a:pPr>
            <a:r>
              <a:rPr lang="en-IN" sz="2400" b="1" i="1" u="sng" dirty="0" smtClean="0">
                <a:solidFill>
                  <a:srgbClr val="0D0D0D"/>
                </a:solidFill>
                <a:effectLst/>
                <a:latin typeface="Segoe UI" panose="020B0502040204020203" pitchFamily="34" charset="0"/>
                <a:ea typeface="Calibri" panose="020F0502020204030204" pitchFamily="34" charset="0"/>
                <a:cs typeface="Times New Roman" panose="02020603050405020304" pitchFamily="18" charset="0"/>
              </a:rPr>
              <a:t>Z SCALE :- </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The Z-scale, also known as the standard score or z-score, is a statistical measure that quantifies how many standard deviations a data point is from the mean of a dataset. It's a dimensionless quantity and is particularly useful for comparing data points from different distributions or variables. Here's an explanation of the Z-scale:</a:t>
            </a:r>
          </a:p>
          <a:p>
            <a:pPr algn="just">
              <a:lnSpc>
                <a:spcPct val="107000"/>
              </a:lnSpc>
              <a:spcAft>
                <a:spcPts val="800"/>
              </a:spcAf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Meaning of Z-Scale:</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The Z-score indicates how much a particular data point deviates from the mean of the dataset in terms of standard deviation units. A positive Z-score indicates that the data point is above the mean, while a negative Z-score indicates that the data point is below the mean. A Z-score of 0 means that the data point is exactly at the mean of the dataset.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1857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5425" y="803188"/>
            <a:ext cx="8202440" cy="4396075"/>
          </a:xfrm>
          <a:prstGeom prst="rect">
            <a:avLst/>
          </a:prstGeom>
        </p:spPr>
        <p:txBody>
          <a:bodyPr wrap="square">
            <a:spAutoFit/>
          </a:bodyPr>
          <a:lstStyle/>
          <a:p>
            <a:pPr algn="just">
              <a:lnSpc>
                <a:spcPct val="107000"/>
              </a:lnSpc>
              <a:spcAft>
                <a:spcPts val="800"/>
              </a:spcAft>
            </a:pPr>
            <a:r>
              <a:rPr lang="en-IN" sz="2800" b="1" dirty="0" smtClean="0">
                <a:effectLst/>
                <a:latin typeface="Calibri" panose="020F0502020204030204" pitchFamily="34" charset="0"/>
                <a:ea typeface="Calibri" panose="020F0502020204030204" pitchFamily="34" charset="0"/>
                <a:cs typeface="Times New Roman" panose="02020603050405020304" pitchFamily="18" charset="0"/>
              </a:rPr>
              <a:t>Calculation of Z-Scale:</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The Z-score is calculated using the following formula:</a:t>
            </a:r>
          </a:p>
          <a:p>
            <a:pPr algn="just">
              <a:lnSpc>
                <a:spcPct val="107000"/>
              </a:lnSpc>
              <a:spcAft>
                <a:spcPts val="800"/>
              </a:spcAft>
            </a:pPr>
            <a:r>
              <a:rPr lang="en-IN" sz="2800" dirty="0" smtClean="0">
                <a:effectLst/>
                <a:latin typeface="Tahoma" panose="020B0604030504040204" pitchFamily="34" charset="0"/>
                <a:ea typeface="Calibri" panose="020F0502020204030204" pitchFamily="34" charset="0"/>
                <a:cs typeface="Times New Roman" panose="02020603050405020304" pitchFamily="18" charset="0"/>
              </a:rPr>
              <a:t>                                              </a:t>
            </a:r>
            <a:r>
              <a:rPr lang="en-IN" sz="2800" i="1" dirty="0" smtClean="0">
                <a:effectLst/>
                <a:latin typeface="Calibri" panose="020F0502020204030204" pitchFamily="34" charset="0"/>
                <a:ea typeface="Calibri" panose="020F0502020204030204" pitchFamily="34" charset="0"/>
                <a:cs typeface="Times New Roman" panose="02020603050405020304" pitchFamily="18" charset="0"/>
              </a:rPr>
              <a:t>Z</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IN" sz="2800" i="1" dirty="0" err="1" smtClean="0">
                <a:effectLst/>
                <a:latin typeface="Calibri" panose="020F0502020204030204" pitchFamily="34" charset="0"/>
                <a:ea typeface="Calibri" panose="020F0502020204030204" pitchFamily="34" charset="0"/>
                <a:cs typeface="Times New Roman" panose="02020603050405020304" pitchFamily="18" charset="0"/>
              </a:rPr>
              <a:t>σX</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IN" sz="2800" i="1" dirty="0" smtClean="0">
                <a:effectLst/>
                <a:latin typeface="Calibri" panose="020F0502020204030204" pitchFamily="34" charset="0"/>
                <a:ea typeface="Calibri" panose="020F0502020204030204" pitchFamily="34" charset="0"/>
                <a:cs typeface="Times New Roman" panose="02020603050405020304" pitchFamily="18" charset="0"/>
              </a:rPr>
              <a:t>μ</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Where: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800" i="1" dirty="0" smtClean="0">
                <a:effectLst/>
                <a:latin typeface="Calibri" panose="020F0502020204030204" pitchFamily="34" charset="0"/>
                <a:ea typeface="Calibri" panose="020F0502020204030204" pitchFamily="34" charset="0"/>
                <a:cs typeface="Times New Roman" panose="02020603050405020304" pitchFamily="18" charset="0"/>
              </a:rPr>
              <a:t>Z</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 Z-score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800" i="1" dirty="0" smtClean="0">
                <a:effectLst/>
                <a:latin typeface="Calibri" panose="020F0502020204030204" pitchFamily="34" charset="0"/>
                <a:ea typeface="Calibri" panose="020F0502020204030204" pitchFamily="34" charset="0"/>
                <a:cs typeface="Times New Roman" panose="02020603050405020304" pitchFamily="18" charset="0"/>
              </a:rPr>
              <a:t>X</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 Data point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800" i="1" dirty="0" smtClean="0">
                <a:effectLst/>
                <a:latin typeface="Calibri" panose="020F0502020204030204" pitchFamily="34" charset="0"/>
                <a:ea typeface="Calibri" panose="020F0502020204030204" pitchFamily="34" charset="0"/>
                <a:cs typeface="Times New Roman" panose="02020603050405020304" pitchFamily="18" charset="0"/>
              </a:rPr>
              <a:t>μ</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 Mean of the dataset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800" i="1" dirty="0" smtClean="0">
                <a:effectLst/>
                <a:latin typeface="Calibri" panose="020F0502020204030204" pitchFamily="34" charset="0"/>
                <a:ea typeface="Calibri" panose="020F0502020204030204" pitchFamily="34" charset="0"/>
                <a:cs typeface="Times New Roman" panose="02020603050405020304" pitchFamily="18" charset="0"/>
              </a:rPr>
              <a:t>σ</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 Standard deviation of the dataset</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7984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93711"/>
            <a:ext cx="9886384" cy="3664080"/>
          </a:xfrm>
          <a:prstGeom prst="rect">
            <a:avLst/>
          </a:prstGeom>
        </p:spPr>
        <p:txBody>
          <a:bodyPr wrap="square">
            <a:spAutoFit/>
          </a:bodyPr>
          <a:lstStyle/>
          <a:p>
            <a:pPr algn="just">
              <a:lnSpc>
                <a:spcPct val="107000"/>
              </a:lnSpc>
              <a:spcAft>
                <a:spcPts val="800"/>
              </a:spcAf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Interpretation of Z-Scale:</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Once the Z-score is calculated, it can be interpreted as follows: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A Z-score of 0 indicates that the data point is at the mean of the dataset.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A positive Z-score indicates that the data point is above the mean.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A negative Z-score indicates that the data point is below the mean.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The magnitude of the Z-score indicates how many standard deviations the data point is from the mean. For example, a Z-score of 2 means that the data point is 2 standard deviations above the mean.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346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592" y="1747130"/>
            <a:ext cx="9524246" cy="3939155"/>
          </a:xfrm>
          <a:prstGeom prst="rect">
            <a:avLst/>
          </a:prstGeom>
        </p:spPr>
        <p:txBody>
          <a:bodyPr wrap="square">
            <a:spAutoFit/>
          </a:bodyPr>
          <a:lstStyle/>
          <a:p>
            <a:pPr algn="just">
              <a:lnSpc>
                <a:spcPct val="107000"/>
              </a:lnSpc>
              <a:spcAft>
                <a:spcPts val="800"/>
              </a:spcAf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Advantages of Z-Scale:</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Standardization:</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Z-scores provide a standardized metric for comparing data points from different datasets or variables.</a:t>
            </a:r>
          </a:p>
          <a:p>
            <a:pPr marL="342900" lvl="0" indent="-342900" algn="just">
              <a:lnSpc>
                <a:spcPct val="107000"/>
              </a:lnSpc>
              <a:spcAft>
                <a:spcPts val="800"/>
              </a:spcAft>
              <a:buFont typeface="+mj-lt"/>
              <a:buAutoNum type="arabicPeriod"/>
              <a:tabLst>
                <a:tab pos="457200" algn="l"/>
              </a:tabLs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Normalization:</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Z-scores transform data into a standard normal distribution with a mean of 0 and a standard deviation of 1, making it easier to </a:t>
            </a:r>
            <a:r>
              <a:rPr lang="en-IN" sz="2400" dirty="0" err="1" smtClean="0">
                <a:effectLst/>
                <a:latin typeface="Calibri" panose="020F0502020204030204" pitchFamily="34" charset="0"/>
                <a:ea typeface="Calibri" panose="020F0502020204030204" pitchFamily="34" charset="0"/>
                <a:cs typeface="Times New Roman" panose="02020603050405020304" pitchFamily="18" charset="0"/>
              </a:rPr>
              <a:t>analyze</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and interpret.</a:t>
            </a:r>
          </a:p>
          <a:p>
            <a:pPr marL="342900" lvl="0" indent="-342900" algn="just">
              <a:lnSpc>
                <a:spcPct val="107000"/>
              </a:lnSpc>
              <a:spcAft>
                <a:spcPts val="800"/>
              </a:spcAft>
              <a:buFont typeface="+mj-lt"/>
              <a:buAutoNum type="arabicPeriod"/>
              <a:tabLst>
                <a:tab pos="457200" algn="l"/>
              </a:tabLs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Outlier Detection:</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Z-scores can be used to identify outliers in a dataset by flagging data points that fall beyond a certain threshold (e.g., Z-score greater than 3 or less than -3).</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020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1439" y="643209"/>
            <a:ext cx="10502019" cy="5240858"/>
          </a:xfrm>
          <a:prstGeom prst="rect">
            <a:avLst/>
          </a:prstGeom>
        </p:spPr>
        <p:txBody>
          <a:bodyPr wrap="square">
            <a:spAutoFit/>
          </a:bodyPr>
          <a:lstStyle/>
          <a:p>
            <a:pPr>
              <a:lnSpc>
                <a:spcPct val="107000"/>
              </a:lnSpc>
              <a:spcAft>
                <a:spcPts val="800"/>
              </a:spcAft>
            </a:pPr>
            <a:r>
              <a:rPr lang="en-IN" sz="2400" b="1" i="1" dirty="0" smtClean="0">
                <a:solidFill>
                  <a:srgbClr val="0D0D0D"/>
                </a:solidFill>
                <a:effectLst/>
                <a:latin typeface="Segoe UI" panose="020B0502040204020203" pitchFamily="34" charset="0"/>
                <a:ea typeface="Calibri" panose="020F0502020204030204" pitchFamily="34" charset="0"/>
                <a:cs typeface="Times New Roman" panose="02020603050405020304" pitchFamily="18" charset="0"/>
              </a:rPr>
              <a:t>MEANING CALCULATION AND ADVANTAGE OF SCORING SCALE:- </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A scoring scale is a method used to assign numerical values to observations or responses in order to quantify certain attributes or </a:t>
            </a:r>
            <a:r>
              <a:rPr lang="en-IN" sz="2800" dirty="0" err="1" smtClean="0">
                <a:effectLst/>
                <a:latin typeface="Calibri" panose="020F0502020204030204" pitchFamily="34" charset="0"/>
                <a:ea typeface="Calibri" panose="020F0502020204030204" pitchFamily="34" charset="0"/>
                <a:cs typeface="Times New Roman" panose="02020603050405020304" pitchFamily="18" charset="0"/>
              </a:rPr>
              <a:t>behaviors</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It's commonly used in various fields such as education, psychology, market research, and performance evaluation. Here's a breakdown of its meaning, calculation, and advantages:</a:t>
            </a:r>
          </a:p>
          <a:p>
            <a:pPr indent="457200" algn="just">
              <a:lnSpc>
                <a:spcPct val="107000"/>
              </a:lnSpc>
              <a:spcAft>
                <a:spcPts val="800"/>
              </a:spcAft>
            </a:pPr>
            <a:r>
              <a:rPr lang="en-IN" sz="2800" b="1" dirty="0"/>
              <a:t>Meaning of Scoring Scale:</a:t>
            </a:r>
            <a:r>
              <a:rPr lang="en-IN" sz="2800" dirty="0"/>
              <a:t> A scoring scale provides a systematic way to evaluate or measure different variables, traits, or characteristics. It allows for the conversion of qualitative data into quantitative data, making it easier to </a:t>
            </a:r>
            <a:r>
              <a:rPr lang="en-IN" sz="2800" dirty="0" err="1"/>
              <a:t>analyze</a:t>
            </a:r>
            <a:r>
              <a:rPr lang="en-IN" sz="2800" dirty="0"/>
              <a:t> and interpret</a:t>
            </a:r>
            <a:r>
              <a:rPr lang="en-IN" sz="2400" dirty="0"/>
              <a:t>.</a:t>
            </a:r>
          </a:p>
          <a:p>
            <a:pPr indent="457200" algn="just">
              <a:lnSpc>
                <a:spcPct val="107000"/>
              </a:lnSpc>
              <a:spcAft>
                <a:spcPts val="800"/>
              </a:spcAft>
            </a:pPr>
            <a:endParaRPr lang="en-IN"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7285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149" y="531242"/>
            <a:ext cx="9605725" cy="3883114"/>
          </a:xfrm>
          <a:prstGeom prst="rect">
            <a:avLst/>
          </a:prstGeom>
        </p:spPr>
        <p:txBody>
          <a:bodyPr wrap="square">
            <a:spAutoFit/>
          </a:bodyPr>
          <a:lstStyle/>
          <a:p>
            <a:pPr marL="342900" lvl="0" indent="-342900" algn="just">
              <a:lnSpc>
                <a:spcPct val="107000"/>
              </a:lnSpc>
              <a:spcAft>
                <a:spcPts val="800"/>
              </a:spcAft>
              <a:buFont typeface="+mj-lt"/>
              <a:buAutoNum type="arabicPeriod"/>
              <a:tabLst>
                <a:tab pos="457200" algn="l"/>
              </a:tabLst>
            </a:pPr>
            <a:r>
              <a:rPr lang="en-IN" sz="2800" b="1" dirty="0" smtClean="0">
                <a:effectLst/>
                <a:latin typeface="Calibri" panose="020F0502020204030204" pitchFamily="34" charset="0"/>
                <a:ea typeface="Calibri" panose="020F0502020204030204" pitchFamily="34" charset="0"/>
                <a:cs typeface="Times New Roman" panose="02020603050405020304" pitchFamily="18" charset="0"/>
              </a:rPr>
              <a:t>Relative Comparison:</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Z-scores allow for relative comparisons between data points, helping to identify which data points are relatively higher or lower than others within the dataset.</a:t>
            </a:r>
          </a:p>
          <a:p>
            <a:pPr algn="just">
              <a:lnSpc>
                <a:spcPct val="107000"/>
              </a:lnSpc>
              <a:spcAft>
                <a:spcPts val="800"/>
              </a:spcAft>
            </a:pP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In summary, the Z-scale is a useful statistical measure for standardizing and comparing data points across different distributions or variables. It provides a standardized metric that facilitates analysis, interpretation, and comparison of data within a dataset.</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388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0367" y="371875"/>
            <a:ext cx="10710249" cy="5841279"/>
          </a:xfrm>
          <a:prstGeom prst="rect">
            <a:avLst/>
          </a:prstGeom>
        </p:spPr>
        <p:txBody>
          <a:bodyPr wrap="square">
            <a:spAutoFit/>
          </a:bodyPr>
          <a:lstStyle/>
          <a:p>
            <a:pPr algn="just">
              <a:lnSpc>
                <a:spcPct val="107000"/>
              </a:lnSpc>
              <a:spcAft>
                <a:spcPts val="800"/>
              </a:spcAft>
            </a:pPr>
            <a:r>
              <a:rPr lang="en-IN" sz="2400" b="1" i="1" u="sng" dirty="0" smtClean="0">
                <a:effectLst/>
                <a:latin typeface="Calibri" panose="020F0502020204030204" pitchFamily="34" charset="0"/>
                <a:ea typeface="Calibri" panose="020F0502020204030204" pitchFamily="34" charset="0"/>
                <a:cs typeface="Times New Roman" panose="02020603050405020304" pitchFamily="18" charset="0"/>
              </a:rPr>
              <a:t>HULL SCALE : -</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In statics, the term "hull scale" might be referring to a concept related to structural engineering or the analysis of structures. However, there's no widely recognized concept or methodology called the "hull scale" in statics that I'm aware of. It's possible that the term might be a colloquialism, a regional term, or a specific concept used in a particular context.</a:t>
            </a:r>
          </a:p>
          <a:p>
            <a:pPr algn="just">
              <a:lnSpc>
                <a:spcPct val="107000"/>
              </a:lnSpc>
              <a:spcAft>
                <a:spcPts val="800"/>
              </a:spcAft>
            </a:pP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If you're referring to a specific concept related to structural analysis or statics, but using a different term, please provide more details or context, and I'd be glad to help explain it. Alternatively, if you've encountered the term "hull scale" in a specific textbook, paper, or course material, providing more information about the source might help clarify its meaning.</a:t>
            </a:r>
          </a:p>
          <a:p>
            <a:pPr>
              <a:lnSpc>
                <a:spcPct val="107000"/>
              </a:lnSpc>
              <a:spcAft>
                <a:spcPts val="800"/>
              </a:spcAft>
            </a:pP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IN"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IN"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IN"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4192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4226" y="3234652"/>
            <a:ext cx="4906977" cy="532903"/>
          </a:xfrm>
          <a:prstGeom prst="rect">
            <a:avLst/>
          </a:prstGeom>
        </p:spPr>
        <p:txBody>
          <a:bodyPr wrap="square">
            <a:spAutoFit/>
          </a:bodyPr>
          <a:lstStyle/>
          <a:p>
            <a:pPr algn="just">
              <a:lnSpc>
                <a:spcPct val="107000"/>
              </a:lnSpc>
              <a:spcAft>
                <a:spcPts val="800"/>
              </a:spcAft>
            </a:pP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THANK YOU</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7823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354" y="1046603"/>
            <a:ext cx="11320995" cy="4955203"/>
          </a:xfrm>
          <a:prstGeom prst="rect">
            <a:avLst/>
          </a:prstGeom>
        </p:spPr>
        <p:txBody>
          <a:bodyPr wrap="square">
            <a:spAutoFit/>
          </a:bodyPr>
          <a:lstStyle/>
          <a:p>
            <a:r>
              <a:rPr lang="en-US" sz="2800" b="1" dirty="0" smtClean="0"/>
              <a:t>SCORE</a:t>
            </a:r>
          </a:p>
          <a:p>
            <a:r>
              <a:rPr lang="en-US" sz="2800" dirty="0" smtClean="0"/>
              <a:t>According </a:t>
            </a:r>
            <a:r>
              <a:rPr lang="en-US" sz="2800" dirty="0"/>
              <a:t>to Ross – “</a:t>
            </a:r>
            <a:r>
              <a:rPr lang="en-US" sz="2400" b="1" dirty="0"/>
              <a:t>A score on any test is simply a numerical description of an individual’s performance on that task</a:t>
            </a:r>
            <a:r>
              <a:rPr lang="en-US" sz="2800" dirty="0" smtClean="0"/>
              <a:t>.</a:t>
            </a:r>
          </a:p>
          <a:p>
            <a:endParaRPr lang="en-US" sz="2800" b="1" dirty="0" smtClean="0"/>
          </a:p>
          <a:p>
            <a:r>
              <a:rPr lang="en-US" sz="2800" b="1" dirty="0" smtClean="0"/>
              <a:t>According </a:t>
            </a:r>
            <a:r>
              <a:rPr lang="en-US" sz="2800" b="1" dirty="0"/>
              <a:t>to Smith – “</a:t>
            </a:r>
            <a:r>
              <a:rPr lang="en-US" sz="2400" b="1" dirty="0"/>
              <a:t>Raw Scores are direct counts of the number of items a specified event has occurred, such as </a:t>
            </a:r>
            <a:r>
              <a:rPr lang="en-US" sz="2400" b="1" dirty="0" smtClean="0"/>
              <a:t>- </a:t>
            </a:r>
          </a:p>
          <a:p>
            <a:pPr marL="342900" indent="-342900">
              <a:buFont typeface="Arial" pitchFamily="34" charset="0"/>
              <a:buChar char="•"/>
            </a:pPr>
            <a:r>
              <a:rPr lang="en-US" sz="2400" b="1" dirty="0" smtClean="0"/>
              <a:t> the </a:t>
            </a:r>
            <a:r>
              <a:rPr lang="en-US" sz="2400" b="1" dirty="0"/>
              <a:t>number of test items answered correctly, </a:t>
            </a:r>
            <a:endParaRPr lang="en-US" sz="2400" b="1" dirty="0" smtClean="0"/>
          </a:p>
          <a:p>
            <a:r>
              <a:rPr lang="en-US" sz="2400" b="1" dirty="0" smtClean="0"/>
              <a:t>• </a:t>
            </a:r>
            <a:r>
              <a:rPr lang="en-US" sz="2400" b="1" dirty="0"/>
              <a:t>the number of books read</a:t>
            </a:r>
            <a:r>
              <a:rPr lang="en-US" sz="2400" b="1" dirty="0" smtClean="0"/>
              <a:t>,</a:t>
            </a:r>
          </a:p>
          <a:p>
            <a:r>
              <a:rPr lang="en-US" sz="2400" b="1" dirty="0" smtClean="0"/>
              <a:t> </a:t>
            </a:r>
            <a:r>
              <a:rPr lang="en-US" sz="2400" b="1" dirty="0"/>
              <a:t>• the number of errors made in solving a problem, • the number of statements endorsed on a questionnaire, etc.</a:t>
            </a:r>
          </a:p>
          <a:p>
            <a:endParaRPr lang="en-US" sz="2800" dirty="0" smtClean="0"/>
          </a:p>
          <a:p>
            <a:endParaRPr lang="en-IN" sz="2800" dirty="0"/>
          </a:p>
        </p:txBody>
      </p:sp>
    </p:spTree>
    <p:extLst>
      <p:ext uri="{BB962C8B-B14F-4D97-AF65-F5344CB8AC3E}">
        <p14:creationId xmlns:p14="http://schemas.microsoft.com/office/powerpoint/2010/main" val="3969695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6945" y="1828801"/>
            <a:ext cx="10741445" cy="4247317"/>
          </a:xfrm>
          <a:prstGeom prst="rect">
            <a:avLst/>
          </a:prstGeom>
        </p:spPr>
        <p:txBody>
          <a:bodyPr wrap="square">
            <a:spAutoFit/>
          </a:bodyPr>
          <a:lstStyle/>
          <a:p>
            <a:r>
              <a:rPr lang="en-IN" dirty="0"/>
              <a:t>Types of Derived Scores: • Z- Scores • T- Scores • C-Scores • </a:t>
            </a:r>
            <a:r>
              <a:rPr lang="en-IN" dirty="0" err="1"/>
              <a:t>Stanine</a:t>
            </a:r>
            <a:r>
              <a:rPr lang="en-IN" dirty="0"/>
              <a:t> Scores • Hull Scores , </a:t>
            </a:r>
            <a:r>
              <a:rPr lang="en-IN" dirty="0" err="1" smtClean="0"/>
              <a:t>etc</a:t>
            </a:r>
            <a:endParaRPr lang="en-IN"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244" y="2434728"/>
            <a:ext cx="9331286" cy="3260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8352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1013" y="1344058"/>
            <a:ext cx="10576192" cy="4308872"/>
          </a:xfrm>
          <a:prstGeom prst="rect">
            <a:avLst/>
          </a:prstGeom>
        </p:spPr>
        <p:txBody>
          <a:bodyPr wrap="square">
            <a:spAutoFit/>
          </a:bodyPr>
          <a:lstStyle/>
          <a:p>
            <a:r>
              <a:rPr lang="en-US" sz="2800" dirty="0"/>
              <a:t>Standard Scores</a:t>
            </a:r>
          </a:p>
          <a:p>
            <a:r>
              <a:rPr lang="en-US" sz="2400" dirty="0"/>
              <a:t>The standard scores represent ‘measurements’ from the mean in S.D. units. The standard score indicates how far a particular score is removed from the mean of the distribution in terms of S.D. of the distribution. Standard scores conform to the concept of the normal distribution. In case of standard scores, the difference between score units are hypothesized to be equal</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95174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6004" y="702333"/>
            <a:ext cx="9768690" cy="5727209"/>
          </a:xfrm>
          <a:prstGeom prst="rect">
            <a:avLst/>
          </a:prstGeom>
        </p:spPr>
        <p:txBody>
          <a:bodyPr wrap="square">
            <a:spAutoFit/>
          </a:bodyPr>
          <a:lstStyle/>
          <a:p>
            <a:pPr algn="just">
              <a:lnSpc>
                <a:spcPct val="107000"/>
              </a:lnSpc>
              <a:spcAft>
                <a:spcPts val="800"/>
              </a:spcAft>
            </a:pPr>
            <a:r>
              <a:rPr lang="en-IN" sz="2800" b="1" dirty="0" smtClean="0">
                <a:effectLst/>
                <a:latin typeface="Calibri" panose="020F0502020204030204" pitchFamily="34" charset="0"/>
                <a:ea typeface="Calibri" panose="020F0502020204030204" pitchFamily="34" charset="0"/>
                <a:cs typeface="Times New Roman" panose="02020603050405020304" pitchFamily="18" charset="0"/>
              </a:rPr>
              <a:t>Calculation of Scoring Scale:</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The calculation of a scoring scale depends on the specific context and purpose. However, it typically involves assigning numerical values to different levels or categories of a variable based on predefined criteria. These values are then to </a:t>
            </a:r>
            <a:r>
              <a:rPr lang="en-IN" sz="2800" dirty="0" err="1" smtClean="0">
                <a:effectLst/>
                <a:latin typeface="Calibri" panose="020F0502020204030204" pitchFamily="34" charset="0"/>
                <a:ea typeface="Calibri" panose="020F0502020204030204" pitchFamily="34" charset="0"/>
                <a:cs typeface="Times New Roman" panose="02020603050405020304" pitchFamily="18" charset="0"/>
              </a:rPr>
              <a:t>taled</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or averaged to obtain a score for each observation or respondent.</a:t>
            </a:r>
          </a:p>
          <a:p>
            <a:pPr algn="just">
              <a:lnSpc>
                <a:spcPct val="107000"/>
              </a:lnSpc>
              <a:spcAft>
                <a:spcPts val="800"/>
              </a:spcAft>
            </a:pP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For example, in a </a:t>
            </a:r>
            <a:r>
              <a:rPr lang="en-IN" sz="2800" dirty="0" err="1" smtClean="0">
                <a:effectLst/>
                <a:latin typeface="Calibri" panose="020F0502020204030204" pitchFamily="34" charset="0"/>
                <a:ea typeface="Calibri" panose="020F0502020204030204" pitchFamily="34" charset="0"/>
                <a:cs typeface="Times New Roman" panose="02020603050405020304" pitchFamily="18" charset="0"/>
              </a:rPr>
              <a:t>Likert</a:t>
            </a: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 scale used to measure attitudes, respondents might be asked to rate their agreement with statements on a scale of 1 to 5, where 1 represents "strongly disagree" and 5 represents "strongly agree". The scores for all the statements are then added up to get a total score for each respondent.</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1001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3085" y="282303"/>
            <a:ext cx="11678970" cy="6481198"/>
          </a:xfrm>
          <a:prstGeom prst="rect">
            <a:avLst/>
          </a:prstGeom>
        </p:spPr>
        <p:txBody>
          <a:bodyPr wrap="square">
            <a:spAutoFit/>
          </a:bodyPr>
          <a:lstStyle/>
          <a:p>
            <a:pPr algn="just">
              <a:lnSpc>
                <a:spcPct val="107000"/>
              </a:lnSpc>
              <a:spcAft>
                <a:spcPts val="800"/>
              </a:spcAf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Advantages of Scoring Scale:</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Standardization:</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Scoring scales provide a standardized way to measure and compare observations or responses. This allows for consistency across different evaluators or time periods.</a:t>
            </a:r>
          </a:p>
          <a:p>
            <a:pPr marL="342900" lvl="0" indent="-342900" algn="just">
              <a:lnSpc>
                <a:spcPct val="107000"/>
              </a:lnSpc>
              <a:spcAft>
                <a:spcPts val="800"/>
              </a:spcAft>
              <a:buFont typeface="+mj-lt"/>
              <a:buAutoNum type="arabicPeriod"/>
              <a:tabLst>
                <a:tab pos="457200" algn="l"/>
              </a:tabLs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Quantification:</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By assigning numerical values to qualitative data, scoring scales allow for quantitative analysis. This makes it easier to identify patterns, trends, and relationships in the data.</a:t>
            </a:r>
          </a:p>
          <a:p>
            <a:pPr marL="342900" lvl="0" indent="-342900" algn="just">
              <a:lnSpc>
                <a:spcPct val="107000"/>
              </a:lnSpc>
              <a:spcAft>
                <a:spcPts val="800"/>
              </a:spcAft>
              <a:buFont typeface="+mj-lt"/>
              <a:buAutoNum type="arabicPeriod"/>
              <a:tabLst>
                <a:tab pos="457200" algn="l"/>
              </a:tabLs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Ease of Interpretation:</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Scores obtained from scoring scales are relatively easy to interpret compared to raw qualitative data. They provide a clear indication of the level or intensity of a particular attribute or </a:t>
            </a:r>
            <a:r>
              <a:rPr lang="en-IN" sz="2400" dirty="0" err="1" smtClean="0">
                <a:effectLst/>
                <a:latin typeface="Calibri" panose="020F0502020204030204" pitchFamily="34" charset="0"/>
                <a:ea typeface="Calibri" panose="020F0502020204030204" pitchFamily="34" charset="0"/>
                <a:cs typeface="Times New Roman" panose="02020603050405020304" pitchFamily="18" charset="0"/>
              </a:rPr>
              <a:t>behavior</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mj-lt"/>
              <a:buAutoNum type="arabicPeriod"/>
              <a:tabLst>
                <a:tab pos="457200" algn="l"/>
              </a:tabLs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Efficiency:</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Scoring scales streamline the evaluation process by providing a structured framework for assessment. This can save time and resources compared to more subjective or ad-hoc methods of evaluation.</a:t>
            </a:r>
          </a:p>
          <a:p>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Facilitates Decision Making:</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Scoring scales provide objective criteria for decision making. They help stakeholders make informed </a:t>
            </a:r>
            <a:endParaRPr lang="en-IN" sz="2400" dirty="0"/>
          </a:p>
        </p:txBody>
      </p:sp>
    </p:spTree>
    <p:extLst>
      <p:ext uri="{BB962C8B-B14F-4D97-AF65-F5344CB8AC3E}">
        <p14:creationId xmlns:p14="http://schemas.microsoft.com/office/powerpoint/2010/main" val="3243035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6293" y="1251018"/>
            <a:ext cx="9886384" cy="1475404"/>
          </a:xfrm>
          <a:prstGeom prst="rect">
            <a:avLst/>
          </a:prstGeom>
        </p:spPr>
        <p:txBody>
          <a:bodyPr wrap="square">
            <a:spAutoFit/>
          </a:bodyPr>
          <a:lstStyle/>
          <a:p>
            <a:pPr algn="just">
              <a:lnSpc>
                <a:spcPct val="107000"/>
              </a:lnSpc>
              <a:spcAft>
                <a:spcPts val="800"/>
              </a:spcAft>
            </a:pPr>
            <a:r>
              <a:rPr lang="en-IN" sz="2800" dirty="0" smtClean="0">
                <a:effectLst/>
                <a:latin typeface="Calibri" panose="020F0502020204030204" pitchFamily="34" charset="0"/>
                <a:ea typeface="Calibri" panose="020F0502020204030204" pitchFamily="34" charset="0"/>
                <a:cs typeface="Times New Roman" panose="02020603050405020304" pitchFamily="18" charset="0"/>
              </a:rPr>
              <a:t>Overall, scoring scales are valuable tools for researchers, educators, and practitioners alike, offering a reliable and efficient way to assess and quantify various attributes and behaviours.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544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0369" y="114034"/>
            <a:ext cx="10058400" cy="4977068"/>
          </a:xfrm>
          <a:prstGeom prst="rect">
            <a:avLst/>
          </a:prstGeom>
        </p:spPr>
        <p:txBody>
          <a:bodyPr wrap="square">
            <a:spAutoFit/>
          </a:bodyPr>
          <a:lstStyle/>
          <a:p>
            <a:pPr algn="just">
              <a:lnSpc>
                <a:spcPct val="107000"/>
              </a:lnSpc>
              <a:spcAft>
                <a:spcPts val="800"/>
              </a:spcAft>
            </a:pPr>
            <a:r>
              <a:rPr lang="en-IN" sz="2400" b="1" i="1" dirty="0" smtClean="0">
                <a:effectLst/>
                <a:latin typeface="Calibri" panose="020F0502020204030204" pitchFamily="34" charset="0"/>
                <a:ea typeface="Calibri" panose="020F0502020204030204" pitchFamily="34" charset="0"/>
                <a:cs typeface="Times New Roman" panose="02020603050405020304" pitchFamily="18" charset="0"/>
              </a:rPr>
              <a:t>T SCALE :-  </a:t>
            </a: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Calculation of T Scale:</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The calculation of a T score involves three main steps:</a:t>
            </a:r>
          </a:p>
          <a:p>
            <a:pPr marL="342900" lvl="0" indent="-342900" algn="just">
              <a:lnSpc>
                <a:spcPct val="107000"/>
              </a:lnSpc>
              <a:spcAft>
                <a:spcPts val="800"/>
              </a:spcAft>
              <a:buFont typeface="+mj-lt"/>
              <a:buAutoNum type="arabicPeriod"/>
              <a:tabLst>
                <a:tab pos="457200" algn="l"/>
              </a:tabLst>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Standardization:</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The individual's raw score on the test is converted into a standardized score using the mean and standard deviation of the reference population. This is done using the formula:</a:t>
            </a:r>
          </a:p>
          <a:p>
            <a:pPr algn="just">
              <a:lnSpc>
                <a:spcPct val="107000"/>
              </a:lnSpc>
              <a:spcAft>
                <a:spcPts val="800"/>
              </a:spcAft>
            </a:pPr>
            <a:r>
              <a:rPr lang="en-IN" sz="2400" dirty="0" smtClean="0">
                <a:effectLst/>
                <a:latin typeface="Tahoma" panose="020B0604030504040204" pitchFamily="34" charset="0"/>
                <a:ea typeface="Calibri" panose="020F0502020204030204" pitchFamily="34" charset="0"/>
                <a:cs typeface="Times New Roman" panose="02020603050405020304" pitchFamily="18" charset="0"/>
              </a:rPr>
              <a:t>               </a:t>
            </a:r>
            <a:r>
              <a:rPr lang="en-IN" sz="2400" i="1" dirty="0" smtClean="0">
                <a:effectLst/>
                <a:latin typeface="Calibri" panose="020F0502020204030204" pitchFamily="34" charset="0"/>
                <a:ea typeface="Calibri" panose="020F0502020204030204" pitchFamily="34" charset="0"/>
                <a:cs typeface="Times New Roman" panose="02020603050405020304" pitchFamily="18" charset="0"/>
              </a:rPr>
              <a:t>T</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=50+10 (</a:t>
            </a:r>
            <a:r>
              <a:rPr lang="en-IN" sz="2400" i="1" dirty="0" err="1" smtClean="0">
                <a:effectLst/>
                <a:latin typeface="Calibri" panose="020F0502020204030204" pitchFamily="34" charset="0"/>
                <a:ea typeface="Calibri" panose="020F0502020204030204" pitchFamily="34" charset="0"/>
                <a:cs typeface="Times New Roman" panose="02020603050405020304" pitchFamily="18" charset="0"/>
              </a:rPr>
              <a:t>σX</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a:t>
            </a:r>
            <a:r>
              <a:rPr lang="en-IN" sz="2400" i="1" dirty="0" smtClean="0">
                <a:effectLst/>
                <a:latin typeface="Calibri" panose="020F0502020204030204" pitchFamily="34" charset="0"/>
                <a:ea typeface="Calibri" panose="020F0502020204030204" pitchFamily="34" charset="0"/>
                <a:cs typeface="Times New Roman" panose="02020603050405020304" pitchFamily="18" charset="0"/>
              </a:rPr>
              <a:t>μ</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Where:</a:t>
            </a:r>
          </a:p>
          <a:p>
            <a:pPr marL="742950" lvl="1" indent="-285750" algn="just">
              <a:spcAft>
                <a:spcPts val="600"/>
              </a:spcAft>
              <a:buSzPts val="1000"/>
              <a:buFont typeface="Symbol" panose="05050102010706020507" pitchFamily="18" charset="2"/>
              <a:buChar char=""/>
              <a:tabLst>
                <a:tab pos="914400" algn="l"/>
              </a:tabLst>
            </a:pPr>
            <a:r>
              <a:rPr lang="en-IN" sz="2400" i="1" dirty="0" smtClean="0">
                <a:effectLst/>
                <a:latin typeface="Calibri" panose="020F0502020204030204" pitchFamily="34" charset="0"/>
                <a:ea typeface="Calibri" panose="020F0502020204030204" pitchFamily="34" charset="0"/>
                <a:cs typeface="Times New Roman" panose="02020603050405020304" pitchFamily="18" charset="0"/>
              </a:rPr>
              <a:t>T</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 T score</a:t>
            </a:r>
          </a:p>
          <a:p>
            <a:pPr marL="742950" lvl="1" indent="-285750" algn="just">
              <a:spcAft>
                <a:spcPts val="600"/>
              </a:spcAft>
              <a:buSzPts val="1000"/>
              <a:buFont typeface="Symbol" panose="05050102010706020507" pitchFamily="18" charset="2"/>
              <a:buChar char=""/>
              <a:tabLst>
                <a:tab pos="914400" algn="l"/>
              </a:tabLst>
            </a:pPr>
            <a:r>
              <a:rPr lang="en-IN" sz="2400" i="1" dirty="0" smtClean="0">
                <a:effectLst/>
                <a:latin typeface="Calibri" panose="020F0502020204030204" pitchFamily="34" charset="0"/>
                <a:ea typeface="Calibri" panose="020F0502020204030204" pitchFamily="34" charset="0"/>
                <a:cs typeface="Times New Roman" panose="02020603050405020304" pitchFamily="18" charset="0"/>
              </a:rPr>
              <a:t>X</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 individual's raw score</a:t>
            </a:r>
          </a:p>
          <a:p>
            <a:pPr marL="742950" lvl="1" indent="-285750" algn="just">
              <a:spcAft>
                <a:spcPts val="600"/>
              </a:spcAft>
              <a:buSzPts val="1000"/>
              <a:buFont typeface="Symbol" panose="05050102010706020507" pitchFamily="18" charset="2"/>
              <a:buChar char=""/>
              <a:tabLst>
                <a:tab pos="914400" algn="l"/>
              </a:tabLst>
            </a:pPr>
            <a:r>
              <a:rPr lang="en-IN" sz="2400" i="1" dirty="0" smtClean="0">
                <a:effectLst/>
                <a:latin typeface="Calibri" panose="020F0502020204030204" pitchFamily="34" charset="0"/>
                <a:ea typeface="Calibri" panose="020F0502020204030204" pitchFamily="34" charset="0"/>
                <a:cs typeface="Times New Roman" panose="02020603050405020304" pitchFamily="18" charset="0"/>
              </a:rPr>
              <a:t>μ</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 mean of the reference population</a:t>
            </a:r>
          </a:p>
          <a:p>
            <a:pPr marL="742950" lvl="1" indent="-285750" algn="just">
              <a:spcAft>
                <a:spcPts val="600"/>
              </a:spcAft>
              <a:buSzPts val="1000"/>
              <a:buFont typeface="Symbol" panose="05050102010706020507" pitchFamily="18" charset="2"/>
              <a:buChar char=""/>
              <a:tabLst>
                <a:tab pos="914400" algn="l"/>
              </a:tabLst>
            </a:pPr>
            <a:r>
              <a:rPr lang="en-IN" sz="2400" i="1" dirty="0" smtClean="0">
                <a:effectLst/>
                <a:latin typeface="Calibri" panose="020F0502020204030204" pitchFamily="34" charset="0"/>
                <a:ea typeface="Calibri" panose="020F0502020204030204" pitchFamily="34" charset="0"/>
                <a:cs typeface="Times New Roman" panose="02020603050405020304" pitchFamily="18" charset="0"/>
              </a:rPr>
              <a:t>σ</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 standard deviation of the reference population</a:t>
            </a:r>
          </a:p>
        </p:txBody>
      </p:sp>
    </p:spTree>
    <p:extLst>
      <p:ext uri="{BB962C8B-B14F-4D97-AF65-F5344CB8AC3E}">
        <p14:creationId xmlns:p14="http://schemas.microsoft.com/office/powerpoint/2010/main" val="36201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1944</Words>
  <Application>Microsoft Office PowerPoint</Application>
  <PresentationFormat>Custom</PresentationFormat>
  <Paragraphs>100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MEANING CALCULATION AND ADVANTAGE OF SCORING SCALE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CALCULATION AND ADVANTAGE OF SCORING SCALE</dc:title>
  <dc:creator>Dr. Amitabh Tiwari</dc:creator>
  <cp:lastModifiedBy>user</cp:lastModifiedBy>
  <cp:revision>8</cp:revision>
  <dcterms:created xsi:type="dcterms:W3CDTF">2024-03-09T09:43:20Z</dcterms:created>
  <dcterms:modified xsi:type="dcterms:W3CDTF">2024-04-21T17:48:30Z</dcterms:modified>
</cp:coreProperties>
</file>