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77" r:id="rId3"/>
    <p:sldId id="257" r:id="rId4"/>
    <p:sldId id="269" r:id="rId5"/>
    <p:sldId id="258" r:id="rId6"/>
    <p:sldId id="270" r:id="rId7"/>
    <p:sldId id="259" r:id="rId8"/>
    <p:sldId id="271" r:id="rId9"/>
    <p:sldId id="260" r:id="rId10"/>
    <p:sldId id="272" r:id="rId11"/>
    <p:sldId id="261" r:id="rId12"/>
    <p:sldId id="273" r:id="rId13"/>
    <p:sldId id="262" r:id="rId14"/>
    <p:sldId id="274" r:id="rId15"/>
    <p:sldId id="263" r:id="rId16"/>
    <p:sldId id="275" r:id="rId17"/>
    <p:sldId id="264" r:id="rId18"/>
    <p:sldId id="276" r:id="rId19"/>
    <p:sldId id="265" r:id="rId20"/>
    <p:sldId id="278" r:id="rId21"/>
    <p:sldId id="266" r:id="rId22"/>
    <p:sldId id="279" r:id="rId23"/>
    <p:sldId id="267" r:id="rId24"/>
    <p:sldId id="284" r:id="rId25"/>
    <p:sldId id="268" r:id="rId26"/>
    <p:sldId id="283" r:id="rId27"/>
    <p:sldId id="280" r:id="rId28"/>
    <p:sldId id="285" r:id="rId29"/>
    <p:sldId id="281" r:id="rId30"/>
    <p:sldId id="286" r:id="rId31"/>
    <p:sldId id="282"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754" autoAdjust="0"/>
  </p:normalViewPr>
  <p:slideViewPr>
    <p:cSldViewPr>
      <p:cViewPr>
        <p:scale>
          <a:sx n="60" d="100"/>
          <a:sy n="60" d="100"/>
        </p:scale>
        <p:origin x="-1656"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0FB1E0E-4578-42CD-BC58-1276EDE6B566}" type="datetimeFigureOut">
              <a:rPr lang="en-IN" smtClean="0"/>
              <a:t>17-09-2024</a:t>
            </a:fld>
            <a:endParaRPr lang="en-IN"/>
          </a:p>
        </p:txBody>
      </p:sp>
      <p:sp>
        <p:nvSpPr>
          <p:cNvPr id="5" name="Footer Placeholder 4"/>
          <p:cNvSpPr>
            <a:spLocks noGrp="1"/>
          </p:cNvSpPr>
          <p:nvPr>
            <p:ph type="ftr" sz="quarter" idx="11"/>
          </p:nvPr>
        </p:nvSpPr>
        <p:spPr/>
        <p:txBody>
          <a:bodyPr/>
          <a:lstStyle/>
          <a:p>
            <a:endParaRPr lang="en-IN"/>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10C839F-CF4E-40CD-8E69-C063EEC9C9E0}"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FB1E0E-4578-42CD-BC58-1276EDE6B566}" type="datetimeFigureOut">
              <a:rPr lang="en-IN" smtClean="0"/>
              <a:t>17-09-2024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0C839F-CF4E-40CD-8E69-C063EEC9C9E0}"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FB1E0E-4578-42CD-BC58-1276EDE6B566}" type="datetimeFigureOut">
              <a:rPr lang="en-IN" smtClean="0"/>
              <a:t>17-09-2024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0C839F-CF4E-40CD-8E69-C063EEC9C9E0}"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FB1E0E-4578-42CD-BC58-1276EDE6B566}" type="datetimeFigureOut">
              <a:rPr lang="en-IN" smtClean="0"/>
              <a:t>17-09-2024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0C839F-CF4E-40CD-8E69-C063EEC9C9E0}"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0FB1E0E-4578-42CD-BC58-1276EDE6B566}" type="datetimeFigureOut">
              <a:rPr lang="en-IN" smtClean="0"/>
              <a:t>17-09-2024</a:t>
            </a:fld>
            <a:endParaRPr lang="en-IN"/>
          </a:p>
        </p:txBody>
      </p:sp>
      <p:sp>
        <p:nvSpPr>
          <p:cNvPr id="8" name="Slide Number Placeholder 7"/>
          <p:cNvSpPr>
            <a:spLocks noGrp="1"/>
          </p:cNvSpPr>
          <p:nvPr>
            <p:ph type="sldNum" sz="quarter" idx="11"/>
          </p:nvPr>
        </p:nvSpPr>
        <p:spPr/>
        <p:txBody>
          <a:bodyPr/>
          <a:lstStyle/>
          <a:p>
            <a:fld id="{110C839F-CF4E-40CD-8E69-C063EEC9C9E0}" type="slidenum">
              <a:rPr lang="en-IN" smtClean="0"/>
              <a:t>‹#›</a:t>
            </a:fld>
            <a:endParaRPr lang="en-IN"/>
          </a:p>
        </p:txBody>
      </p:sp>
      <p:sp>
        <p:nvSpPr>
          <p:cNvPr id="9" name="Footer Placeholder 8"/>
          <p:cNvSpPr>
            <a:spLocks noGrp="1"/>
          </p:cNvSpPr>
          <p:nvPr>
            <p:ph type="ftr" sz="quarter" idx="12"/>
          </p:nvPr>
        </p:nvSpPr>
        <p:spPr/>
        <p:txBody>
          <a:bodyPr/>
          <a:lstStyle/>
          <a:p>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FB1E0E-4578-42CD-BC58-1276EDE6B566}" type="datetimeFigureOut">
              <a:rPr lang="en-IN" smtClean="0"/>
              <a:t>17-09-2024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10C839F-CF4E-40CD-8E69-C063EEC9C9E0}"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FB1E0E-4578-42CD-BC58-1276EDE6B566}" type="datetimeFigureOut">
              <a:rPr lang="en-IN" smtClean="0"/>
              <a:t>17-09-2024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10C839F-CF4E-40CD-8E69-C063EEC9C9E0}"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FB1E0E-4578-42CD-BC58-1276EDE6B566}" type="datetimeFigureOut">
              <a:rPr lang="en-IN" smtClean="0"/>
              <a:t>17-09-2024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10C839F-CF4E-40CD-8E69-C063EEC9C9E0}"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B1E0E-4578-42CD-BC58-1276EDE6B566}" type="datetimeFigureOut">
              <a:rPr lang="en-IN" smtClean="0"/>
              <a:t>17-09-2024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10C839F-CF4E-40CD-8E69-C063EEC9C9E0}"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FB1E0E-4578-42CD-BC58-1276EDE6B566}" type="datetimeFigureOut">
              <a:rPr lang="en-IN" smtClean="0"/>
              <a:t>17-09-2024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10C839F-CF4E-40CD-8E69-C063EEC9C9E0}"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FB1E0E-4578-42CD-BC58-1276EDE6B566}" type="datetimeFigureOut">
              <a:rPr lang="en-IN" smtClean="0"/>
              <a:t>17-09-2024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10C839F-CF4E-40CD-8E69-C063EEC9C9E0}" type="slidenum">
              <a:rPr lang="en-IN" smtClean="0"/>
              <a:t>‹#›</a:t>
            </a:fld>
            <a:endParaRPr lang="en-IN"/>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B0FB1E0E-4578-42CD-BC58-1276EDE6B566}" type="datetimeFigureOut">
              <a:rPr lang="en-IN" smtClean="0"/>
              <a:t>17-09-2024</a:t>
            </a:fld>
            <a:endParaRPr lang="en-IN"/>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IN"/>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110C839F-CF4E-40CD-8E69-C063EEC9C9E0}" type="slidenum">
              <a:rPr lang="en-IN" smtClean="0"/>
              <a:t>‹#›</a:t>
            </a:fld>
            <a:endParaRPr lang="en-IN"/>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sz="4400" dirty="0"/>
              <a:t>Introduction to Computer</a:t>
            </a:r>
          </a:p>
        </p:txBody>
      </p:sp>
      <p:sp>
        <p:nvSpPr>
          <p:cNvPr id="3" name="Subtitle 2"/>
          <p:cNvSpPr>
            <a:spLocks noGrp="1"/>
          </p:cNvSpPr>
          <p:nvPr>
            <p:ph type="subTitle" idx="1"/>
          </p:nvPr>
        </p:nvSpPr>
        <p:spPr/>
        <p:txBody>
          <a:bodyPr>
            <a:normAutofit lnSpcReduction="10000"/>
          </a:bodyPr>
          <a:lstStyle/>
          <a:p>
            <a:r>
              <a:rPr lang="en-US" sz="2400" b="1" dirty="0" smtClean="0"/>
              <a:t>DR.VIPENDRA SINGH PARMAR</a:t>
            </a:r>
          </a:p>
          <a:p>
            <a:r>
              <a:rPr lang="en-US" sz="2400" b="1" dirty="0" smtClean="0"/>
              <a:t>VSSD PG COLLEGE KANPUR</a:t>
            </a:r>
            <a:endParaRPr lang="en-IN" sz="2400" b="1" dirty="0"/>
          </a:p>
        </p:txBody>
      </p:sp>
    </p:spTree>
    <p:extLst>
      <p:ext uri="{BB962C8B-B14F-4D97-AF65-F5344CB8AC3E}">
        <p14:creationId xmlns:p14="http://schemas.microsoft.com/office/powerpoint/2010/main" val="1721035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i-IN" sz="3200" dirty="0"/>
              <a:t>शारीरिक शिक्षा में </a:t>
            </a:r>
            <a:r>
              <a:rPr lang="en-IN" sz="3200" dirty="0"/>
              <a:t>ICT </a:t>
            </a:r>
            <a:r>
              <a:rPr lang="hi-IN" sz="3200" dirty="0"/>
              <a:t>की आवश्यकता</a:t>
            </a:r>
            <a:endParaRPr lang="en-IN" sz="3200" dirty="0"/>
          </a:p>
        </p:txBody>
      </p:sp>
      <p:sp>
        <p:nvSpPr>
          <p:cNvPr id="3" name="Content Placeholder 2"/>
          <p:cNvSpPr>
            <a:spLocks noGrp="1"/>
          </p:cNvSpPr>
          <p:nvPr>
            <p:ph idx="1"/>
          </p:nvPr>
        </p:nvSpPr>
        <p:spPr/>
        <p:txBody>
          <a:bodyPr>
            <a:normAutofit fontScale="92500" lnSpcReduction="10000"/>
          </a:bodyPr>
          <a:lstStyle/>
          <a:p>
            <a:pPr marL="0" indent="0">
              <a:buNone/>
            </a:pPr>
            <a:r>
              <a:rPr lang="hi-IN" sz="2400" b="1" dirty="0"/>
              <a:t>उन्नत शिक्षा और निर्देश</a:t>
            </a:r>
            <a:r>
              <a:rPr lang="hi-IN" sz="2400" dirty="0"/>
              <a:t>: </a:t>
            </a:r>
            <a:r>
              <a:rPr lang="en-IN" sz="2400" dirty="0"/>
              <a:t>ICT </a:t>
            </a:r>
            <a:r>
              <a:rPr lang="hi-IN" sz="2400" dirty="0"/>
              <a:t>उपकरण, जैसे वीडियो ट्यूटोरियल, ऐप्स, और इंटरैक्टिव सॉफ़्टवेयर, शारीरिक शिक्षा (</a:t>
            </a:r>
            <a:r>
              <a:rPr lang="en-IN" sz="2400" dirty="0"/>
              <a:t>PE) </a:t>
            </a:r>
            <a:r>
              <a:rPr lang="hi-IN" sz="2400" dirty="0"/>
              <a:t>प्रशिक्षकों को तकनीकें, व्यायाम, और खेल रणनीतियाँ सिखाने के लिए नवीन तरीक़े प्रदान करते हैं। यह दृश्य और इंटरैक्टिव सामग्री प्रदान करके सीखने के अनुभव को बढ़ाता है, जो पारंपरिक तरीकों की तुलना में अधिक प्रभावी हो सकता है</a:t>
            </a:r>
            <a:r>
              <a:rPr lang="hi-IN" sz="2400" dirty="0" smtClean="0"/>
              <a:t>।</a:t>
            </a:r>
            <a:endParaRPr lang="en-US" sz="2400" dirty="0" smtClean="0"/>
          </a:p>
          <a:p>
            <a:pPr marL="0" indent="0">
              <a:buNone/>
            </a:pPr>
            <a:r>
              <a:rPr lang="hi-IN" sz="2400" b="1" dirty="0" smtClean="0"/>
              <a:t>डेटा </a:t>
            </a:r>
            <a:r>
              <a:rPr lang="hi-IN" sz="2400" b="1" dirty="0"/>
              <a:t>ट्रैकिंग और विश्लेषण</a:t>
            </a:r>
            <a:r>
              <a:rPr lang="hi-IN" sz="2400" dirty="0"/>
              <a:t>: </a:t>
            </a:r>
            <a:r>
              <a:rPr lang="en-IN" sz="2400" dirty="0"/>
              <a:t>ICT </a:t>
            </a:r>
            <a:r>
              <a:rPr lang="hi-IN" sz="2400" dirty="0"/>
              <a:t>छात्रों के शारीरिक प्रदर्शन, प्रगति, और स्वास्थ्य मापदंडों की ट्रैकिंग और विश्लेषण की अनुमति देता है। पहनने योग्य उपकरण, फिटनेस ऐप्स, और सॉफ़्टवेयर हृदय गति, कदम, जली हुई कैलोरी, और अधिक की निगरानी कर सकते हैं। यह डेटा शिक्षकों को व्यक्तिगत आवश्यकताओं के अनुसार कार्यक्रम तैयार करने और समय के साथ सुधारों को ट्रैक करने में मदद करता है।</a:t>
            </a:r>
            <a:endParaRPr lang="en-IN" sz="2400" dirty="0"/>
          </a:p>
        </p:txBody>
      </p:sp>
    </p:spTree>
    <p:extLst>
      <p:ext uri="{BB962C8B-B14F-4D97-AF65-F5344CB8AC3E}">
        <p14:creationId xmlns:p14="http://schemas.microsoft.com/office/powerpoint/2010/main" val="4252857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
            <a:ext cx="8928992" cy="6858000"/>
          </a:xfrm>
          <a:prstGeom prst="rect">
            <a:avLst/>
          </a:prstGeom>
        </p:spPr>
        <p:txBody>
          <a:bodyPr wrap="square">
            <a:spAutoFit/>
          </a:bodyPr>
          <a:lstStyle/>
          <a:p>
            <a:r>
              <a:rPr lang="en-US" sz="2200" b="1" dirty="0" smtClean="0"/>
              <a:t>3.Access </a:t>
            </a:r>
            <a:r>
              <a:rPr lang="en-US" sz="2200" b="1" dirty="0"/>
              <a:t>to Diverse Resources: </a:t>
            </a:r>
            <a:r>
              <a:rPr lang="en-US" sz="2200" dirty="0"/>
              <a:t>Through ICT, students and teachers can access a wide range of resources, such as online training programs, virtual fitness classes, and instructional videos. This access to diverse materials supports varied learning styles and helps keep students engaged</a:t>
            </a:r>
            <a:r>
              <a:rPr lang="en-US" sz="2200" dirty="0" smtClean="0"/>
              <a:t>.</a:t>
            </a:r>
            <a:endParaRPr lang="en-US" sz="2200" dirty="0"/>
          </a:p>
          <a:p>
            <a:r>
              <a:rPr lang="en-US" sz="2200" b="1" dirty="0" smtClean="0"/>
              <a:t>4.Remote </a:t>
            </a:r>
            <a:r>
              <a:rPr lang="en-US" sz="2200" b="1" dirty="0"/>
              <a:t>Learning and Virtual PE Classes: </a:t>
            </a:r>
            <a:r>
              <a:rPr lang="en-US" sz="2200" dirty="0"/>
              <a:t>The need for remote education solutions has been highlighted during events like the COVID-19 pandemic. ICT enables the continuation of PE classes through virtual platforms, ensuring that students can still participate in physical activities and maintain fitness routines even when they cannot be physically present.</a:t>
            </a:r>
          </a:p>
          <a:p>
            <a:r>
              <a:rPr lang="en-US" sz="2200" b="1" dirty="0" smtClean="0"/>
              <a:t>5.Motivation </a:t>
            </a:r>
            <a:r>
              <a:rPr lang="en-US" sz="2200" b="1" dirty="0"/>
              <a:t>and Engagement:</a:t>
            </a:r>
            <a:r>
              <a:rPr lang="en-US" sz="2200" dirty="0"/>
              <a:t> </a:t>
            </a:r>
            <a:r>
              <a:rPr lang="en-US" sz="2200" dirty="0" err="1"/>
              <a:t>Gamification</a:t>
            </a:r>
            <a:r>
              <a:rPr lang="en-US" sz="2200" dirty="0"/>
              <a:t> of physical activities through ICT can increase student motivation and engagement. Apps and online platforms often include elements like challenges, competitions, and rewards, which can make physical activity more enjoyable and appealing</a:t>
            </a:r>
            <a:r>
              <a:rPr lang="en-US" sz="2200" dirty="0" smtClean="0"/>
              <a:t>.</a:t>
            </a:r>
          </a:p>
          <a:p>
            <a:r>
              <a:rPr lang="en-US" sz="2200" b="1" dirty="0" smtClean="0"/>
              <a:t>6.Professional </a:t>
            </a:r>
            <a:r>
              <a:rPr lang="en-US" sz="2200" b="1" dirty="0"/>
              <a:t>Development for Teachers: </a:t>
            </a:r>
            <a:r>
              <a:rPr lang="en-US" sz="2200" dirty="0"/>
              <a:t>ICT provides PE teachers with access to professional development resources, online courses, webinars, and communities where they can learn about the latest trends, techniques, and tools in physical education</a:t>
            </a:r>
            <a:r>
              <a:rPr lang="en-US" sz="2200" dirty="0" smtClean="0"/>
              <a:t>.</a:t>
            </a:r>
            <a:endParaRPr lang="en-US" dirty="0" smtClean="0"/>
          </a:p>
        </p:txBody>
      </p:sp>
    </p:spTree>
    <p:extLst>
      <p:ext uri="{BB962C8B-B14F-4D97-AF65-F5344CB8AC3E}">
        <p14:creationId xmlns:p14="http://schemas.microsoft.com/office/powerpoint/2010/main" val="3447206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496944" cy="5016758"/>
          </a:xfrm>
          <a:prstGeom prst="rect">
            <a:avLst/>
          </a:prstGeom>
        </p:spPr>
        <p:txBody>
          <a:bodyPr wrap="square">
            <a:spAutoFit/>
          </a:bodyPr>
          <a:lstStyle/>
          <a:p>
            <a:r>
              <a:rPr lang="hi-IN" sz="2000" b="1" dirty="0"/>
              <a:t>विविध संसाधनों तक पहुंच</a:t>
            </a:r>
            <a:r>
              <a:rPr lang="hi-IN" sz="2000" dirty="0"/>
              <a:t>: </a:t>
            </a:r>
            <a:r>
              <a:rPr lang="en-IN" sz="2000" dirty="0"/>
              <a:t>ICT </a:t>
            </a:r>
            <a:r>
              <a:rPr lang="hi-IN" sz="2000" dirty="0"/>
              <a:t>के माध्यम से छात्र और शिक्षक ऑनलाइन प्रशिक्षण कार्यक्रमों, वर्चुअल फिटनेस कक्षाओं, और शैक्षिक वीडियो जैसे संसाधनों की एक विस्तृत श्रृंखला तक पहुंच सकते हैं। विभिन्न सामग्रियों तक यह पहुंच विविध शिक्षण शैलियों का समर्थन करती है और छात्रों को संलग्न रखने में मदद करती है</a:t>
            </a:r>
            <a:r>
              <a:rPr lang="hi-IN" sz="2000" dirty="0" smtClean="0"/>
              <a:t>।</a:t>
            </a:r>
            <a:endParaRPr lang="en-US" sz="2000" dirty="0" smtClean="0"/>
          </a:p>
          <a:p>
            <a:r>
              <a:rPr lang="hi-IN" sz="2000" b="1" dirty="0" smtClean="0"/>
              <a:t>दूरस्थ </a:t>
            </a:r>
            <a:r>
              <a:rPr lang="hi-IN" sz="2000" b="1" dirty="0"/>
              <a:t>शिक्षा और वर्चुअल </a:t>
            </a:r>
            <a:r>
              <a:rPr lang="en-IN" sz="2000" b="1" dirty="0"/>
              <a:t>PE </a:t>
            </a:r>
            <a:r>
              <a:rPr lang="hi-IN" sz="2000" b="1" dirty="0"/>
              <a:t>कक्षाएं</a:t>
            </a:r>
            <a:r>
              <a:rPr lang="hi-IN" sz="2000" dirty="0"/>
              <a:t>: </a:t>
            </a:r>
            <a:r>
              <a:rPr lang="en-IN" sz="2000" dirty="0"/>
              <a:t>COVID-19 </a:t>
            </a:r>
            <a:r>
              <a:rPr lang="hi-IN" sz="2000" dirty="0"/>
              <a:t>महामारी जैसी घटनाओं के दौरान दूरस्थ शिक्षा समाधान की आवश्यकता को उजागर किया गया है। </a:t>
            </a:r>
            <a:r>
              <a:rPr lang="en-IN" sz="2000" dirty="0"/>
              <a:t>ICT </a:t>
            </a:r>
            <a:r>
              <a:rPr lang="hi-IN" sz="2000" dirty="0"/>
              <a:t>के माध्यम से </a:t>
            </a:r>
            <a:r>
              <a:rPr lang="en-IN" sz="2000" dirty="0"/>
              <a:t>PE </a:t>
            </a:r>
            <a:r>
              <a:rPr lang="hi-IN" sz="2000" dirty="0"/>
              <a:t>कक्षाओं को वर्चुअल प्लेटफ़ॉर्म पर जारी रखा जा सकता है, जिससे यह सुनिश्चित होता है कि छात्र शारीरिक गतिविधियों में भाग ले सकें और फिटनेस रूटीन बनाए रख सकें, भले ही वे शारीरिक रूप से उपस्थित न हो सकें</a:t>
            </a:r>
            <a:r>
              <a:rPr lang="hi-IN" sz="2000" dirty="0" smtClean="0"/>
              <a:t>।</a:t>
            </a:r>
            <a:endParaRPr lang="en-US" sz="2000" dirty="0" smtClean="0"/>
          </a:p>
          <a:p>
            <a:r>
              <a:rPr lang="hi-IN" sz="2000" b="1" dirty="0" smtClean="0"/>
              <a:t>प्रेरणा </a:t>
            </a:r>
            <a:r>
              <a:rPr lang="hi-IN" sz="2000" b="1" dirty="0"/>
              <a:t>और संलग्नता</a:t>
            </a:r>
            <a:r>
              <a:rPr lang="hi-IN" sz="2000" dirty="0"/>
              <a:t>: </a:t>
            </a:r>
            <a:r>
              <a:rPr lang="en-IN" sz="2000" dirty="0"/>
              <a:t>ICT </a:t>
            </a:r>
            <a:r>
              <a:rPr lang="hi-IN" sz="2000" dirty="0"/>
              <a:t>के माध्यम से शारीरिक गतिविधियों का गेमिफिकेशन छात्रों की प्रेरणा और संलग्नता को बढ़ा सकता है। ऐप्स और ऑनलाइन प्लेटफ़ॉर्म में अक्सर चुनौतियों, प्रतियोगिताओं, और पुरस्कारों जैसे तत्व शामिल होते हैं, जो शारीरिक गतिविधियों को अधिक आनंददायक और आकर्षक बना सकते हैं</a:t>
            </a:r>
            <a:r>
              <a:rPr lang="hi-IN" sz="2000" dirty="0" smtClean="0"/>
              <a:t>।</a:t>
            </a:r>
            <a:endParaRPr lang="en-US" sz="2000" dirty="0" smtClean="0"/>
          </a:p>
          <a:p>
            <a:r>
              <a:rPr lang="hi-IN" sz="2000" b="1" dirty="0" smtClean="0"/>
              <a:t>शिक्षकों </a:t>
            </a:r>
            <a:r>
              <a:rPr lang="hi-IN" sz="2000" b="1" dirty="0"/>
              <a:t>के लिए पेशेवर विकास</a:t>
            </a:r>
            <a:r>
              <a:rPr lang="hi-IN" sz="2000" dirty="0"/>
              <a:t>: </a:t>
            </a:r>
            <a:r>
              <a:rPr lang="en-IN" sz="2000" dirty="0"/>
              <a:t>ICT PE </a:t>
            </a:r>
            <a:r>
              <a:rPr lang="hi-IN" sz="2000" dirty="0"/>
              <a:t>शिक्षकों को पेशेवर विकास संसाधनों, ऑनलाइन पाठ्यक्रमों, वेबिनार, और समुदायों तक पहुंच प्रदान करता है, जहां वे शारीरिक शिक्षा में नवीनतम रुझानों, तकनीकों, और उपकरणों के बारे में जान सकते हैं।</a:t>
            </a:r>
            <a:endParaRPr lang="en-IN" sz="2000" dirty="0"/>
          </a:p>
        </p:txBody>
      </p:sp>
    </p:spTree>
    <p:extLst>
      <p:ext uri="{BB962C8B-B14F-4D97-AF65-F5344CB8AC3E}">
        <p14:creationId xmlns:p14="http://schemas.microsoft.com/office/powerpoint/2010/main" val="3034573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03232" cy="1188051"/>
          </a:xfrm>
        </p:spPr>
        <p:txBody>
          <a:bodyPr>
            <a:normAutofit fontScale="90000"/>
          </a:bodyPr>
          <a:lstStyle/>
          <a:p>
            <a:r>
              <a:rPr lang="en-US" sz="4000" dirty="0"/>
              <a:t>Importance of ICT in Physical Education</a:t>
            </a:r>
            <a:r>
              <a:rPr lang="en-US" dirty="0"/>
              <a:t>:</a:t>
            </a:r>
            <a:endParaRPr lang="en-IN" dirty="0"/>
          </a:p>
        </p:txBody>
      </p:sp>
      <p:sp>
        <p:nvSpPr>
          <p:cNvPr id="3" name="Rectangle 2"/>
          <p:cNvSpPr/>
          <p:nvPr/>
        </p:nvSpPr>
        <p:spPr>
          <a:xfrm>
            <a:off x="179512" y="1340769"/>
            <a:ext cx="8856984" cy="5324535"/>
          </a:xfrm>
          <a:prstGeom prst="rect">
            <a:avLst/>
          </a:prstGeom>
        </p:spPr>
        <p:txBody>
          <a:bodyPr wrap="square">
            <a:spAutoFit/>
          </a:bodyPr>
          <a:lstStyle/>
          <a:p>
            <a:r>
              <a:rPr lang="en-US" sz="2000" b="1" dirty="0" smtClean="0"/>
              <a:t>1.Personalized </a:t>
            </a:r>
            <a:r>
              <a:rPr lang="en-US" sz="2000" b="1" dirty="0"/>
              <a:t>Learning</a:t>
            </a:r>
            <a:r>
              <a:rPr lang="en-US" sz="2000" dirty="0"/>
              <a:t>: ICT enables personalized learning in PE by allowing instructors to design customized exercise plans and monitor individual progress. This individualized approach helps students achieve their fitness goals more effectively.</a:t>
            </a:r>
          </a:p>
          <a:p>
            <a:r>
              <a:rPr lang="en-US" sz="2000" b="1" dirty="0" smtClean="0"/>
              <a:t>2.Improved </a:t>
            </a:r>
            <a:r>
              <a:rPr lang="en-US" sz="2000" b="1" dirty="0"/>
              <a:t>Assessment and Feedback</a:t>
            </a:r>
            <a:r>
              <a:rPr lang="en-US" sz="2000" dirty="0"/>
              <a:t>: With ICT, teachers can use software to assess student performance in real-time and provide immediate feedback. This timely feedback is crucial for helping students correct their form and improve their skills.</a:t>
            </a:r>
          </a:p>
          <a:p>
            <a:r>
              <a:rPr lang="en-US" sz="2000" b="1" dirty="0" smtClean="0"/>
              <a:t>3.Collaboration </a:t>
            </a:r>
            <a:r>
              <a:rPr lang="en-US" sz="2000" b="1" dirty="0"/>
              <a:t>and Communication</a:t>
            </a:r>
            <a:r>
              <a:rPr lang="en-US" sz="2000" dirty="0"/>
              <a:t>: ICT facilitates better communication and collaboration among students, teachers, and even parents. For instance, students can use online platforms to work together on group projects related to health and fitness, while teachers can communicate progress and concerns with parents through digital tools.</a:t>
            </a:r>
          </a:p>
          <a:p>
            <a:r>
              <a:rPr lang="en-US" sz="2000" b="1" dirty="0" smtClean="0"/>
              <a:t>4.Increased </a:t>
            </a:r>
            <a:r>
              <a:rPr lang="en-US" sz="2000" b="1" dirty="0"/>
              <a:t>Accessibility</a:t>
            </a:r>
            <a:r>
              <a:rPr lang="en-US" sz="2000" dirty="0"/>
              <a:t>: ICT makes physical education more accessible to students with disabilities or those who might have difficulty participating in traditional PE classes. Adaptive technology and online resources can provide alternative methods of participation that accommodate various needs</a:t>
            </a:r>
            <a:r>
              <a:rPr lang="en-US" dirty="0" smtClean="0"/>
              <a:t>.</a:t>
            </a:r>
          </a:p>
        </p:txBody>
      </p:sp>
    </p:spTree>
    <p:extLst>
      <p:ext uri="{BB962C8B-B14F-4D97-AF65-F5344CB8AC3E}">
        <p14:creationId xmlns:p14="http://schemas.microsoft.com/office/powerpoint/2010/main" val="1437965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hi-IN" sz="3200" dirty="0"/>
              <a:t>शारीरिक शिक्षा में </a:t>
            </a:r>
            <a:r>
              <a:rPr lang="en-IN" sz="3200" dirty="0"/>
              <a:t>ICT </a:t>
            </a:r>
            <a:r>
              <a:rPr lang="hi-IN" sz="3200" dirty="0"/>
              <a:t>का महत्व</a:t>
            </a:r>
            <a:endParaRPr lang="en-IN" sz="3200" dirty="0"/>
          </a:p>
        </p:txBody>
      </p:sp>
      <p:sp>
        <p:nvSpPr>
          <p:cNvPr id="4" name="Rectangle 3"/>
          <p:cNvSpPr/>
          <p:nvPr/>
        </p:nvSpPr>
        <p:spPr>
          <a:xfrm>
            <a:off x="467544" y="1142668"/>
            <a:ext cx="8352928" cy="4801314"/>
          </a:xfrm>
          <a:prstGeom prst="rect">
            <a:avLst/>
          </a:prstGeom>
        </p:spPr>
        <p:txBody>
          <a:bodyPr wrap="square">
            <a:spAutoFit/>
          </a:bodyPr>
          <a:lstStyle/>
          <a:p>
            <a:r>
              <a:rPr lang="hi-IN" b="1" dirty="0"/>
              <a:t>व्यक्तिगत शिक्षा</a:t>
            </a:r>
            <a:r>
              <a:rPr lang="hi-IN" dirty="0"/>
              <a:t>: </a:t>
            </a:r>
            <a:r>
              <a:rPr lang="en-IN" dirty="0"/>
              <a:t>ICT </a:t>
            </a:r>
            <a:r>
              <a:rPr lang="hi-IN" dirty="0"/>
              <a:t>शारीरिक शिक्षा (</a:t>
            </a:r>
            <a:r>
              <a:rPr lang="en-IN" dirty="0"/>
              <a:t>PE) </a:t>
            </a:r>
            <a:r>
              <a:rPr lang="hi-IN" dirty="0"/>
              <a:t>में व्यक्तिगत शिक्षा को सक्षम बनाता है, जिससे प्रशिक्षक कस्टमाइज्ड व्यायाम योजनाएं तैयार कर सकते हैं और व्यक्तिगत प्रगति की निगरानी कर सकते हैं। यह व्यक्तिगत दृष्टिकोण छात्रों को उनके फिटनेस लक्ष्यों को अधिक प्रभावी ढंग से प्राप्त करने में मदद करता है</a:t>
            </a:r>
            <a:r>
              <a:rPr lang="hi-IN" dirty="0" smtClean="0"/>
              <a:t>।</a:t>
            </a:r>
            <a:endParaRPr lang="en-US" dirty="0" smtClean="0"/>
          </a:p>
          <a:p>
            <a:r>
              <a:rPr lang="hi-IN" b="1" dirty="0" smtClean="0"/>
              <a:t>सुधारित </a:t>
            </a:r>
            <a:r>
              <a:rPr lang="hi-IN" b="1" dirty="0"/>
              <a:t>मूल्यांकन और प्रतिक्रिया</a:t>
            </a:r>
            <a:r>
              <a:rPr lang="hi-IN" dirty="0"/>
              <a:t>: </a:t>
            </a:r>
            <a:r>
              <a:rPr lang="en-IN" dirty="0"/>
              <a:t>ICT </a:t>
            </a:r>
            <a:r>
              <a:rPr lang="hi-IN" dirty="0"/>
              <a:t>के साथ, शिक्षक सॉफ़्टवेयर का उपयोग करके छात्र के प्रदर्शन का वास्तविक समय में मूल्यांकन कर सकते हैं और तुरंत प्रतिक्रिया प्रदान कर सकते हैं। यह समय पर प्रतिक्रिया छात्रों को अपने फॉर्म को ठीक करने और अपनी कौशल में सुधार करने में महत्वपूर्ण होती है</a:t>
            </a:r>
            <a:r>
              <a:rPr lang="hi-IN" dirty="0" smtClean="0"/>
              <a:t>।</a:t>
            </a:r>
            <a:endParaRPr lang="en-US" dirty="0" smtClean="0"/>
          </a:p>
          <a:p>
            <a:r>
              <a:rPr lang="hi-IN" b="1" dirty="0" smtClean="0"/>
              <a:t>सहयोग </a:t>
            </a:r>
            <a:r>
              <a:rPr lang="hi-IN" b="1" dirty="0"/>
              <a:t>और संचार:</a:t>
            </a:r>
            <a:r>
              <a:rPr lang="hi-IN" dirty="0"/>
              <a:t> </a:t>
            </a:r>
            <a:r>
              <a:rPr lang="en-IN" dirty="0"/>
              <a:t>ICT </a:t>
            </a:r>
            <a:r>
              <a:rPr lang="hi-IN" dirty="0"/>
              <a:t>छात्रों, शिक्षकों, और यहां तक कि माता-पिता के बीच बेहतर संचार और सहयोग को सुविधाजनक बनाता है। उदाहरण के लिए, छात्र स्वास्थ्य और फिटनेस से संबंधित समूह परियोजनाओं पर ऑनलाइन प्लेटफ़ॉर्म का उपयोग करके एक साथ काम कर सकते हैं, जबकि शिक्षक डिजिटल उपकरणों के माध्यम से माता-पिता के साथ प्रगति और चिंताओं को साझा कर सकते हैं</a:t>
            </a:r>
            <a:r>
              <a:rPr lang="hi-IN" dirty="0" smtClean="0"/>
              <a:t>।</a:t>
            </a:r>
            <a:endParaRPr lang="en-US" dirty="0" smtClean="0"/>
          </a:p>
          <a:p>
            <a:r>
              <a:rPr lang="hi-IN" b="1" dirty="0" smtClean="0"/>
              <a:t>बढ़ी </a:t>
            </a:r>
            <a:r>
              <a:rPr lang="hi-IN" b="1" dirty="0"/>
              <a:t>हुई पहुँच</a:t>
            </a:r>
            <a:r>
              <a:rPr lang="hi-IN" dirty="0"/>
              <a:t>: </a:t>
            </a:r>
            <a:r>
              <a:rPr lang="en-IN" dirty="0"/>
              <a:t>ICT </a:t>
            </a:r>
            <a:r>
              <a:rPr lang="hi-IN" dirty="0"/>
              <a:t>शारीरिक शिक्षा को उन छात्रों के लिए अधिक सुलभ बनाता है जो विकलांग हैं या जिन्हें पारंपरिक </a:t>
            </a:r>
            <a:r>
              <a:rPr lang="en-IN" dirty="0"/>
              <a:t>PE </a:t>
            </a:r>
            <a:r>
              <a:rPr lang="hi-IN" dirty="0"/>
              <a:t>कक्षाओं में भाग लेने में कठिनाई हो सकती है। अनुकूलित तकनीक और ऑनलाइन संसाधन भागीदारी के वैकल्पिक तरीकों को प्रदान कर सकते हैं जो विभिन्न आवश्यकताओं को पूरा करते हैं।</a:t>
            </a:r>
            <a:endParaRPr lang="en-IN" dirty="0"/>
          </a:p>
        </p:txBody>
      </p:sp>
    </p:spTree>
    <p:extLst>
      <p:ext uri="{BB962C8B-B14F-4D97-AF65-F5344CB8AC3E}">
        <p14:creationId xmlns:p14="http://schemas.microsoft.com/office/powerpoint/2010/main" val="3186362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712968" cy="6607324"/>
          </a:xfrm>
          <a:prstGeom prst="rect">
            <a:avLst/>
          </a:prstGeom>
        </p:spPr>
        <p:txBody>
          <a:bodyPr wrap="square">
            <a:spAutoFit/>
          </a:bodyPr>
          <a:lstStyle/>
          <a:p>
            <a:endParaRPr lang="en-US" dirty="0"/>
          </a:p>
          <a:p>
            <a:r>
              <a:rPr lang="en-US" sz="2200" b="1" dirty="0" smtClean="0"/>
              <a:t>5.Health </a:t>
            </a:r>
            <a:r>
              <a:rPr lang="en-US" sz="2200" b="1" dirty="0"/>
              <a:t>and Wellness Education</a:t>
            </a:r>
            <a:r>
              <a:rPr lang="en-US" sz="2200" dirty="0"/>
              <a:t>: ICT plays a vital role in promoting health and wellness education. Digital platforms can provide students with valuable information about nutrition, mental health, and the benefits of physical activity, helping them make informed decisions about their well-being.</a:t>
            </a:r>
          </a:p>
          <a:p>
            <a:r>
              <a:rPr lang="en-US" sz="2200" b="1" dirty="0" smtClean="0"/>
              <a:t>6.Innovative </a:t>
            </a:r>
            <a:r>
              <a:rPr lang="en-US" sz="2200" b="1" dirty="0"/>
              <a:t>Teaching Methods: </a:t>
            </a:r>
            <a:r>
              <a:rPr lang="en-US" sz="2200" dirty="0"/>
              <a:t>The integration of ICT in PE introduces innovative teaching methods, such as virtual reality (VR) for simulating sports environments or augmented reality (AR) for interactive fitness activities. These technologies make learning more dynamic and immersive.</a:t>
            </a:r>
          </a:p>
          <a:p>
            <a:r>
              <a:rPr lang="en-US" sz="2200" b="1" dirty="0" smtClean="0"/>
              <a:t>7.Global </a:t>
            </a:r>
            <a:r>
              <a:rPr lang="en-US" sz="2200" b="1" dirty="0"/>
              <a:t>Connections and Exposure: </a:t>
            </a:r>
            <a:r>
              <a:rPr lang="en-US" sz="2200" dirty="0"/>
              <a:t>ICT allows students and teachers to connect with peers, athletes, and educators globally, sharing experiences, participating in international challenges, and learning from diverse cultures and practices in sports and fitness.</a:t>
            </a:r>
          </a:p>
          <a:p>
            <a:r>
              <a:rPr lang="en-US" sz="2200" b="1" dirty="0" smtClean="0"/>
              <a:t>8.Sustainability</a:t>
            </a:r>
            <a:r>
              <a:rPr lang="en-US" sz="2200" b="1" dirty="0"/>
              <a:t>:</a:t>
            </a:r>
            <a:r>
              <a:rPr lang="en-US" sz="2200" dirty="0"/>
              <a:t> ICT can contribute to sustainability in PE by reducing the need for physical materials like paper </a:t>
            </a:r>
            <a:r>
              <a:rPr lang="en-US" sz="2200" dirty="0" smtClean="0"/>
              <a:t>hand outs</a:t>
            </a:r>
            <a:r>
              <a:rPr lang="en-US" sz="2200" dirty="0"/>
              <a:t>, replacing them with digital resources. This not only saves resources but also makes the distribution of materials more efficient</a:t>
            </a:r>
            <a:r>
              <a:rPr lang="en-US" dirty="0"/>
              <a:t>.</a:t>
            </a:r>
          </a:p>
        </p:txBody>
      </p:sp>
    </p:spTree>
    <p:extLst>
      <p:ext uri="{BB962C8B-B14F-4D97-AF65-F5344CB8AC3E}">
        <p14:creationId xmlns:p14="http://schemas.microsoft.com/office/powerpoint/2010/main" val="3555838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48679"/>
            <a:ext cx="8136904" cy="5016758"/>
          </a:xfrm>
          <a:prstGeom prst="rect">
            <a:avLst/>
          </a:prstGeom>
        </p:spPr>
        <p:txBody>
          <a:bodyPr wrap="square">
            <a:spAutoFit/>
          </a:bodyPr>
          <a:lstStyle/>
          <a:p>
            <a:r>
              <a:rPr lang="hi-IN" sz="2000" b="1" dirty="0"/>
              <a:t>स्वास्थ्य और कल्याण शिक्षा</a:t>
            </a:r>
            <a:r>
              <a:rPr lang="hi-IN" sz="2000" dirty="0"/>
              <a:t>: </a:t>
            </a:r>
            <a:r>
              <a:rPr lang="en-IN" sz="2000" dirty="0"/>
              <a:t>ICT </a:t>
            </a:r>
            <a:r>
              <a:rPr lang="hi-IN" sz="2000" dirty="0"/>
              <a:t>स्वास्थ्य और कल्याण शिक्षा को बढ़ावा देने में महत्वपूर्ण भूमिका निभाता है। डिजिटल प्लेटफ़ॉर्म छात्रों को पोषण, मानसिक स्वास्थ्य, और शारीरिक गतिविधियों के लाभों के बारे में मूल्यवान जानकारी प्रदान कर सकते हैं, जिससे वे अपने स्वास्थ्य के बारे में सूचित निर्णय ले सकें</a:t>
            </a:r>
            <a:r>
              <a:rPr lang="hi-IN" sz="2000" dirty="0" smtClean="0"/>
              <a:t>।</a:t>
            </a:r>
            <a:endParaRPr lang="en-US" sz="2000" dirty="0" smtClean="0"/>
          </a:p>
          <a:p>
            <a:r>
              <a:rPr lang="hi-IN" sz="2000" b="1" dirty="0" smtClean="0"/>
              <a:t>नवीन </a:t>
            </a:r>
            <a:r>
              <a:rPr lang="hi-IN" sz="2000" b="1" dirty="0"/>
              <a:t>शिक्षण विधियाँ</a:t>
            </a:r>
            <a:r>
              <a:rPr lang="hi-IN" sz="2000" dirty="0"/>
              <a:t>: </a:t>
            </a:r>
            <a:r>
              <a:rPr lang="en-IN" sz="2000" dirty="0"/>
              <a:t>PE </a:t>
            </a:r>
            <a:r>
              <a:rPr lang="hi-IN" sz="2000" dirty="0"/>
              <a:t>में </a:t>
            </a:r>
            <a:r>
              <a:rPr lang="en-IN" sz="2000" dirty="0"/>
              <a:t>ICT </a:t>
            </a:r>
            <a:r>
              <a:rPr lang="hi-IN" sz="2000" dirty="0"/>
              <a:t>का एकीकरण नवीन शिक्षण विधियों को प्रस्तुत करता है, जैसे खेल वातावरण को सिमुलेट करने के लिए वर्चुअल रियलिटी (</a:t>
            </a:r>
            <a:r>
              <a:rPr lang="en-IN" sz="2000" dirty="0"/>
              <a:t>VR) </a:t>
            </a:r>
            <a:r>
              <a:rPr lang="hi-IN" sz="2000" dirty="0"/>
              <a:t>या इंटरैक्टिव फिटनेस गतिविधियों के लिए ऑगमेंटेड रियलिटी (</a:t>
            </a:r>
            <a:r>
              <a:rPr lang="en-IN" sz="2000" dirty="0"/>
              <a:t>AR)। </a:t>
            </a:r>
            <a:r>
              <a:rPr lang="hi-IN" sz="2000" dirty="0"/>
              <a:t>ये तकनीकें सीखने को अधिक गतिशील और गहन बनाती हैं</a:t>
            </a:r>
            <a:r>
              <a:rPr lang="hi-IN" sz="2000" dirty="0" smtClean="0"/>
              <a:t>।</a:t>
            </a:r>
            <a:endParaRPr lang="en-US" sz="2000" dirty="0" smtClean="0"/>
          </a:p>
          <a:p>
            <a:r>
              <a:rPr lang="hi-IN" sz="2000" b="1" dirty="0" smtClean="0"/>
              <a:t>वैश्विक </a:t>
            </a:r>
            <a:r>
              <a:rPr lang="hi-IN" sz="2000" b="1" dirty="0"/>
              <a:t>कनेक्शन और अनुभव</a:t>
            </a:r>
            <a:r>
              <a:rPr lang="hi-IN" sz="2000" dirty="0"/>
              <a:t>: </a:t>
            </a:r>
            <a:r>
              <a:rPr lang="en-IN" sz="2000" dirty="0"/>
              <a:t>ICT </a:t>
            </a:r>
            <a:r>
              <a:rPr lang="hi-IN" sz="2000" dirty="0"/>
              <a:t>छात्रों और शिक्षकों को वैश्विक स्तर पर सहपाठियों, एथलीटों, और शिक्षकों के साथ जुड़ने की अनुमति देता है, अनुभवों को साझा करने, अंतरराष्ट्रीय चुनौतियों में भाग लेने, और खेल और फिटनेस में विविध संस्कृतियों और प्रथाओं से सीखने का अवसर प्रदान करता है</a:t>
            </a:r>
            <a:r>
              <a:rPr lang="hi-IN" sz="2000" dirty="0" smtClean="0"/>
              <a:t>।</a:t>
            </a:r>
            <a:endParaRPr lang="en-US" sz="2000" dirty="0" smtClean="0"/>
          </a:p>
          <a:p>
            <a:r>
              <a:rPr lang="hi-IN" sz="2000" b="1" dirty="0" smtClean="0"/>
              <a:t>सततता</a:t>
            </a:r>
            <a:r>
              <a:rPr lang="hi-IN" sz="2000" dirty="0"/>
              <a:t>: </a:t>
            </a:r>
            <a:r>
              <a:rPr lang="en-IN" sz="2000" dirty="0"/>
              <a:t>ICT </a:t>
            </a:r>
            <a:r>
              <a:rPr lang="hi-IN" sz="2000" dirty="0"/>
              <a:t>शारीरिक शिक्षा में सततता में योगदान कर सकता है, जैसे कि भौतिक सामग्री जैसे पेपर हैंडआउट्स की आवश्यकता को कम करना और उन्हें डिजिटल संसाधनों से बदलना। यह न केवल संसाधनों को बचाता है बल्कि सामग्री के वितरण को भी अधिक कुशल बनाता है।</a:t>
            </a:r>
            <a:endParaRPr lang="en-IN" sz="2000" dirty="0"/>
          </a:p>
        </p:txBody>
      </p:sp>
    </p:spTree>
    <p:extLst>
      <p:ext uri="{BB962C8B-B14F-4D97-AF65-F5344CB8AC3E}">
        <p14:creationId xmlns:p14="http://schemas.microsoft.com/office/powerpoint/2010/main" val="155228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424936" cy="1168121"/>
          </a:xfrm>
        </p:spPr>
        <p:txBody>
          <a:bodyPr>
            <a:normAutofit fontScale="90000"/>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3600" dirty="0" smtClean="0"/>
              <a:t>Application </a:t>
            </a:r>
            <a:r>
              <a:rPr lang="en-US" sz="3600" dirty="0"/>
              <a:t>of Computers in Physical </a:t>
            </a:r>
            <a:r>
              <a:rPr lang="en-US" sz="3600" dirty="0" smtClean="0"/>
              <a:t>Education</a:t>
            </a:r>
            <a:endParaRPr lang="en-IN" dirty="0"/>
          </a:p>
        </p:txBody>
      </p:sp>
      <p:sp>
        <p:nvSpPr>
          <p:cNvPr id="3" name="Content Placeholder 2"/>
          <p:cNvSpPr>
            <a:spLocks noGrp="1"/>
          </p:cNvSpPr>
          <p:nvPr>
            <p:ph idx="1"/>
          </p:nvPr>
        </p:nvSpPr>
        <p:spPr>
          <a:xfrm>
            <a:off x="107504" y="1196752"/>
            <a:ext cx="8856984" cy="5472608"/>
          </a:xfrm>
        </p:spPr>
        <p:txBody>
          <a:bodyPr>
            <a:noAutofit/>
          </a:bodyPr>
          <a:lstStyle/>
          <a:p>
            <a:pPr marL="0" indent="0">
              <a:buNone/>
            </a:pPr>
            <a:r>
              <a:rPr lang="en-US" sz="1800" dirty="0" smtClean="0"/>
              <a:t>Application </a:t>
            </a:r>
            <a:r>
              <a:rPr lang="en-US" sz="1800" dirty="0"/>
              <a:t>of computers in research</a:t>
            </a:r>
          </a:p>
          <a:p>
            <a:pPr marL="0" indent="0">
              <a:buNone/>
            </a:pPr>
            <a:r>
              <a:rPr lang="en-US" sz="1800" dirty="0" smtClean="0"/>
              <a:t>1.Literature searching         </a:t>
            </a:r>
            <a:r>
              <a:rPr lang="en-US" sz="1800" dirty="0" smtClean="0"/>
              <a:t> </a:t>
            </a:r>
            <a:r>
              <a:rPr lang="en-US" sz="1800" dirty="0" smtClean="0"/>
              <a:t>2.Test administration      </a:t>
            </a:r>
            <a:r>
              <a:rPr lang="en-US" sz="1800" dirty="0" smtClean="0"/>
              <a:t>3.Data </a:t>
            </a:r>
            <a:r>
              <a:rPr lang="en-US" sz="1800" dirty="0"/>
              <a:t>analysis</a:t>
            </a:r>
          </a:p>
          <a:p>
            <a:pPr marL="0" indent="0">
              <a:buNone/>
            </a:pPr>
            <a:r>
              <a:rPr lang="en-US" sz="1800" dirty="0" smtClean="0"/>
              <a:t>4.Result analysis                  </a:t>
            </a:r>
            <a:r>
              <a:rPr lang="en-US" sz="1800" dirty="0" smtClean="0"/>
              <a:t>  </a:t>
            </a:r>
            <a:r>
              <a:rPr lang="en-US" sz="1800" dirty="0" smtClean="0"/>
              <a:t>5. </a:t>
            </a:r>
            <a:r>
              <a:rPr lang="en-US" sz="1800" dirty="0"/>
              <a:t>General assist</a:t>
            </a:r>
          </a:p>
          <a:p>
            <a:pPr marL="0" indent="0">
              <a:buNone/>
            </a:pPr>
            <a:r>
              <a:rPr lang="en-US" sz="1800" dirty="0"/>
              <a:t>Application of computers in motor learning and control</a:t>
            </a:r>
          </a:p>
          <a:p>
            <a:pPr marL="0" indent="0">
              <a:buNone/>
            </a:pPr>
            <a:r>
              <a:rPr lang="en-US" sz="1800" dirty="0" smtClean="0"/>
              <a:t>1. </a:t>
            </a:r>
            <a:r>
              <a:rPr lang="en-US" sz="1800" dirty="0"/>
              <a:t>Reaction and Movement </a:t>
            </a:r>
            <a:r>
              <a:rPr lang="en-US" sz="1800" dirty="0" smtClean="0"/>
              <a:t>time    2.Time- </a:t>
            </a:r>
            <a:r>
              <a:rPr lang="en-US" sz="1800" dirty="0"/>
              <a:t>on -target </a:t>
            </a:r>
            <a:r>
              <a:rPr lang="en-US" sz="1800" dirty="0" smtClean="0"/>
              <a:t>scores    3.Movement </a:t>
            </a:r>
            <a:r>
              <a:rPr lang="en-US" sz="1800" dirty="0"/>
              <a:t>distance and location</a:t>
            </a:r>
          </a:p>
          <a:p>
            <a:pPr marL="0" indent="0">
              <a:buNone/>
            </a:pPr>
            <a:r>
              <a:rPr lang="en-US" sz="1800" dirty="0" smtClean="0"/>
              <a:t>4. </a:t>
            </a:r>
            <a:r>
              <a:rPr lang="en-US" sz="1800" dirty="0"/>
              <a:t>Neuromuscular </a:t>
            </a:r>
            <a:r>
              <a:rPr lang="en-US" sz="1800" dirty="0" err="1"/>
              <a:t>Neuro</a:t>
            </a:r>
            <a:r>
              <a:rPr lang="en-US" sz="1800" dirty="0"/>
              <a:t>-Physiological </a:t>
            </a:r>
            <a:r>
              <a:rPr lang="en-US" sz="1800" dirty="0" smtClean="0"/>
              <a:t>variable    5</a:t>
            </a:r>
            <a:r>
              <a:rPr lang="en-US" sz="1800" dirty="0" smtClean="0"/>
              <a:t>. </a:t>
            </a:r>
            <a:r>
              <a:rPr lang="en-US" sz="1800" dirty="0"/>
              <a:t>Software application</a:t>
            </a:r>
          </a:p>
          <a:p>
            <a:pPr marL="0" indent="0">
              <a:buNone/>
            </a:pPr>
            <a:r>
              <a:rPr lang="en-US" sz="1800" dirty="0"/>
              <a:t>Application in the field of exercise physiology Exercise physiology research</a:t>
            </a:r>
          </a:p>
          <a:p>
            <a:pPr marL="0" indent="0">
              <a:buNone/>
            </a:pPr>
            <a:r>
              <a:rPr lang="en-US" sz="1800" dirty="0" smtClean="0"/>
              <a:t>1. </a:t>
            </a:r>
            <a:r>
              <a:rPr lang="en-US" sz="1800" dirty="0"/>
              <a:t>Computer helps to monitor minute by minute changes in lactic acid levels in </a:t>
            </a:r>
            <a:r>
              <a:rPr lang="en-US" sz="1800" dirty="0" smtClean="0"/>
              <a:t>muscular tissue</a:t>
            </a:r>
            <a:r>
              <a:rPr lang="en-US" sz="1800" dirty="0"/>
              <a:t>.</a:t>
            </a:r>
          </a:p>
          <a:p>
            <a:pPr marL="0" indent="0">
              <a:buNone/>
            </a:pPr>
            <a:r>
              <a:rPr lang="en-US" sz="1800" dirty="0" smtClean="0"/>
              <a:t>2. </a:t>
            </a:r>
            <a:r>
              <a:rPr lang="en-US" sz="1800" dirty="0"/>
              <a:t>To determine the blood pressure, heart rate, pulse rate, analog to digital converter is </a:t>
            </a:r>
            <a:r>
              <a:rPr lang="en-US" sz="1800" dirty="0" smtClean="0"/>
              <a:t>used by </a:t>
            </a:r>
            <a:r>
              <a:rPr lang="en-US" sz="1800" dirty="0"/>
              <a:t>installing it into the computer.</a:t>
            </a:r>
          </a:p>
          <a:p>
            <a:pPr marL="0" indent="0">
              <a:buNone/>
            </a:pPr>
            <a:r>
              <a:rPr lang="en-US" sz="1800" dirty="0" smtClean="0"/>
              <a:t>3. </a:t>
            </a:r>
            <a:r>
              <a:rPr lang="en-US" sz="1800" dirty="0"/>
              <a:t>Multiple measures can be recorded simultaneously from subjects.</a:t>
            </a:r>
          </a:p>
          <a:p>
            <a:pPr marL="0" indent="0">
              <a:buNone/>
            </a:pPr>
            <a:r>
              <a:rPr lang="en-US" sz="1800" dirty="0" smtClean="0"/>
              <a:t>4. </a:t>
            </a:r>
            <a:r>
              <a:rPr lang="en-US" sz="1800" dirty="0"/>
              <a:t>It is also used to calculate the body fat percentage based on skin fold</a:t>
            </a:r>
            <a:r>
              <a:rPr lang="en-US" sz="1800" dirty="0" smtClean="0"/>
              <a:t>.</a:t>
            </a:r>
          </a:p>
          <a:p>
            <a:pPr marL="0" indent="0">
              <a:buNone/>
            </a:pPr>
            <a:endParaRPr lang="en-US" sz="1600" dirty="0" smtClean="0"/>
          </a:p>
          <a:p>
            <a:pPr marL="0" indent="0">
              <a:buNone/>
            </a:pPr>
            <a:endParaRPr lang="en-IN" sz="1600" dirty="0"/>
          </a:p>
        </p:txBody>
      </p:sp>
    </p:spTree>
    <p:extLst>
      <p:ext uri="{BB962C8B-B14F-4D97-AF65-F5344CB8AC3E}">
        <p14:creationId xmlns:p14="http://schemas.microsoft.com/office/powerpoint/2010/main" val="1949512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hi-IN" sz="3200" dirty="0"/>
              <a:t>शारीरिक शिक्षा में कंप्यूटर का अनुप्रयोग</a:t>
            </a:r>
            <a:endParaRPr lang="en-IN" sz="3200" dirty="0"/>
          </a:p>
        </p:txBody>
      </p:sp>
      <p:sp>
        <p:nvSpPr>
          <p:cNvPr id="3" name="Content Placeholder 2"/>
          <p:cNvSpPr>
            <a:spLocks noGrp="1"/>
          </p:cNvSpPr>
          <p:nvPr>
            <p:ph idx="1"/>
          </p:nvPr>
        </p:nvSpPr>
        <p:spPr>
          <a:xfrm>
            <a:off x="457200" y="1196752"/>
            <a:ext cx="8229600" cy="4929411"/>
          </a:xfrm>
        </p:spPr>
        <p:txBody>
          <a:bodyPr>
            <a:normAutofit fontScale="92500" lnSpcReduction="20000"/>
          </a:bodyPr>
          <a:lstStyle/>
          <a:p>
            <a:pPr marL="0" indent="0">
              <a:buNone/>
            </a:pPr>
            <a:r>
              <a:rPr lang="hi-IN" sz="2000" b="1" dirty="0"/>
              <a:t>शोध में कंप्यूटर का </a:t>
            </a:r>
            <a:r>
              <a:rPr lang="hi-IN" sz="2000" b="1" dirty="0" smtClean="0"/>
              <a:t>अनुप्रयोग</a:t>
            </a:r>
            <a:endParaRPr lang="en-US" sz="2000" b="1" dirty="0" smtClean="0"/>
          </a:p>
          <a:p>
            <a:pPr marL="0" indent="0">
              <a:buNone/>
            </a:pPr>
            <a:r>
              <a:rPr lang="en-US" sz="2000" dirty="0" smtClean="0"/>
              <a:t>1.</a:t>
            </a:r>
            <a:r>
              <a:rPr lang="hi-IN" sz="2000" dirty="0" smtClean="0"/>
              <a:t>साहित्य खोज</a:t>
            </a:r>
            <a:r>
              <a:rPr lang="en-US" sz="2000" dirty="0" smtClean="0"/>
              <a:t>      2. </a:t>
            </a:r>
            <a:r>
              <a:rPr lang="hi-IN" sz="2000" dirty="0" smtClean="0"/>
              <a:t>परीक्षण</a:t>
            </a:r>
            <a:r>
              <a:rPr lang="en-US" sz="2000" dirty="0" smtClean="0"/>
              <a:t> </a:t>
            </a:r>
            <a:r>
              <a:rPr lang="hi-IN" sz="2000" dirty="0" smtClean="0"/>
              <a:t> प्रशासन</a:t>
            </a:r>
            <a:r>
              <a:rPr lang="en-US" sz="2000" dirty="0" smtClean="0"/>
              <a:t>       3.</a:t>
            </a:r>
            <a:r>
              <a:rPr lang="hi-IN" sz="2000" dirty="0" smtClean="0"/>
              <a:t>डेटा</a:t>
            </a:r>
            <a:r>
              <a:rPr lang="en-US" sz="2000" dirty="0" smtClean="0"/>
              <a:t> </a:t>
            </a:r>
            <a:r>
              <a:rPr lang="hi-IN" sz="2000" dirty="0" smtClean="0"/>
              <a:t>विश्लेषण</a:t>
            </a:r>
            <a:endParaRPr lang="en-US" sz="2000" dirty="0" smtClean="0"/>
          </a:p>
          <a:p>
            <a:pPr marL="0" indent="0">
              <a:buNone/>
            </a:pPr>
            <a:r>
              <a:rPr lang="en-US" sz="2000" dirty="0" smtClean="0"/>
              <a:t> 4.  </a:t>
            </a:r>
            <a:r>
              <a:rPr lang="hi-IN" sz="2000" dirty="0" smtClean="0"/>
              <a:t>परिणाम विश्लेषण</a:t>
            </a:r>
            <a:r>
              <a:rPr lang="en-US" sz="2000" dirty="0" smtClean="0"/>
              <a:t>        5. </a:t>
            </a:r>
            <a:r>
              <a:rPr lang="hi-IN" sz="2000" dirty="0" smtClean="0"/>
              <a:t>सामान्य सहायता</a:t>
            </a:r>
            <a:endParaRPr lang="en-US" sz="2000" dirty="0" smtClean="0"/>
          </a:p>
          <a:p>
            <a:pPr marL="0" indent="0">
              <a:buNone/>
            </a:pPr>
            <a:r>
              <a:rPr lang="hi-IN" sz="2000" b="1" dirty="0" smtClean="0"/>
              <a:t>मोटर </a:t>
            </a:r>
            <a:r>
              <a:rPr lang="hi-IN" sz="2000" b="1" dirty="0"/>
              <a:t>लर्निंग और नियंत्रण में कंप्यूटर का </a:t>
            </a:r>
            <a:r>
              <a:rPr lang="hi-IN" sz="2000" b="1" dirty="0" smtClean="0"/>
              <a:t>अनुप्रयोग</a:t>
            </a:r>
            <a:endParaRPr lang="en-US" sz="2000" b="1" dirty="0" smtClean="0"/>
          </a:p>
          <a:p>
            <a:pPr marL="0" indent="0">
              <a:buNone/>
            </a:pPr>
            <a:r>
              <a:rPr lang="en-US" sz="2000" dirty="0" smtClean="0"/>
              <a:t>1.</a:t>
            </a:r>
            <a:r>
              <a:rPr lang="hi-IN" sz="2000" dirty="0" smtClean="0"/>
              <a:t>प्रतिक्रिया </a:t>
            </a:r>
            <a:r>
              <a:rPr lang="hi-IN" sz="2000" dirty="0"/>
              <a:t>और आंदोलन </a:t>
            </a:r>
            <a:r>
              <a:rPr lang="hi-IN" sz="2000" dirty="0" smtClean="0"/>
              <a:t>समय</a:t>
            </a:r>
            <a:r>
              <a:rPr lang="en-US" sz="2000" dirty="0" smtClean="0"/>
              <a:t>         2.</a:t>
            </a:r>
            <a:r>
              <a:rPr lang="hi-IN" sz="2000" dirty="0" smtClean="0"/>
              <a:t>समय-पर-लक्ष्य स्कोर</a:t>
            </a:r>
            <a:endParaRPr lang="en-US" sz="2000" dirty="0" smtClean="0"/>
          </a:p>
          <a:p>
            <a:pPr marL="0" indent="0">
              <a:buNone/>
            </a:pPr>
            <a:r>
              <a:rPr lang="en-US" sz="2000" dirty="0" smtClean="0"/>
              <a:t>3.</a:t>
            </a:r>
            <a:r>
              <a:rPr lang="hi-IN" sz="2000" dirty="0" smtClean="0"/>
              <a:t>आंदोलन </a:t>
            </a:r>
            <a:r>
              <a:rPr lang="hi-IN" sz="2000" dirty="0"/>
              <a:t>की दूरी और </a:t>
            </a:r>
            <a:r>
              <a:rPr lang="hi-IN" sz="2000" dirty="0" smtClean="0"/>
              <a:t>स्थान</a:t>
            </a:r>
            <a:r>
              <a:rPr lang="en-US" sz="2000" dirty="0"/>
              <a:t> </a:t>
            </a:r>
            <a:r>
              <a:rPr lang="en-US" sz="2000" dirty="0" smtClean="0"/>
              <a:t> 4.</a:t>
            </a:r>
            <a:r>
              <a:rPr lang="hi-IN" sz="2000" dirty="0" smtClean="0"/>
              <a:t>न्यूरोमस्कुलर </a:t>
            </a:r>
            <a:r>
              <a:rPr lang="hi-IN" sz="2000" dirty="0"/>
              <a:t>न्यूरो-फिजियोलॉजिकल </a:t>
            </a:r>
            <a:r>
              <a:rPr lang="hi-IN" sz="2000" dirty="0" smtClean="0"/>
              <a:t>वैरिएबल</a:t>
            </a:r>
            <a:r>
              <a:rPr lang="en-US" sz="2000" dirty="0" smtClean="0"/>
              <a:t>  5.</a:t>
            </a:r>
            <a:r>
              <a:rPr lang="hi-IN" sz="2000" dirty="0" smtClean="0"/>
              <a:t>सॉफ़्टवेयर अनुप्रयोग</a:t>
            </a:r>
            <a:endParaRPr lang="en-US" sz="2000" dirty="0" smtClean="0"/>
          </a:p>
          <a:p>
            <a:pPr marL="0" indent="0">
              <a:buNone/>
            </a:pPr>
            <a:r>
              <a:rPr lang="hi-IN" sz="2000" b="1" dirty="0" smtClean="0"/>
              <a:t>व्यायाम </a:t>
            </a:r>
            <a:r>
              <a:rPr lang="hi-IN" sz="2000" b="1" dirty="0"/>
              <a:t>शरीर विज्ञान के क्षेत्र में </a:t>
            </a:r>
            <a:r>
              <a:rPr lang="hi-IN" sz="2000" b="1" dirty="0" smtClean="0"/>
              <a:t>अनुप्रयोग</a:t>
            </a:r>
            <a:endParaRPr lang="en-US" sz="2000" b="1" dirty="0" smtClean="0"/>
          </a:p>
          <a:p>
            <a:pPr marL="0" indent="0">
              <a:buNone/>
            </a:pPr>
            <a:r>
              <a:rPr lang="en-US" sz="2000" dirty="0" smtClean="0"/>
              <a:t>1.</a:t>
            </a:r>
            <a:r>
              <a:rPr lang="hi-IN" sz="2000" dirty="0" smtClean="0"/>
              <a:t>कंप्यूटर </a:t>
            </a:r>
            <a:r>
              <a:rPr lang="hi-IN" sz="2000" dirty="0"/>
              <a:t>मांसपेशियों के ऊतक में लैक्टिक एसिड के स्तर में मिनट दर मिनट होने वाले परिवर्तनों की निगरानी करने में मदद करता है</a:t>
            </a:r>
            <a:r>
              <a:rPr lang="hi-IN" sz="2000" dirty="0" smtClean="0"/>
              <a:t>।</a:t>
            </a:r>
            <a:endParaRPr lang="en-US" sz="2000" dirty="0" smtClean="0"/>
          </a:p>
          <a:p>
            <a:pPr marL="0" indent="0">
              <a:buNone/>
            </a:pPr>
            <a:r>
              <a:rPr lang="en-US" sz="2000" dirty="0" smtClean="0"/>
              <a:t>2.</a:t>
            </a:r>
            <a:r>
              <a:rPr lang="hi-IN" sz="2000" dirty="0" smtClean="0"/>
              <a:t>रक्तचाप</a:t>
            </a:r>
            <a:r>
              <a:rPr lang="hi-IN" sz="2000" dirty="0"/>
              <a:t>, हृदय गति, नाड़ी दर निर्धारित करने के लिए, कंप्यूटर में एनालॉग से डिजिटल कनवर्टर स्थापित किया जाता है</a:t>
            </a:r>
            <a:r>
              <a:rPr lang="hi-IN" sz="2000" dirty="0" smtClean="0"/>
              <a:t>।</a:t>
            </a:r>
            <a:endParaRPr lang="en-US" sz="2000" dirty="0" smtClean="0"/>
          </a:p>
          <a:p>
            <a:pPr marL="0" indent="0">
              <a:buNone/>
            </a:pPr>
            <a:r>
              <a:rPr lang="en-US" sz="2000" dirty="0" smtClean="0"/>
              <a:t>3.</a:t>
            </a:r>
            <a:r>
              <a:rPr lang="hi-IN" sz="2000" dirty="0" smtClean="0"/>
              <a:t>विषयों </a:t>
            </a:r>
            <a:r>
              <a:rPr lang="hi-IN" sz="2000" dirty="0"/>
              <a:t>से एक साथ कई मापों को रिकॉर्ड किया जा सकता है</a:t>
            </a:r>
            <a:r>
              <a:rPr lang="hi-IN" sz="2000" dirty="0" smtClean="0"/>
              <a:t>।</a:t>
            </a:r>
            <a:endParaRPr lang="en-US" sz="2000" dirty="0" smtClean="0"/>
          </a:p>
          <a:p>
            <a:pPr marL="0" indent="0">
              <a:buNone/>
            </a:pPr>
            <a:r>
              <a:rPr lang="en-US" sz="2000" dirty="0" smtClean="0"/>
              <a:t>4.</a:t>
            </a:r>
            <a:r>
              <a:rPr lang="hi-IN" sz="2000" dirty="0" smtClean="0"/>
              <a:t>यह </a:t>
            </a:r>
            <a:r>
              <a:rPr lang="hi-IN" sz="2000" dirty="0"/>
              <a:t>त्वचा की तह के आधार पर शरीर में वसा प्रतिशत की गणना करने के लिए भी उपयोग किया जाता है।</a:t>
            </a:r>
            <a:endParaRPr lang="en-IN" sz="2000" dirty="0"/>
          </a:p>
        </p:txBody>
      </p:sp>
    </p:spTree>
    <p:extLst>
      <p:ext uri="{BB962C8B-B14F-4D97-AF65-F5344CB8AC3E}">
        <p14:creationId xmlns:p14="http://schemas.microsoft.com/office/powerpoint/2010/main" val="2510612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64488" cy="6848029"/>
          </a:xfrm>
          <a:prstGeom prst="rect">
            <a:avLst/>
          </a:prstGeom>
        </p:spPr>
        <p:txBody>
          <a:bodyPr wrap="square">
            <a:spAutoFit/>
          </a:bodyPr>
          <a:lstStyle/>
          <a:p>
            <a:r>
              <a:rPr lang="en-US" sz="2000" b="1" dirty="0"/>
              <a:t>Using computers in measuring </a:t>
            </a:r>
            <a:r>
              <a:rPr lang="en-US" sz="2000" b="1" dirty="0" smtClean="0"/>
              <a:t>variables</a:t>
            </a:r>
          </a:p>
          <a:p>
            <a:r>
              <a:rPr lang="en-US" sz="2000" b="1" dirty="0" smtClean="0"/>
              <a:t>Determination </a:t>
            </a:r>
            <a:r>
              <a:rPr lang="en-US" sz="2000" b="1" dirty="0"/>
              <a:t>of maximum oxygen consumption</a:t>
            </a:r>
          </a:p>
          <a:p>
            <a:r>
              <a:rPr lang="en-US" sz="1900" b="1" dirty="0" smtClean="0"/>
              <a:t>1.Maximum </a:t>
            </a:r>
            <a:r>
              <a:rPr lang="en-US" sz="1900" b="1" dirty="0"/>
              <a:t>oxygen consumption is the best indicator of cardiovascular fitness.</a:t>
            </a:r>
          </a:p>
          <a:p>
            <a:r>
              <a:rPr lang="en-US" sz="1900" b="1" dirty="0" smtClean="0"/>
              <a:t>2.This </a:t>
            </a:r>
            <a:r>
              <a:rPr lang="en-US" sz="1900" b="1" dirty="0"/>
              <a:t>procedure is used to read gas analyzers and calculate percentage of the </a:t>
            </a:r>
            <a:r>
              <a:rPr lang="en-US" sz="1900" b="1" dirty="0" smtClean="0"/>
              <a:t>relevant gases </a:t>
            </a:r>
            <a:r>
              <a:rPr lang="en-US" sz="1900" b="1" dirty="0"/>
              <a:t>and to read the volume meters for flow rates.</a:t>
            </a:r>
          </a:p>
          <a:p>
            <a:r>
              <a:rPr lang="en-US" sz="1900" b="1" dirty="0" smtClean="0"/>
              <a:t>3. </a:t>
            </a:r>
            <a:r>
              <a:rPr lang="en-US" sz="1900" b="1" dirty="0"/>
              <a:t>Auxiliary function may occupy a waste of space, time, etc. while using the </a:t>
            </a:r>
            <a:r>
              <a:rPr lang="en-US" sz="1900" b="1" dirty="0" smtClean="0"/>
              <a:t>      computer keyboard </a:t>
            </a:r>
            <a:r>
              <a:rPr lang="en-US" sz="1900" b="1" dirty="0"/>
              <a:t>alone does the same function rapidly including the barometric </a:t>
            </a:r>
            <a:r>
              <a:rPr lang="en-US" sz="1900" b="1" dirty="0" smtClean="0"/>
              <a:t>pressure determination</a:t>
            </a:r>
            <a:r>
              <a:rPr lang="en-US" sz="1900" b="1" dirty="0"/>
              <a:t>.</a:t>
            </a:r>
          </a:p>
          <a:p>
            <a:r>
              <a:rPr lang="en-US" sz="1900" b="1" dirty="0"/>
              <a:t>Fitness prescription</a:t>
            </a:r>
          </a:p>
          <a:p>
            <a:r>
              <a:rPr lang="en-US" sz="1900" b="1" dirty="0" smtClean="0"/>
              <a:t>1. </a:t>
            </a:r>
            <a:r>
              <a:rPr lang="en-US" sz="1900" b="1" dirty="0"/>
              <a:t>The fitness professional may prescribe the fitness</a:t>
            </a:r>
          </a:p>
          <a:p>
            <a:r>
              <a:rPr lang="en-US" sz="1900" b="1" dirty="0" smtClean="0"/>
              <a:t>2. .0000 </a:t>
            </a:r>
            <a:r>
              <a:rPr lang="en-US" sz="1900" b="1" dirty="0" err="1"/>
              <a:t>P</a:t>
            </a:r>
            <a:r>
              <a:rPr lang="en-US" sz="1900" b="1" dirty="0" err="1" smtClean="0"/>
              <a:t>rogramme</a:t>
            </a:r>
            <a:r>
              <a:rPr lang="en-US" sz="1900" b="1" dirty="0" smtClean="0"/>
              <a:t> </a:t>
            </a:r>
            <a:r>
              <a:rPr lang="en-US" sz="1900" b="1" dirty="0"/>
              <a:t>with the commercially available software which helps to </a:t>
            </a:r>
            <a:r>
              <a:rPr lang="en-US" sz="1900" b="1" dirty="0" smtClean="0"/>
              <a:t>accomplish the </a:t>
            </a:r>
            <a:r>
              <a:rPr lang="en-US" sz="1900" b="1" dirty="0"/>
              <a:t>task quickly.</a:t>
            </a:r>
          </a:p>
          <a:p>
            <a:r>
              <a:rPr lang="en-US" sz="1900" b="1" dirty="0" smtClean="0"/>
              <a:t>3.After </a:t>
            </a:r>
            <a:r>
              <a:rPr lang="en-US" sz="1900" b="1" dirty="0"/>
              <a:t>installing the software </a:t>
            </a:r>
            <a:r>
              <a:rPr lang="en-US" sz="1900" b="1" dirty="0" err="1"/>
              <a:t>P</a:t>
            </a:r>
            <a:r>
              <a:rPr lang="en-US" sz="1900" b="1" dirty="0" err="1" smtClean="0"/>
              <a:t>rogramme</a:t>
            </a:r>
            <a:r>
              <a:rPr lang="en-US" sz="1900" b="1" dirty="0" smtClean="0"/>
              <a:t> </a:t>
            </a:r>
            <a:r>
              <a:rPr lang="en-US" sz="1900" b="1" dirty="0"/>
              <a:t>to the system, the result of the physical </a:t>
            </a:r>
            <a:r>
              <a:rPr lang="en-US" sz="1900" b="1" dirty="0" smtClean="0"/>
              <a:t>fitness test </a:t>
            </a:r>
            <a:r>
              <a:rPr lang="en-US" sz="1900" b="1" dirty="0"/>
              <a:t>of subjects may be entered into the system and compared with the </a:t>
            </a:r>
            <a:r>
              <a:rPr lang="en-US" sz="1900" b="1" dirty="0" err="1"/>
              <a:t>programme</a:t>
            </a:r>
            <a:r>
              <a:rPr lang="en-US" sz="1900" b="1" dirty="0"/>
              <a:t>.</a:t>
            </a:r>
          </a:p>
          <a:p>
            <a:r>
              <a:rPr lang="en-US" sz="1900" b="1" dirty="0" smtClean="0"/>
              <a:t>4.Then </a:t>
            </a:r>
            <a:r>
              <a:rPr lang="en-US" sz="1900" b="1" dirty="0"/>
              <a:t>the appropriate exercise shall be fixed according to the individual’s result</a:t>
            </a:r>
            <a:r>
              <a:rPr lang="en-US" sz="1900" b="1" dirty="0" smtClean="0"/>
              <a:t>.</a:t>
            </a:r>
          </a:p>
          <a:p>
            <a:r>
              <a:rPr lang="en-US" sz="1900" b="1" dirty="0"/>
              <a:t>Body composition</a:t>
            </a:r>
          </a:p>
          <a:p>
            <a:r>
              <a:rPr lang="en-US" sz="1900" b="1" dirty="0" smtClean="0"/>
              <a:t>1. </a:t>
            </a:r>
            <a:r>
              <a:rPr lang="en-US" sz="1900" b="1" dirty="0"/>
              <a:t>Body composition software </a:t>
            </a:r>
            <a:r>
              <a:rPr lang="en-US" sz="1900" b="1" dirty="0" err="1"/>
              <a:t>programme</a:t>
            </a:r>
            <a:r>
              <a:rPr lang="en-US" sz="1900" b="1" dirty="0"/>
              <a:t> is designed for use in health </a:t>
            </a:r>
            <a:r>
              <a:rPr lang="en-US" sz="1900" b="1" dirty="0" smtClean="0"/>
              <a:t>enhancement programmers </a:t>
            </a:r>
            <a:r>
              <a:rPr lang="en-US" sz="1900" b="1" dirty="0"/>
              <a:t>offered through medical clinics.</a:t>
            </a:r>
          </a:p>
          <a:p>
            <a:r>
              <a:rPr lang="en-US" sz="1900" b="1" dirty="0" smtClean="0"/>
              <a:t>2. </a:t>
            </a:r>
            <a:r>
              <a:rPr lang="en-US" sz="1900" b="1" dirty="0"/>
              <a:t>It allows entry of demographic information and also provides selection of </a:t>
            </a:r>
            <a:r>
              <a:rPr lang="en-US" sz="1900" b="1" dirty="0" smtClean="0"/>
              <a:t>body composition </a:t>
            </a:r>
            <a:r>
              <a:rPr lang="en-US" sz="1900" b="1" dirty="0"/>
              <a:t>methods</a:t>
            </a:r>
            <a:r>
              <a:rPr lang="en-US" sz="1900" b="1" dirty="0" smtClean="0"/>
              <a:t>.</a:t>
            </a:r>
            <a:endParaRPr lang="en-US" sz="1900" b="1" dirty="0"/>
          </a:p>
        </p:txBody>
      </p:sp>
    </p:spTree>
    <p:extLst>
      <p:ext uri="{BB962C8B-B14F-4D97-AF65-F5344CB8AC3E}">
        <p14:creationId xmlns:p14="http://schemas.microsoft.com/office/powerpoint/2010/main" val="2924746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BPED 3</a:t>
            </a:r>
            <a:r>
              <a:rPr lang="en-US" sz="3600" b="1" baseline="30000" dirty="0" smtClean="0"/>
              <a:t>RD</a:t>
            </a:r>
            <a:r>
              <a:rPr lang="en-US" sz="3600" b="1" dirty="0"/>
              <a:t> SEM</a:t>
            </a:r>
            <a:r>
              <a:rPr lang="en-US" dirty="0"/>
              <a:t/>
            </a:r>
            <a:br>
              <a:rPr lang="en-US" dirty="0"/>
            </a:br>
            <a:r>
              <a:rPr lang="en-US" sz="3100" b="1" dirty="0"/>
              <a:t>COMPUTER APPLICATIONS IN PHYSICAL EDUCATION</a:t>
            </a:r>
            <a:endParaRPr lang="en-IN" sz="3100" b="1" dirty="0"/>
          </a:p>
        </p:txBody>
      </p:sp>
      <p:sp>
        <p:nvSpPr>
          <p:cNvPr id="3" name="Content Placeholder 2"/>
          <p:cNvSpPr>
            <a:spLocks noGrp="1"/>
          </p:cNvSpPr>
          <p:nvPr>
            <p:ph idx="1"/>
          </p:nvPr>
        </p:nvSpPr>
        <p:spPr/>
        <p:txBody>
          <a:bodyPr/>
          <a:lstStyle/>
          <a:p>
            <a:pPr marL="0" indent="0">
              <a:buNone/>
            </a:pPr>
            <a:r>
              <a:rPr lang="en-US" dirty="0"/>
              <a:t>Unit – I: Introduction to Computer</a:t>
            </a:r>
          </a:p>
          <a:p>
            <a:pPr marL="0" indent="0">
              <a:buNone/>
            </a:pPr>
            <a:r>
              <a:rPr lang="en-US" dirty="0"/>
              <a:t>Meaning, need and importance of information and communication technology (ICT).</a:t>
            </a:r>
          </a:p>
          <a:p>
            <a:pPr marL="0" indent="0">
              <a:buNone/>
            </a:pPr>
            <a:r>
              <a:rPr lang="en-US" dirty="0"/>
              <a:t>Application of Computers in Physical Education. Components of computer, input and output</a:t>
            </a:r>
          </a:p>
          <a:p>
            <a:pPr marL="0" indent="0">
              <a:buNone/>
            </a:pPr>
            <a:r>
              <a:rPr lang="en-US" dirty="0"/>
              <a:t>device. Application software used in Physical Education and sports.</a:t>
            </a:r>
            <a:endParaRPr lang="en-IN" dirty="0"/>
          </a:p>
        </p:txBody>
      </p:sp>
    </p:spTree>
    <p:extLst>
      <p:ext uri="{BB962C8B-B14F-4D97-AF65-F5344CB8AC3E}">
        <p14:creationId xmlns:p14="http://schemas.microsoft.com/office/powerpoint/2010/main" val="123119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496944" cy="5909310"/>
          </a:xfrm>
          <a:prstGeom prst="rect">
            <a:avLst/>
          </a:prstGeom>
        </p:spPr>
        <p:txBody>
          <a:bodyPr wrap="square">
            <a:spAutoFit/>
          </a:bodyPr>
          <a:lstStyle/>
          <a:p>
            <a:r>
              <a:rPr lang="en-IN" b="1" dirty="0" smtClean="0"/>
              <a:t>**</a:t>
            </a:r>
            <a:r>
              <a:rPr lang="hi-IN" b="1" dirty="0"/>
              <a:t>परिवर्तनीयताओं को मापने में कंप्यूटर का उपयोग</a:t>
            </a:r>
            <a:r>
              <a:rPr lang="hi-IN" b="1" dirty="0" smtClean="0"/>
              <a:t>**</a:t>
            </a:r>
            <a:endParaRPr lang="hi-IN" b="1" dirty="0"/>
          </a:p>
          <a:p>
            <a:r>
              <a:rPr lang="hi-IN" dirty="0"/>
              <a:t>**</a:t>
            </a:r>
            <a:r>
              <a:rPr lang="hi-IN" b="1" dirty="0"/>
              <a:t>अधिकतम ऑक्सीजन खपत का निर्धारण</a:t>
            </a:r>
            <a:r>
              <a:rPr lang="hi-IN" b="1" dirty="0" smtClean="0"/>
              <a:t>**</a:t>
            </a:r>
            <a:endParaRPr lang="hi-IN" b="1" dirty="0"/>
          </a:p>
          <a:p>
            <a:r>
              <a:rPr lang="hi-IN" dirty="0"/>
              <a:t>1. अधिकतम ऑक्सीजन खपत हृदय संबंधी फिटनेस का सबसे अच्छा संकेतक है।  </a:t>
            </a:r>
          </a:p>
          <a:p>
            <a:r>
              <a:rPr lang="hi-IN" dirty="0"/>
              <a:t>2. इस प्रक्रिया का उपयोग गैस विश्लेषकों को पढ़ने और संबंधित गैसों के प्रतिशत की गणना करने और प्रवाह दरों के लिए वॉल्यूम मीटर को पढ़ने के लिए किया जाता है।  </a:t>
            </a:r>
          </a:p>
          <a:p>
            <a:r>
              <a:rPr lang="hi-IN" dirty="0"/>
              <a:t>3. सहायक कार्य कंप्यूटर कीबोर्ड का उपयोग करते समय बेकार स्थान, समय आदि की बर्बादी हो सकती है, जबकि कीबोर्ड अकेले बारोमेट्रिक दबाव निर्धारण सहित उसी कार्य को तेजी से करता है।  </a:t>
            </a:r>
          </a:p>
          <a:p>
            <a:r>
              <a:rPr lang="hi-IN" dirty="0"/>
              <a:t>**</a:t>
            </a:r>
            <a:r>
              <a:rPr lang="hi-IN" b="1" dirty="0"/>
              <a:t>फिटनेस प्रिस्क्रिप्शन</a:t>
            </a:r>
            <a:r>
              <a:rPr lang="hi-IN" b="1" dirty="0" smtClean="0"/>
              <a:t>**</a:t>
            </a:r>
            <a:endParaRPr lang="hi-IN" b="1" dirty="0"/>
          </a:p>
          <a:p>
            <a:r>
              <a:rPr lang="hi-IN" dirty="0"/>
              <a:t>1. फिटनेस प्रोफेशनल फिटनेस प्रिस्क्रिप्शन कर सकता है।  </a:t>
            </a:r>
          </a:p>
          <a:p>
            <a:r>
              <a:rPr lang="hi-IN" dirty="0"/>
              <a:t>2. फिटनेस प्रोग्राम को वाणिज्यिक सॉफ़्टवेयर के साथ तैयार किया जा सकता है जो कार्य को तेजी से पूरा करने में मदद करता है।  </a:t>
            </a:r>
          </a:p>
          <a:p>
            <a:r>
              <a:rPr lang="hi-IN" dirty="0"/>
              <a:t>3. सॉफ़्टवेयर प्रोग्राम को सिस्टम में स्थापित करने के बाद, विषयों की शारीरिक फिटनेस परीक्षण के परिणाम को सिस्टम में दर्ज किया जा सकता है और प्रोग्राम के साथ तुलना की जा सकती है।  </a:t>
            </a:r>
          </a:p>
          <a:p>
            <a:r>
              <a:rPr lang="hi-IN" dirty="0"/>
              <a:t>4. इसके बाद, व्यक्ति के परिणाम के अनुसार उपयुक्त व्यायाम तय किया जाएगा।  </a:t>
            </a:r>
          </a:p>
          <a:p>
            <a:endParaRPr lang="hi-IN" dirty="0"/>
          </a:p>
          <a:p>
            <a:r>
              <a:rPr lang="hi-IN" dirty="0"/>
              <a:t>**</a:t>
            </a:r>
            <a:r>
              <a:rPr lang="hi-IN" b="1" dirty="0"/>
              <a:t>शरीर संरचना</a:t>
            </a:r>
            <a:r>
              <a:rPr lang="hi-IN" b="1" dirty="0" smtClean="0"/>
              <a:t>**</a:t>
            </a:r>
            <a:endParaRPr lang="hi-IN" b="1" dirty="0"/>
          </a:p>
          <a:p>
            <a:r>
              <a:rPr lang="hi-IN" dirty="0"/>
              <a:t>1. शरीर संरचना सॉफ़्टवेयर प्रोग्राम को स्वास्थ्य संवर्धन कार्यक्रमों के लिए डिज़ाइन किया गया है जो मेडिकल क्लीनिक के माध्यम से पेश किए जाते हैं।  </a:t>
            </a:r>
          </a:p>
          <a:p>
            <a:r>
              <a:rPr lang="hi-IN" dirty="0"/>
              <a:t>2. यह जनसांख्यिकीय जानकारी दर्ज करने की अनुमति देता है और शरीर संरचना विधियों का चयन भी प्रदान करता है।</a:t>
            </a:r>
            <a:endParaRPr lang="en-IN" dirty="0"/>
          </a:p>
        </p:txBody>
      </p:sp>
    </p:spTree>
    <p:extLst>
      <p:ext uri="{BB962C8B-B14F-4D97-AF65-F5344CB8AC3E}">
        <p14:creationId xmlns:p14="http://schemas.microsoft.com/office/powerpoint/2010/main" val="3841683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424936" cy="5909310"/>
          </a:xfrm>
          <a:prstGeom prst="rect">
            <a:avLst/>
          </a:prstGeom>
        </p:spPr>
        <p:txBody>
          <a:bodyPr wrap="square">
            <a:spAutoFit/>
          </a:bodyPr>
          <a:lstStyle/>
          <a:p>
            <a:r>
              <a:rPr lang="en-IN" sz="2400" b="1" dirty="0"/>
              <a:t>Application in the field of bio-mechanics</a:t>
            </a:r>
          </a:p>
          <a:p>
            <a:r>
              <a:rPr lang="en-IN" sz="2400" dirty="0" smtClean="0"/>
              <a:t>Teaching </a:t>
            </a:r>
            <a:r>
              <a:rPr lang="en-IN" sz="2400" dirty="0"/>
              <a:t>aids</a:t>
            </a:r>
          </a:p>
          <a:p>
            <a:r>
              <a:rPr lang="en-IN" sz="2400" dirty="0" smtClean="0"/>
              <a:t> </a:t>
            </a:r>
            <a:r>
              <a:rPr lang="en-IN" sz="2400" dirty="0"/>
              <a:t>Film analysis</a:t>
            </a:r>
          </a:p>
          <a:p>
            <a:r>
              <a:rPr lang="en-IN" sz="2400" dirty="0" smtClean="0"/>
              <a:t> </a:t>
            </a:r>
            <a:r>
              <a:rPr lang="en-IN" sz="2400" dirty="0"/>
              <a:t>Force measurement</a:t>
            </a:r>
          </a:p>
          <a:p>
            <a:r>
              <a:rPr lang="en-IN" sz="2400" dirty="0" smtClean="0"/>
              <a:t> </a:t>
            </a:r>
            <a:r>
              <a:rPr lang="en-IN" sz="2400" dirty="0"/>
              <a:t>Force plates</a:t>
            </a:r>
          </a:p>
          <a:p>
            <a:r>
              <a:rPr lang="en-IN" sz="2400" dirty="0" smtClean="0"/>
              <a:t> </a:t>
            </a:r>
            <a:r>
              <a:rPr lang="en-IN" sz="2400" dirty="0"/>
              <a:t>Using computers with Isokinetic dynameters</a:t>
            </a:r>
          </a:p>
          <a:p>
            <a:r>
              <a:rPr lang="en-IN" sz="2400" b="1" dirty="0"/>
              <a:t>Application of computers in sports psychology</a:t>
            </a:r>
          </a:p>
          <a:p>
            <a:r>
              <a:rPr lang="en-IN" sz="2400" dirty="0" smtClean="0"/>
              <a:t> Self-assessment</a:t>
            </a:r>
          </a:p>
          <a:p>
            <a:r>
              <a:rPr lang="en-IN" sz="2400" dirty="0" smtClean="0"/>
              <a:t> Self-talks</a:t>
            </a:r>
          </a:p>
          <a:p>
            <a:r>
              <a:rPr lang="en-IN" sz="2400" dirty="0" smtClean="0"/>
              <a:t> </a:t>
            </a:r>
            <a:r>
              <a:rPr lang="en-IN" sz="2400" dirty="0"/>
              <a:t>Concentration task</a:t>
            </a:r>
          </a:p>
          <a:p>
            <a:r>
              <a:rPr lang="en-IN" sz="2400" dirty="0" smtClean="0"/>
              <a:t> </a:t>
            </a:r>
            <a:r>
              <a:rPr lang="en-IN" sz="2400" dirty="0"/>
              <a:t>Bio-feedback and relaxation technique</a:t>
            </a:r>
          </a:p>
          <a:p>
            <a:r>
              <a:rPr lang="en-IN" sz="2400" dirty="0" smtClean="0"/>
              <a:t> </a:t>
            </a:r>
            <a:r>
              <a:rPr lang="en-IN" sz="2400" dirty="0"/>
              <a:t>Psychological </a:t>
            </a:r>
            <a:r>
              <a:rPr lang="en-IN" sz="2400" dirty="0" smtClean="0"/>
              <a:t>instruments</a:t>
            </a:r>
          </a:p>
          <a:p>
            <a:endParaRPr lang="en-US" dirty="0"/>
          </a:p>
          <a:p>
            <a:endParaRPr lang="en-US" dirty="0"/>
          </a:p>
          <a:p>
            <a:endParaRPr lang="en-US" dirty="0" smtClean="0"/>
          </a:p>
          <a:p>
            <a:endParaRPr lang="en-US" dirty="0" smtClean="0"/>
          </a:p>
          <a:p>
            <a:endParaRPr lang="en-IN" dirty="0"/>
          </a:p>
        </p:txBody>
      </p:sp>
    </p:spTree>
    <p:extLst>
      <p:ext uri="{BB962C8B-B14F-4D97-AF65-F5344CB8AC3E}">
        <p14:creationId xmlns:p14="http://schemas.microsoft.com/office/powerpoint/2010/main" val="1729265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751344"/>
            <a:ext cx="7848872" cy="4524315"/>
          </a:xfrm>
          <a:prstGeom prst="rect">
            <a:avLst/>
          </a:prstGeom>
        </p:spPr>
        <p:txBody>
          <a:bodyPr wrap="square">
            <a:spAutoFit/>
          </a:bodyPr>
          <a:lstStyle/>
          <a:p>
            <a:endParaRPr lang="en-IN" dirty="0"/>
          </a:p>
          <a:p>
            <a:r>
              <a:rPr lang="en-IN" dirty="0"/>
              <a:t>**</a:t>
            </a:r>
            <a:r>
              <a:rPr lang="hi-IN" b="1" dirty="0"/>
              <a:t>बायो-मैकेनिक्स के क्षेत्र में अनुप्रयोग**</a:t>
            </a:r>
          </a:p>
          <a:p>
            <a:endParaRPr lang="hi-IN" b="1" dirty="0"/>
          </a:p>
          <a:p>
            <a:r>
              <a:rPr lang="hi-IN" b="1" dirty="0"/>
              <a:t>- शिक्षण सहायक सामग्री  </a:t>
            </a:r>
          </a:p>
          <a:p>
            <a:r>
              <a:rPr lang="hi-IN" b="1" dirty="0"/>
              <a:t>- फिल्म विश्लेषण  </a:t>
            </a:r>
          </a:p>
          <a:p>
            <a:r>
              <a:rPr lang="hi-IN" b="1" dirty="0"/>
              <a:t>- बल माप  </a:t>
            </a:r>
          </a:p>
          <a:p>
            <a:r>
              <a:rPr lang="hi-IN" b="1" dirty="0"/>
              <a:t>- बल प्लेट्स  </a:t>
            </a:r>
          </a:p>
          <a:p>
            <a:r>
              <a:rPr lang="hi-IN" b="1" dirty="0"/>
              <a:t>- आइसोकाइनेटिक डायनामोमीटर के साथ कंप्यूटर का उपयोग  </a:t>
            </a:r>
          </a:p>
          <a:p>
            <a:endParaRPr lang="hi-IN" b="1" dirty="0"/>
          </a:p>
          <a:p>
            <a:r>
              <a:rPr lang="hi-IN" b="1" dirty="0"/>
              <a:t>**खेल मनोविज्ञान में कंप्यूटर का अनुप्रयोग**</a:t>
            </a:r>
          </a:p>
          <a:p>
            <a:endParaRPr lang="hi-IN" b="1" dirty="0"/>
          </a:p>
          <a:p>
            <a:r>
              <a:rPr lang="hi-IN" b="1" dirty="0"/>
              <a:t>- आत्म-मूल्यांकन  </a:t>
            </a:r>
          </a:p>
          <a:p>
            <a:r>
              <a:rPr lang="hi-IN" b="1" dirty="0"/>
              <a:t>- आत्म-संवाद  </a:t>
            </a:r>
          </a:p>
          <a:p>
            <a:r>
              <a:rPr lang="hi-IN" b="1" dirty="0"/>
              <a:t>- एकाग्रता कार्य  </a:t>
            </a:r>
          </a:p>
          <a:p>
            <a:r>
              <a:rPr lang="hi-IN" b="1" dirty="0"/>
              <a:t>- बायो-फीडबैक और विश्राम तकनीक  </a:t>
            </a:r>
          </a:p>
          <a:p>
            <a:r>
              <a:rPr lang="hi-IN" b="1" dirty="0"/>
              <a:t>- मनोवैज्ञानिक उपकरण</a:t>
            </a:r>
            <a:endParaRPr lang="en-IN" b="1" dirty="0"/>
          </a:p>
        </p:txBody>
      </p:sp>
    </p:spTree>
    <p:extLst>
      <p:ext uri="{BB962C8B-B14F-4D97-AF65-F5344CB8AC3E}">
        <p14:creationId xmlns:p14="http://schemas.microsoft.com/office/powerpoint/2010/main" val="1706376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856984" cy="864096"/>
          </a:xfrm>
        </p:spPr>
        <p:txBody>
          <a:bodyPr>
            <a:normAutofit fontScale="90000"/>
          </a:bodyPr>
          <a:lstStyle/>
          <a:p>
            <a:r>
              <a:rPr lang="en-US" sz="4000" dirty="0" smtClean="0"/>
              <a:t/>
            </a:r>
            <a:br>
              <a:rPr lang="en-US" sz="4000" dirty="0" smtClean="0"/>
            </a:br>
            <a:r>
              <a:rPr lang="en-US" sz="2700" b="1" dirty="0" smtClean="0"/>
              <a:t>Components </a:t>
            </a:r>
            <a:r>
              <a:rPr lang="en-US" sz="2700" b="1" dirty="0"/>
              <a:t>of computer, input and output </a:t>
            </a:r>
            <a:r>
              <a:rPr lang="en-US" sz="2700" b="1" dirty="0" smtClean="0"/>
              <a:t>device</a:t>
            </a:r>
            <a:endParaRPr lang="en-IN" sz="2700" b="1" dirty="0"/>
          </a:p>
        </p:txBody>
      </p:sp>
      <p:sp>
        <p:nvSpPr>
          <p:cNvPr id="3" name="Content Placeholder 2"/>
          <p:cNvSpPr>
            <a:spLocks noGrp="1"/>
          </p:cNvSpPr>
          <p:nvPr>
            <p:ph idx="1"/>
          </p:nvPr>
        </p:nvSpPr>
        <p:spPr>
          <a:xfrm>
            <a:off x="251520" y="908720"/>
            <a:ext cx="8640960" cy="5832648"/>
          </a:xfrm>
        </p:spPr>
        <p:txBody>
          <a:bodyPr>
            <a:noAutofit/>
          </a:bodyPr>
          <a:lstStyle/>
          <a:p>
            <a:r>
              <a:rPr lang="en-US" sz="2400" b="1" u="sng" dirty="0" smtClean="0"/>
              <a:t>Input device </a:t>
            </a:r>
            <a:r>
              <a:rPr lang="en-US" b="1" dirty="0" smtClean="0"/>
              <a:t>- i</a:t>
            </a:r>
            <a:r>
              <a:rPr lang="en-US" dirty="0" smtClean="0"/>
              <a:t>nput device is </a:t>
            </a:r>
            <a:r>
              <a:rPr lang="en-US" dirty="0"/>
              <a:t>any hardware device that sends data to a computer and control it. </a:t>
            </a:r>
            <a:endParaRPr lang="en-US" dirty="0" smtClean="0"/>
          </a:p>
          <a:p>
            <a:pPr marL="0" indent="0">
              <a:buNone/>
            </a:pPr>
            <a:r>
              <a:rPr lang="en-US" b="1" dirty="0" smtClean="0"/>
              <a:t> </a:t>
            </a:r>
            <a:r>
              <a:rPr lang="en-US" sz="2400" b="1" u="sng" dirty="0" smtClean="0"/>
              <a:t>Types </a:t>
            </a:r>
            <a:r>
              <a:rPr lang="en-US" sz="2400" b="1" u="sng" dirty="0" smtClean="0"/>
              <a:t>of Input Devices    </a:t>
            </a:r>
          </a:p>
          <a:p>
            <a:r>
              <a:rPr lang="en-US" dirty="0" smtClean="0"/>
              <a:t> </a:t>
            </a:r>
            <a:r>
              <a:rPr lang="en-US" b="1" dirty="0" smtClean="0"/>
              <a:t>Keyboard</a:t>
            </a:r>
            <a:r>
              <a:rPr lang="en-US" dirty="0"/>
              <a:t>-</a:t>
            </a:r>
            <a:r>
              <a:rPr lang="en-US" dirty="0" smtClean="0"/>
              <a:t> </a:t>
            </a:r>
            <a:r>
              <a:rPr lang="en-US" dirty="0"/>
              <a:t>Keyboard is among the most common and popular input device .</a:t>
            </a:r>
          </a:p>
          <a:p>
            <a:r>
              <a:rPr lang="en-US" dirty="0" smtClean="0"/>
              <a:t> </a:t>
            </a:r>
            <a:r>
              <a:rPr lang="en-US" b="1" dirty="0" smtClean="0"/>
              <a:t>Mouse-</a:t>
            </a:r>
            <a:r>
              <a:rPr lang="en-US" dirty="0" smtClean="0"/>
              <a:t>Mouse </a:t>
            </a:r>
            <a:r>
              <a:rPr lang="en-US" dirty="0"/>
              <a:t>is a cursor-control </a:t>
            </a:r>
            <a:r>
              <a:rPr lang="en-US" dirty="0" smtClean="0"/>
              <a:t>device </a:t>
            </a:r>
          </a:p>
          <a:p>
            <a:pPr algn="just"/>
            <a:r>
              <a:rPr lang="en-US" dirty="0" smtClean="0"/>
              <a:t> </a:t>
            </a:r>
            <a:r>
              <a:rPr lang="en-US" b="1" dirty="0" smtClean="0"/>
              <a:t>Joystick-</a:t>
            </a:r>
            <a:r>
              <a:rPr lang="en-US" dirty="0" smtClean="0"/>
              <a:t>Just </a:t>
            </a:r>
            <a:r>
              <a:rPr lang="en-US" dirty="0"/>
              <a:t>like the mouse , Joystick is also </a:t>
            </a:r>
            <a:r>
              <a:rPr lang="en-US" dirty="0" smtClean="0"/>
              <a:t>a pointing </a:t>
            </a:r>
            <a:r>
              <a:rPr lang="en-US" dirty="0"/>
              <a:t>device, which is used to </a:t>
            </a:r>
            <a:r>
              <a:rPr lang="en-US" dirty="0" smtClean="0"/>
              <a:t>move cursor  Position</a:t>
            </a:r>
            <a:r>
              <a:rPr lang="en-US" dirty="0"/>
              <a:t>.</a:t>
            </a:r>
          </a:p>
          <a:p>
            <a:r>
              <a:rPr lang="en-US" dirty="0" smtClean="0"/>
              <a:t> </a:t>
            </a:r>
            <a:r>
              <a:rPr lang="en-US" b="1" dirty="0" smtClean="0"/>
              <a:t>Light Pen-</a:t>
            </a:r>
            <a:r>
              <a:rPr lang="en-US" dirty="0" smtClean="0"/>
              <a:t>Light </a:t>
            </a:r>
            <a:r>
              <a:rPr lang="en-US" dirty="0"/>
              <a:t>pen is also a pointing device</a:t>
            </a:r>
            <a:r>
              <a:rPr lang="en-US" dirty="0" smtClean="0"/>
              <a:t>.   </a:t>
            </a:r>
          </a:p>
          <a:p>
            <a:r>
              <a:rPr lang="en-US" dirty="0" smtClean="0"/>
              <a:t> </a:t>
            </a:r>
            <a:r>
              <a:rPr lang="en-US" b="1" dirty="0"/>
              <a:t>Track Ball</a:t>
            </a:r>
            <a:r>
              <a:rPr lang="en-US" b="1" dirty="0" smtClean="0"/>
              <a:t>.    </a:t>
            </a:r>
          </a:p>
          <a:p>
            <a:r>
              <a:rPr lang="en-US" b="1" dirty="0" smtClean="0"/>
              <a:t>  </a:t>
            </a:r>
            <a:r>
              <a:rPr lang="en-US" b="1" dirty="0"/>
              <a:t>Scanner.</a:t>
            </a:r>
          </a:p>
          <a:p>
            <a:r>
              <a:rPr lang="en-US" b="1" dirty="0"/>
              <a:t> </a:t>
            </a:r>
            <a:r>
              <a:rPr lang="en-US" b="1" dirty="0" smtClean="0"/>
              <a:t>Touch </a:t>
            </a:r>
            <a:r>
              <a:rPr lang="en-US" b="1" dirty="0"/>
              <a:t>Screen</a:t>
            </a:r>
            <a:r>
              <a:rPr lang="en-US" b="1" dirty="0" smtClean="0"/>
              <a:t>.   </a:t>
            </a:r>
          </a:p>
          <a:p>
            <a:r>
              <a:rPr lang="en-US" b="1" dirty="0" smtClean="0"/>
              <a:t> Digitizer</a:t>
            </a:r>
            <a:r>
              <a:rPr lang="en-US" sz="2400" dirty="0" smtClean="0"/>
              <a:t>. </a:t>
            </a:r>
          </a:p>
          <a:p>
            <a:pPr marL="0" indent="0">
              <a:buNone/>
            </a:pPr>
            <a:r>
              <a:rPr lang="en-US" sz="1600" b="1" dirty="0" smtClean="0"/>
              <a:t>.</a:t>
            </a:r>
            <a:endParaRPr lang="en-US" sz="1600" b="1" dirty="0"/>
          </a:p>
        </p:txBody>
      </p:sp>
    </p:spTree>
    <p:extLst>
      <p:ext uri="{BB962C8B-B14F-4D97-AF65-F5344CB8AC3E}">
        <p14:creationId xmlns:p14="http://schemas.microsoft.com/office/powerpoint/2010/main" val="3710257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435280" cy="864096"/>
          </a:xfrm>
        </p:spPr>
        <p:txBody>
          <a:bodyPr/>
          <a:lstStyle/>
          <a:p>
            <a:r>
              <a:rPr lang="hi-IN" dirty="0"/>
              <a:t>कंप्यूटर के घटक, इनपुट और आउटपुट डिवाइस</a:t>
            </a:r>
            <a:endParaRPr lang="en-IN" dirty="0"/>
          </a:p>
        </p:txBody>
      </p:sp>
      <p:sp>
        <p:nvSpPr>
          <p:cNvPr id="3" name="Content Placeholder 2"/>
          <p:cNvSpPr>
            <a:spLocks noGrp="1"/>
          </p:cNvSpPr>
          <p:nvPr>
            <p:ph idx="1"/>
          </p:nvPr>
        </p:nvSpPr>
        <p:spPr>
          <a:xfrm>
            <a:off x="457200" y="1752600"/>
            <a:ext cx="7620000" cy="4628728"/>
          </a:xfrm>
        </p:spPr>
        <p:txBody>
          <a:bodyPr>
            <a:normAutofit fontScale="85000" lnSpcReduction="10000"/>
          </a:bodyPr>
          <a:lstStyle/>
          <a:p>
            <a:r>
              <a:rPr lang="hi-IN" dirty="0" smtClean="0"/>
              <a:t>**</a:t>
            </a:r>
            <a:r>
              <a:rPr lang="hi-IN" dirty="0"/>
              <a:t>इनपुट डिवाइस:**</a:t>
            </a:r>
          </a:p>
          <a:p>
            <a:r>
              <a:rPr lang="hi-IN" dirty="0"/>
              <a:t>- इनपुट डिवाइस कोई भी हार्डवेयर उपकरण होता है जो कंप्यूटर को डेटा भेजता है और उसे नियंत्रित करता है</a:t>
            </a:r>
            <a:r>
              <a:rPr lang="hi-IN" dirty="0" smtClean="0"/>
              <a:t>।</a:t>
            </a:r>
            <a:endParaRPr lang="hi-IN" dirty="0"/>
          </a:p>
          <a:p>
            <a:r>
              <a:rPr lang="hi-IN" dirty="0"/>
              <a:t>**इनपुट डिवाइस के प्रकार:**</a:t>
            </a:r>
          </a:p>
          <a:p>
            <a:r>
              <a:rPr lang="hi-IN" dirty="0"/>
              <a:t>- **कीबोर्ड:** कीबोर्ड सबसे सामान्य और लोकप्रिय इनपुट डिवाइसों में से एक है।</a:t>
            </a:r>
          </a:p>
          <a:p>
            <a:r>
              <a:rPr lang="hi-IN" dirty="0"/>
              <a:t>- **माउस:** माउस एक कर्सर-नियंत्रण उपकरण है।</a:t>
            </a:r>
          </a:p>
          <a:p>
            <a:r>
              <a:rPr lang="hi-IN" dirty="0"/>
              <a:t>- **जॉयस्टिक:** माउस की तरह ही जॉयस्टिक भी एक पॉइंटिंग डिवाइस है, जिसका उपयोग कर्सर की स्थिति को स्थानांतरित करने के लिए किया जाता है।</a:t>
            </a:r>
          </a:p>
          <a:p>
            <a:r>
              <a:rPr lang="hi-IN" dirty="0"/>
              <a:t>- **लाइट पेन:** लाइट पेन भी एक पॉइंटिंग डिवाइस है।</a:t>
            </a:r>
          </a:p>
          <a:p>
            <a:r>
              <a:rPr lang="hi-IN" dirty="0"/>
              <a:t>- **ट्रैक बॉल।**</a:t>
            </a:r>
          </a:p>
          <a:p>
            <a:r>
              <a:rPr lang="hi-IN" dirty="0"/>
              <a:t>- **स्कैनर।**</a:t>
            </a:r>
          </a:p>
          <a:p>
            <a:r>
              <a:rPr lang="hi-IN" dirty="0"/>
              <a:t>- **टच स्क्रीन।**</a:t>
            </a:r>
          </a:p>
          <a:p>
            <a:r>
              <a:rPr lang="hi-IN" dirty="0"/>
              <a:t>- **डिजिटाइज़र</a:t>
            </a:r>
            <a:r>
              <a:rPr lang="hi-IN" dirty="0" smtClean="0"/>
              <a:t>।*</a:t>
            </a:r>
            <a:endParaRPr lang="hi-IN" dirty="0"/>
          </a:p>
        </p:txBody>
      </p:sp>
    </p:spTree>
    <p:extLst>
      <p:ext uri="{BB962C8B-B14F-4D97-AF65-F5344CB8AC3E}">
        <p14:creationId xmlns:p14="http://schemas.microsoft.com/office/powerpoint/2010/main" val="744022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352928" cy="5632311"/>
          </a:xfrm>
          <a:prstGeom prst="rect">
            <a:avLst/>
          </a:prstGeom>
        </p:spPr>
        <p:txBody>
          <a:bodyPr wrap="square">
            <a:spAutoFit/>
          </a:bodyPr>
          <a:lstStyle/>
          <a:p>
            <a:endParaRPr lang="en-IN" sz="2000" dirty="0"/>
          </a:p>
          <a:p>
            <a:r>
              <a:rPr lang="en-IN" sz="2000" b="1" dirty="0"/>
              <a:t>Output device</a:t>
            </a:r>
            <a:endParaRPr lang="en-IN" sz="2000" dirty="0"/>
          </a:p>
          <a:p>
            <a:r>
              <a:rPr lang="en-IN" sz="2000" dirty="0"/>
              <a:t>•</a:t>
            </a:r>
            <a:r>
              <a:rPr lang="en-IN" sz="2000" dirty="0" smtClean="0"/>
              <a:t>An output device is any piece of computer equipment which converts information into human-readable form. It can be text, graphics, audio, and video.</a:t>
            </a:r>
            <a:endParaRPr lang="en-US" sz="2000" b="1" dirty="0" smtClean="0"/>
          </a:p>
          <a:p>
            <a:pPr algn="just"/>
            <a:r>
              <a:rPr lang="en-US" sz="2000" b="1" dirty="0" smtClean="0"/>
              <a:t>The </a:t>
            </a:r>
            <a:r>
              <a:rPr lang="en-US" sz="2000" b="1" dirty="0"/>
              <a:t>CPU is made up of three main parts</a:t>
            </a:r>
          </a:p>
          <a:p>
            <a:pPr marL="342900" indent="-342900" algn="just">
              <a:buFont typeface="Arial" pitchFamily="34" charset="0"/>
              <a:buChar char="•"/>
            </a:pPr>
            <a:r>
              <a:rPr lang="en-US" sz="2000" dirty="0" smtClean="0"/>
              <a:t>Control </a:t>
            </a:r>
            <a:r>
              <a:rPr lang="en-US" sz="2000" dirty="0"/>
              <a:t>Unit this part controls the input and output devices</a:t>
            </a:r>
            <a:r>
              <a:rPr lang="en-US" sz="2000" dirty="0" smtClean="0"/>
              <a:t>. </a:t>
            </a:r>
          </a:p>
          <a:p>
            <a:pPr marL="342900" indent="-342900" algn="just">
              <a:buFont typeface="Arial" pitchFamily="34" charset="0"/>
              <a:buChar char="•"/>
            </a:pPr>
            <a:r>
              <a:rPr lang="en-US" sz="2000" dirty="0" smtClean="0"/>
              <a:t>Arithmetic </a:t>
            </a:r>
            <a:r>
              <a:rPr lang="en-US" sz="2000" dirty="0"/>
              <a:t>Logic Unit this is the part that does all the working out: it </a:t>
            </a:r>
            <a:r>
              <a:rPr lang="en-US" sz="2000" dirty="0" smtClean="0"/>
              <a:t>   does </a:t>
            </a:r>
            <a:r>
              <a:rPr lang="en-US" sz="2000" dirty="0"/>
              <a:t>all the </a:t>
            </a:r>
            <a:r>
              <a:rPr lang="en-US" sz="2000" dirty="0" err="1" smtClean="0"/>
              <a:t>maths</a:t>
            </a:r>
            <a:r>
              <a:rPr lang="en-US" sz="2000" dirty="0" smtClean="0"/>
              <a:t> and </a:t>
            </a:r>
            <a:r>
              <a:rPr lang="en-US" sz="2000" dirty="0"/>
              <a:t>makes the decisions.</a:t>
            </a:r>
          </a:p>
          <a:p>
            <a:pPr marL="342900" indent="-342900" algn="just">
              <a:buFont typeface="Arial" pitchFamily="34" charset="0"/>
              <a:buChar char="•"/>
            </a:pPr>
            <a:r>
              <a:rPr lang="en-US" sz="2000" dirty="0" smtClean="0"/>
              <a:t>Immediate Access </a:t>
            </a:r>
            <a:r>
              <a:rPr lang="en-US" sz="2000" dirty="0"/>
              <a:t>Store this is the memory available for </a:t>
            </a:r>
            <a:r>
              <a:rPr lang="en-US" sz="2000" dirty="0" err="1"/>
              <a:t>programmes</a:t>
            </a:r>
            <a:r>
              <a:rPr lang="en-US" sz="2000" dirty="0"/>
              <a:t> and </a:t>
            </a:r>
            <a:r>
              <a:rPr lang="en-US" sz="2000" dirty="0" smtClean="0"/>
              <a:t>data</a:t>
            </a:r>
            <a:endParaRPr lang="en-IN" sz="2000" dirty="0" smtClean="0"/>
          </a:p>
          <a:p>
            <a:pPr algn="just"/>
            <a:r>
              <a:rPr lang="en-IN" sz="2000" dirty="0" smtClean="0"/>
              <a:t> </a:t>
            </a:r>
            <a:r>
              <a:rPr lang="en-IN" sz="2000" b="1" dirty="0"/>
              <a:t>Types of Output Devices</a:t>
            </a:r>
          </a:p>
          <a:p>
            <a:pPr marL="342900" indent="-342900" algn="just">
              <a:buFont typeface="Arial" pitchFamily="34" charset="0"/>
              <a:buChar char="•"/>
            </a:pPr>
            <a:r>
              <a:rPr lang="en-IN" sz="2000" dirty="0" smtClean="0"/>
              <a:t> </a:t>
            </a:r>
            <a:r>
              <a:rPr lang="en-IN" sz="2000" b="1" dirty="0" smtClean="0"/>
              <a:t>Monito</a:t>
            </a:r>
            <a:r>
              <a:rPr lang="en-IN" sz="2000" dirty="0" smtClean="0"/>
              <a:t>r ,LCD  Monitor, CTR </a:t>
            </a:r>
            <a:r>
              <a:rPr lang="en-IN" sz="2000" dirty="0"/>
              <a:t>Monitor.</a:t>
            </a:r>
          </a:p>
          <a:p>
            <a:pPr marL="342900" indent="-342900" algn="just">
              <a:buFont typeface="Arial" pitchFamily="34" charset="0"/>
              <a:buChar char="•"/>
            </a:pPr>
            <a:r>
              <a:rPr lang="en-IN" sz="2000" dirty="0" smtClean="0"/>
              <a:t> </a:t>
            </a:r>
            <a:r>
              <a:rPr lang="en-IN" sz="2000" b="1" dirty="0" smtClean="0"/>
              <a:t>Printers</a:t>
            </a:r>
            <a:r>
              <a:rPr lang="en-IN" sz="2000" b="1" dirty="0"/>
              <a:t>.</a:t>
            </a:r>
            <a:r>
              <a:rPr lang="en-IN" sz="2000" dirty="0"/>
              <a:t> Printers are used to produce hard copy output.</a:t>
            </a:r>
          </a:p>
          <a:p>
            <a:pPr marL="342900" indent="-342900" algn="just">
              <a:buFont typeface="Arial" pitchFamily="34" charset="0"/>
              <a:buChar char="•"/>
            </a:pPr>
            <a:r>
              <a:rPr lang="en-IN" sz="2000" dirty="0" smtClean="0"/>
              <a:t> </a:t>
            </a:r>
            <a:r>
              <a:rPr lang="en-IN" sz="2000" b="1" dirty="0"/>
              <a:t>Speaker and Headsets</a:t>
            </a:r>
            <a:r>
              <a:rPr lang="en-IN" sz="2000" dirty="0"/>
              <a:t>. Speakers for Desktop computer</a:t>
            </a:r>
          </a:p>
          <a:p>
            <a:pPr marL="342900" indent="-342900" algn="just">
              <a:buFont typeface="Arial" pitchFamily="34" charset="0"/>
              <a:buChar char="•"/>
            </a:pPr>
            <a:r>
              <a:rPr lang="en-IN" sz="2000" b="1" dirty="0" smtClean="0"/>
              <a:t> </a:t>
            </a:r>
            <a:r>
              <a:rPr lang="en-IN" sz="2000" b="1" dirty="0"/>
              <a:t>Plotter. </a:t>
            </a:r>
            <a:r>
              <a:rPr lang="en-IN" sz="2000" dirty="0"/>
              <a:t>A plotter is an output device used to produce image-quality </a:t>
            </a:r>
            <a:r>
              <a:rPr lang="en-IN" sz="2000" dirty="0" smtClean="0"/>
              <a:t>   graphics </a:t>
            </a:r>
            <a:r>
              <a:rPr lang="en-IN" sz="2000" dirty="0"/>
              <a:t>in a </a:t>
            </a:r>
            <a:r>
              <a:rPr lang="en-IN" sz="2000" dirty="0" smtClean="0"/>
              <a:t>variety of </a:t>
            </a:r>
            <a:r>
              <a:rPr lang="en-IN" sz="2000" dirty="0" err="1"/>
              <a:t>colors</a:t>
            </a:r>
            <a:r>
              <a:rPr lang="en-IN" sz="2000" dirty="0"/>
              <a:t>.</a:t>
            </a:r>
          </a:p>
          <a:p>
            <a:pPr marL="342900" indent="-342900" algn="just">
              <a:buFont typeface="Arial" pitchFamily="34" charset="0"/>
              <a:buChar char="•"/>
            </a:pPr>
            <a:r>
              <a:rPr lang="en-IN" sz="2000" b="1" dirty="0" smtClean="0"/>
              <a:t>Multimedia </a:t>
            </a:r>
            <a:r>
              <a:rPr lang="en-IN" sz="2000" b="1" dirty="0"/>
              <a:t>Projector</a:t>
            </a:r>
            <a:r>
              <a:rPr lang="en-IN" sz="2000" dirty="0"/>
              <a:t>. Multimedia Projector</a:t>
            </a:r>
            <a:r>
              <a:rPr lang="en-IN" dirty="0"/>
              <a:t>.</a:t>
            </a:r>
          </a:p>
        </p:txBody>
      </p:sp>
    </p:spTree>
    <p:extLst>
      <p:ext uri="{BB962C8B-B14F-4D97-AF65-F5344CB8AC3E}">
        <p14:creationId xmlns:p14="http://schemas.microsoft.com/office/powerpoint/2010/main" val="16606591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640960" cy="6186309"/>
          </a:xfrm>
          <a:prstGeom prst="rect">
            <a:avLst/>
          </a:prstGeom>
        </p:spPr>
        <p:txBody>
          <a:bodyPr wrap="square">
            <a:spAutoFit/>
          </a:bodyPr>
          <a:lstStyle/>
          <a:p>
            <a:endParaRPr lang="en-US" dirty="0" smtClean="0"/>
          </a:p>
          <a:p>
            <a:endParaRPr lang="en-US" dirty="0"/>
          </a:p>
          <a:p>
            <a:r>
              <a:rPr lang="hi-IN" dirty="0" smtClean="0"/>
              <a:t>**</a:t>
            </a:r>
            <a:r>
              <a:rPr lang="hi-IN" b="1" dirty="0"/>
              <a:t>आउटपुट डिवाइस</a:t>
            </a:r>
            <a:r>
              <a:rPr lang="hi-IN" dirty="0"/>
              <a:t>:**</a:t>
            </a:r>
          </a:p>
          <a:p>
            <a:r>
              <a:rPr lang="hi-IN" dirty="0"/>
              <a:t>- आउटपुट डिवाइस कंप्यूटर का कोई भी उपकरण होता है, जो जानकारी को मानव-पठनीय रूप में परिवर्तित करता है। यह जानकारी टेक्स्ट, ग्राफिक्स, ऑडियो और वीडियो के रूप में हो सकती है।</a:t>
            </a:r>
          </a:p>
          <a:p>
            <a:endParaRPr lang="hi-IN" dirty="0"/>
          </a:p>
          <a:p>
            <a:r>
              <a:rPr lang="hi-IN" dirty="0"/>
              <a:t>**</a:t>
            </a:r>
            <a:r>
              <a:rPr lang="en-IN" b="1" dirty="0"/>
              <a:t>CPU </a:t>
            </a:r>
            <a:r>
              <a:rPr lang="hi-IN" b="1" dirty="0"/>
              <a:t>के मुख्य तीन भाग</a:t>
            </a:r>
            <a:r>
              <a:rPr lang="hi-IN" dirty="0"/>
              <a:t>:**</a:t>
            </a:r>
          </a:p>
          <a:p>
            <a:r>
              <a:rPr lang="hi-IN" dirty="0"/>
              <a:t>1. **</a:t>
            </a:r>
            <a:r>
              <a:rPr lang="hi-IN" b="1" dirty="0"/>
              <a:t>कंट्रोल यूनिट (</a:t>
            </a:r>
            <a:r>
              <a:rPr lang="en-IN" b="1" dirty="0"/>
              <a:t>Control Unit</a:t>
            </a:r>
            <a:r>
              <a:rPr lang="en-IN" dirty="0"/>
              <a:t>):** </a:t>
            </a:r>
            <a:r>
              <a:rPr lang="hi-IN" dirty="0"/>
              <a:t>यह हिस्सा इनपुट और आउटपुट डिवाइस को नियंत्रित करता है।</a:t>
            </a:r>
          </a:p>
          <a:p>
            <a:r>
              <a:rPr lang="hi-IN" dirty="0"/>
              <a:t>2. **</a:t>
            </a:r>
            <a:r>
              <a:rPr lang="hi-IN" b="1" dirty="0"/>
              <a:t>अरिथमेटिक लॉजिक यूनिट (</a:t>
            </a:r>
            <a:r>
              <a:rPr lang="en-IN" b="1" dirty="0"/>
              <a:t>Arithmetic Logic Unit)</a:t>
            </a:r>
            <a:r>
              <a:rPr lang="en-IN" dirty="0"/>
              <a:t>:** </a:t>
            </a:r>
            <a:r>
              <a:rPr lang="hi-IN" dirty="0"/>
              <a:t>यह हिस्सा सभी गणनाएँ करता है और निर्णय लेता है।</a:t>
            </a:r>
          </a:p>
          <a:p>
            <a:r>
              <a:rPr lang="hi-IN" dirty="0"/>
              <a:t>3. **</a:t>
            </a:r>
            <a:r>
              <a:rPr lang="hi-IN" b="1" dirty="0"/>
              <a:t>इमीडिएट एक्सेस स्टोर (</a:t>
            </a:r>
            <a:r>
              <a:rPr lang="en-IN" b="1" dirty="0"/>
              <a:t>Immediate Access Store)</a:t>
            </a:r>
            <a:r>
              <a:rPr lang="en-IN" dirty="0"/>
              <a:t>:** </a:t>
            </a:r>
            <a:r>
              <a:rPr lang="hi-IN" dirty="0"/>
              <a:t>यह स्मृति होती है जो प्रोग्राम्स और डेटा के लिए उपलब्ध होती है</a:t>
            </a:r>
            <a:r>
              <a:rPr lang="hi-IN" dirty="0" smtClean="0"/>
              <a:t>।</a:t>
            </a:r>
            <a:endParaRPr lang="hi-IN" dirty="0"/>
          </a:p>
          <a:p>
            <a:r>
              <a:rPr lang="hi-IN" dirty="0"/>
              <a:t>**</a:t>
            </a:r>
            <a:r>
              <a:rPr lang="hi-IN" b="1" dirty="0"/>
              <a:t>आउटपुट डिवाइस के प्रकार</a:t>
            </a:r>
            <a:r>
              <a:rPr lang="hi-IN" dirty="0"/>
              <a:t>:**</a:t>
            </a:r>
          </a:p>
          <a:p>
            <a:r>
              <a:rPr lang="hi-IN" dirty="0"/>
              <a:t>- **मॉनिटर:** </a:t>
            </a:r>
            <a:r>
              <a:rPr lang="en-IN" dirty="0"/>
              <a:t>LCD </a:t>
            </a:r>
            <a:r>
              <a:rPr lang="hi-IN" dirty="0"/>
              <a:t>मॉनिटर, </a:t>
            </a:r>
            <a:r>
              <a:rPr lang="en-IN" dirty="0"/>
              <a:t>CTR </a:t>
            </a:r>
            <a:r>
              <a:rPr lang="hi-IN" dirty="0"/>
              <a:t>मॉनिटर।</a:t>
            </a:r>
          </a:p>
          <a:p>
            <a:r>
              <a:rPr lang="hi-IN" dirty="0"/>
              <a:t>- **प्रिंटर:** प्रिंटर का उपयोग हार्ड कॉपी आउटपुट प्राप्त करने के लिए किया जाता है।</a:t>
            </a:r>
          </a:p>
          <a:p>
            <a:r>
              <a:rPr lang="hi-IN" dirty="0"/>
              <a:t>- **स्पीकर और हेडसेट:** डेस्कटॉप कंप्यूटर के लिए स्पीकर।</a:t>
            </a:r>
          </a:p>
          <a:p>
            <a:r>
              <a:rPr lang="hi-IN" dirty="0"/>
              <a:t>- **प्लॉटर:** प्लॉटर एक आउटपुट डिवाइस होता है, जिसका उपयोग उच्च गुणवत्ता वाले ग्राफिक्स को विभिन्न रंगों में उत्पन्न करने के लिए किया जाता है।</a:t>
            </a:r>
          </a:p>
          <a:p>
            <a:r>
              <a:rPr lang="hi-IN" dirty="0"/>
              <a:t>- **मल्टीमीडिया प्रोजेक्टर:** मल्टीमीडिया प्रोजेक्टर।</a:t>
            </a:r>
          </a:p>
          <a:p>
            <a:endParaRPr lang="hi-IN" dirty="0"/>
          </a:p>
          <a:p>
            <a:endParaRPr lang="en-IN" dirty="0"/>
          </a:p>
        </p:txBody>
      </p:sp>
    </p:spTree>
    <p:extLst>
      <p:ext uri="{BB962C8B-B14F-4D97-AF65-F5344CB8AC3E}">
        <p14:creationId xmlns:p14="http://schemas.microsoft.com/office/powerpoint/2010/main" val="438680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12968" cy="1080120"/>
          </a:xfrm>
        </p:spPr>
        <p:txBody>
          <a:bodyPr>
            <a:normAutofit fontScale="90000"/>
          </a:bodyPr>
          <a:lstStyle/>
          <a:p>
            <a:r>
              <a:rPr lang="en-US" dirty="0"/>
              <a:t>Application software used in </a:t>
            </a:r>
            <a:r>
              <a:rPr lang="en-US" dirty="0" smtClean="0"/>
              <a:t>Physical Education </a:t>
            </a:r>
            <a:r>
              <a:rPr lang="en-US" dirty="0"/>
              <a:t>and sports</a:t>
            </a:r>
            <a:endParaRPr lang="en-IN" dirty="0"/>
          </a:p>
        </p:txBody>
      </p:sp>
      <p:sp>
        <p:nvSpPr>
          <p:cNvPr id="3" name="Content Placeholder 2"/>
          <p:cNvSpPr>
            <a:spLocks noGrp="1"/>
          </p:cNvSpPr>
          <p:nvPr>
            <p:ph idx="1"/>
          </p:nvPr>
        </p:nvSpPr>
        <p:spPr>
          <a:xfrm>
            <a:off x="457200" y="1412776"/>
            <a:ext cx="8229600" cy="4713387"/>
          </a:xfrm>
        </p:spPr>
        <p:txBody>
          <a:bodyPr/>
          <a:lstStyle/>
          <a:p>
            <a:endParaRPr lang="en-IN" dirty="0"/>
          </a:p>
          <a:p>
            <a:r>
              <a:rPr lang="en-IN" sz="2800" b="1" dirty="0"/>
              <a:t>What is Application software</a:t>
            </a:r>
            <a:endParaRPr lang="en-IN" sz="2800" dirty="0"/>
          </a:p>
          <a:p>
            <a:pPr marL="0" indent="0">
              <a:buNone/>
            </a:pPr>
            <a:r>
              <a:rPr lang="en-IN" sz="2800" dirty="0" smtClean="0"/>
              <a:t>An application software is a software program that runs on your computer. Web browsers,  </a:t>
            </a:r>
            <a:r>
              <a:rPr lang="en-IN" sz="2800" dirty="0" smtClean="0"/>
              <a:t>e-mail, </a:t>
            </a:r>
            <a:r>
              <a:rPr lang="en-IN" sz="2800" dirty="0" smtClean="0"/>
              <a:t>programs, word processors, games</a:t>
            </a:r>
            <a:r>
              <a:rPr lang="en-IN" sz="2800" dirty="0"/>
              <a:t>.</a:t>
            </a:r>
          </a:p>
          <a:p>
            <a:pPr marL="0" indent="0">
              <a:buNone/>
            </a:pPr>
            <a:endParaRPr lang="en-IN" dirty="0"/>
          </a:p>
        </p:txBody>
      </p:sp>
    </p:spTree>
    <p:extLst>
      <p:ext uri="{BB962C8B-B14F-4D97-AF65-F5344CB8AC3E}">
        <p14:creationId xmlns:p14="http://schemas.microsoft.com/office/powerpoint/2010/main" val="729907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435280" cy="1371600"/>
          </a:xfrm>
        </p:spPr>
        <p:txBody>
          <a:bodyPr/>
          <a:lstStyle/>
          <a:p>
            <a:r>
              <a:rPr lang="hi-IN" dirty="0"/>
              <a:t>शारीरिक शिक्षा और खेलों में उपयोग किए जाने वाले एप्लिकेशन सॉफ़्टवेयर:</a:t>
            </a:r>
            <a:endParaRPr lang="en-IN" dirty="0"/>
          </a:p>
        </p:txBody>
      </p:sp>
      <p:sp>
        <p:nvSpPr>
          <p:cNvPr id="3" name="Content Placeholder 2"/>
          <p:cNvSpPr>
            <a:spLocks noGrp="1"/>
          </p:cNvSpPr>
          <p:nvPr>
            <p:ph idx="1"/>
          </p:nvPr>
        </p:nvSpPr>
        <p:spPr/>
        <p:txBody>
          <a:bodyPr/>
          <a:lstStyle/>
          <a:p>
            <a:r>
              <a:rPr lang="hi-IN" dirty="0"/>
              <a:t>**एप्लिकेशन सॉफ़्टवेयर क्या है?**</a:t>
            </a:r>
          </a:p>
          <a:p>
            <a:r>
              <a:rPr lang="hi-IN" dirty="0"/>
              <a:t>एप्लिकेशन सॉफ़्टवेयर एक सॉफ़्टवेयर प्रोग्राम है जो आपके कंप्यूटर पर चलता है। इसमें वेब ब्राउज़र, </a:t>
            </a:r>
            <a:r>
              <a:rPr lang="hi-IN" dirty="0" smtClean="0"/>
              <a:t>ईमेल</a:t>
            </a:r>
            <a:r>
              <a:rPr lang="en-US" dirty="0" smtClean="0"/>
              <a:t>,</a:t>
            </a:r>
            <a:r>
              <a:rPr lang="hi-IN" dirty="0" smtClean="0"/>
              <a:t> </a:t>
            </a:r>
            <a:r>
              <a:rPr lang="hi-IN" dirty="0"/>
              <a:t>प्रोग्राम, वर्ड प्रोसेसर, गेम्स आदि शामिल होते हैं।</a:t>
            </a:r>
            <a:endParaRPr lang="en-IN" dirty="0"/>
          </a:p>
        </p:txBody>
      </p:sp>
    </p:spTree>
    <p:extLst>
      <p:ext uri="{BB962C8B-B14F-4D97-AF65-F5344CB8AC3E}">
        <p14:creationId xmlns:p14="http://schemas.microsoft.com/office/powerpoint/2010/main" val="28610141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8496944" cy="6124754"/>
          </a:xfrm>
          <a:prstGeom prst="rect">
            <a:avLst/>
          </a:prstGeom>
        </p:spPr>
        <p:txBody>
          <a:bodyPr wrap="square">
            <a:spAutoFit/>
          </a:bodyPr>
          <a:lstStyle/>
          <a:p>
            <a:r>
              <a:rPr lang="en-US" sz="2800" b="1" dirty="0"/>
              <a:t>**Application Software Used in Physical Education and </a:t>
            </a:r>
            <a:r>
              <a:rPr lang="en-US" sz="2800" b="1" dirty="0" smtClean="0"/>
              <a:t>Sports:</a:t>
            </a:r>
            <a:endParaRPr lang="en-US" sz="2800" b="1" dirty="0"/>
          </a:p>
          <a:p>
            <a:r>
              <a:rPr lang="en-US" sz="2800" dirty="0"/>
              <a:t>Various types of application software are used in physical education and sports, such as:</a:t>
            </a:r>
          </a:p>
          <a:p>
            <a:r>
              <a:rPr lang="en-US" sz="2800" b="1" dirty="0"/>
              <a:t>- Fitness tracking apps</a:t>
            </a:r>
          </a:p>
          <a:p>
            <a:r>
              <a:rPr lang="en-US" sz="2800" b="1" dirty="0"/>
              <a:t>- Sports analysis software</a:t>
            </a:r>
          </a:p>
          <a:p>
            <a:r>
              <a:rPr lang="en-US" sz="2800" b="1" dirty="0"/>
              <a:t>- Training and coaching apps</a:t>
            </a:r>
          </a:p>
          <a:p>
            <a:r>
              <a:rPr lang="en-US" sz="2800" b="1" dirty="0"/>
              <a:t>- Health and nutrition-related software</a:t>
            </a:r>
          </a:p>
          <a:p>
            <a:r>
              <a:rPr lang="en-US" sz="2800" b="1" dirty="0"/>
              <a:t>- Performance monitoring tools</a:t>
            </a:r>
          </a:p>
          <a:p>
            <a:r>
              <a:rPr lang="en-US" sz="2800" b="1" dirty="0"/>
              <a:t>- Scorekeeping and table management </a:t>
            </a:r>
            <a:r>
              <a:rPr lang="en-US" sz="2800" b="1" dirty="0" smtClean="0"/>
              <a:t>software</a:t>
            </a:r>
            <a:endParaRPr lang="en-US" sz="2800" b="1" dirty="0"/>
          </a:p>
          <a:p>
            <a:endParaRPr lang="en-US" sz="2800" b="1" dirty="0" smtClean="0"/>
          </a:p>
          <a:p>
            <a:r>
              <a:rPr lang="en-US" sz="2800" b="1" dirty="0"/>
              <a:t> </a:t>
            </a:r>
            <a:r>
              <a:rPr lang="en-US" sz="2800" dirty="0" smtClean="0"/>
              <a:t>These </a:t>
            </a:r>
            <a:r>
              <a:rPr lang="en-US" sz="2800" dirty="0"/>
              <a:t>software applications help improve sports activities, measure performance, and track physical fitness</a:t>
            </a:r>
            <a:endParaRPr lang="en-IN" sz="2800" dirty="0"/>
          </a:p>
        </p:txBody>
      </p:sp>
    </p:spTree>
    <p:extLst>
      <p:ext uri="{BB962C8B-B14F-4D97-AF65-F5344CB8AC3E}">
        <p14:creationId xmlns:p14="http://schemas.microsoft.com/office/powerpoint/2010/main" val="1425120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endParaRPr lang="en-IN" dirty="0"/>
          </a:p>
        </p:txBody>
      </p:sp>
      <p:sp>
        <p:nvSpPr>
          <p:cNvPr id="3" name="Content Placeholder 2"/>
          <p:cNvSpPr>
            <a:spLocks noGrp="1"/>
          </p:cNvSpPr>
          <p:nvPr>
            <p:ph idx="1"/>
          </p:nvPr>
        </p:nvSpPr>
        <p:spPr/>
        <p:txBody>
          <a:bodyPr>
            <a:normAutofit fontScale="92500" lnSpcReduction="10000"/>
          </a:bodyPr>
          <a:lstStyle/>
          <a:p>
            <a:pPr marL="0" indent="0">
              <a:buNone/>
            </a:pPr>
            <a:r>
              <a:rPr lang="en-US" sz="2600" dirty="0" smtClean="0"/>
              <a:t>The use of computers on a regular basis in our life is very important. Technically in daily life computer is used to convert raw facts and data into meaningful information and knowledge. Computer science is explored and challenged by humans daily. The computer is like an electronic magical device for our life. Computers are used in sports each and every day. It helps sports organizations to achieve their goals. Statistical data is very important for sports. Team players, Coaches, Public all want to know the past performance of team players</a:t>
            </a:r>
            <a:r>
              <a:rPr lang="en-US" dirty="0" smtClean="0"/>
              <a:t>.</a:t>
            </a:r>
            <a:endParaRPr lang="en-IN" dirty="0"/>
          </a:p>
        </p:txBody>
      </p:sp>
    </p:spTree>
    <p:extLst>
      <p:ext uri="{BB962C8B-B14F-4D97-AF65-F5344CB8AC3E}">
        <p14:creationId xmlns:p14="http://schemas.microsoft.com/office/powerpoint/2010/main" val="35379171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04665"/>
            <a:ext cx="8640960" cy="6124754"/>
          </a:xfrm>
          <a:prstGeom prst="rect">
            <a:avLst/>
          </a:prstGeom>
        </p:spPr>
        <p:txBody>
          <a:bodyPr wrap="square">
            <a:spAutoFit/>
          </a:bodyPr>
          <a:lstStyle/>
          <a:p>
            <a:r>
              <a:rPr lang="hi-IN" dirty="0"/>
              <a:t>**</a:t>
            </a:r>
            <a:r>
              <a:rPr lang="hi-IN" sz="2800" dirty="0"/>
              <a:t>शारीरिक शिक्षा और खेलों में उपयोग किए जाने वाले एप्लिकेशन सॉफ़्टवेयर:**</a:t>
            </a:r>
          </a:p>
          <a:p>
            <a:endParaRPr lang="hi-IN" sz="2800" dirty="0"/>
          </a:p>
          <a:p>
            <a:r>
              <a:rPr lang="hi-IN" sz="2800" dirty="0"/>
              <a:t>शारीरिक शिक्षा और खेलों में विभिन्न प्रकार के एप्लिकेशन सॉफ़्टवेयर का उपयोग किया जाता है, जैसे कि:</a:t>
            </a:r>
          </a:p>
          <a:p>
            <a:r>
              <a:rPr lang="hi-IN" sz="2800" dirty="0"/>
              <a:t>- फिटनेस ट्रैकिंग ऐप्स</a:t>
            </a:r>
          </a:p>
          <a:p>
            <a:r>
              <a:rPr lang="hi-IN" sz="2800" dirty="0"/>
              <a:t>- खेल विश्लेषण सॉफ़्टवेयर</a:t>
            </a:r>
          </a:p>
          <a:p>
            <a:r>
              <a:rPr lang="hi-IN" sz="2800" dirty="0"/>
              <a:t>- प्रशिक्षण और कोचिंग ऐप्स</a:t>
            </a:r>
          </a:p>
          <a:p>
            <a:r>
              <a:rPr lang="hi-IN" sz="2800" dirty="0"/>
              <a:t>- स्वास्थ्य और पोषण से संबंधित सॉफ़्टवेयर</a:t>
            </a:r>
          </a:p>
          <a:p>
            <a:r>
              <a:rPr lang="hi-IN" sz="2800" dirty="0"/>
              <a:t>- परफॉर्मेंस मॉनिटरिंग टूल्स</a:t>
            </a:r>
          </a:p>
          <a:p>
            <a:r>
              <a:rPr lang="hi-IN" sz="2800" dirty="0"/>
              <a:t>- स्कोर कीपिंग और टेबल मैनेजमेंट सॉफ़्टवेयर</a:t>
            </a:r>
          </a:p>
          <a:p>
            <a:endParaRPr lang="hi-IN" sz="2800" dirty="0"/>
          </a:p>
          <a:p>
            <a:r>
              <a:rPr lang="hi-IN" sz="2800" dirty="0"/>
              <a:t>ये सॉफ़्टवेयर खेल गतिविधियों को बेहतर बनाने, प्रदर्शन को मापने और शारीरिक फिटनेस को ट्रैक करने में मदद करते हैं।</a:t>
            </a:r>
            <a:endParaRPr lang="en-IN" sz="2800" dirty="0"/>
          </a:p>
        </p:txBody>
      </p:sp>
    </p:spTree>
    <p:extLst>
      <p:ext uri="{BB962C8B-B14F-4D97-AF65-F5344CB8AC3E}">
        <p14:creationId xmlns:p14="http://schemas.microsoft.com/office/powerpoint/2010/main" val="151837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60648"/>
            <a:ext cx="8856984" cy="6370975"/>
          </a:xfrm>
          <a:prstGeom prst="rect">
            <a:avLst/>
          </a:prstGeom>
        </p:spPr>
        <p:txBody>
          <a:bodyPr wrap="square">
            <a:spAutoFit/>
          </a:bodyPr>
          <a:lstStyle/>
          <a:p>
            <a:endParaRPr lang="en-IN" sz="2400" dirty="0">
              <a:latin typeface="Wingdings"/>
            </a:endParaRPr>
          </a:p>
          <a:p>
            <a:r>
              <a:rPr lang="en-US" sz="2400" dirty="0">
                <a:latin typeface="Wingdings"/>
              </a:rPr>
              <a:t></a:t>
            </a:r>
            <a:r>
              <a:rPr lang="en-US" sz="2400" b="1" dirty="0"/>
              <a:t>Computer use in the research field</a:t>
            </a:r>
            <a:endParaRPr lang="en-US" sz="2400" dirty="0"/>
          </a:p>
          <a:p>
            <a:r>
              <a:rPr lang="en-US" sz="2400" dirty="0">
                <a:latin typeface="Wingdings"/>
              </a:rPr>
              <a:t></a:t>
            </a:r>
            <a:r>
              <a:rPr lang="en-US" sz="2400" b="1" dirty="0"/>
              <a:t>Computer use in statistical analysis</a:t>
            </a:r>
            <a:endParaRPr lang="en-US" sz="2400" dirty="0"/>
          </a:p>
          <a:p>
            <a:r>
              <a:rPr lang="en-US" sz="2400" dirty="0">
                <a:latin typeface="Wingdings"/>
              </a:rPr>
              <a:t></a:t>
            </a:r>
            <a:r>
              <a:rPr lang="en-US" sz="2400" b="1" dirty="0"/>
              <a:t>Computer helps  to know the motor behavior</a:t>
            </a:r>
            <a:endParaRPr lang="en-US" sz="2400" dirty="0"/>
          </a:p>
          <a:p>
            <a:r>
              <a:rPr lang="en-US" sz="2400" dirty="0">
                <a:latin typeface="Wingdings"/>
              </a:rPr>
              <a:t></a:t>
            </a:r>
            <a:r>
              <a:rPr lang="en-US" sz="2400" b="1" dirty="0"/>
              <a:t>Computer use in the exercise physiology </a:t>
            </a:r>
            <a:endParaRPr lang="en-US" sz="2400" dirty="0"/>
          </a:p>
          <a:p>
            <a:r>
              <a:rPr lang="en-US" sz="2400" dirty="0">
                <a:latin typeface="Wingdings"/>
              </a:rPr>
              <a:t></a:t>
            </a:r>
            <a:r>
              <a:rPr lang="en-US" sz="2400" b="1" dirty="0"/>
              <a:t>Computer helps in measure body composition </a:t>
            </a:r>
            <a:endParaRPr lang="en-US" sz="2400" dirty="0"/>
          </a:p>
          <a:p>
            <a:r>
              <a:rPr lang="en-US" sz="2400" dirty="0">
                <a:latin typeface="Wingdings"/>
              </a:rPr>
              <a:t></a:t>
            </a:r>
            <a:r>
              <a:rPr lang="en-US" sz="2400" b="1" dirty="0"/>
              <a:t>Use of computer analysis the feet mechanism</a:t>
            </a:r>
            <a:endParaRPr lang="en-US" sz="2400" dirty="0"/>
          </a:p>
          <a:p>
            <a:r>
              <a:rPr lang="en-US" sz="2400" dirty="0">
                <a:latin typeface="Wingdings"/>
              </a:rPr>
              <a:t></a:t>
            </a:r>
            <a:r>
              <a:rPr lang="en-US" sz="2400" b="1" dirty="0"/>
              <a:t>Use of computer in sports psychology</a:t>
            </a:r>
            <a:endParaRPr lang="en-US" sz="2400" dirty="0"/>
          </a:p>
          <a:p>
            <a:r>
              <a:rPr lang="en-US" sz="2400" dirty="0">
                <a:latin typeface="Wingdings"/>
              </a:rPr>
              <a:t></a:t>
            </a:r>
            <a:r>
              <a:rPr lang="en-US" sz="2400" b="1" dirty="0"/>
              <a:t>Use of computer to measure lungs capacity with the help </a:t>
            </a:r>
            <a:r>
              <a:rPr lang="en-US" sz="2400" b="1" dirty="0" smtClean="0"/>
              <a:t>            of spirometer</a:t>
            </a:r>
            <a:endParaRPr lang="en-US" sz="2400" dirty="0"/>
          </a:p>
          <a:p>
            <a:r>
              <a:rPr lang="en-IN" sz="2400" dirty="0">
                <a:latin typeface="Wingdings"/>
              </a:rPr>
              <a:t></a:t>
            </a:r>
            <a:r>
              <a:rPr lang="en-IN" sz="2400" b="1" dirty="0" smtClean="0"/>
              <a:t>Computer </a:t>
            </a:r>
            <a:r>
              <a:rPr lang="en-IN" sz="2400" b="1" dirty="0"/>
              <a:t>helpful role in sports training </a:t>
            </a:r>
            <a:endParaRPr lang="en-IN" sz="2400" dirty="0"/>
          </a:p>
          <a:p>
            <a:r>
              <a:rPr lang="en-IN" sz="2400" dirty="0">
                <a:latin typeface="Wingdings"/>
              </a:rPr>
              <a:t></a:t>
            </a:r>
            <a:r>
              <a:rPr lang="en-IN" sz="2400" b="1" dirty="0"/>
              <a:t>Computer use in sports </a:t>
            </a:r>
            <a:r>
              <a:rPr lang="en-IN" sz="2400" b="1" dirty="0" smtClean="0"/>
              <a:t>media</a:t>
            </a:r>
            <a:endParaRPr lang="en-IN" sz="2400" dirty="0">
              <a:latin typeface="Wingdings"/>
            </a:endParaRPr>
          </a:p>
          <a:p>
            <a:r>
              <a:rPr lang="en-IN" sz="2400" dirty="0">
                <a:latin typeface="Wingdings"/>
              </a:rPr>
              <a:t></a:t>
            </a:r>
            <a:r>
              <a:rPr lang="en-IN" sz="2400" b="1" dirty="0"/>
              <a:t>Helps in data storage </a:t>
            </a:r>
            <a:endParaRPr lang="en-IN" sz="2400" dirty="0"/>
          </a:p>
          <a:p>
            <a:r>
              <a:rPr lang="en-IN" sz="2400" dirty="0">
                <a:latin typeface="Wingdings"/>
              </a:rPr>
              <a:t></a:t>
            </a:r>
            <a:r>
              <a:rPr lang="en-IN" sz="2400" b="1" dirty="0"/>
              <a:t>Helpful in equipment development</a:t>
            </a:r>
            <a:endParaRPr lang="en-IN" sz="2400" dirty="0"/>
          </a:p>
          <a:p>
            <a:r>
              <a:rPr lang="en-US" sz="2400" dirty="0">
                <a:latin typeface="Wingdings"/>
              </a:rPr>
              <a:t></a:t>
            </a:r>
            <a:r>
              <a:rPr lang="en-US" sz="2400" b="1" dirty="0"/>
              <a:t>Computer use in the field of officiating</a:t>
            </a:r>
            <a:endParaRPr lang="en-US" sz="2400" dirty="0"/>
          </a:p>
          <a:p>
            <a:r>
              <a:rPr lang="en-IN" sz="2400" dirty="0">
                <a:latin typeface="Wingdings"/>
              </a:rPr>
              <a:t></a:t>
            </a:r>
            <a:r>
              <a:rPr lang="en-IN" sz="2400" b="1" dirty="0"/>
              <a:t>Record the player performance </a:t>
            </a:r>
            <a:endParaRPr lang="en-IN" sz="2400" dirty="0"/>
          </a:p>
          <a:p>
            <a:r>
              <a:rPr lang="en-US" sz="2400" dirty="0">
                <a:latin typeface="Wingdings"/>
              </a:rPr>
              <a:t></a:t>
            </a:r>
            <a:r>
              <a:rPr lang="en-US" sz="2400" b="1" dirty="0"/>
              <a:t>Use in the  nutrition  field </a:t>
            </a:r>
            <a:endParaRPr lang="en-US" sz="2400" b="1" dirty="0" smtClean="0"/>
          </a:p>
        </p:txBody>
      </p:sp>
    </p:spTree>
    <p:extLst>
      <p:ext uri="{BB962C8B-B14F-4D97-AF65-F5344CB8AC3E}">
        <p14:creationId xmlns:p14="http://schemas.microsoft.com/office/powerpoint/2010/main" val="13712174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88640"/>
            <a:ext cx="8964488" cy="6093976"/>
          </a:xfrm>
          <a:prstGeom prst="rect">
            <a:avLst/>
          </a:prstGeom>
        </p:spPr>
        <p:txBody>
          <a:bodyPr wrap="square">
            <a:spAutoFit/>
          </a:bodyPr>
          <a:lstStyle/>
          <a:p>
            <a:endParaRPr lang="en-US" dirty="0" smtClean="0"/>
          </a:p>
          <a:p>
            <a:pPr algn="just"/>
            <a:r>
              <a:rPr lang="en-US" sz="2400" dirty="0" smtClean="0"/>
              <a:t>-</a:t>
            </a:r>
            <a:r>
              <a:rPr lang="hi-IN" sz="2400" dirty="0" smtClean="0"/>
              <a:t>**</a:t>
            </a:r>
            <a:r>
              <a:rPr lang="hi-IN" sz="2400" b="1" dirty="0"/>
              <a:t>अनुसंधान क्षेत्र में कंप्यूटर का उपयोग</a:t>
            </a:r>
            <a:r>
              <a:rPr lang="hi-IN" sz="2400" dirty="0" smtClean="0"/>
              <a:t>:**</a:t>
            </a:r>
            <a:endParaRPr lang="hi-IN" sz="2400" dirty="0"/>
          </a:p>
          <a:p>
            <a:pPr algn="just"/>
            <a:r>
              <a:rPr lang="hi-IN" sz="2400" dirty="0"/>
              <a:t>- </a:t>
            </a:r>
            <a:r>
              <a:rPr lang="hi-IN" sz="2400" b="1" dirty="0"/>
              <a:t>**कंप्यूटर का उपयोग सांख्यिकीय विश्लेषण में</a:t>
            </a:r>
            <a:r>
              <a:rPr lang="hi-IN" sz="2400" b="1" dirty="0" smtClean="0"/>
              <a:t>: </a:t>
            </a:r>
            <a:r>
              <a:rPr lang="hi-IN" sz="2400" dirty="0"/>
              <a:t>डेटा के सांख्यिकीय विश्लेषण के लिए कंप्यूटर का उपयोग किया जाता है।</a:t>
            </a:r>
          </a:p>
          <a:p>
            <a:pPr algn="just"/>
            <a:r>
              <a:rPr lang="hi-IN" sz="2400" dirty="0"/>
              <a:t>- </a:t>
            </a:r>
            <a:r>
              <a:rPr lang="hi-IN" sz="2400" b="1" dirty="0"/>
              <a:t>**कंप्यूटर मोटर व्यवहार को समझने में मदद करता </a:t>
            </a:r>
            <a:r>
              <a:rPr lang="hi-IN" sz="2400" b="1" dirty="0" smtClean="0"/>
              <a:t>है</a:t>
            </a:r>
            <a:r>
              <a:rPr lang="en-US" sz="2400" dirty="0"/>
              <a:t>:</a:t>
            </a:r>
            <a:r>
              <a:rPr lang="hi-IN" sz="2400" dirty="0" smtClean="0"/>
              <a:t> </a:t>
            </a:r>
            <a:r>
              <a:rPr lang="hi-IN" sz="2400" dirty="0"/>
              <a:t>मोटर व्यवहार का अध्ययन और विश्लेषण करने में सहायता करता है।</a:t>
            </a:r>
          </a:p>
          <a:p>
            <a:pPr algn="just"/>
            <a:r>
              <a:rPr lang="hi-IN" sz="2400" dirty="0"/>
              <a:t>- </a:t>
            </a:r>
            <a:r>
              <a:rPr lang="hi-IN" sz="2400" b="1" dirty="0"/>
              <a:t>**कंप्यूटर का उपयोग व्यायाम शरीर क्रिया विज्ञान </a:t>
            </a:r>
            <a:r>
              <a:rPr lang="hi-IN" sz="2400" b="1" dirty="0" smtClean="0"/>
              <a:t>में</a:t>
            </a:r>
            <a:r>
              <a:rPr lang="en-US" sz="2400" b="1" dirty="0" smtClean="0"/>
              <a:t>:</a:t>
            </a:r>
            <a:r>
              <a:rPr lang="hi-IN" sz="2400" dirty="0" smtClean="0"/>
              <a:t>व्यायाम </a:t>
            </a:r>
            <a:r>
              <a:rPr lang="hi-IN" sz="2400" dirty="0"/>
              <a:t>के दौरान शरीर के कार्यों का अध्ययन करने के लिए कंप्यूटर का उपयोग किया जाता है।</a:t>
            </a:r>
          </a:p>
          <a:p>
            <a:pPr algn="just"/>
            <a:r>
              <a:rPr lang="hi-IN" sz="2400" dirty="0"/>
              <a:t>- </a:t>
            </a:r>
            <a:r>
              <a:rPr lang="hi-IN" sz="2400" b="1" dirty="0"/>
              <a:t>**कंप्यूटर शरीर संरचना मापने में मदद करता है</a:t>
            </a:r>
            <a:r>
              <a:rPr lang="hi-IN" sz="2400" dirty="0" smtClean="0"/>
              <a:t>:*शरीर </a:t>
            </a:r>
            <a:r>
              <a:rPr lang="hi-IN" sz="2400" dirty="0"/>
              <a:t>की संरचना जैसे वसा और मांसपेशियों का मापन करने में सहायक होता है।</a:t>
            </a:r>
          </a:p>
          <a:p>
            <a:pPr algn="just"/>
            <a:r>
              <a:rPr lang="hi-IN" sz="2400" dirty="0"/>
              <a:t>- </a:t>
            </a:r>
            <a:r>
              <a:rPr lang="hi-IN" sz="2400" b="1" dirty="0"/>
              <a:t>**कंप्यूटर का उपयोग पैरों के तंत्र का विश्लेषण करने में</a:t>
            </a:r>
            <a:r>
              <a:rPr lang="hi-IN" sz="2400" b="1" dirty="0" smtClean="0"/>
              <a:t>: </a:t>
            </a:r>
            <a:r>
              <a:rPr lang="hi-IN" sz="2400" dirty="0"/>
              <a:t>पैरों की गतिविधियों और कार्यप्रणाली का विश्लेषण करने में मदद करता है।</a:t>
            </a:r>
          </a:p>
          <a:p>
            <a:pPr marL="285750" indent="-285750" algn="just">
              <a:buFontTx/>
              <a:buChar char="-"/>
            </a:pPr>
            <a:r>
              <a:rPr lang="hi-IN" sz="2400" dirty="0" smtClean="0"/>
              <a:t>**</a:t>
            </a:r>
            <a:r>
              <a:rPr lang="hi-IN" sz="2400" b="1" dirty="0"/>
              <a:t>खेल मनोविज्ञान में कंप्यूटर का </a:t>
            </a:r>
            <a:r>
              <a:rPr lang="hi-IN" sz="2400" b="1" dirty="0" smtClean="0"/>
              <a:t>उपयोग</a:t>
            </a:r>
            <a:r>
              <a:rPr lang="hi-IN" sz="2400" dirty="0" smtClean="0"/>
              <a:t> </a:t>
            </a:r>
            <a:r>
              <a:rPr lang="hi-IN" sz="2400" dirty="0"/>
              <a:t>खेल में खिलाड़ियों के मानसिक और भावनात्मक पहलुओं का अध्ययन करने के लिए कंप्यूटर का उपयोग होता है</a:t>
            </a:r>
            <a:r>
              <a:rPr lang="hi-IN" sz="2400" dirty="0" smtClean="0"/>
              <a:t>।</a:t>
            </a:r>
            <a:endParaRPr lang="en-US" sz="2400" dirty="0" smtClean="0"/>
          </a:p>
          <a:p>
            <a:pPr marL="285750" indent="-285750">
              <a:buFontTx/>
              <a:buChar char="-"/>
            </a:pPr>
            <a:endParaRPr lang="en-US" dirty="0"/>
          </a:p>
          <a:p>
            <a:pPr marL="285750" indent="-285750">
              <a:buFontTx/>
              <a:buChar char="-"/>
            </a:pPr>
            <a:endParaRPr lang="en-US" dirty="0" smtClean="0"/>
          </a:p>
        </p:txBody>
      </p:sp>
    </p:spTree>
    <p:extLst>
      <p:ext uri="{BB962C8B-B14F-4D97-AF65-F5344CB8AC3E}">
        <p14:creationId xmlns:p14="http://schemas.microsoft.com/office/powerpoint/2010/main" val="24970025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97346"/>
            <a:ext cx="8352928" cy="6370975"/>
          </a:xfrm>
          <a:prstGeom prst="rect">
            <a:avLst/>
          </a:prstGeom>
        </p:spPr>
        <p:txBody>
          <a:bodyPr wrap="square">
            <a:spAutoFit/>
          </a:bodyPr>
          <a:lstStyle/>
          <a:p>
            <a:r>
              <a:rPr lang="hi-IN" sz="2400" b="1" dirty="0"/>
              <a:t>- **स्पाइरोमीटर की मदद से फेफड़ों की क्षमता मापने के लिए कंप्यूटर का </a:t>
            </a:r>
            <a:r>
              <a:rPr lang="hi-IN" sz="2400" b="1" dirty="0" smtClean="0"/>
              <a:t>उपयोग</a:t>
            </a:r>
            <a:r>
              <a:rPr lang="en-US" sz="2400" b="1" dirty="0"/>
              <a:t>:</a:t>
            </a:r>
            <a:r>
              <a:rPr lang="hi-IN" sz="2400" b="1" dirty="0" smtClean="0"/>
              <a:t> </a:t>
            </a:r>
            <a:r>
              <a:rPr lang="hi-IN" sz="2400" dirty="0"/>
              <a:t>फेफड़ों की क्षमता को सटीक रूप से मापने में सहायता करता है।</a:t>
            </a:r>
          </a:p>
          <a:p>
            <a:r>
              <a:rPr lang="hi-IN" sz="2400" dirty="0"/>
              <a:t>- </a:t>
            </a:r>
            <a:r>
              <a:rPr lang="hi-IN" sz="2400" b="1" dirty="0"/>
              <a:t>**कंप्यूटर खेल प्रशिक्षण में सहायक भूमिका निभाता है</a:t>
            </a:r>
            <a:r>
              <a:rPr lang="hi-IN" sz="2400" b="1" dirty="0" smtClean="0"/>
              <a:t>: </a:t>
            </a:r>
            <a:r>
              <a:rPr lang="hi-IN" sz="2400" dirty="0"/>
              <a:t>प्रशिक्षण सत्रों को मॉनिटर और विश्लेषण करने में मदद करता है।</a:t>
            </a:r>
          </a:p>
          <a:p>
            <a:r>
              <a:rPr lang="hi-IN" sz="2400" dirty="0"/>
              <a:t>- </a:t>
            </a:r>
            <a:r>
              <a:rPr lang="hi-IN" sz="2400" b="1" dirty="0"/>
              <a:t>**खेल मीडिया में कंप्यूटर का उपयोग</a:t>
            </a:r>
            <a:r>
              <a:rPr lang="hi-IN" sz="2400" b="1" dirty="0" smtClean="0"/>
              <a:t>: </a:t>
            </a:r>
            <a:r>
              <a:rPr lang="hi-IN" sz="2400" dirty="0"/>
              <a:t>खेल से संबंधित समाचार और सामग्री के प्रसारण में मदद करता है।</a:t>
            </a:r>
          </a:p>
          <a:p>
            <a:r>
              <a:rPr lang="hi-IN" sz="2400" dirty="0"/>
              <a:t>- </a:t>
            </a:r>
            <a:r>
              <a:rPr lang="hi-IN" sz="2400" b="1" dirty="0"/>
              <a:t>**डेटा संग्रहण में मदद करता है</a:t>
            </a:r>
            <a:r>
              <a:rPr lang="hi-IN" sz="2400" b="1" dirty="0" smtClean="0"/>
              <a:t>: </a:t>
            </a:r>
            <a:r>
              <a:rPr lang="hi-IN" sz="2400" dirty="0"/>
              <a:t>अनुसंधान के लिए बड़े पैमाने पर डेटा संग्रहीत और प्रबंधित करता है।</a:t>
            </a:r>
          </a:p>
          <a:p>
            <a:r>
              <a:rPr lang="hi-IN" sz="2400" dirty="0"/>
              <a:t>- </a:t>
            </a:r>
            <a:r>
              <a:rPr lang="hi-IN" sz="2400" b="1" dirty="0"/>
              <a:t>**उपकरण विकास में सहायक</a:t>
            </a:r>
            <a:r>
              <a:rPr lang="hi-IN" sz="2400" b="1" dirty="0" smtClean="0"/>
              <a:t>: </a:t>
            </a:r>
            <a:r>
              <a:rPr lang="hi-IN" sz="2400" dirty="0"/>
              <a:t>नए खेल उपकरणों को विकसित करने में कंप्यूटर का उपयोग होता है।</a:t>
            </a:r>
          </a:p>
          <a:p>
            <a:r>
              <a:rPr lang="hi-IN" sz="2400" dirty="0"/>
              <a:t>- </a:t>
            </a:r>
            <a:r>
              <a:rPr lang="hi-IN" sz="2400" b="1" dirty="0"/>
              <a:t>**रेफरी के क्षेत्र में कंप्यूटर का उपयोग</a:t>
            </a:r>
            <a:r>
              <a:rPr lang="hi-IN" sz="2400" b="1" dirty="0" smtClean="0"/>
              <a:t>: </a:t>
            </a:r>
            <a:r>
              <a:rPr lang="hi-IN" sz="2400" dirty="0"/>
              <a:t>खेल में निर्णय प्रक्रिया को सटीक और आसान बनाता है।</a:t>
            </a:r>
          </a:p>
          <a:p>
            <a:r>
              <a:rPr lang="hi-IN" sz="2400" dirty="0"/>
              <a:t>- </a:t>
            </a:r>
            <a:r>
              <a:rPr lang="hi-IN" sz="2400" b="1" dirty="0"/>
              <a:t>**खिलाड़ी के प्रदर्शन को रिकॉर्ड करता है</a:t>
            </a:r>
            <a:r>
              <a:rPr lang="hi-IN" sz="2400" b="1" dirty="0" smtClean="0"/>
              <a:t>: </a:t>
            </a:r>
            <a:r>
              <a:rPr lang="hi-IN" sz="2400" dirty="0"/>
              <a:t>खिलाड़ियों के प्रदर्शन को ट्रैक और रिकॉर्ड करने में मदद करता है।</a:t>
            </a:r>
          </a:p>
          <a:p>
            <a:r>
              <a:rPr lang="hi-IN" sz="2400" dirty="0"/>
              <a:t>- </a:t>
            </a:r>
            <a:r>
              <a:rPr lang="hi-IN" sz="2400" b="1" dirty="0"/>
              <a:t>**पोषण के क्षेत्र में उपयोग</a:t>
            </a:r>
            <a:r>
              <a:rPr lang="hi-IN" sz="2400" b="1" dirty="0" smtClean="0"/>
              <a:t>: </a:t>
            </a:r>
            <a:r>
              <a:rPr lang="hi-IN" sz="2400" dirty="0"/>
              <a:t>पोषण संबंधी डेटा और आहार प्रबंधन में कंप्यूटर सहायक होता है।</a:t>
            </a:r>
          </a:p>
        </p:txBody>
      </p:sp>
    </p:spTree>
    <p:extLst>
      <p:ext uri="{BB962C8B-B14F-4D97-AF65-F5344CB8AC3E}">
        <p14:creationId xmlns:p14="http://schemas.microsoft.com/office/powerpoint/2010/main" val="1176920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प्रस्तावना</a:t>
            </a:r>
            <a:endParaRPr lang="en-IN" dirty="0"/>
          </a:p>
        </p:txBody>
      </p:sp>
      <p:sp>
        <p:nvSpPr>
          <p:cNvPr id="3" name="Content Placeholder 2"/>
          <p:cNvSpPr>
            <a:spLocks noGrp="1"/>
          </p:cNvSpPr>
          <p:nvPr>
            <p:ph idx="1"/>
          </p:nvPr>
        </p:nvSpPr>
        <p:spPr/>
        <p:txBody>
          <a:bodyPr>
            <a:noAutofit/>
          </a:bodyPr>
          <a:lstStyle/>
          <a:p>
            <a:pPr marL="0" indent="0">
              <a:buNone/>
            </a:pPr>
            <a:r>
              <a:rPr lang="hi-IN" sz="2400" dirty="0"/>
              <a:t>कंप्यूटर का हमारे जीवन में नियमित रूप से उपयोग बहुत महत्वपूर्ण है। तकनीकी रूप से, दैनिक जीवन में कंप्यूटर का उपयोग कच्चे तथ्यों और डेटा को सार्थक जानकारी और ज्ञान में परिवर्तित करने के लिए किया जाता है। कंप्यूटर विज्ञान को मनुष्य द्वारा प्रतिदिन खोजा और चुनौती दी जाती है। कंप्यूटर हमारे जीवन के लिए एक इलेक्ट्रॉनिक जादुई उपकरण की तरह है। खेलों में हर दिन कंप्यूटर का उपयोग किया जाता है। यह खेल संगठनों को अपने लक्ष्यों को प्राप्त करने में मदद करता है। सांख्यिकीय डेटा खेलों के लिए बहुत महत्वपूर्ण है। टीम के खिलाड़ी, कोच, और जनता सभी टीम के खिलाड़ियों के पिछले प्रदर्शन को जानना चाहते हैं।</a:t>
            </a:r>
            <a:endParaRPr lang="en-IN" sz="2400" dirty="0"/>
          </a:p>
        </p:txBody>
      </p:sp>
    </p:spTree>
    <p:extLst>
      <p:ext uri="{BB962C8B-B14F-4D97-AF65-F5344CB8AC3E}">
        <p14:creationId xmlns:p14="http://schemas.microsoft.com/office/powerpoint/2010/main" val="2370147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Computer ?</a:t>
            </a:r>
            <a:endParaRPr lang="en-IN" dirty="0"/>
          </a:p>
        </p:txBody>
      </p:sp>
      <p:sp>
        <p:nvSpPr>
          <p:cNvPr id="3" name="Content Placeholder 2"/>
          <p:cNvSpPr>
            <a:spLocks noGrp="1"/>
          </p:cNvSpPr>
          <p:nvPr>
            <p:ph idx="1"/>
          </p:nvPr>
        </p:nvSpPr>
        <p:spPr/>
        <p:txBody>
          <a:bodyPr/>
          <a:lstStyle/>
          <a:p>
            <a:r>
              <a:rPr lang="en-US" dirty="0" smtClean="0"/>
              <a:t>Computer is an electronic device that is</a:t>
            </a:r>
          </a:p>
          <a:p>
            <a:pPr marL="0" indent="0">
              <a:buNone/>
            </a:pPr>
            <a:r>
              <a:rPr lang="en-US" dirty="0" smtClean="0"/>
              <a:t>    designed to work with Information.</a:t>
            </a:r>
          </a:p>
          <a:p>
            <a:r>
              <a:rPr lang="en-US" dirty="0" smtClean="0"/>
              <a:t>The term computer is derived from the Latin</a:t>
            </a:r>
          </a:p>
          <a:p>
            <a:pPr marL="0" indent="0">
              <a:buNone/>
            </a:pPr>
            <a:r>
              <a:rPr lang="en-US" dirty="0" smtClean="0"/>
              <a:t>    term compute this means to calculate or</a:t>
            </a:r>
          </a:p>
          <a:p>
            <a:pPr marL="0" indent="0">
              <a:buNone/>
            </a:pPr>
            <a:r>
              <a:rPr lang="en-US" dirty="0" smtClean="0"/>
              <a:t>     programmable </a:t>
            </a:r>
            <a:r>
              <a:rPr lang="en-US" dirty="0" smtClean="0"/>
              <a:t>machine.</a:t>
            </a:r>
            <a:endParaRPr lang="en-US" dirty="0" smtClean="0"/>
          </a:p>
          <a:p>
            <a:r>
              <a:rPr lang="en-US" dirty="0" smtClean="0"/>
              <a:t>The Word ' usually refers to the Center Processor Unit plus Internal memory</a:t>
            </a:r>
            <a:endParaRPr lang="en-IN" dirty="0"/>
          </a:p>
        </p:txBody>
      </p:sp>
    </p:spTree>
    <p:extLst>
      <p:ext uri="{BB962C8B-B14F-4D97-AF65-F5344CB8AC3E}">
        <p14:creationId xmlns:p14="http://schemas.microsoft.com/office/powerpoint/2010/main" val="3084570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कंप्यूटर क्या </a:t>
            </a:r>
            <a:r>
              <a:rPr lang="hi-IN" dirty="0" smtClean="0"/>
              <a:t>है</a:t>
            </a:r>
            <a:r>
              <a:rPr lang="en-US" dirty="0" smtClean="0"/>
              <a:t> </a:t>
            </a:r>
            <a:r>
              <a:rPr lang="hi-IN" dirty="0" smtClean="0"/>
              <a:t>?</a:t>
            </a:r>
            <a:endParaRPr lang="en-IN" dirty="0"/>
          </a:p>
        </p:txBody>
      </p:sp>
      <p:sp>
        <p:nvSpPr>
          <p:cNvPr id="3" name="Content Placeholder 2"/>
          <p:cNvSpPr>
            <a:spLocks noGrp="1"/>
          </p:cNvSpPr>
          <p:nvPr>
            <p:ph idx="1"/>
          </p:nvPr>
        </p:nvSpPr>
        <p:spPr/>
        <p:txBody>
          <a:bodyPr>
            <a:normAutofit/>
          </a:bodyPr>
          <a:lstStyle/>
          <a:p>
            <a:pPr indent="-342900"/>
            <a:r>
              <a:rPr lang="hi-IN" sz="2800" dirty="0"/>
              <a:t>कंप्यूटर एक इलेक्ट्रॉनिक उपकरण है जिसे सूचना के साथ काम करने के लिए डिज़ाइन किया गया है</a:t>
            </a:r>
            <a:r>
              <a:rPr lang="hi-IN" sz="2800" dirty="0" smtClean="0"/>
              <a:t>।</a:t>
            </a:r>
            <a:endParaRPr lang="en-US" sz="2800" dirty="0" smtClean="0"/>
          </a:p>
          <a:p>
            <a:pPr indent="-342900"/>
            <a:r>
              <a:rPr lang="hi-IN" sz="2800" dirty="0" smtClean="0"/>
              <a:t> </a:t>
            </a:r>
            <a:r>
              <a:rPr lang="hi-IN" sz="2800" dirty="0"/>
              <a:t>कंप्यूटर शब्द लैटिन शब्द "कंप्यूट" से लिया गया है, जिसका अर्थ है गणना करना या प्रोग्राम करने योग्य मशीन। </a:t>
            </a:r>
            <a:endParaRPr lang="en-US" sz="2800" dirty="0" smtClean="0"/>
          </a:p>
          <a:p>
            <a:pPr indent="-342900"/>
            <a:r>
              <a:rPr lang="hi-IN" sz="2800" dirty="0" smtClean="0"/>
              <a:t>आमतौर </a:t>
            </a:r>
            <a:r>
              <a:rPr lang="hi-IN" sz="2800" dirty="0"/>
              <a:t>पर 'कंप्यूटर' शब्द का तात्पर्य सेंट्रल प्रोसेसर यूनिट और आंतरिक मेमोरी से होता है।</a:t>
            </a:r>
            <a:endParaRPr lang="en-IN" sz="2800" dirty="0"/>
          </a:p>
        </p:txBody>
      </p:sp>
    </p:spTree>
    <p:extLst>
      <p:ext uri="{BB962C8B-B14F-4D97-AF65-F5344CB8AC3E}">
        <p14:creationId xmlns:p14="http://schemas.microsoft.com/office/powerpoint/2010/main" val="3715420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What is Information and</a:t>
            </a:r>
            <a:br>
              <a:rPr lang="en-US" sz="4000" dirty="0" smtClean="0"/>
            </a:br>
            <a:r>
              <a:rPr lang="en-US" sz="4000" dirty="0" smtClean="0"/>
              <a:t>communication technology (ICT)</a:t>
            </a:r>
            <a:r>
              <a:rPr lang="en-US" dirty="0" smtClean="0"/>
              <a:t>.</a:t>
            </a:r>
            <a:endParaRPr lang="en-IN" dirty="0"/>
          </a:p>
        </p:txBody>
      </p:sp>
      <p:sp>
        <p:nvSpPr>
          <p:cNvPr id="3" name="Content Placeholder 2"/>
          <p:cNvSpPr>
            <a:spLocks noGrp="1"/>
          </p:cNvSpPr>
          <p:nvPr>
            <p:ph idx="1"/>
          </p:nvPr>
        </p:nvSpPr>
        <p:spPr>
          <a:xfrm>
            <a:off x="395536" y="1484784"/>
            <a:ext cx="8229600" cy="4525963"/>
          </a:xfrm>
        </p:spPr>
        <p:txBody>
          <a:bodyPr>
            <a:normAutofit/>
          </a:bodyPr>
          <a:lstStyle/>
          <a:p>
            <a:pPr marL="0" indent="0">
              <a:buNone/>
            </a:pPr>
            <a:r>
              <a:rPr lang="en-US" b="1" dirty="0" smtClean="0"/>
              <a:t>Information</a:t>
            </a:r>
          </a:p>
          <a:p>
            <a:pPr marL="0" indent="0">
              <a:buNone/>
            </a:pPr>
            <a:r>
              <a:rPr lang="en-US" dirty="0" smtClean="0"/>
              <a:t>Facts provided or learned about something or someone.</a:t>
            </a:r>
          </a:p>
          <a:p>
            <a:pPr marL="0" indent="0">
              <a:buNone/>
            </a:pPr>
            <a:r>
              <a:rPr lang="en-US" b="1" dirty="0" smtClean="0"/>
              <a:t>Communication</a:t>
            </a:r>
          </a:p>
          <a:p>
            <a:pPr marL="0" indent="0">
              <a:buNone/>
            </a:pPr>
            <a:r>
              <a:rPr lang="en-US" dirty="0" smtClean="0"/>
              <a:t>The act of transferring information from one place, person or group to another.</a:t>
            </a:r>
          </a:p>
          <a:p>
            <a:pPr marL="0" indent="0">
              <a:buNone/>
            </a:pPr>
            <a:r>
              <a:rPr lang="en-US" b="1" dirty="0" smtClean="0"/>
              <a:t>Technology</a:t>
            </a:r>
          </a:p>
          <a:p>
            <a:pPr marL="0" indent="0">
              <a:buNone/>
            </a:pPr>
            <a:r>
              <a:rPr lang="en-US" dirty="0" smtClean="0"/>
              <a:t>The sum of techniques, skills, methods , and processes used in the production of the accomplishment of objectives, such as scientific investigation</a:t>
            </a:r>
            <a:endParaRPr lang="en-IN" dirty="0"/>
          </a:p>
        </p:txBody>
      </p:sp>
    </p:spTree>
    <p:extLst>
      <p:ext uri="{BB962C8B-B14F-4D97-AF65-F5344CB8AC3E}">
        <p14:creationId xmlns:p14="http://schemas.microsoft.com/office/powerpoint/2010/main" val="1101416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i-IN" sz="3600" dirty="0"/>
              <a:t>सूचना और संचार प्रौद्योगिकी (</a:t>
            </a:r>
            <a:r>
              <a:rPr lang="en-IN" sz="3600" dirty="0"/>
              <a:t>ICT) </a:t>
            </a:r>
            <a:r>
              <a:rPr lang="hi-IN" sz="3600" dirty="0"/>
              <a:t>क्या है</a:t>
            </a:r>
            <a:endParaRPr lang="en-IN" sz="3600" dirty="0"/>
          </a:p>
        </p:txBody>
      </p:sp>
      <p:sp>
        <p:nvSpPr>
          <p:cNvPr id="3" name="Content Placeholder 2"/>
          <p:cNvSpPr>
            <a:spLocks noGrp="1"/>
          </p:cNvSpPr>
          <p:nvPr>
            <p:ph idx="1"/>
          </p:nvPr>
        </p:nvSpPr>
        <p:spPr/>
        <p:txBody>
          <a:bodyPr>
            <a:normAutofit lnSpcReduction="10000"/>
          </a:bodyPr>
          <a:lstStyle/>
          <a:p>
            <a:pPr marL="0" indent="0">
              <a:buNone/>
            </a:pPr>
            <a:r>
              <a:rPr lang="hi-IN" sz="2400" b="1" u="sng" dirty="0" smtClean="0"/>
              <a:t>सूचना</a:t>
            </a:r>
            <a:r>
              <a:rPr lang="en-US" sz="2400" b="1" u="sng" dirty="0" smtClean="0"/>
              <a:t>-</a:t>
            </a:r>
            <a:r>
              <a:rPr lang="hi-IN" sz="2400" dirty="0" smtClean="0"/>
              <a:t> </a:t>
            </a:r>
            <a:endParaRPr lang="en-US" sz="2400" dirty="0" smtClean="0"/>
          </a:p>
          <a:p>
            <a:pPr marL="0" indent="0">
              <a:buNone/>
            </a:pPr>
            <a:r>
              <a:rPr lang="hi-IN" sz="2400" dirty="0" smtClean="0"/>
              <a:t>किसी </a:t>
            </a:r>
            <a:r>
              <a:rPr lang="hi-IN" sz="2400" dirty="0"/>
              <a:t>चीज़ या व्यक्ति के बारे में प्रदान किए गए या सीखे गए तथ्य</a:t>
            </a:r>
            <a:r>
              <a:rPr lang="hi-IN" sz="2400" dirty="0" smtClean="0"/>
              <a:t>।</a:t>
            </a:r>
            <a:endParaRPr lang="en-US" sz="2400" dirty="0" smtClean="0"/>
          </a:p>
          <a:p>
            <a:pPr marL="0" indent="0">
              <a:buNone/>
            </a:pPr>
            <a:r>
              <a:rPr lang="hi-IN" sz="2400" b="1" dirty="0" smtClean="0"/>
              <a:t>संचार</a:t>
            </a:r>
            <a:r>
              <a:rPr lang="en-US" sz="2400" b="1" dirty="0"/>
              <a:t>-</a:t>
            </a:r>
            <a:r>
              <a:rPr lang="hi-IN" sz="2400" dirty="0" smtClean="0"/>
              <a:t> </a:t>
            </a:r>
            <a:endParaRPr lang="en-US" sz="2400" dirty="0" smtClean="0"/>
          </a:p>
          <a:p>
            <a:pPr marL="0" indent="0">
              <a:buNone/>
            </a:pPr>
            <a:r>
              <a:rPr lang="hi-IN" sz="2400" dirty="0" smtClean="0"/>
              <a:t>सूचना </a:t>
            </a:r>
            <a:r>
              <a:rPr lang="hi-IN" sz="2400" dirty="0"/>
              <a:t>को एक स्थान, व्यक्ति या समूह से दूसरे स्थान, व्यक्ति या समूह में स्थानांतरित करने की क्रिया</a:t>
            </a:r>
            <a:r>
              <a:rPr lang="hi-IN" sz="2400" dirty="0" smtClean="0"/>
              <a:t>।</a:t>
            </a:r>
            <a:endParaRPr lang="en-US" sz="2400" dirty="0" smtClean="0"/>
          </a:p>
          <a:p>
            <a:pPr marL="0" indent="0">
              <a:buNone/>
            </a:pPr>
            <a:r>
              <a:rPr lang="hi-IN" sz="2400" b="1" dirty="0" smtClean="0"/>
              <a:t>प्रौद्योगिकी</a:t>
            </a:r>
            <a:r>
              <a:rPr lang="en-US" sz="2400" b="1" dirty="0" smtClean="0"/>
              <a:t>-</a:t>
            </a:r>
          </a:p>
          <a:p>
            <a:pPr marL="0" indent="0">
              <a:buNone/>
            </a:pPr>
            <a:r>
              <a:rPr lang="hi-IN" sz="2400" dirty="0" smtClean="0"/>
              <a:t> </a:t>
            </a:r>
            <a:r>
              <a:rPr lang="hi-IN" sz="2400" dirty="0"/>
              <a:t>तकनीकों, कौशलों, विधियों और प्रक्रियाओं का योग, जिसका उपयोग उद्देश्यों की प्राप्ति, जैसे कि वैज्ञानिक जांच, के उत्पादन में किया जाता है।</a:t>
            </a:r>
            <a:endParaRPr lang="en-IN" sz="2400" dirty="0"/>
          </a:p>
        </p:txBody>
      </p:sp>
    </p:spTree>
    <p:extLst>
      <p:ext uri="{BB962C8B-B14F-4D97-AF65-F5344CB8AC3E}">
        <p14:creationId xmlns:p14="http://schemas.microsoft.com/office/powerpoint/2010/main" val="3320909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for ICT in Physical </a:t>
            </a:r>
            <a:r>
              <a:rPr lang="en-US" dirty="0" smtClean="0"/>
              <a:t>Education</a:t>
            </a:r>
            <a:endParaRPr lang="en-IN" dirty="0"/>
          </a:p>
        </p:txBody>
      </p:sp>
      <p:sp>
        <p:nvSpPr>
          <p:cNvPr id="3" name="Content Placeholder 2"/>
          <p:cNvSpPr>
            <a:spLocks noGrp="1"/>
          </p:cNvSpPr>
          <p:nvPr>
            <p:ph idx="1"/>
          </p:nvPr>
        </p:nvSpPr>
        <p:spPr/>
        <p:txBody>
          <a:bodyPr>
            <a:normAutofit/>
          </a:bodyPr>
          <a:lstStyle/>
          <a:p>
            <a:pPr marL="0" indent="0">
              <a:buNone/>
            </a:pPr>
            <a:r>
              <a:rPr lang="en-US" b="1" dirty="0" smtClean="0"/>
              <a:t>1.Enhanced </a:t>
            </a:r>
            <a:r>
              <a:rPr lang="en-US" b="1" dirty="0"/>
              <a:t>Learning and Instruction</a:t>
            </a:r>
            <a:r>
              <a:rPr lang="en-US" dirty="0"/>
              <a:t>: ICT tools, such as video tutorials, apps, and interactive software, provide physical education (PE) instructors with innovative ways to teach techniques, exercises, and sports strategies. This enhances the learning experience by offering visual and interactive content that can be more effective than traditional methods.</a:t>
            </a:r>
          </a:p>
          <a:p>
            <a:pPr marL="0" indent="0">
              <a:buNone/>
            </a:pPr>
            <a:r>
              <a:rPr lang="en-US" b="1" dirty="0" smtClean="0"/>
              <a:t>2.Data </a:t>
            </a:r>
            <a:r>
              <a:rPr lang="en-US" b="1" dirty="0"/>
              <a:t>Tracking and Analysis: </a:t>
            </a:r>
            <a:r>
              <a:rPr lang="en-US" dirty="0"/>
              <a:t>ICT allows for the tracking and analysis of students' physical performance, progress, and health metrics. Wearable devices, fitness apps, and software can monitor heart rates, steps, calories burned, and more. This data helps teachers tailor programs to individual needs and track improvements over time.</a:t>
            </a:r>
          </a:p>
          <a:p>
            <a:pPr marL="0" indent="0">
              <a:buNone/>
            </a:pPr>
            <a:endParaRPr lang="en-IN" dirty="0"/>
          </a:p>
        </p:txBody>
      </p:sp>
    </p:spTree>
    <p:extLst>
      <p:ext uri="{BB962C8B-B14F-4D97-AF65-F5344CB8AC3E}">
        <p14:creationId xmlns:p14="http://schemas.microsoft.com/office/powerpoint/2010/main" val="877283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908</TotalTime>
  <Words>4074</Words>
  <Application>Microsoft Office PowerPoint</Application>
  <PresentationFormat>On-screen Show (4:3)</PresentationFormat>
  <Paragraphs>264</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Essential</vt:lpstr>
      <vt:lpstr>Introduction to Computer</vt:lpstr>
      <vt:lpstr>BPED 3RD SEM COMPUTER APPLICATIONS IN PHYSICAL EDUCATION</vt:lpstr>
      <vt:lpstr>Introduction</vt:lpstr>
      <vt:lpstr>प्रस्तावना</vt:lpstr>
      <vt:lpstr>What is Computer ?</vt:lpstr>
      <vt:lpstr>कंप्यूटर क्या है ?</vt:lpstr>
      <vt:lpstr>What is Information and communication technology (ICT).</vt:lpstr>
      <vt:lpstr>सूचना और संचार प्रौद्योगिकी (ICT) क्या है</vt:lpstr>
      <vt:lpstr>Need for ICT in Physical Education</vt:lpstr>
      <vt:lpstr>शारीरिक शिक्षा में ICT की आवश्यकता</vt:lpstr>
      <vt:lpstr>PowerPoint Presentation</vt:lpstr>
      <vt:lpstr>PowerPoint Presentation</vt:lpstr>
      <vt:lpstr>Importance of ICT in Physical Education:</vt:lpstr>
      <vt:lpstr>शारीरिक शिक्षा में ICT का महत्व</vt:lpstr>
      <vt:lpstr>PowerPoint Presentation</vt:lpstr>
      <vt:lpstr>PowerPoint Presentation</vt:lpstr>
      <vt:lpstr>     Application of Computers in Physical Education</vt:lpstr>
      <vt:lpstr>शारीरिक शिक्षा में कंप्यूटर का अनुप्रयोग</vt:lpstr>
      <vt:lpstr>PowerPoint Presentation</vt:lpstr>
      <vt:lpstr>PowerPoint Presentation</vt:lpstr>
      <vt:lpstr>PowerPoint Presentation</vt:lpstr>
      <vt:lpstr>PowerPoint Presentation</vt:lpstr>
      <vt:lpstr> Components of computer, input and output device</vt:lpstr>
      <vt:lpstr>कंप्यूटर के घटक, इनपुट और आउटपुट डिवाइस</vt:lpstr>
      <vt:lpstr>PowerPoint Presentation</vt:lpstr>
      <vt:lpstr>PowerPoint Presentation</vt:lpstr>
      <vt:lpstr>Application software used in Physical Education and sports</vt:lpstr>
      <vt:lpstr>शारीरिक शिक्षा और खेलों में उपयोग किए जाने वाले एप्लिकेशन सॉफ़्टवेयर:</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50</cp:revision>
  <dcterms:created xsi:type="dcterms:W3CDTF">2024-08-17T09:36:46Z</dcterms:created>
  <dcterms:modified xsi:type="dcterms:W3CDTF">2024-09-17T17:33:54Z</dcterms:modified>
</cp:coreProperties>
</file>