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 id="266" r:id="rId12"/>
    <p:sldId id="270" r:id="rId13"/>
    <p:sldId id="268" r:id="rId14"/>
    <p:sldId id="272"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E6CB9F4-0B2A-42A3-8CE2-E01E3FDEDC6A}"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497394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6CB9F4-0B2A-42A3-8CE2-E01E3FDEDC6A}"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382810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6CB9F4-0B2A-42A3-8CE2-E01E3FDEDC6A}"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1578696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E6CB9F4-0B2A-42A3-8CE2-E01E3FDEDC6A}"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113407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6CB9F4-0B2A-42A3-8CE2-E01E3FDEDC6A}" type="datetimeFigureOut">
              <a:rPr lang="en-IN" smtClean="0"/>
              <a:t>05-11-2024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288260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E6CB9F4-0B2A-42A3-8CE2-E01E3FDEDC6A}"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92453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E6CB9F4-0B2A-42A3-8CE2-E01E3FDEDC6A}" type="datetimeFigureOut">
              <a:rPr lang="en-IN" smtClean="0"/>
              <a:t>05-11-2024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73882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E6CB9F4-0B2A-42A3-8CE2-E01E3FDEDC6A}" type="datetimeFigureOut">
              <a:rPr lang="en-IN" smtClean="0"/>
              <a:t>05-11-2024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1795172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CB9F4-0B2A-42A3-8CE2-E01E3FDEDC6A}" type="datetimeFigureOut">
              <a:rPr lang="en-IN" smtClean="0"/>
              <a:t>05-11-2024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381150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CB9F4-0B2A-42A3-8CE2-E01E3FDEDC6A}"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491297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6CB9F4-0B2A-42A3-8CE2-E01E3FDEDC6A}" type="datetimeFigureOut">
              <a:rPr lang="en-IN" smtClean="0"/>
              <a:t>05-11-2024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C1DA364-D597-4BDB-8A1D-68D24D0E1ED4}" type="slidenum">
              <a:rPr lang="en-IN" smtClean="0"/>
              <a:t>‹#›</a:t>
            </a:fld>
            <a:endParaRPr lang="en-IN"/>
          </a:p>
        </p:txBody>
      </p:sp>
    </p:spTree>
    <p:extLst>
      <p:ext uri="{BB962C8B-B14F-4D97-AF65-F5344CB8AC3E}">
        <p14:creationId xmlns:p14="http://schemas.microsoft.com/office/powerpoint/2010/main" val="388138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CB9F4-0B2A-42A3-8CE2-E01E3FDEDC6A}" type="datetimeFigureOut">
              <a:rPr lang="en-IN" smtClean="0"/>
              <a:t>05-11-2024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DA364-D597-4BDB-8A1D-68D24D0E1ED4}" type="slidenum">
              <a:rPr lang="en-IN" smtClean="0"/>
              <a:t>‹#›</a:t>
            </a:fld>
            <a:endParaRPr lang="en-IN"/>
          </a:p>
        </p:txBody>
      </p:sp>
    </p:spTree>
    <p:extLst>
      <p:ext uri="{BB962C8B-B14F-4D97-AF65-F5344CB8AC3E}">
        <p14:creationId xmlns:p14="http://schemas.microsoft.com/office/powerpoint/2010/main" val="365925180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AND STATISTICS</a:t>
            </a:r>
            <a:br>
              <a:rPr lang="en-US" dirty="0" smtClean="0"/>
            </a:br>
            <a:r>
              <a:rPr lang="en-US" dirty="0" smtClean="0"/>
              <a:t>MPED 1ST SEM</a:t>
            </a:r>
            <a:endParaRPr lang="en-IN" dirty="0"/>
          </a:p>
        </p:txBody>
      </p:sp>
      <p:sp>
        <p:nvSpPr>
          <p:cNvPr id="3" name="Subtitle 2"/>
          <p:cNvSpPr>
            <a:spLocks noGrp="1"/>
          </p:cNvSpPr>
          <p:nvPr>
            <p:ph type="subTitle" idx="1"/>
          </p:nvPr>
        </p:nvSpPr>
        <p:spPr/>
        <p:txBody>
          <a:bodyPr/>
          <a:lstStyle/>
          <a:p>
            <a:r>
              <a:rPr lang="en-IN" b="1" dirty="0" smtClean="0"/>
              <a:t>DR.V.S.PARMAR</a:t>
            </a:r>
          </a:p>
          <a:p>
            <a:r>
              <a:rPr lang="en-IN" b="1" dirty="0" smtClean="0"/>
              <a:t>VSSD PG COLLEGE KANPUR</a:t>
            </a:r>
          </a:p>
          <a:p>
            <a:endParaRPr lang="en-IN" dirty="0"/>
          </a:p>
        </p:txBody>
      </p:sp>
    </p:spTree>
    <p:extLst>
      <p:ext uri="{BB962C8B-B14F-4D97-AF65-F5344CB8AC3E}">
        <p14:creationId xmlns:p14="http://schemas.microsoft.com/office/powerpoint/2010/main" val="3927367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dirty="0"/>
              <a:t>Hypothesis</a:t>
            </a:r>
            <a:endParaRPr lang="en-IN" dirty="0"/>
          </a:p>
        </p:txBody>
      </p:sp>
      <p:sp>
        <p:nvSpPr>
          <p:cNvPr id="3" name="Content Placeholder 2"/>
          <p:cNvSpPr>
            <a:spLocks noGrp="1"/>
          </p:cNvSpPr>
          <p:nvPr>
            <p:ph idx="1"/>
          </p:nvPr>
        </p:nvSpPr>
        <p:spPr>
          <a:xfrm>
            <a:off x="179512" y="1340768"/>
            <a:ext cx="8712968" cy="5400600"/>
          </a:xfrm>
        </p:spPr>
        <p:txBody>
          <a:bodyPr>
            <a:normAutofit/>
          </a:bodyPr>
          <a:lstStyle/>
          <a:p>
            <a:pPr marL="0" indent="0">
              <a:buNone/>
            </a:pPr>
            <a:r>
              <a:rPr lang="en-US" sz="2800" b="1" dirty="0" smtClean="0"/>
              <a:t>MEANING-</a:t>
            </a:r>
            <a:endParaRPr lang="en-IN" sz="2800" b="1" dirty="0" smtClean="0"/>
          </a:p>
          <a:p>
            <a:pPr marL="0" indent="0">
              <a:buNone/>
            </a:pPr>
            <a:r>
              <a:rPr lang="en-IN" sz="2800" dirty="0" smtClean="0"/>
              <a:t>An hypothesis is a supposed statement, tentative explanation tentative organization of facts in a meaningful way, to be tested. Made  by two separate Greek word :</a:t>
            </a:r>
            <a:endParaRPr lang="en-IN" sz="2800" dirty="0"/>
          </a:p>
          <a:p>
            <a:pPr marL="0" indent="0">
              <a:buNone/>
            </a:pPr>
            <a:r>
              <a:rPr lang="en-IN" sz="2800" dirty="0" smtClean="0"/>
              <a:t>  </a:t>
            </a:r>
            <a:r>
              <a:rPr lang="en-IN" sz="2800" dirty="0"/>
              <a:t> </a:t>
            </a:r>
            <a:r>
              <a:rPr lang="en-IN" sz="2800" dirty="0" smtClean="0"/>
              <a:t>                              </a:t>
            </a:r>
            <a:r>
              <a:rPr lang="en-IN" sz="2800" b="1" dirty="0" smtClean="0"/>
              <a:t>Hypo</a:t>
            </a:r>
            <a:r>
              <a:rPr lang="en-IN" sz="2800" dirty="0" smtClean="0"/>
              <a:t>---- --Under            Anything Under</a:t>
            </a:r>
          </a:p>
          <a:p>
            <a:pPr marL="0" indent="0">
              <a:buNone/>
            </a:pPr>
            <a:r>
              <a:rPr lang="en-IN" sz="2800" dirty="0"/>
              <a:t>  </a:t>
            </a:r>
            <a:r>
              <a:rPr lang="en-IN" sz="2800" b="1" dirty="0" smtClean="0"/>
              <a:t>Hypothesis</a:t>
            </a:r>
            <a:r>
              <a:rPr lang="en-IN" sz="2800" dirty="0" smtClean="0"/>
              <a:t>                                                      Consideration </a:t>
            </a:r>
          </a:p>
          <a:p>
            <a:pPr marL="0" indent="0">
              <a:buNone/>
            </a:pPr>
            <a:r>
              <a:rPr lang="en-IN" sz="2800" b="1" dirty="0" smtClean="0"/>
              <a:t>                               thesis</a:t>
            </a:r>
            <a:r>
              <a:rPr lang="en-IN" sz="2800" dirty="0" smtClean="0"/>
              <a:t>-</a:t>
            </a:r>
            <a:r>
              <a:rPr lang="en-IN" sz="2800" dirty="0"/>
              <a:t>--Refer to </a:t>
            </a:r>
            <a:r>
              <a:rPr lang="en-IN" sz="2800" dirty="0" smtClean="0"/>
              <a:t>Place     </a:t>
            </a:r>
            <a:endParaRPr lang="en-IN" sz="2800" dirty="0"/>
          </a:p>
          <a:p>
            <a:pPr marL="0" indent="0">
              <a:buNone/>
            </a:pPr>
            <a:r>
              <a:rPr lang="en-IN" sz="2800" dirty="0" smtClean="0"/>
              <a:t>•It is a preposition or assumption or intelligent guess for research work , to be tested</a:t>
            </a:r>
            <a:r>
              <a:rPr lang="en-IN" sz="2800" dirty="0"/>
              <a:t>.</a:t>
            </a:r>
          </a:p>
          <a:p>
            <a:pPr marL="0" indent="0">
              <a:buNone/>
            </a:pPr>
            <a:r>
              <a:rPr lang="en-IN" sz="2800" dirty="0"/>
              <a:t>•</a:t>
            </a:r>
            <a:r>
              <a:rPr lang="en-IN" sz="2800" dirty="0" smtClean="0"/>
              <a:t>It gives proper guidance to the research activity.</a:t>
            </a:r>
            <a:endParaRPr lang="en-US" sz="2800" dirty="0" smtClean="0"/>
          </a:p>
          <a:p>
            <a:pPr marL="0" indent="0">
              <a:buNone/>
            </a:pPr>
            <a:endParaRPr lang="en-IN" sz="2800" dirty="0" smtClean="0"/>
          </a:p>
        </p:txBody>
      </p:sp>
      <p:sp>
        <p:nvSpPr>
          <p:cNvPr id="4" name="Right Brace 3"/>
          <p:cNvSpPr/>
          <p:nvPr/>
        </p:nvSpPr>
        <p:spPr>
          <a:xfrm>
            <a:off x="5975884" y="3172250"/>
            <a:ext cx="324307" cy="11208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cxnSp>
        <p:nvCxnSpPr>
          <p:cNvPr id="6" name="Straight Connector 5"/>
          <p:cNvCxnSpPr/>
          <p:nvPr/>
        </p:nvCxnSpPr>
        <p:spPr>
          <a:xfrm flipH="1">
            <a:off x="2195736" y="3380420"/>
            <a:ext cx="612068" cy="5769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195736" y="3957346"/>
            <a:ext cx="612068" cy="479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7387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Hypothesis</a:t>
            </a:r>
            <a:endParaRPr lang="en-IN" dirty="0"/>
          </a:p>
        </p:txBody>
      </p:sp>
      <p:sp>
        <p:nvSpPr>
          <p:cNvPr id="3" name="Content Placeholder 2"/>
          <p:cNvSpPr>
            <a:spLocks noGrp="1"/>
          </p:cNvSpPr>
          <p:nvPr>
            <p:ph idx="1"/>
          </p:nvPr>
        </p:nvSpPr>
        <p:spPr/>
        <p:txBody>
          <a:bodyPr>
            <a:normAutofit fontScale="85000" lnSpcReduction="20000"/>
          </a:bodyPr>
          <a:lstStyle/>
          <a:p>
            <a:pPr marL="0" lvl="0" indent="0" eaLnBrk="0" fontAlgn="base" hangingPunct="0">
              <a:spcAft>
                <a:spcPct val="0"/>
              </a:spcAft>
              <a:buClr>
                <a:srgbClr val="003366"/>
              </a:buClr>
              <a:buSzPct val="75000"/>
              <a:buNone/>
            </a:pPr>
            <a:r>
              <a:rPr lang="en-US" sz="2800" kern="0" dirty="0" smtClean="0">
                <a:solidFill>
                  <a:srgbClr val="003366"/>
                </a:solidFill>
                <a:latin typeface="Arial"/>
              </a:rPr>
              <a:t>  </a:t>
            </a:r>
            <a:r>
              <a:rPr lang="en-US" sz="3300" kern="0" dirty="0" smtClean="0">
                <a:solidFill>
                  <a:srgbClr val="003366"/>
                </a:solidFill>
                <a:latin typeface="Arial"/>
              </a:rPr>
              <a:t>The </a:t>
            </a:r>
            <a:r>
              <a:rPr lang="en-US" sz="3300" kern="0" dirty="0">
                <a:solidFill>
                  <a:srgbClr val="003366"/>
                </a:solidFill>
                <a:latin typeface="Arial"/>
              </a:rPr>
              <a:t>word hypothesis is made up of two Greek </a:t>
            </a:r>
            <a:r>
              <a:rPr lang="en-US" sz="3300" kern="0" dirty="0" smtClean="0">
                <a:solidFill>
                  <a:srgbClr val="003366"/>
                </a:solidFill>
                <a:latin typeface="Arial"/>
              </a:rPr>
              <a:t> roots </a:t>
            </a:r>
            <a:r>
              <a:rPr lang="en-US" sz="3300" kern="0" dirty="0">
                <a:solidFill>
                  <a:srgbClr val="003366"/>
                </a:solidFill>
                <a:latin typeface="Arial"/>
              </a:rPr>
              <a:t>: </a:t>
            </a:r>
            <a:r>
              <a:rPr lang="fr-FR" sz="3300" kern="0" dirty="0">
                <a:solidFill>
                  <a:srgbClr val="003366"/>
                </a:solidFill>
                <a:latin typeface="Arial"/>
              </a:rPr>
              <a:t>Hypo + </a:t>
            </a:r>
            <a:r>
              <a:rPr lang="fr-FR" sz="3300" kern="0" dirty="0" err="1">
                <a:solidFill>
                  <a:srgbClr val="003366"/>
                </a:solidFill>
                <a:latin typeface="Arial"/>
              </a:rPr>
              <a:t>thesis</a:t>
            </a:r>
            <a:r>
              <a:rPr lang="fr-FR" sz="3300" kern="0" dirty="0">
                <a:solidFill>
                  <a:srgbClr val="003366"/>
                </a:solidFill>
                <a:latin typeface="Arial"/>
              </a:rPr>
              <a:t> = </a:t>
            </a:r>
            <a:r>
              <a:rPr lang="fr-FR" sz="3300" kern="0" dirty="0" err="1">
                <a:solidFill>
                  <a:srgbClr val="003366"/>
                </a:solidFill>
                <a:latin typeface="Arial"/>
              </a:rPr>
              <a:t>Hypothesis</a:t>
            </a:r>
            <a:endParaRPr lang="fr-FR" sz="3300" kern="0" dirty="0">
              <a:solidFill>
                <a:srgbClr val="003366"/>
              </a:solidFill>
              <a:latin typeface="Arial"/>
            </a:endParaRPr>
          </a:p>
          <a:p>
            <a:pPr>
              <a:buNone/>
            </a:pPr>
            <a:endParaRPr lang="en-US" dirty="0" smtClean="0"/>
          </a:p>
          <a:p>
            <a:pPr>
              <a:buNone/>
            </a:pPr>
            <a:r>
              <a:rPr lang="en-US" dirty="0" smtClean="0"/>
              <a:t>‘</a:t>
            </a:r>
            <a:r>
              <a:rPr lang="en-US" dirty="0">
                <a:latin typeface="Arial Rounded MT Bold" pitchFamily="34" charset="0"/>
              </a:rPr>
              <a:t>hypo’  -&gt; Tentative or subject to  </a:t>
            </a:r>
          </a:p>
          <a:p>
            <a:pPr>
              <a:buNone/>
            </a:pPr>
            <a:r>
              <a:rPr lang="en-US" dirty="0">
                <a:latin typeface="Arial Rounded MT Bold" pitchFamily="34" charset="0"/>
              </a:rPr>
              <a:t>    		   verification.</a:t>
            </a:r>
          </a:p>
          <a:p>
            <a:pPr>
              <a:buNone/>
            </a:pPr>
            <a:r>
              <a:rPr lang="en-US" dirty="0">
                <a:latin typeface="Arial Rounded MT Bold" pitchFamily="34" charset="0"/>
              </a:rPr>
              <a:t> ‘thesis’ -&gt;statement about solution of a  			problem.</a:t>
            </a:r>
          </a:p>
          <a:p>
            <a:pPr>
              <a:buNone/>
            </a:pPr>
            <a:endParaRPr lang="en-US" dirty="0">
              <a:latin typeface="Arial Rounded MT Bold" pitchFamily="34" charset="0"/>
            </a:endParaRPr>
          </a:p>
          <a:p>
            <a:pPr>
              <a:buNone/>
            </a:pPr>
            <a:r>
              <a:rPr lang="en-US" dirty="0">
                <a:latin typeface="Arial Rounded MT Bold" pitchFamily="34" charset="0"/>
              </a:rPr>
              <a:t>Hypothesis -&gt; A solution of a problem that is to be verified </a:t>
            </a:r>
            <a:r>
              <a:rPr lang="en-US" dirty="0" smtClean="0">
                <a:latin typeface="Arial Rounded MT Bold" pitchFamily="34" charset="0"/>
              </a:rPr>
              <a:t>empirically and </a:t>
            </a:r>
            <a:r>
              <a:rPr lang="en-US" dirty="0">
                <a:latin typeface="Arial Rounded MT Bold" pitchFamily="34" charset="0"/>
              </a:rPr>
              <a:t>based on some rationale</a:t>
            </a:r>
            <a:r>
              <a:rPr lang="en-US" dirty="0"/>
              <a:t>.</a:t>
            </a:r>
          </a:p>
          <a:p>
            <a:pPr marL="0" indent="0">
              <a:buNone/>
            </a:pPr>
            <a:endParaRPr lang="en-IN" dirty="0"/>
          </a:p>
        </p:txBody>
      </p:sp>
    </p:spTree>
    <p:extLst>
      <p:ext uri="{BB962C8B-B14F-4D97-AF65-F5344CB8AC3E}">
        <p14:creationId xmlns:p14="http://schemas.microsoft.com/office/powerpoint/2010/main" val="1667053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hi-IN" b="1" dirty="0" smtClean="0"/>
              <a:t>परिकल्पना</a:t>
            </a:r>
            <a:r>
              <a:rPr lang="hi-IN" b="1" dirty="0"/>
              <a:t>" </a:t>
            </a:r>
            <a:r>
              <a:rPr lang="hi-IN" b="1" dirty="0" smtClean="0"/>
              <a:t>का </a:t>
            </a:r>
            <a:r>
              <a:rPr lang="hi-IN" b="1" dirty="0"/>
              <a:t>अर्थ </a:t>
            </a:r>
            <a:br>
              <a:rPr lang="hi-IN" b="1" dirty="0"/>
            </a:b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endParaRPr lang="en-IN" dirty="0"/>
          </a:p>
          <a:p>
            <a:pPr marL="0" indent="0">
              <a:buNone/>
            </a:pPr>
            <a:r>
              <a:rPr lang="hi-IN" dirty="0"/>
              <a:t>शब्द "</a:t>
            </a:r>
            <a:r>
              <a:rPr lang="en-IN" dirty="0"/>
              <a:t>hypothesis" </a:t>
            </a:r>
            <a:r>
              <a:rPr lang="hi-IN" dirty="0"/>
              <a:t>दो ग्रीक मूलों से बना है: </a:t>
            </a:r>
            <a:r>
              <a:rPr lang="en-IN" dirty="0"/>
              <a:t>Hypo + thesis = Hypothesis</a:t>
            </a:r>
          </a:p>
          <a:p>
            <a:pPr marL="0" indent="0">
              <a:buNone/>
            </a:pPr>
            <a:endParaRPr lang="en-IN" dirty="0"/>
          </a:p>
          <a:p>
            <a:pPr marL="0" indent="0">
              <a:buNone/>
            </a:pPr>
            <a:r>
              <a:rPr lang="en-IN" dirty="0"/>
              <a:t>‘hypo’ -&gt; </a:t>
            </a:r>
            <a:r>
              <a:rPr lang="hi-IN" dirty="0"/>
              <a:t>अस्थायी या सत्यापन के अधीन।</a:t>
            </a:r>
          </a:p>
          <a:p>
            <a:pPr marL="0" indent="0">
              <a:buNone/>
            </a:pPr>
            <a:r>
              <a:rPr lang="hi-IN" dirty="0"/>
              <a:t>‘</a:t>
            </a:r>
            <a:r>
              <a:rPr lang="en-IN" dirty="0"/>
              <a:t>thesis’ -&gt; </a:t>
            </a:r>
            <a:r>
              <a:rPr lang="hi-IN" dirty="0"/>
              <a:t>किसी समस्या के समाधान के बारे में कथन।</a:t>
            </a:r>
          </a:p>
          <a:p>
            <a:pPr marL="0" indent="0">
              <a:buNone/>
            </a:pPr>
            <a:endParaRPr lang="hi-IN" dirty="0"/>
          </a:p>
          <a:p>
            <a:pPr marL="0" indent="0">
              <a:buNone/>
            </a:pPr>
            <a:r>
              <a:rPr lang="en-IN" dirty="0"/>
              <a:t>Hypothesis -&gt; </a:t>
            </a:r>
            <a:r>
              <a:rPr lang="hi-IN" dirty="0"/>
              <a:t>एक समस्या का समाधान जो अनुभवजन्य रूप से सत्यापित किया जाना है और किसी तर्क पर आधारित है।</a:t>
            </a:r>
            <a:endParaRPr lang="en-IN" dirty="0"/>
          </a:p>
        </p:txBody>
      </p:sp>
    </p:spTree>
    <p:extLst>
      <p:ext uri="{BB962C8B-B14F-4D97-AF65-F5344CB8AC3E}">
        <p14:creationId xmlns:p14="http://schemas.microsoft.com/office/powerpoint/2010/main" val="3814634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008112"/>
          </a:xfrm>
        </p:spPr>
        <p:txBody>
          <a:bodyPr>
            <a:normAutofit fontScale="90000"/>
          </a:bodyPr>
          <a:lstStyle/>
          <a:p>
            <a:r>
              <a:rPr lang="en-IN" b="1" dirty="0" smtClean="0"/>
              <a:t/>
            </a:r>
            <a:br>
              <a:rPr lang="en-IN" b="1" dirty="0" smtClean="0"/>
            </a:br>
            <a:r>
              <a:rPr lang="en-IN" b="1" dirty="0" smtClean="0"/>
              <a:t>DEFINITIONS </a:t>
            </a:r>
            <a:r>
              <a:rPr lang="en-IN" b="1" dirty="0"/>
              <a:t>OF HYPOTHESIS  </a:t>
            </a:r>
            <a:r>
              <a:rPr lang="en-IN" dirty="0"/>
              <a:t/>
            </a:r>
            <a:br>
              <a:rPr lang="en-IN" dirty="0"/>
            </a:br>
            <a:endParaRPr lang="en-IN" dirty="0"/>
          </a:p>
        </p:txBody>
      </p:sp>
      <p:sp>
        <p:nvSpPr>
          <p:cNvPr id="3" name="Content Placeholder 2"/>
          <p:cNvSpPr>
            <a:spLocks noGrp="1"/>
          </p:cNvSpPr>
          <p:nvPr>
            <p:ph idx="1"/>
          </p:nvPr>
        </p:nvSpPr>
        <p:spPr>
          <a:xfrm>
            <a:off x="395536" y="1268760"/>
            <a:ext cx="8445624" cy="5184576"/>
          </a:xfrm>
        </p:spPr>
        <p:txBody>
          <a:bodyPr>
            <a:normAutofit fontScale="47500" lnSpcReduction="20000"/>
          </a:bodyPr>
          <a:lstStyle/>
          <a:p>
            <a:r>
              <a:rPr lang="en-IN" sz="5100" b="1" dirty="0" smtClean="0"/>
              <a:t>Lundberg-</a:t>
            </a:r>
            <a:r>
              <a:rPr lang="en-IN" sz="5100" dirty="0" smtClean="0"/>
              <a:t>A Hypothesis is a tentative generalisation, the validity of which remains to be tested. In its most elementary stages, the hypothesis may be any hunch, guess imaginative idea or Intuition whatsoever which becomes the basis of action or Investigation</a:t>
            </a:r>
            <a:r>
              <a:rPr lang="en-IN" sz="5100" dirty="0"/>
              <a:t>.</a:t>
            </a:r>
          </a:p>
          <a:p>
            <a:r>
              <a:rPr lang="en-IN" sz="5100" b="1" dirty="0" err="1" smtClean="0"/>
              <a:t>Bogardus</a:t>
            </a:r>
            <a:r>
              <a:rPr lang="en-IN" sz="5100" b="1" dirty="0" smtClean="0"/>
              <a:t> – </a:t>
            </a:r>
            <a:r>
              <a:rPr lang="en-IN" sz="5100" dirty="0" smtClean="0"/>
              <a:t>A Hypothesis is a proposition to be tested</a:t>
            </a:r>
            <a:r>
              <a:rPr lang="en-IN" sz="5100" dirty="0"/>
              <a:t>.</a:t>
            </a:r>
          </a:p>
          <a:p>
            <a:r>
              <a:rPr lang="en-IN" sz="5100" b="1" dirty="0" smtClean="0"/>
              <a:t>Goode and </a:t>
            </a:r>
            <a:r>
              <a:rPr lang="en-IN" sz="5100" b="1" dirty="0" err="1" smtClean="0"/>
              <a:t>Hatt</a:t>
            </a:r>
            <a:r>
              <a:rPr lang="en-IN" sz="5100" b="1" dirty="0" smtClean="0"/>
              <a:t> -</a:t>
            </a:r>
            <a:r>
              <a:rPr lang="en-IN" sz="5100" dirty="0" smtClean="0"/>
              <a:t>It is a proposition which can be put to test to determinants validity</a:t>
            </a:r>
            <a:r>
              <a:rPr lang="en-IN" sz="5100" dirty="0"/>
              <a:t>.</a:t>
            </a:r>
          </a:p>
          <a:p>
            <a:r>
              <a:rPr lang="en-IN" sz="5100" b="1" dirty="0" smtClean="0"/>
              <a:t>P. V. </a:t>
            </a:r>
            <a:r>
              <a:rPr lang="en-IN" sz="5100" b="1" dirty="0" err="1" smtClean="0"/>
              <a:t>Yaung</a:t>
            </a:r>
            <a:r>
              <a:rPr lang="en-IN" sz="5100" b="1" dirty="0" smtClean="0"/>
              <a:t> -</a:t>
            </a:r>
            <a:r>
              <a:rPr lang="en-IN" sz="5100" dirty="0" smtClean="0"/>
              <a:t>The idea of ​​ a temporary but central importance that be comes the basis of useful research is called a working hypothesis</a:t>
            </a:r>
            <a:r>
              <a:rPr lang="en-IN" sz="5100" dirty="0"/>
              <a:t>.</a:t>
            </a:r>
          </a:p>
          <a:p>
            <a:r>
              <a:rPr lang="en-IN" sz="5100" b="1" dirty="0" smtClean="0"/>
              <a:t>F. N. </a:t>
            </a:r>
            <a:r>
              <a:rPr lang="en-IN" sz="5100" b="1" dirty="0" err="1" smtClean="0"/>
              <a:t>Kerlinger</a:t>
            </a:r>
            <a:r>
              <a:rPr lang="en-IN" sz="5100" b="1" dirty="0" smtClean="0"/>
              <a:t>- </a:t>
            </a:r>
            <a:r>
              <a:rPr lang="en-IN" sz="5100" dirty="0" smtClean="0"/>
              <a:t>A hypothesis is a description of the relationship of two or more variables</a:t>
            </a:r>
            <a:r>
              <a:rPr lang="en-IN" sz="5100" dirty="0"/>
              <a:t>.</a:t>
            </a:r>
          </a:p>
          <a:p>
            <a:r>
              <a:rPr lang="en-IN" sz="5100" b="1" dirty="0" smtClean="0"/>
              <a:t>Townsend-</a:t>
            </a:r>
            <a:r>
              <a:rPr lang="en-IN" sz="5100" dirty="0" smtClean="0"/>
              <a:t>Hypothesis is suggested answer to a problem in the research studies</a:t>
            </a:r>
            <a:r>
              <a:rPr lang="en-IN" sz="5100" dirty="0"/>
              <a:t>.</a:t>
            </a:r>
          </a:p>
          <a:p>
            <a:pPr marL="0" indent="0">
              <a:buNone/>
            </a:pPr>
            <a:endParaRPr lang="en-IN" dirty="0"/>
          </a:p>
        </p:txBody>
      </p:sp>
    </p:spTree>
    <p:extLst>
      <p:ext uri="{BB962C8B-B14F-4D97-AF65-F5344CB8AC3E}">
        <p14:creationId xmlns:p14="http://schemas.microsoft.com/office/powerpoint/2010/main" val="3259595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endParaRPr lang="en-IN" dirty="0"/>
          </a:p>
        </p:txBody>
      </p:sp>
      <p:sp>
        <p:nvSpPr>
          <p:cNvPr id="3" name="Content Placeholder 2"/>
          <p:cNvSpPr>
            <a:spLocks noGrp="1"/>
          </p:cNvSpPr>
          <p:nvPr>
            <p:ph idx="1"/>
          </p:nvPr>
        </p:nvSpPr>
        <p:spPr>
          <a:xfrm>
            <a:off x="251520" y="1340768"/>
            <a:ext cx="8712968" cy="4785395"/>
          </a:xfrm>
        </p:spPr>
        <p:txBody>
          <a:bodyPr>
            <a:normAutofit fontScale="77500" lnSpcReduction="20000"/>
          </a:bodyPr>
          <a:lstStyle/>
          <a:p>
            <a:pPr marL="0" indent="0">
              <a:buNone/>
            </a:pPr>
            <a:r>
              <a:rPr lang="hi-IN" b="1" dirty="0"/>
              <a:t>लुंडबर्ग-</a:t>
            </a:r>
            <a:r>
              <a:rPr lang="hi-IN" dirty="0"/>
              <a:t> परिकल्पना एक अस्थायी सामान्यीकरण है, जिसकी वैधता का परीक्षण किया जाना बाकी है। अपने सबसे प्रारंभिक चरणों में, परिकल्पना कोई भी अनुमान, कल्पनाशील विचार या अंतर्ज्ञान हो सकता है जो कार्रवाई या जांच का आधार बन जाता है। </a:t>
            </a:r>
            <a:endParaRPr lang="en-US" dirty="0" smtClean="0"/>
          </a:p>
          <a:p>
            <a:pPr marL="0" indent="0">
              <a:buNone/>
            </a:pPr>
            <a:r>
              <a:rPr lang="hi-IN" b="1" dirty="0" smtClean="0"/>
              <a:t>बोगार्डस </a:t>
            </a:r>
            <a:r>
              <a:rPr lang="hi-IN" b="1" dirty="0"/>
              <a:t>-</a:t>
            </a:r>
            <a:r>
              <a:rPr lang="hi-IN" dirty="0"/>
              <a:t> परिकल्पना एक प्रस्ताव है जिसका परीक्षण किया जाना चाहिए। </a:t>
            </a:r>
            <a:endParaRPr lang="en-US" dirty="0" smtClean="0"/>
          </a:p>
          <a:p>
            <a:pPr marL="0" indent="0">
              <a:buNone/>
            </a:pPr>
            <a:r>
              <a:rPr lang="hi-IN" b="1" dirty="0" smtClean="0"/>
              <a:t>गुड </a:t>
            </a:r>
            <a:r>
              <a:rPr lang="hi-IN" b="1" dirty="0"/>
              <a:t>और हैट </a:t>
            </a:r>
            <a:r>
              <a:rPr lang="hi-IN" dirty="0"/>
              <a:t>- यह एक प्रस्ताव है जिसे निर्धारक वैधता के लिए परीक्षण के लिए रखा जा सकता है। </a:t>
            </a:r>
            <a:endParaRPr lang="en-US" dirty="0" smtClean="0"/>
          </a:p>
          <a:p>
            <a:pPr marL="0" indent="0">
              <a:buNone/>
            </a:pPr>
            <a:r>
              <a:rPr lang="hi-IN" b="1" dirty="0" smtClean="0"/>
              <a:t>पी</a:t>
            </a:r>
            <a:r>
              <a:rPr lang="hi-IN" b="1" dirty="0"/>
              <a:t>. वी. यंग - </a:t>
            </a:r>
            <a:r>
              <a:rPr lang="hi-IN" dirty="0"/>
              <a:t>एक अस्थायी लेकिन केंद्रीय महत्व का विचार जो उपयोगी शोध का आधार बनता है उसे कार्यशील परिकल्पना कहा जाता है। </a:t>
            </a:r>
            <a:r>
              <a:rPr lang="en-US" dirty="0" smtClean="0"/>
              <a:t>  </a:t>
            </a:r>
            <a:r>
              <a:rPr lang="hi-IN" b="1" dirty="0" smtClean="0"/>
              <a:t>एफ</a:t>
            </a:r>
            <a:r>
              <a:rPr lang="hi-IN" b="1" dirty="0"/>
              <a:t>. एन. करलिंगर </a:t>
            </a:r>
            <a:r>
              <a:rPr lang="hi-IN" dirty="0"/>
              <a:t>- एक परिकल्पना दो या दो से अधिक चर के संबंधों का विवरण है। </a:t>
            </a:r>
            <a:endParaRPr lang="en-US" dirty="0" smtClean="0"/>
          </a:p>
          <a:p>
            <a:pPr marL="0" indent="0">
              <a:buNone/>
            </a:pPr>
            <a:r>
              <a:rPr lang="hi-IN" b="1" dirty="0" smtClean="0"/>
              <a:t>टाउनसेंड</a:t>
            </a:r>
            <a:r>
              <a:rPr lang="hi-IN" dirty="0" smtClean="0"/>
              <a:t> </a:t>
            </a:r>
            <a:r>
              <a:rPr lang="hi-IN" dirty="0"/>
              <a:t>- परिकल्पना शोध अध्ययनों में किसी समस्या का सुझाया गया उत्तर है।</a:t>
            </a:r>
            <a:endParaRPr lang="en-IN" dirty="0"/>
          </a:p>
        </p:txBody>
      </p:sp>
    </p:spTree>
    <p:extLst>
      <p:ext uri="{BB962C8B-B14F-4D97-AF65-F5344CB8AC3E}">
        <p14:creationId xmlns:p14="http://schemas.microsoft.com/office/powerpoint/2010/main" val="2097980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8448"/>
          </a:xfrm>
        </p:spPr>
        <p:txBody>
          <a:bodyPr/>
          <a:lstStyle/>
          <a:p>
            <a:r>
              <a:rPr lang="en-US" dirty="0" smtClean="0"/>
              <a:t>Types of hypothesis </a:t>
            </a:r>
            <a:endParaRPr lang="en-IN" dirty="0"/>
          </a:p>
        </p:txBody>
      </p:sp>
      <p:sp>
        <p:nvSpPr>
          <p:cNvPr id="3" name="Content Placeholder 2"/>
          <p:cNvSpPr>
            <a:spLocks noGrp="1"/>
          </p:cNvSpPr>
          <p:nvPr>
            <p:ph idx="1"/>
          </p:nvPr>
        </p:nvSpPr>
        <p:spPr>
          <a:xfrm>
            <a:off x="457200" y="1268760"/>
            <a:ext cx="8363272" cy="4857403"/>
          </a:xfrm>
        </p:spPr>
        <p:txBody>
          <a:bodyPr>
            <a:normAutofit fontScale="62500" lnSpcReduction="20000"/>
          </a:bodyPr>
          <a:lstStyle/>
          <a:p>
            <a:endParaRPr lang="en-US" b="1" dirty="0" smtClean="0"/>
          </a:p>
          <a:p>
            <a:r>
              <a:rPr lang="en-US" b="1" dirty="0" smtClean="0"/>
              <a:t>Simple </a:t>
            </a:r>
            <a:r>
              <a:rPr lang="en-US" b="1" dirty="0"/>
              <a:t>hypothesis</a:t>
            </a:r>
            <a:r>
              <a:rPr lang="en-US" dirty="0"/>
              <a:t>: This type of hypothesis suggests there is a relationship between one independent variable and one dependent variable</a:t>
            </a:r>
            <a:r>
              <a:rPr lang="en-US" dirty="0" smtClean="0"/>
              <a:t>.</a:t>
            </a:r>
          </a:p>
          <a:p>
            <a:pPr marL="0" indent="0">
              <a:buNone/>
            </a:pPr>
            <a:r>
              <a:rPr lang="en-US" dirty="0" smtClean="0"/>
              <a:t>      Ex</a:t>
            </a:r>
            <a:r>
              <a:rPr lang="en-US" dirty="0"/>
              <a:t>. Smoking leads to cancer.</a:t>
            </a:r>
          </a:p>
          <a:p>
            <a:r>
              <a:rPr lang="en-US" b="1" dirty="0"/>
              <a:t>Complex hypothesis</a:t>
            </a:r>
            <a:r>
              <a:rPr lang="en-US" dirty="0"/>
              <a:t>: This type suggests a relationship between three or more variables, such as two independent and dependent </a:t>
            </a:r>
            <a:r>
              <a:rPr lang="en-US" dirty="0" smtClean="0"/>
              <a:t>variables.</a:t>
            </a:r>
          </a:p>
          <a:p>
            <a:pPr marL="0" indent="0">
              <a:buNone/>
            </a:pPr>
            <a:r>
              <a:rPr lang="en-US" dirty="0" smtClean="0"/>
              <a:t>      Ex</a:t>
            </a:r>
            <a:r>
              <a:rPr lang="en-US" dirty="0"/>
              <a:t>. Smoking and other drugs leads to cancer, tension, </a:t>
            </a:r>
            <a:r>
              <a:rPr lang="en-US" dirty="0" smtClean="0"/>
              <a:t>chest </a:t>
            </a:r>
            <a:r>
              <a:rPr lang="en-IN" dirty="0" smtClean="0"/>
              <a:t>infections </a:t>
            </a:r>
            <a:r>
              <a:rPr lang="en-IN" dirty="0"/>
              <a:t>etc.</a:t>
            </a:r>
            <a:endParaRPr lang="en-US" dirty="0"/>
          </a:p>
          <a:p>
            <a:r>
              <a:rPr lang="en-US" b="1" dirty="0"/>
              <a:t>Null hypothesis</a:t>
            </a:r>
            <a:r>
              <a:rPr lang="en-US" dirty="0"/>
              <a:t>: This hypothesis suggests no relationship exists between two or more variables.</a:t>
            </a:r>
          </a:p>
          <a:p>
            <a:r>
              <a:rPr lang="en-US" b="1" dirty="0"/>
              <a:t>Alternative hypothesis</a:t>
            </a:r>
            <a:r>
              <a:rPr lang="en-US" dirty="0"/>
              <a:t>: This hypothesis states the opposite of the null hypothesis.</a:t>
            </a:r>
          </a:p>
          <a:p>
            <a:r>
              <a:rPr lang="en-US" b="1" dirty="0"/>
              <a:t>Statistical hypothesis</a:t>
            </a:r>
            <a:r>
              <a:rPr lang="en-US" dirty="0"/>
              <a:t>: This hypothesis uses statistical analysis to evaluate a representative population sample and then generalizes the findings to the larger group.</a:t>
            </a:r>
          </a:p>
          <a:p>
            <a:r>
              <a:rPr lang="en-US" b="1" dirty="0"/>
              <a:t>Logical hypothesis</a:t>
            </a:r>
            <a:r>
              <a:rPr lang="en-US" dirty="0"/>
              <a:t>: This hypothesis assumes a relationship between variables without collecting data or evidence.</a:t>
            </a:r>
            <a:endParaRPr lang="en-IN" dirty="0"/>
          </a:p>
          <a:p>
            <a:pPr marL="0" indent="0">
              <a:buNone/>
            </a:pPr>
            <a:endParaRPr lang="en-IN" dirty="0"/>
          </a:p>
        </p:txBody>
      </p:sp>
    </p:spTree>
    <p:extLst>
      <p:ext uri="{BB962C8B-B14F-4D97-AF65-F5344CB8AC3E}">
        <p14:creationId xmlns:p14="http://schemas.microsoft.com/office/powerpoint/2010/main" val="830078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dirty="0"/>
              <a:t>Types of hypothesis </a:t>
            </a:r>
            <a:endParaRPr lang="en-IN" dirty="0"/>
          </a:p>
        </p:txBody>
      </p:sp>
      <p:sp>
        <p:nvSpPr>
          <p:cNvPr id="3" name="Content Placeholder 2"/>
          <p:cNvSpPr>
            <a:spLocks noGrp="1"/>
          </p:cNvSpPr>
          <p:nvPr>
            <p:ph idx="1"/>
          </p:nvPr>
        </p:nvSpPr>
        <p:spPr>
          <a:xfrm>
            <a:off x="467544" y="1484784"/>
            <a:ext cx="8229600" cy="4968552"/>
          </a:xfrm>
        </p:spPr>
        <p:txBody>
          <a:bodyPr>
            <a:normAutofit fontScale="77500" lnSpcReduction="20000"/>
          </a:bodyPr>
          <a:lstStyle/>
          <a:p>
            <a:pPr marL="0" indent="0">
              <a:buNone/>
            </a:pPr>
            <a:endParaRPr lang="en-US" b="1" dirty="0" smtClean="0"/>
          </a:p>
          <a:p>
            <a:pPr marL="0" indent="0">
              <a:buNone/>
            </a:pPr>
            <a:r>
              <a:rPr lang="hi-IN" b="1" dirty="0" smtClean="0"/>
              <a:t>सरल </a:t>
            </a:r>
            <a:r>
              <a:rPr lang="hi-IN" b="1" dirty="0"/>
              <a:t>परिकल्पना</a:t>
            </a:r>
            <a:r>
              <a:rPr lang="hi-IN" dirty="0"/>
              <a:t>: इस प्रकार की परिकल्पना यह सुझाव देती है कि एक स्वतंत्र चर और एक आश्रित चर के बीच संबंध है।</a:t>
            </a:r>
          </a:p>
          <a:p>
            <a:pPr marL="0" indent="0">
              <a:buNone/>
            </a:pPr>
            <a:r>
              <a:rPr lang="hi-IN" b="1" dirty="0"/>
              <a:t>जटिल परिकल्पना: </a:t>
            </a:r>
            <a:r>
              <a:rPr lang="hi-IN" dirty="0"/>
              <a:t>यह प्रकार तीन या अधिक चर, जैसे दो स्वतंत्र और आश्रित चर के बीच संबंध का सुझाव देता है।</a:t>
            </a:r>
          </a:p>
          <a:p>
            <a:pPr marL="0" indent="0">
              <a:buNone/>
            </a:pPr>
            <a:r>
              <a:rPr lang="hi-IN" b="1" dirty="0"/>
              <a:t>शून्य परिकल्पना</a:t>
            </a:r>
            <a:r>
              <a:rPr lang="hi-IN" dirty="0"/>
              <a:t>: यह परिकल्पना यह सुझाव देती है कि दो या अधिक चर के बीच कोई संबंध नहीं है।</a:t>
            </a:r>
          </a:p>
          <a:p>
            <a:pPr marL="0" indent="0">
              <a:buNone/>
            </a:pPr>
            <a:r>
              <a:rPr lang="hi-IN" b="1" dirty="0"/>
              <a:t>वैकल्पिक परिकल्पना</a:t>
            </a:r>
            <a:r>
              <a:rPr lang="hi-IN" dirty="0"/>
              <a:t>: यह परिकल्पना शून्य परिकल्पना के विपरीत बताती है।</a:t>
            </a:r>
          </a:p>
          <a:p>
            <a:pPr marL="0" indent="0">
              <a:buNone/>
            </a:pPr>
            <a:r>
              <a:rPr lang="hi-IN" b="1" dirty="0"/>
              <a:t>सांख्यिकीय परिकल्पना</a:t>
            </a:r>
            <a:r>
              <a:rPr lang="hi-IN" dirty="0"/>
              <a:t>: यह परिकल्पना प्रतिनिधि जनसंख्या नमूने का मूल्यांकन करने के लिए सांख्यिकीय विश्लेषण का उपयोग करती है और फिर निष्कर्षों को बड़े समूह में सामान्यीकृत करती है।</a:t>
            </a:r>
          </a:p>
          <a:p>
            <a:pPr marL="0" indent="0">
              <a:buNone/>
            </a:pPr>
            <a:r>
              <a:rPr lang="hi-IN" b="1" dirty="0"/>
              <a:t>तार्किक परिकल्पना: </a:t>
            </a:r>
            <a:r>
              <a:rPr lang="hi-IN" dirty="0"/>
              <a:t>यह परिकल्पना डेटा या साक्ष्य एकत्र किए बिना चर के बीच संबंध मानती है।</a:t>
            </a:r>
            <a:endParaRPr lang="en-IN" dirty="0"/>
          </a:p>
        </p:txBody>
      </p:sp>
    </p:spTree>
    <p:extLst>
      <p:ext uri="{BB962C8B-B14F-4D97-AF65-F5344CB8AC3E}">
        <p14:creationId xmlns:p14="http://schemas.microsoft.com/office/powerpoint/2010/main" val="128536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MPED 1ST SEM.SYLLABUS</a:t>
            </a:r>
            <a:endParaRPr lang="en-IN" dirty="0"/>
          </a:p>
        </p:txBody>
      </p:sp>
      <p:sp>
        <p:nvSpPr>
          <p:cNvPr id="3" name="Content Placeholder 2"/>
          <p:cNvSpPr>
            <a:spLocks noGrp="1"/>
          </p:cNvSpPr>
          <p:nvPr>
            <p:ph idx="1"/>
          </p:nvPr>
        </p:nvSpPr>
        <p:spPr/>
        <p:txBody>
          <a:bodyPr/>
          <a:lstStyle/>
          <a:p>
            <a:pPr marL="0" indent="0">
              <a:buNone/>
            </a:pPr>
            <a:r>
              <a:rPr lang="en-US" dirty="0" smtClean="0"/>
              <a:t>Unit I- Introduction: </a:t>
            </a:r>
            <a:r>
              <a:rPr lang="en-US" sz="3600" b="1" dirty="0" smtClean="0"/>
              <a:t>2</a:t>
            </a:r>
            <a:r>
              <a:rPr lang="en-US" sz="3600" b="1" baseline="30000" dirty="0" smtClean="0"/>
              <a:t>nd</a:t>
            </a:r>
            <a:r>
              <a:rPr lang="en-US" sz="3600" b="1" dirty="0" smtClean="0"/>
              <a:t> Part</a:t>
            </a:r>
          </a:p>
          <a:p>
            <a:pPr marL="0" indent="0">
              <a:buNone/>
            </a:pPr>
            <a:r>
              <a:rPr lang="en-US" dirty="0" smtClean="0"/>
              <a:t>Formulation and Development of Research Problem: Location of Research Problem, Criterion in Selecting the Research problem, Hypothesis.</a:t>
            </a:r>
            <a:endParaRPr lang="en-IN" dirty="0"/>
          </a:p>
        </p:txBody>
      </p:sp>
    </p:spTree>
    <p:extLst>
      <p:ext uri="{BB962C8B-B14F-4D97-AF65-F5344CB8AC3E}">
        <p14:creationId xmlns:p14="http://schemas.microsoft.com/office/powerpoint/2010/main" val="671689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US" sz="3200" b="1" dirty="0" smtClean="0"/>
              <a:t>Formulation and Development of Research Problem</a:t>
            </a:r>
            <a:endParaRPr lang="en-IN" sz="3200" b="1" dirty="0"/>
          </a:p>
        </p:txBody>
      </p:sp>
      <p:sp>
        <p:nvSpPr>
          <p:cNvPr id="3" name="Content Placeholder 2"/>
          <p:cNvSpPr>
            <a:spLocks noGrp="1"/>
          </p:cNvSpPr>
          <p:nvPr>
            <p:ph idx="1"/>
          </p:nvPr>
        </p:nvSpPr>
        <p:spPr>
          <a:xfrm>
            <a:off x="251520" y="1196752"/>
            <a:ext cx="8712968" cy="4929411"/>
          </a:xfrm>
        </p:spPr>
        <p:txBody>
          <a:bodyPr>
            <a:normAutofit fontScale="70000" lnSpcReduction="20000"/>
          </a:bodyPr>
          <a:lstStyle/>
          <a:p>
            <a:pPr marL="0" indent="0">
              <a:buNone/>
            </a:pPr>
            <a:r>
              <a:rPr lang="en-US" b="1" dirty="0" smtClean="0"/>
              <a:t>RESEARCH PROBLEM</a:t>
            </a:r>
          </a:p>
          <a:p>
            <a:pPr marL="0" indent="0">
              <a:buNone/>
            </a:pPr>
            <a:r>
              <a:rPr lang="en-US" dirty="0" smtClean="0"/>
              <a:t>The obstacles which hinder our path are regarded as problem. Different definitions of the problem are given below;</a:t>
            </a:r>
          </a:p>
          <a:p>
            <a:pPr marL="0" indent="0">
              <a:buNone/>
            </a:pPr>
            <a:r>
              <a:rPr lang="en-US" dirty="0" smtClean="0"/>
              <a:t>"Problem is the obstacle in the path of satisfying our needs .“</a:t>
            </a:r>
          </a:p>
          <a:p>
            <a:pPr marL="0" indent="0">
              <a:buNone/>
            </a:pPr>
            <a:r>
              <a:rPr lang="en-US" b="1" dirty="0" smtClean="0"/>
              <a:t>John  </a:t>
            </a:r>
            <a:r>
              <a:rPr lang="en-US" b="1" dirty="0" err="1" smtClean="0"/>
              <a:t>Geoffery</a:t>
            </a:r>
            <a:endParaRPr lang="en-US" b="1" dirty="0" smtClean="0"/>
          </a:p>
          <a:p>
            <a:pPr marL="0" indent="0">
              <a:buNone/>
            </a:pPr>
            <a:r>
              <a:rPr lang="en-US" dirty="0" smtClean="0"/>
              <a:t>“Problem is a question which is to be solved. "</a:t>
            </a:r>
            <a:r>
              <a:rPr lang="en-US" b="1" dirty="0" smtClean="0"/>
              <a:t>John. G. </a:t>
            </a:r>
            <a:r>
              <a:rPr lang="en-US" b="1" dirty="0" err="1" smtClean="0"/>
              <a:t>Tornsand</a:t>
            </a:r>
            <a:endParaRPr lang="en-US" b="1" dirty="0" smtClean="0"/>
          </a:p>
          <a:p>
            <a:pPr marL="0" indent="0">
              <a:buNone/>
            </a:pPr>
            <a:r>
              <a:rPr lang="en-US" dirty="0" smtClean="0"/>
              <a:t>"To define a problem means to put a fence around it, to separate it by careful distinctions from like questions found in related situations of need.“</a:t>
            </a:r>
          </a:p>
          <a:p>
            <a:pPr marL="0" indent="0">
              <a:buNone/>
            </a:pPr>
            <a:r>
              <a:rPr lang="en-US" dirty="0"/>
              <a:t> </a:t>
            </a:r>
            <a:r>
              <a:rPr lang="en-US" b="1" dirty="0" smtClean="0"/>
              <a:t>Whitney</a:t>
            </a:r>
          </a:p>
          <a:p>
            <a:pPr marL="0" indent="0">
              <a:buNone/>
            </a:pPr>
            <a:r>
              <a:rPr lang="en-US" dirty="0" smtClean="0"/>
              <a:t>"A problem is a question proposed for a solution generally speaking a problem exists when there is a no available answer to same question.</a:t>
            </a:r>
          </a:p>
          <a:p>
            <a:pPr marL="0" indent="0">
              <a:buNone/>
            </a:pPr>
            <a:r>
              <a:rPr lang="en-US" dirty="0" smtClean="0"/>
              <a:t>"</a:t>
            </a:r>
            <a:r>
              <a:rPr lang="en-US" b="1" dirty="0" smtClean="0"/>
              <a:t>J.C. Townsend</a:t>
            </a:r>
          </a:p>
          <a:p>
            <a:pPr marL="0" indent="0">
              <a:buNone/>
            </a:pPr>
            <a:r>
              <a:rPr lang="en-US" dirty="0" smtClean="0"/>
              <a:t>“A problem is an interrogative sentence or statement that asks: What relation exists between two or more variables ?“  </a:t>
            </a:r>
            <a:r>
              <a:rPr lang="en-US" b="1" dirty="0" smtClean="0"/>
              <a:t>F.N. </a:t>
            </a:r>
            <a:r>
              <a:rPr lang="en-US" b="1" dirty="0" err="1" smtClean="0"/>
              <a:t>Kerlinger</a:t>
            </a:r>
            <a:endParaRPr lang="en-IN" b="1" dirty="0"/>
          </a:p>
        </p:txBody>
      </p:sp>
    </p:spTree>
    <p:extLst>
      <p:ext uri="{BB962C8B-B14F-4D97-AF65-F5344CB8AC3E}">
        <p14:creationId xmlns:p14="http://schemas.microsoft.com/office/powerpoint/2010/main" val="123083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634082"/>
          </a:xfrm>
        </p:spPr>
        <p:txBody>
          <a:bodyPr>
            <a:normAutofit/>
          </a:bodyPr>
          <a:lstStyle/>
          <a:p>
            <a:r>
              <a:rPr lang="hi-IN" sz="3200" dirty="0" smtClean="0"/>
              <a:t>अनुसंधान समस्या का निरूपण और विकास</a:t>
            </a:r>
            <a:endParaRPr lang="en-IN" sz="3200" dirty="0"/>
          </a:p>
        </p:txBody>
      </p:sp>
      <p:sp>
        <p:nvSpPr>
          <p:cNvPr id="3" name="Content Placeholder 2"/>
          <p:cNvSpPr>
            <a:spLocks noGrp="1"/>
          </p:cNvSpPr>
          <p:nvPr>
            <p:ph idx="1"/>
          </p:nvPr>
        </p:nvSpPr>
        <p:spPr>
          <a:xfrm>
            <a:off x="457200" y="836712"/>
            <a:ext cx="8229600" cy="5289451"/>
          </a:xfrm>
        </p:spPr>
        <p:txBody>
          <a:bodyPr>
            <a:normAutofit fontScale="70000" lnSpcReduction="20000"/>
          </a:bodyPr>
          <a:lstStyle/>
          <a:p>
            <a:pPr marL="0" indent="0">
              <a:buNone/>
            </a:pPr>
            <a:r>
              <a:rPr lang="hi-IN" b="1" dirty="0" smtClean="0"/>
              <a:t>समस्या की परिभाषाएँ:</a:t>
            </a:r>
            <a:endParaRPr lang="en-US" b="1" dirty="0" smtClean="0"/>
          </a:p>
          <a:p>
            <a:pPr marL="0" indent="0">
              <a:buNone/>
            </a:pPr>
            <a:r>
              <a:rPr lang="hi-IN" dirty="0" smtClean="0"/>
              <a:t>जो बाधाएँ हमारे मार्ग में बाधा डालती हैं, उन्हें समस्या माना जाता है। समस्या की विभिन्न परिभाषाएँ नीचे दी गई हैं;</a:t>
            </a:r>
            <a:endParaRPr lang="en-US" dirty="0" smtClean="0"/>
          </a:p>
          <a:p>
            <a:pPr marL="0" indent="0">
              <a:buNone/>
            </a:pPr>
            <a:r>
              <a:rPr lang="hi-IN" dirty="0" smtClean="0"/>
              <a:t>"समस्या हमारी आवश्यकताओं की पूर्ति के मार्ग में बाधा है।“</a:t>
            </a:r>
            <a:endParaRPr lang="en-US" dirty="0" smtClean="0"/>
          </a:p>
          <a:p>
            <a:pPr marL="0" indent="0">
              <a:buNone/>
            </a:pPr>
            <a:r>
              <a:rPr lang="hi-IN" b="1" dirty="0" smtClean="0"/>
              <a:t>जॉन जियोफ़री</a:t>
            </a:r>
            <a:endParaRPr lang="en-US" b="1" dirty="0" smtClean="0"/>
          </a:p>
          <a:p>
            <a:pPr marL="0" indent="0">
              <a:buNone/>
            </a:pPr>
            <a:r>
              <a:rPr lang="hi-IN" dirty="0" smtClean="0"/>
              <a:t>"समस्या एक ऐसा प्रश्न है जिसका समाधान किया जाना है।“</a:t>
            </a:r>
            <a:endParaRPr lang="en-US" dirty="0" smtClean="0"/>
          </a:p>
          <a:p>
            <a:pPr marL="0" indent="0">
              <a:buNone/>
            </a:pPr>
            <a:r>
              <a:rPr lang="hi-IN" b="1" dirty="0" smtClean="0"/>
              <a:t>जॉन. जी. टॉर्नसैंड</a:t>
            </a:r>
            <a:endParaRPr lang="en-US" b="1" dirty="0" smtClean="0"/>
          </a:p>
          <a:p>
            <a:pPr marL="0" indent="0">
              <a:buNone/>
            </a:pPr>
            <a:r>
              <a:rPr lang="hi-IN" dirty="0" smtClean="0"/>
              <a:t>"समस्या को परिभाषित करने का अर्थ है उसके चारों ओर बाड़ लगाना, उसे आवश्यकता की संबंधित स्थितियों में पाए जाने वाले समान प्रश्नों से सावधानीपूर्वक अलग करना।</a:t>
            </a:r>
            <a:endParaRPr lang="en-US" dirty="0" smtClean="0"/>
          </a:p>
          <a:p>
            <a:pPr marL="0" indent="0">
              <a:buNone/>
            </a:pPr>
            <a:r>
              <a:rPr lang="hi-IN" dirty="0" smtClean="0"/>
              <a:t>"</a:t>
            </a:r>
            <a:r>
              <a:rPr lang="hi-IN" b="1" dirty="0" smtClean="0"/>
              <a:t>व्हिटनी</a:t>
            </a:r>
            <a:endParaRPr lang="en-US" b="1" dirty="0" smtClean="0"/>
          </a:p>
          <a:p>
            <a:pPr marL="0" indent="0">
              <a:buNone/>
            </a:pPr>
            <a:r>
              <a:rPr lang="hi-IN" dirty="0" smtClean="0"/>
              <a:t>"समस्या एक ऐसा प्रश्न है जिसका समाधान प्रस्तावित है, आम तौर पर एक समस्या तब होती है जब एक ही प्रश्न का कोई उत्तर उपलब्ध नहीं होता है।</a:t>
            </a:r>
            <a:endParaRPr lang="en-US" dirty="0" smtClean="0"/>
          </a:p>
          <a:p>
            <a:pPr marL="0" indent="0">
              <a:buNone/>
            </a:pPr>
            <a:r>
              <a:rPr lang="hi-IN" dirty="0" smtClean="0"/>
              <a:t>"</a:t>
            </a:r>
            <a:r>
              <a:rPr lang="hi-IN" b="1" dirty="0" smtClean="0"/>
              <a:t>जे.सी. टाउनसेंड</a:t>
            </a:r>
            <a:endParaRPr lang="en-US" b="1" dirty="0" smtClean="0"/>
          </a:p>
          <a:p>
            <a:pPr marL="0" indent="0">
              <a:buNone/>
            </a:pPr>
            <a:r>
              <a:rPr lang="hi-IN" dirty="0" smtClean="0"/>
              <a:t>"समस्या एक प्रश्नवाचक वाक्य या कथन है जो पूछता है: दो या अधिक चरों के बीच क्या संबंध है?"</a:t>
            </a:r>
            <a:r>
              <a:rPr lang="hi-IN" b="1" dirty="0" smtClean="0"/>
              <a:t>एफ.एन. करलिंगर</a:t>
            </a:r>
            <a:endParaRPr lang="en-IN" b="1" dirty="0"/>
          </a:p>
        </p:txBody>
      </p:sp>
    </p:spTree>
    <p:extLst>
      <p:ext uri="{BB962C8B-B14F-4D97-AF65-F5344CB8AC3E}">
        <p14:creationId xmlns:p14="http://schemas.microsoft.com/office/powerpoint/2010/main" val="2872135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IN" dirty="0" smtClean="0"/>
              <a:t> </a:t>
            </a:r>
            <a:r>
              <a:rPr lang="en-IN" dirty="0"/>
              <a:t>Location of Research Problem</a:t>
            </a:r>
          </a:p>
        </p:txBody>
      </p:sp>
      <p:sp>
        <p:nvSpPr>
          <p:cNvPr id="3" name="Content Placeholder 2"/>
          <p:cNvSpPr>
            <a:spLocks noGrp="1"/>
          </p:cNvSpPr>
          <p:nvPr>
            <p:ph idx="1"/>
          </p:nvPr>
        </p:nvSpPr>
        <p:spPr>
          <a:xfrm>
            <a:off x="457200" y="1196752"/>
            <a:ext cx="8229600" cy="4929411"/>
          </a:xfrm>
        </p:spPr>
        <p:txBody>
          <a:bodyPr>
            <a:normAutofit fontScale="85000" lnSpcReduction="10000"/>
          </a:bodyPr>
          <a:lstStyle/>
          <a:p>
            <a:pPr marL="0" indent="0">
              <a:buNone/>
            </a:pPr>
            <a:r>
              <a:rPr lang="en-US" dirty="0"/>
              <a:t>The identification of a research problem is a difficult but an important phase of the entire research process. It requires a great deal of time, energy and logical thinking on the part of the researcher. The following suggestions are </a:t>
            </a:r>
            <a:r>
              <a:rPr lang="en-US" dirty="0" smtClean="0"/>
              <a:t>designed to </a:t>
            </a:r>
            <a:r>
              <a:rPr lang="en-US" dirty="0"/>
              <a:t>provide direction in the search for a research problem. </a:t>
            </a:r>
            <a:endParaRPr lang="en-US" dirty="0" smtClean="0"/>
          </a:p>
          <a:p>
            <a:pPr marL="0" indent="0">
              <a:buNone/>
            </a:pPr>
            <a:endParaRPr lang="en-US" dirty="0" smtClean="0"/>
          </a:p>
          <a:p>
            <a:pPr marL="0" indent="0">
              <a:buNone/>
            </a:pPr>
            <a:r>
              <a:rPr lang="hi-IN" dirty="0"/>
              <a:t>शोध समस्या की पहचान करना संपूर्ण शोध प्रक्रिया का एक कठिन लेकिन महत्वपूर्ण चरण है। यह शोधकर्ता की ओर से बहुत समय, ऊर्जा और तार्किक सोच की आवश्यकता होती है। निम्नलिखित सुझाव शोध समस्या की खोज में मार्गदर्शन प्रदान करने के लिए डिज़ाइन किए गए हैं।"</a:t>
            </a:r>
            <a:endParaRPr lang="en-IN" dirty="0"/>
          </a:p>
        </p:txBody>
      </p:sp>
    </p:spTree>
    <p:extLst>
      <p:ext uri="{BB962C8B-B14F-4D97-AF65-F5344CB8AC3E}">
        <p14:creationId xmlns:p14="http://schemas.microsoft.com/office/powerpoint/2010/main" val="4151580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IN" b="1" dirty="0"/>
              <a:t>LOCATING THE RESEARCH PROBLEM</a:t>
            </a:r>
            <a:endParaRPr lang="en-IN" dirty="0"/>
          </a:p>
        </p:txBody>
      </p:sp>
      <p:sp>
        <p:nvSpPr>
          <p:cNvPr id="3" name="Content Placeholder 2"/>
          <p:cNvSpPr>
            <a:spLocks noGrp="1"/>
          </p:cNvSpPr>
          <p:nvPr>
            <p:ph idx="1"/>
          </p:nvPr>
        </p:nvSpPr>
        <p:spPr>
          <a:xfrm>
            <a:off x="457200" y="1268760"/>
            <a:ext cx="8229600" cy="4857403"/>
          </a:xfrm>
        </p:spPr>
        <p:txBody>
          <a:bodyPr>
            <a:normAutofit fontScale="92500" lnSpcReduction="10000"/>
          </a:bodyPr>
          <a:lstStyle/>
          <a:p>
            <a:pPr marL="0" indent="0">
              <a:buNone/>
            </a:pPr>
            <a:r>
              <a:rPr lang="en-IN" b="1" dirty="0" smtClean="0"/>
              <a:t>The following suggestions for locating the research problem are as follows</a:t>
            </a:r>
            <a:r>
              <a:rPr lang="en-IN" b="1" dirty="0"/>
              <a:t>:</a:t>
            </a:r>
          </a:p>
          <a:p>
            <a:pPr marL="0" indent="0">
              <a:buNone/>
            </a:pPr>
            <a:r>
              <a:rPr lang="en-IN" dirty="0" smtClean="0"/>
              <a:t>a)Systematic record of unsolved problem</a:t>
            </a:r>
            <a:r>
              <a:rPr lang="en-IN" dirty="0"/>
              <a:t>.</a:t>
            </a:r>
          </a:p>
          <a:p>
            <a:pPr marL="0" indent="0">
              <a:buNone/>
            </a:pPr>
            <a:r>
              <a:rPr lang="en-IN" dirty="0" smtClean="0"/>
              <a:t>b)Analysing literature in an area or subject field</a:t>
            </a:r>
            <a:r>
              <a:rPr lang="en-IN" dirty="0"/>
              <a:t>.</a:t>
            </a:r>
          </a:p>
          <a:p>
            <a:pPr marL="0" indent="0">
              <a:buNone/>
            </a:pPr>
            <a:r>
              <a:rPr lang="en-IN" dirty="0" smtClean="0"/>
              <a:t>c) </a:t>
            </a:r>
            <a:r>
              <a:rPr lang="en-IN" dirty="0" err="1" smtClean="0"/>
              <a:t>Analyze</a:t>
            </a:r>
            <a:r>
              <a:rPr lang="en-IN" dirty="0" smtClean="0"/>
              <a:t> thoroughly an area of special interest</a:t>
            </a:r>
            <a:endParaRPr lang="en-IN" dirty="0"/>
          </a:p>
          <a:p>
            <a:pPr marL="0" indent="0">
              <a:buNone/>
            </a:pPr>
            <a:r>
              <a:rPr lang="en-IN" dirty="0" smtClean="0"/>
              <a:t>d)Consider corroboration of former studies</a:t>
            </a:r>
            <a:r>
              <a:rPr lang="en-IN" dirty="0"/>
              <a:t>.</a:t>
            </a:r>
          </a:p>
          <a:p>
            <a:pPr marL="0" indent="0">
              <a:buNone/>
            </a:pPr>
            <a:r>
              <a:rPr lang="en-IN" dirty="0" smtClean="0"/>
              <a:t>e)Examine controversial issues</a:t>
            </a:r>
            <a:r>
              <a:rPr lang="en-IN" dirty="0"/>
              <a:t>.</a:t>
            </a:r>
          </a:p>
          <a:p>
            <a:pPr marL="0" indent="0">
              <a:buNone/>
            </a:pPr>
            <a:r>
              <a:rPr lang="en-IN" dirty="0" smtClean="0"/>
              <a:t>f)Become informed of research going on at the university</a:t>
            </a:r>
            <a:r>
              <a:rPr lang="en-IN" dirty="0"/>
              <a:t>.</a:t>
            </a:r>
          </a:p>
          <a:p>
            <a:pPr marL="0" indent="0">
              <a:buNone/>
            </a:pPr>
            <a:r>
              <a:rPr lang="en-IN" dirty="0" smtClean="0"/>
              <a:t>g)Consult with faculty member</a:t>
            </a:r>
            <a:endParaRPr lang="en-IN" dirty="0"/>
          </a:p>
        </p:txBody>
      </p:sp>
    </p:spTree>
    <p:extLst>
      <p:ext uri="{BB962C8B-B14F-4D97-AF65-F5344CB8AC3E}">
        <p14:creationId xmlns:p14="http://schemas.microsoft.com/office/powerpoint/2010/main" val="113284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dirty="0" smtClean="0"/>
              <a:t>**</a:t>
            </a:r>
            <a:r>
              <a:rPr lang="en-US" dirty="0" err="1"/>
              <a:t>शोध</a:t>
            </a:r>
            <a:r>
              <a:rPr lang="en-US" dirty="0"/>
              <a:t> </a:t>
            </a:r>
            <a:r>
              <a:rPr lang="en-US" dirty="0" err="1"/>
              <a:t>समस्या</a:t>
            </a:r>
            <a:r>
              <a:rPr lang="en-US" dirty="0"/>
              <a:t> </a:t>
            </a:r>
            <a:r>
              <a:rPr lang="en-US" dirty="0" err="1"/>
              <a:t>का</a:t>
            </a:r>
            <a:r>
              <a:rPr lang="en-US" dirty="0"/>
              <a:t> </a:t>
            </a:r>
            <a:r>
              <a:rPr lang="en-US" dirty="0" err="1"/>
              <a:t>पता</a:t>
            </a:r>
            <a:r>
              <a:rPr lang="en-US" dirty="0"/>
              <a:t> </a:t>
            </a:r>
            <a:r>
              <a:rPr lang="en-US" dirty="0" err="1"/>
              <a:t>लगाना</a:t>
            </a:r>
            <a:r>
              <a:rPr lang="en-US" dirty="0"/>
              <a:t>**</a:t>
            </a:r>
            <a:endParaRPr lang="en-IN" dirty="0"/>
          </a:p>
        </p:txBody>
      </p:sp>
      <p:sp>
        <p:nvSpPr>
          <p:cNvPr id="3" name="Content Placeholder 2"/>
          <p:cNvSpPr>
            <a:spLocks noGrp="1"/>
          </p:cNvSpPr>
          <p:nvPr>
            <p:ph idx="1"/>
          </p:nvPr>
        </p:nvSpPr>
        <p:spPr/>
        <p:txBody>
          <a:bodyPr>
            <a:normAutofit fontScale="92500" lnSpcReduction="20000"/>
          </a:bodyPr>
          <a:lstStyle/>
          <a:p>
            <a:pPr marL="0" indent="0">
              <a:buNone/>
            </a:pPr>
            <a:r>
              <a:rPr lang="hi-IN" b="1" dirty="0" smtClean="0"/>
              <a:t>शोध </a:t>
            </a:r>
            <a:r>
              <a:rPr lang="hi-IN" b="1" dirty="0"/>
              <a:t>समस्या का पता लगाने के लिए निम्नलिखित सुझाव इस प्रकार हैं:</a:t>
            </a:r>
          </a:p>
          <a:p>
            <a:pPr marL="0" indent="0">
              <a:buNone/>
            </a:pPr>
            <a:r>
              <a:rPr lang="en-IN" dirty="0"/>
              <a:t>a) </a:t>
            </a:r>
            <a:r>
              <a:rPr lang="hi-IN" dirty="0"/>
              <a:t>अनसुलझे समस्याओं का व्यवस्थित रिकॉर्ड।</a:t>
            </a:r>
          </a:p>
          <a:p>
            <a:pPr marL="0" indent="0">
              <a:buNone/>
            </a:pPr>
            <a:r>
              <a:rPr lang="en-IN" dirty="0"/>
              <a:t>b) </a:t>
            </a:r>
            <a:r>
              <a:rPr lang="hi-IN" dirty="0"/>
              <a:t>किसी क्षेत्र या विषय के साहित्य का विश्लेषण।</a:t>
            </a:r>
          </a:p>
          <a:p>
            <a:pPr marL="0" indent="0">
              <a:buNone/>
            </a:pPr>
            <a:r>
              <a:rPr lang="en-IN" dirty="0"/>
              <a:t>c) </a:t>
            </a:r>
            <a:r>
              <a:rPr lang="hi-IN" dirty="0"/>
              <a:t>विशेष रुचि के किसी क्षेत्र का गहन विश्लेषण।</a:t>
            </a:r>
          </a:p>
          <a:p>
            <a:pPr marL="0" indent="0">
              <a:buNone/>
            </a:pPr>
            <a:r>
              <a:rPr lang="en-IN" dirty="0"/>
              <a:t>d) </a:t>
            </a:r>
            <a:r>
              <a:rPr lang="hi-IN" dirty="0"/>
              <a:t>पूर्व के अध्ययनों की पुष्टि पर विचार करें।</a:t>
            </a:r>
          </a:p>
          <a:p>
            <a:pPr marL="0" indent="0">
              <a:buNone/>
            </a:pPr>
            <a:r>
              <a:rPr lang="en-IN" dirty="0"/>
              <a:t>e) </a:t>
            </a:r>
            <a:r>
              <a:rPr lang="hi-IN" dirty="0"/>
              <a:t>विवादास्पद मुद्दों की जांच करें।</a:t>
            </a:r>
          </a:p>
          <a:p>
            <a:pPr marL="0" indent="0">
              <a:buNone/>
            </a:pPr>
            <a:r>
              <a:rPr lang="en-IN" dirty="0"/>
              <a:t>f) </a:t>
            </a:r>
            <a:r>
              <a:rPr lang="hi-IN" dirty="0"/>
              <a:t>विश्वविद्यालय में चल रहे शोध के बारे में जानकारी प्राप्त </a:t>
            </a:r>
            <a:r>
              <a:rPr lang="en-US" dirty="0" smtClean="0"/>
              <a:t> </a:t>
            </a:r>
            <a:r>
              <a:rPr lang="hi-IN" dirty="0" smtClean="0"/>
              <a:t>करें</a:t>
            </a:r>
            <a:r>
              <a:rPr lang="hi-IN" dirty="0"/>
              <a:t>।</a:t>
            </a:r>
          </a:p>
          <a:p>
            <a:pPr marL="0" indent="0">
              <a:buNone/>
            </a:pPr>
            <a:r>
              <a:rPr lang="en-IN" dirty="0"/>
              <a:t>g) </a:t>
            </a:r>
            <a:r>
              <a:rPr lang="hi-IN" dirty="0"/>
              <a:t>किसी संकाय सदस्य से परामर्श करें।</a:t>
            </a:r>
            <a:endParaRPr lang="en-IN" dirty="0"/>
          </a:p>
        </p:txBody>
      </p:sp>
    </p:spTree>
    <p:extLst>
      <p:ext uri="{BB962C8B-B14F-4D97-AF65-F5344CB8AC3E}">
        <p14:creationId xmlns:p14="http://schemas.microsoft.com/office/powerpoint/2010/main" val="1774394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568952" cy="5016758"/>
          </a:xfrm>
          <a:prstGeom prst="rect">
            <a:avLst/>
          </a:prstGeom>
        </p:spPr>
        <p:txBody>
          <a:bodyPr wrap="square">
            <a:spAutoFit/>
          </a:bodyPr>
          <a:lstStyle/>
          <a:p>
            <a:r>
              <a:rPr lang="en-US" dirty="0" smtClean="0"/>
              <a:t> </a:t>
            </a:r>
            <a:r>
              <a:rPr lang="en-US" sz="2800" b="1" dirty="0"/>
              <a:t>C</a:t>
            </a:r>
            <a:r>
              <a:rPr lang="en-US" sz="2800" b="1" dirty="0" smtClean="0"/>
              <a:t>riteria </a:t>
            </a:r>
            <a:r>
              <a:rPr lang="en-US" sz="2800" b="1" dirty="0"/>
              <a:t>for the selection of the </a:t>
            </a:r>
            <a:r>
              <a:rPr lang="en-US" sz="2800" b="1" dirty="0" smtClean="0"/>
              <a:t>problem Suggested </a:t>
            </a:r>
            <a:r>
              <a:rPr lang="en-US" sz="2800" b="1" dirty="0"/>
              <a:t>by </a:t>
            </a:r>
            <a:r>
              <a:rPr lang="en-US" sz="2800" b="1" dirty="0" smtClean="0"/>
              <a:t>     Good  and  </a:t>
            </a:r>
            <a:r>
              <a:rPr lang="en-US" sz="2800" b="1" dirty="0" err="1" smtClean="0"/>
              <a:t>Scates</a:t>
            </a:r>
            <a:r>
              <a:rPr lang="en-US" sz="2800" b="1" dirty="0" smtClean="0"/>
              <a:t> :</a:t>
            </a:r>
          </a:p>
          <a:p>
            <a:pPr marL="342900" indent="-342900">
              <a:buAutoNum type="arabicPeriod"/>
            </a:pPr>
            <a:r>
              <a:rPr lang="en-US" dirty="0" smtClean="0"/>
              <a:t> </a:t>
            </a:r>
            <a:r>
              <a:rPr lang="en-US" sz="2400" dirty="0"/>
              <a:t>Novelty and avoidance of unnecessary duplications</a:t>
            </a:r>
            <a:r>
              <a:rPr lang="en-US" sz="2400" dirty="0" smtClean="0"/>
              <a:t>.</a:t>
            </a:r>
          </a:p>
          <a:p>
            <a:pPr marL="342900" indent="-342900">
              <a:buAutoNum type="arabicPeriod"/>
            </a:pPr>
            <a:r>
              <a:rPr lang="en-US" sz="2400" dirty="0" smtClean="0"/>
              <a:t> </a:t>
            </a:r>
            <a:r>
              <a:rPr lang="en-US" sz="2400" dirty="0"/>
              <a:t>Importance for the field represented and implementation</a:t>
            </a:r>
            <a:r>
              <a:rPr lang="en-US" sz="2400" dirty="0" smtClean="0"/>
              <a:t>.</a:t>
            </a:r>
          </a:p>
          <a:p>
            <a:pPr marL="342900" indent="-342900">
              <a:buAutoNum type="arabicPeriod"/>
            </a:pPr>
            <a:r>
              <a:rPr lang="en-US" sz="2400" dirty="0" smtClean="0"/>
              <a:t> </a:t>
            </a:r>
            <a:r>
              <a:rPr lang="en-US" sz="2400" dirty="0"/>
              <a:t>Interest, intellectual curiosity, and drive</a:t>
            </a:r>
            <a:r>
              <a:rPr lang="en-US" sz="2400" dirty="0" smtClean="0"/>
              <a:t>.</a:t>
            </a:r>
          </a:p>
          <a:p>
            <a:pPr marL="342900" indent="-342900">
              <a:buAutoNum type="arabicPeriod"/>
            </a:pPr>
            <a:r>
              <a:rPr lang="en-US" sz="2400" dirty="0" smtClean="0"/>
              <a:t>Training </a:t>
            </a:r>
            <a:r>
              <a:rPr lang="en-US" sz="2400" dirty="0"/>
              <a:t>and personal qualifications</a:t>
            </a:r>
            <a:r>
              <a:rPr lang="en-US" sz="2400" dirty="0" smtClean="0"/>
              <a:t>.</a:t>
            </a:r>
          </a:p>
          <a:p>
            <a:pPr marL="342900" indent="-342900">
              <a:buAutoNum type="arabicPeriod"/>
            </a:pPr>
            <a:r>
              <a:rPr lang="en-US" sz="2400" dirty="0" smtClean="0"/>
              <a:t> </a:t>
            </a:r>
            <a:r>
              <a:rPr lang="en-US" sz="2400" dirty="0"/>
              <a:t>Availability of data and method</a:t>
            </a:r>
            <a:r>
              <a:rPr lang="en-US" sz="2400" dirty="0" smtClean="0"/>
              <a:t>.</a:t>
            </a:r>
          </a:p>
          <a:p>
            <a:pPr marL="342900" indent="-342900">
              <a:buAutoNum type="arabicPeriod"/>
            </a:pPr>
            <a:r>
              <a:rPr lang="en-US" sz="2400" dirty="0" smtClean="0"/>
              <a:t>Special </a:t>
            </a:r>
            <a:r>
              <a:rPr lang="en-US" sz="2400" dirty="0"/>
              <a:t>equipment and working conditions</a:t>
            </a:r>
            <a:r>
              <a:rPr lang="en-US" sz="2400" dirty="0" smtClean="0"/>
              <a:t>.</a:t>
            </a:r>
          </a:p>
          <a:p>
            <a:pPr marL="342900" indent="-342900">
              <a:buAutoNum type="arabicPeriod"/>
            </a:pPr>
            <a:r>
              <a:rPr lang="en-US" sz="2400" dirty="0" smtClean="0"/>
              <a:t>Approachability </a:t>
            </a:r>
            <a:r>
              <a:rPr lang="en-US" sz="2400" dirty="0"/>
              <a:t>of the sample</a:t>
            </a:r>
            <a:r>
              <a:rPr lang="en-US" sz="2400" dirty="0" smtClean="0"/>
              <a:t>.</a:t>
            </a:r>
          </a:p>
          <a:p>
            <a:pPr marL="342900" indent="-342900">
              <a:buAutoNum type="arabicPeriod"/>
            </a:pPr>
            <a:r>
              <a:rPr lang="en-US" sz="2400" dirty="0" smtClean="0"/>
              <a:t>Sponsorship </a:t>
            </a:r>
            <a:r>
              <a:rPr lang="en-US" sz="2400" dirty="0"/>
              <a:t>and administrative cooperation</a:t>
            </a:r>
            <a:r>
              <a:rPr lang="en-US" sz="2400" dirty="0" smtClean="0"/>
              <a:t>.</a:t>
            </a:r>
          </a:p>
          <a:p>
            <a:pPr marL="342900" indent="-342900">
              <a:buAutoNum type="arabicPeriod"/>
            </a:pPr>
            <a:r>
              <a:rPr lang="en-US" sz="2400" dirty="0" smtClean="0"/>
              <a:t>Hazards</a:t>
            </a:r>
            <a:r>
              <a:rPr lang="en-US" sz="2400" dirty="0"/>
              <a:t>, penalties and handicaps</a:t>
            </a:r>
            <a:r>
              <a:rPr lang="en-US" sz="2400" dirty="0" smtClean="0"/>
              <a:t>.</a:t>
            </a:r>
          </a:p>
          <a:p>
            <a:pPr marL="342900" indent="-342900">
              <a:buAutoNum type="arabicPeriod"/>
            </a:pPr>
            <a:r>
              <a:rPr lang="en-US" sz="2400" dirty="0" smtClean="0"/>
              <a:t>Cost </a:t>
            </a:r>
            <a:r>
              <a:rPr lang="en-US" sz="2400" dirty="0"/>
              <a:t>and returns</a:t>
            </a:r>
            <a:r>
              <a:rPr lang="en-US" sz="2400" dirty="0" smtClean="0"/>
              <a:t>.</a:t>
            </a:r>
          </a:p>
          <a:p>
            <a:pPr marL="342900" indent="-342900">
              <a:buAutoNum type="arabicPeriod"/>
            </a:pPr>
            <a:r>
              <a:rPr lang="en-US" sz="2400" dirty="0" smtClean="0"/>
              <a:t> </a:t>
            </a:r>
            <a:r>
              <a:rPr lang="en-US" sz="2400" dirty="0"/>
              <a:t>Time factor.</a:t>
            </a:r>
            <a:endParaRPr lang="en-IN" sz="2400" dirty="0"/>
          </a:p>
        </p:txBody>
      </p:sp>
    </p:spTree>
    <p:extLst>
      <p:ext uri="{BB962C8B-B14F-4D97-AF65-F5344CB8AC3E}">
        <p14:creationId xmlns:p14="http://schemas.microsoft.com/office/powerpoint/2010/main" val="3961165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568952" cy="4524315"/>
          </a:xfrm>
          <a:prstGeom prst="rect">
            <a:avLst/>
          </a:prstGeom>
        </p:spPr>
        <p:txBody>
          <a:bodyPr wrap="square">
            <a:spAutoFit/>
          </a:bodyPr>
          <a:lstStyle/>
          <a:p>
            <a:r>
              <a:rPr lang="hi-IN" sz="2400" b="1" dirty="0"/>
              <a:t>समस्या के चयन के लिए </a:t>
            </a:r>
            <a:r>
              <a:rPr lang="hi-IN" sz="2400" b="1" dirty="0" smtClean="0"/>
              <a:t>मानदंड</a:t>
            </a:r>
            <a:r>
              <a:rPr lang="en-US" sz="2400" b="1" dirty="0" smtClean="0"/>
              <a:t> </a:t>
            </a:r>
            <a:r>
              <a:rPr lang="hi-IN" sz="2400" b="1" dirty="0" smtClean="0"/>
              <a:t>गुड </a:t>
            </a:r>
            <a:r>
              <a:rPr lang="hi-IN" sz="2400" b="1" dirty="0"/>
              <a:t>और स्केट्स द्वारा सुझाए गए</a:t>
            </a:r>
            <a:r>
              <a:rPr lang="hi-IN" sz="2400" dirty="0" smtClean="0"/>
              <a:t>:</a:t>
            </a:r>
            <a:endParaRPr lang="en-US" sz="2400" dirty="0" smtClean="0"/>
          </a:p>
          <a:p>
            <a:pPr marL="342900" indent="-342900">
              <a:buAutoNum type="arabicPeriod"/>
            </a:pPr>
            <a:r>
              <a:rPr lang="hi-IN" sz="2400" dirty="0" smtClean="0"/>
              <a:t>नवीनता </a:t>
            </a:r>
            <a:r>
              <a:rPr lang="hi-IN" sz="2400" dirty="0"/>
              <a:t>और अनावश्यक दोहराव से बचना</a:t>
            </a:r>
            <a:r>
              <a:rPr lang="hi-IN" sz="2400" dirty="0" smtClean="0"/>
              <a:t>।</a:t>
            </a:r>
            <a:endParaRPr lang="en-US" sz="2400" dirty="0" smtClean="0"/>
          </a:p>
          <a:p>
            <a:pPr marL="342900" indent="-342900">
              <a:buAutoNum type="arabicPeriod"/>
            </a:pPr>
            <a:r>
              <a:rPr lang="hi-IN" sz="2400" dirty="0"/>
              <a:t> प्रतिनिधित्व किए गए क्षेत्र और क्रियान्वयन के लिए </a:t>
            </a:r>
            <a:r>
              <a:rPr lang="hi-IN" sz="2400" dirty="0" smtClean="0"/>
              <a:t>महत्त्व।</a:t>
            </a:r>
            <a:endParaRPr lang="en-US" sz="2400" dirty="0" smtClean="0"/>
          </a:p>
          <a:p>
            <a:pPr marL="342900" indent="-342900">
              <a:buAutoNum type="arabicPeriod"/>
            </a:pPr>
            <a:r>
              <a:rPr lang="hi-IN" sz="2400" dirty="0" smtClean="0"/>
              <a:t> </a:t>
            </a:r>
            <a:r>
              <a:rPr lang="hi-IN" sz="2400" dirty="0"/>
              <a:t>रुचि, बौद्धिक जिज्ञासा और प्रेरणा</a:t>
            </a:r>
            <a:r>
              <a:rPr lang="hi-IN" sz="2400" dirty="0" smtClean="0"/>
              <a:t>।</a:t>
            </a:r>
            <a:endParaRPr lang="en-US" sz="2400" dirty="0" smtClean="0"/>
          </a:p>
          <a:p>
            <a:pPr marL="342900" indent="-342900">
              <a:buAutoNum type="arabicPeriod"/>
            </a:pPr>
            <a:r>
              <a:rPr lang="hi-IN" sz="2400" dirty="0" smtClean="0"/>
              <a:t> </a:t>
            </a:r>
            <a:r>
              <a:rPr lang="hi-IN" sz="2400" dirty="0"/>
              <a:t>प्रशिक्षण और व्यक्तिगत योग्यता</a:t>
            </a:r>
            <a:r>
              <a:rPr lang="hi-IN" sz="2400" dirty="0" smtClean="0"/>
              <a:t>।</a:t>
            </a:r>
            <a:endParaRPr lang="en-US" sz="2400" dirty="0" smtClean="0"/>
          </a:p>
          <a:p>
            <a:pPr marL="342900" indent="-342900">
              <a:buAutoNum type="arabicPeriod"/>
            </a:pPr>
            <a:r>
              <a:rPr lang="hi-IN" sz="2400" dirty="0" smtClean="0"/>
              <a:t> </a:t>
            </a:r>
            <a:r>
              <a:rPr lang="hi-IN" sz="2400" dirty="0"/>
              <a:t>डेटा और विधि की उपलब्धता</a:t>
            </a:r>
            <a:r>
              <a:rPr lang="hi-IN" sz="2400" dirty="0" smtClean="0"/>
              <a:t>।</a:t>
            </a:r>
            <a:endParaRPr lang="en-US" sz="2400" dirty="0" smtClean="0"/>
          </a:p>
          <a:p>
            <a:pPr marL="342900" indent="-342900">
              <a:buAutoNum type="arabicPeriod"/>
            </a:pPr>
            <a:r>
              <a:rPr lang="hi-IN" sz="2400" dirty="0" smtClean="0"/>
              <a:t> </a:t>
            </a:r>
            <a:r>
              <a:rPr lang="hi-IN" sz="2400" dirty="0"/>
              <a:t>विशेष उपकरण और काम करने की स्थिति</a:t>
            </a:r>
            <a:r>
              <a:rPr lang="hi-IN" sz="2400" dirty="0" smtClean="0"/>
              <a:t>।</a:t>
            </a:r>
            <a:endParaRPr lang="en-US" sz="2400" dirty="0" smtClean="0"/>
          </a:p>
          <a:p>
            <a:pPr marL="342900" indent="-342900">
              <a:buAutoNum type="arabicPeriod"/>
            </a:pPr>
            <a:r>
              <a:rPr lang="hi-IN" sz="2400" dirty="0" smtClean="0"/>
              <a:t> </a:t>
            </a:r>
            <a:r>
              <a:rPr lang="hi-IN" sz="2400" dirty="0"/>
              <a:t>नमूने की पहुंच</a:t>
            </a:r>
            <a:r>
              <a:rPr lang="hi-IN" sz="2400" dirty="0" smtClean="0"/>
              <a:t>।</a:t>
            </a:r>
            <a:endParaRPr lang="en-US" sz="2400" dirty="0" smtClean="0"/>
          </a:p>
          <a:p>
            <a:pPr marL="342900" indent="-342900">
              <a:buAutoNum type="arabicPeriod"/>
            </a:pPr>
            <a:r>
              <a:rPr lang="hi-IN" sz="2400" dirty="0" smtClean="0"/>
              <a:t> </a:t>
            </a:r>
            <a:r>
              <a:rPr lang="hi-IN" sz="2400" dirty="0"/>
              <a:t>प्रायोजन और प्रशासनिक सहयोग</a:t>
            </a:r>
            <a:r>
              <a:rPr lang="hi-IN" sz="2400" dirty="0" smtClean="0"/>
              <a:t>।</a:t>
            </a:r>
            <a:endParaRPr lang="en-US" sz="2400" dirty="0" smtClean="0"/>
          </a:p>
          <a:p>
            <a:pPr marL="342900" indent="-342900">
              <a:buAutoNum type="arabicPeriod"/>
            </a:pPr>
            <a:r>
              <a:rPr lang="hi-IN" sz="2400" dirty="0"/>
              <a:t> जोखिम, दंड और </a:t>
            </a:r>
            <a:r>
              <a:rPr lang="hi-IN" sz="2400" dirty="0" smtClean="0"/>
              <a:t>बाधाएं।</a:t>
            </a:r>
            <a:endParaRPr lang="en-US" sz="2400" dirty="0" smtClean="0"/>
          </a:p>
          <a:p>
            <a:pPr marL="342900" indent="-342900">
              <a:buAutoNum type="arabicPeriod"/>
            </a:pPr>
            <a:r>
              <a:rPr lang="hi-IN" sz="2400" dirty="0" smtClean="0"/>
              <a:t> </a:t>
            </a:r>
            <a:r>
              <a:rPr lang="hi-IN" sz="2400" dirty="0"/>
              <a:t>लागत और रिटर्न</a:t>
            </a:r>
            <a:r>
              <a:rPr lang="hi-IN" sz="2400" dirty="0" smtClean="0"/>
              <a:t>।</a:t>
            </a:r>
            <a:endParaRPr lang="en-US" sz="2400" dirty="0" smtClean="0"/>
          </a:p>
          <a:p>
            <a:pPr marL="342900" indent="-342900">
              <a:buAutoNum type="arabicPeriod"/>
            </a:pPr>
            <a:r>
              <a:rPr lang="hi-IN" sz="2400" dirty="0" smtClean="0"/>
              <a:t> </a:t>
            </a:r>
            <a:r>
              <a:rPr lang="hi-IN" sz="2400" dirty="0"/>
              <a:t>समय कारक।</a:t>
            </a:r>
            <a:endParaRPr lang="en-IN" sz="2400" dirty="0"/>
          </a:p>
        </p:txBody>
      </p:sp>
    </p:spTree>
    <p:extLst>
      <p:ext uri="{BB962C8B-B14F-4D97-AF65-F5344CB8AC3E}">
        <p14:creationId xmlns:p14="http://schemas.microsoft.com/office/powerpoint/2010/main" val="2866589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1481</Words>
  <Application>Microsoft Office PowerPoint</Application>
  <PresentationFormat>On-screen Show (4:3)</PresentationFormat>
  <Paragraphs>129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RESEARCH AND STATISTICS MPED 1ST SEM</vt:lpstr>
      <vt:lpstr>MPED 1ST SEM.SYLLABUS</vt:lpstr>
      <vt:lpstr>Formulation and Development of Research Problem</vt:lpstr>
      <vt:lpstr>अनुसंधान समस्या का निरूपण और विकास</vt:lpstr>
      <vt:lpstr> Location of Research Problem</vt:lpstr>
      <vt:lpstr>LOCATING THE RESEARCH PROBLEM</vt:lpstr>
      <vt:lpstr>**शोध समस्या का पता लगाना**</vt:lpstr>
      <vt:lpstr>PowerPoint Presentation</vt:lpstr>
      <vt:lpstr>PowerPoint Presentation</vt:lpstr>
      <vt:lpstr>Hypothesis</vt:lpstr>
      <vt:lpstr>Meaning of Hypothesis</vt:lpstr>
      <vt:lpstr> परिकल्पना" का अर्थ  </vt:lpstr>
      <vt:lpstr> DEFINITIONS OF HYPOTHESIS   </vt:lpstr>
      <vt:lpstr>PowerPoint Presentation</vt:lpstr>
      <vt:lpstr>Types of hypothesis </vt:lpstr>
      <vt:lpstr>Types of hypothesis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STATISTICS MPED 1ST SEM</dc:title>
  <dc:creator>user</dc:creator>
  <cp:lastModifiedBy>user</cp:lastModifiedBy>
  <cp:revision>40</cp:revision>
  <dcterms:created xsi:type="dcterms:W3CDTF">2024-09-04T17:45:14Z</dcterms:created>
  <dcterms:modified xsi:type="dcterms:W3CDTF">2024-11-05T17:48:34Z</dcterms:modified>
</cp:coreProperties>
</file>