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9" r:id="rId5"/>
    <p:sldId id="296" r:id="rId6"/>
    <p:sldId id="270" r:id="rId7"/>
    <p:sldId id="297" r:id="rId8"/>
    <p:sldId id="259" r:id="rId9"/>
    <p:sldId id="260" r:id="rId10"/>
    <p:sldId id="261" r:id="rId11"/>
    <p:sldId id="262" r:id="rId12"/>
    <p:sldId id="263" r:id="rId13"/>
    <p:sldId id="264" r:id="rId14"/>
    <p:sldId id="265" r:id="rId15"/>
    <p:sldId id="266" r:id="rId16"/>
    <p:sldId id="267" r:id="rId17"/>
    <p:sldId id="268" r:id="rId18"/>
    <p:sldId id="271" r:id="rId19"/>
    <p:sldId id="284" r:id="rId20"/>
    <p:sldId id="272" r:id="rId21"/>
    <p:sldId id="285" r:id="rId22"/>
    <p:sldId id="273" r:id="rId23"/>
    <p:sldId id="286" r:id="rId24"/>
    <p:sldId id="274" r:id="rId25"/>
    <p:sldId id="287" r:id="rId26"/>
    <p:sldId id="275" r:id="rId27"/>
    <p:sldId id="288" r:id="rId28"/>
    <p:sldId id="276" r:id="rId29"/>
    <p:sldId id="289" r:id="rId30"/>
    <p:sldId id="277" r:id="rId31"/>
    <p:sldId id="290" r:id="rId32"/>
    <p:sldId id="278" r:id="rId33"/>
    <p:sldId id="291" r:id="rId34"/>
    <p:sldId id="280" r:id="rId35"/>
    <p:sldId id="292" r:id="rId36"/>
    <p:sldId id="281" r:id="rId37"/>
    <p:sldId id="293" r:id="rId38"/>
    <p:sldId id="282" r:id="rId39"/>
    <p:sldId id="294" r:id="rId40"/>
    <p:sldId id="283" r:id="rId41"/>
    <p:sldId id="295"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9C7EDD7-99BF-43CB-B833-6C68DE433ACD}"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265006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C7EDD7-99BF-43CB-B833-6C68DE433ACD}"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125777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C7EDD7-99BF-43CB-B833-6C68DE433ACD}"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338291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C7EDD7-99BF-43CB-B833-6C68DE433ACD}"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418020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7EDD7-99BF-43CB-B833-6C68DE433ACD}"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163454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9C7EDD7-99BF-43CB-B833-6C68DE433ACD}"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141945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9C7EDD7-99BF-43CB-B833-6C68DE433ACD}" type="datetimeFigureOut">
              <a:rPr lang="en-IN" smtClean="0"/>
              <a:t>05-11-2024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3164327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9C7EDD7-99BF-43CB-B833-6C68DE433ACD}" type="datetimeFigureOut">
              <a:rPr lang="en-IN" smtClean="0"/>
              <a:t>05-11-2024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11506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7EDD7-99BF-43CB-B833-6C68DE433ACD}" type="datetimeFigureOut">
              <a:rPr lang="en-IN" smtClean="0"/>
              <a:t>05-11-2024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58282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7EDD7-99BF-43CB-B833-6C68DE433ACD}"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427840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7EDD7-99BF-43CB-B833-6C68DE433ACD}"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6BC474-DDF9-4358-BD10-940E4E2EF201}" type="slidenum">
              <a:rPr lang="en-IN" smtClean="0"/>
              <a:t>‹#›</a:t>
            </a:fld>
            <a:endParaRPr lang="en-IN"/>
          </a:p>
        </p:txBody>
      </p:sp>
    </p:spTree>
    <p:extLst>
      <p:ext uri="{BB962C8B-B14F-4D97-AF65-F5344CB8AC3E}">
        <p14:creationId xmlns:p14="http://schemas.microsoft.com/office/powerpoint/2010/main" val="410151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7EDD7-99BF-43CB-B833-6C68DE433ACD}" type="datetimeFigureOut">
              <a:rPr lang="en-IN" smtClean="0"/>
              <a:t>05-11-2024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BC474-DDF9-4358-BD10-940E4E2EF201}" type="slidenum">
              <a:rPr lang="en-IN" smtClean="0"/>
              <a:t>‹#›</a:t>
            </a:fld>
            <a:endParaRPr lang="en-IN"/>
          </a:p>
        </p:txBody>
      </p:sp>
    </p:spTree>
    <p:extLst>
      <p:ext uri="{BB962C8B-B14F-4D97-AF65-F5344CB8AC3E}">
        <p14:creationId xmlns:p14="http://schemas.microsoft.com/office/powerpoint/2010/main" val="1557485874"/>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848600" cy="2462113"/>
          </a:xfrm>
        </p:spPr>
        <p:txBody>
          <a:bodyPr/>
          <a:lstStyle/>
          <a:p>
            <a:r>
              <a:rPr lang="en-US" sz="4800" dirty="0" smtClean="0"/>
              <a:t>RESEARCH AND STATISTICS</a:t>
            </a:r>
            <a:br>
              <a:rPr lang="en-US" sz="4800" dirty="0" smtClean="0"/>
            </a:br>
            <a:r>
              <a:rPr lang="en-US" sz="4800" dirty="0" smtClean="0"/>
              <a:t>MPED 1ST SEM</a:t>
            </a:r>
            <a:endParaRPr lang="en-IN" sz="4800" dirty="0"/>
          </a:p>
        </p:txBody>
      </p:sp>
      <p:sp>
        <p:nvSpPr>
          <p:cNvPr id="3" name="Subtitle 2"/>
          <p:cNvSpPr>
            <a:spLocks noGrp="1"/>
          </p:cNvSpPr>
          <p:nvPr>
            <p:ph type="subTitle" idx="1"/>
          </p:nvPr>
        </p:nvSpPr>
        <p:spPr/>
        <p:txBody>
          <a:bodyPr>
            <a:normAutofit/>
          </a:bodyPr>
          <a:lstStyle/>
          <a:p>
            <a:r>
              <a:rPr lang="en-US" b="1" dirty="0" smtClean="0"/>
              <a:t>DR.V.S.PARMAR</a:t>
            </a:r>
          </a:p>
          <a:p>
            <a:r>
              <a:rPr lang="en-US" b="1" dirty="0" smtClean="0"/>
              <a:t>VSSD PG COLLEGE KANPUR</a:t>
            </a:r>
            <a:endParaRPr lang="en-IN" b="1" dirty="0"/>
          </a:p>
        </p:txBody>
      </p:sp>
    </p:spTree>
    <p:extLst>
      <p:ext uri="{BB962C8B-B14F-4D97-AF65-F5344CB8AC3E}">
        <p14:creationId xmlns:p14="http://schemas.microsoft.com/office/powerpoint/2010/main" val="2454141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of Research</a:t>
            </a:r>
            <a:endParaRPr lang="en-IN" dirty="0"/>
          </a:p>
        </p:txBody>
      </p:sp>
      <p:sp>
        <p:nvSpPr>
          <p:cNvPr id="3" name="Content Placeholder 2"/>
          <p:cNvSpPr>
            <a:spLocks noGrp="1"/>
          </p:cNvSpPr>
          <p:nvPr>
            <p:ph idx="1"/>
          </p:nvPr>
        </p:nvSpPr>
        <p:spPr/>
        <p:txBody>
          <a:bodyPr>
            <a:normAutofit/>
          </a:bodyPr>
          <a:lstStyle/>
          <a:p>
            <a:pPr marL="0" indent="0">
              <a:buNone/>
            </a:pPr>
            <a:r>
              <a:rPr lang="en-US" sz="2400" b="1" dirty="0" smtClean="0"/>
              <a:t>According to L.V. Redman and A.V.H. </a:t>
            </a:r>
            <a:r>
              <a:rPr lang="en-US" sz="2400" b="1" dirty="0" err="1" smtClean="0"/>
              <a:t>Mory</a:t>
            </a:r>
            <a:r>
              <a:rPr lang="en-US" sz="2400" dirty="0" smtClean="0"/>
              <a:t>, “Research is a systematized effort to gain new knowledge.” </a:t>
            </a:r>
          </a:p>
          <a:p>
            <a:pPr marL="0" indent="0">
              <a:buNone/>
            </a:pPr>
            <a:r>
              <a:rPr lang="en-US" sz="2400" b="1" dirty="0" smtClean="0"/>
              <a:t>According to Robert Ross</a:t>
            </a:r>
            <a:r>
              <a:rPr lang="en-US" sz="2400" dirty="0" smtClean="0"/>
              <a:t>, ―Research is essentially an investigation, a recording and an analysis of evidence for the purpose of gaining knowledge.</a:t>
            </a:r>
          </a:p>
          <a:p>
            <a:pPr marL="0" indent="0">
              <a:buNone/>
            </a:pPr>
            <a:r>
              <a:rPr lang="en-US" sz="2400" b="1" dirty="0" smtClean="0"/>
              <a:t>According to Payton (1979), </a:t>
            </a:r>
            <a:r>
              <a:rPr lang="en-US" sz="2400" dirty="0" smtClean="0"/>
              <a:t>―Research is the process of looking for a specific question in an organized, objective, reliable way. </a:t>
            </a:r>
          </a:p>
          <a:p>
            <a:pPr marL="0" indent="0">
              <a:buNone/>
            </a:pPr>
            <a:r>
              <a:rPr lang="en-US" sz="2400" b="1" dirty="0" smtClean="0"/>
              <a:t>According to Longman Dictionary of contemporary English (1997)</a:t>
            </a:r>
            <a:r>
              <a:rPr lang="en-US" sz="2400" dirty="0" smtClean="0"/>
              <a:t>, ―Research as a serious study of a subject that is intended to discover new facts or test ideas.</a:t>
            </a:r>
            <a:endParaRPr lang="en-IN" sz="2400" dirty="0"/>
          </a:p>
        </p:txBody>
      </p:sp>
    </p:spTree>
    <p:extLst>
      <p:ext uri="{BB962C8B-B14F-4D97-AF65-F5344CB8AC3E}">
        <p14:creationId xmlns:p14="http://schemas.microsoft.com/office/powerpoint/2010/main" val="1413009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शोध की परिभाषा</a:t>
            </a:r>
            <a:endParaRPr lang="en-IN" dirty="0"/>
          </a:p>
        </p:txBody>
      </p:sp>
      <p:sp>
        <p:nvSpPr>
          <p:cNvPr id="3" name="Content Placeholder 2"/>
          <p:cNvSpPr>
            <a:spLocks noGrp="1"/>
          </p:cNvSpPr>
          <p:nvPr>
            <p:ph idx="1"/>
          </p:nvPr>
        </p:nvSpPr>
        <p:spPr/>
        <p:txBody>
          <a:bodyPr>
            <a:normAutofit/>
          </a:bodyPr>
          <a:lstStyle/>
          <a:p>
            <a:pPr marL="0" indent="0">
              <a:buNone/>
            </a:pPr>
            <a:r>
              <a:rPr lang="en-IN" sz="2400" b="1" dirty="0" smtClean="0"/>
              <a:t>L.V. </a:t>
            </a:r>
            <a:r>
              <a:rPr lang="hi-IN" sz="2400" b="1" dirty="0" smtClean="0"/>
              <a:t>रेडमैन और </a:t>
            </a:r>
            <a:r>
              <a:rPr lang="en-IN" sz="2400" b="1" dirty="0" smtClean="0"/>
              <a:t>A.V.H. </a:t>
            </a:r>
            <a:r>
              <a:rPr lang="hi-IN" sz="2400" b="1" dirty="0" smtClean="0"/>
              <a:t>मोरी के अनुसार</a:t>
            </a:r>
            <a:r>
              <a:rPr lang="hi-IN" sz="2400" dirty="0" smtClean="0"/>
              <a:t>, "शोध नए ज्ञान प्राप्त करने के लिए एक व्यवस्थित प्रयास है।“</a:t>
            </a:r>
            <a:endParaRPr lang="en-US" sz="2400" dirty="0" smtClean="0"/>
          </a:p>
          <a:p>
            <a:pPr marL="0" indent="0">
              <a:buNone/>
            </a:pPr>
            <a:r>
              <a:rPr lang="hi-IN" sz="2400" b="1" dirty="0" smtClean="0"/>
              <a:t>रॉबर्ट रॉस के अनुसार</a:t>
            </a:r>
            <a:r>
              <a:rPr lang="hi-IN" sz="2400" dirty="0" smtClean="0"/>
              <a:t>, "शोध मूल रूप से एक जांच है, सबूतों की रिकॉर्डिंग और विश्लेषण है जिसका उद्देश्य ज्ञान प्राप्त करना है।“</a:t>
            </a:r>
            <a:endParaRPr lang="en-US" sz="2400" dirty="0" smtClean="0"/>
          </a:p>
          <a:p>
            <a:pPr marL="0" indent="0">
              <a:buNone/>
            </a:pPr>
            <a:r>
              <a:rPr lang="hi-IN" sz="2400" b="1" dirty="0" smtClean="0"/>
              <a:t>पेयटन (1979) के अनुसार</a:t>
            </a:r>
            <a:r>
              <a:rPr lang="hi-IN" sz="2400" dirty="0" smtClean="0"/>
              <a:t>, "शोध एक संगठित, वस्तुनिष्ठ, विश्वसनीय तरीके से एक विशिष्ट प्रश्न का उत्तर खोजने की प्रक्रिया है।“</a:t>
            </a:r>
            <a:endParaRPr lang="en-US" sz="2400" dirty="0" smtClean="0"/>
          </a:p>
          <a:p>
            <a:pPr marL="0" indent="0">
              <a:buNone/>
            </a:pPr>
            <a:r>
              <a:rPr lang="hi-IN" sz="2400" b="1" dirty="0" smtClean="0"/>
              <a:t>लॉन्गमैन डिक्शनरी ऑफ कंटेम्पररी इंग्लिश (1997) के अनुसार</a:t>
            </a:r>
            <a:r>
              <a:rPr lang="hi-IN" sz="2400" dirty="0" smtClean="0"/>
              <a:t>, "शोध एक गहन अध्ययन है जिसका उद्देश्य नए तथ्यों की खोज करना या विचारों का परीक्षण करना है।"</a:t>
            </a:r>
            <a:endParaRPr lang="en-IN" sz="2400" dirty="0"/>
          </a:p>
        </p:txBody>
      </p:sp>
    </p:spTree>
    <p:extLst>
      <p:ext uri="{BB962C8B-B14F-4D97-AF65-F5344CB8AC3E}">
        <p14:creationId xmlns:p14="http://schemas.microsoft.com/office/powerpoint/2010/main" val="382704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2128"/>
          </a:xfrm>
        </p:spPr>
        <p:txBody>
          <a:bodyPr>
            <a:noAutofit/>
          </a:bodyPr>
          <a:lstStyle/>
          <a:p>
            <a:r>
              <a:rPr lang="en-US" sz="3600" dirty="0" smtClean="0"/>
              <a:t>Need and Importance and its scope in Physical  Education</a:t>
            </a:r>
            <a:endParaRPr lang="en-IN" sz="3600" dirty="0"/>
          </a:p>
        </p:txBody>
      </p:sp>
      <p:sp>
        <p:nvSpPr>
          <p:cNvPr id="3" name="Content Placeholder 2"/>
          <p:cNvSpPr>
            <a:spLocks noGrp="1"/>
          </p:cNvSpPr>
          <p:nvPr>
            <p:ph idx="1"/>
          </p:nvPr>
        </p:nvSpPr>
        <p:spPr>
          <a:xfrm>
            <a:off x="251520" y="1340768"/>
            <a:ext cx="8784976" cy="4896544"/>
          </a:xfrm>
        </p:spPr>
        <p:txBody>
          <a:bodyPr>
            <a:noAutofit/>
          </a:bodyPr>
          <a:lstStyle/>
          <a:p>
            <a:pPr marL="0" indent="0">
              <a:buNone/>
            </a:pPr>
            <a:r>
              <a:rPr lang="en-US" sz="2200" dirty="0" smtClean="0">
                <a:solidFill>
                  <a:srgbClr val="FFFF00"/>
                </a:solidFill>
              </a:rPr>
              <a:t>1</a:t>
            </a:r>
            <a:r>
              <a:rPr lang="en-US" sz="2200" dirty="0" smtClean="0"/>
              <a:t>. </a:t>
            </a:r>
            <a:r>
              <a:rPr lang="en-US" sz="2200" b="1" dirty="0" smtClean="0">
                <a:solidFill>
                  <a:srgbClr val="FFFF00"/>
                </a:solidFill>
              </a:rPr>
              <a:t>Enhances Knowledge</a:t>
            </a:r>
            <a:r>
              <a:rPr lang="en-US" sz="2200" dirty="0" smtClean="0"/>
              <a:t>: Research in physical education allows individuals to gain in-depth knowledge about various topics related to sports, exercise, and physical health. The more extensive the research, the better the understanding of the subject, leading to improved teaching methods and training programs.</a:t>
            </a:r>
          </a:p>
          <a:p>
            <a:pPr marL="0" indent="0">
              <a:buNone/>
            </a:pPr>
            <a:r>
              <a:rPr lang="en-US" sz="2200" dirty="0" smtClean="0">
                <a:solidFill>
                  <a:srgbClr val="FFFF00"/>
                </a:solidFill>
              </a:rPr>
              <a:t>2</a:t>
            </a:r>
            <a:r>
              <a:rPr lang="en-US" sz="2200" b="1" dirty="0" smtClean="0">
                <a:solidFill>
                  <a:srgbClr val="FFFF00"/>
                </a:solidFill>
              </a:rPr>
              <a:t>. Improves Performance</a:t>
            </a:r>
            <a:r>
              <a:rPr lang="en-US" sz="2200" dirty="0" smtClean="0"/>
              <a:t>: Through research, new training techniques, equipment, and methodologies are developed, which enhance the performance of athletes and coaches. Research helps in identifying and implementing the most effective practices in physical education, leading to better outcomes.</a:t>
            </a:r>
          </a:p>
          <a:p>
            <a:pPr marL="0" indent="0">
              <a:buNone/>
            </a:pPr>
            <a:r>
              <a:rPr lang="en-US" sz="2200" dirty="0" smtClean="0">
                <a:solidFill>
                  <a:srgbClr val="FFFF00"/>
                </a:solidFill>
              </a:rPr>
              <a:t>3. </a:t>
            </a:r>
            <a:r>
              <a:rPr lang="en-US" sz="2200" b="1" dirty="0" smtClean="0">
                <a:solidFill>
                  <a:srgbClr val="FFFF00"/>
                </a:solidFill>
              </a:rPr>
              <a:t>Problem Solving</a:t>
            </a:r>
            <a:r>
              <a:rPr lang="en-US" sz="2200" dirty="0" smtClean="0">
                <a:solidFill>
                  <a:srgbClr val="FFFF00"/>
                </a:solidFill>
              </a:rPr>
              <a:t>: </a:t>
            </a:r>
            <a:r>
              <a:rPr lang="en-US" sz="2200" dirty="0" smtClean="0"/>
              <a:t>Research is essential for identifying and solving problems within the field of physical education. For example, it can be used to reduce the incidence of injuries in specific sports or to address issues related to physical fitness and health.</a:t>
            </a:r>
            <a:endParaRPr lang="en-IN" sz="2200" dirty="0"/>
          </a:p>
        </p:txBody>
      </p:sp>
    </p:spTree>
    <p:extLst>
      <p:ext uri="{BB962C8B-B14F-4D97-AF65-F5344CB8AC3E}">
        <p14:creationId xmlns:p14="http://schemas.microsoft.com/office/powerpoint/2010/main" val="275882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5"/>
            <a:ext cx="8568952" cy="5847755"/>
          </a:xfrm>
          <a:prstGeom prst="rect">
            <a:avLst/>
          </a:prstGeom>
        </p:spPr>
        <p:txBody>
          <a:bodyPr wrap="square">
            <a:spAutoFit/>
          </a:bodyPr>
          <a:lstStyle/>
          <a:p>
            <a:r>
              <a:rPr lang="en-US" sz="2200" b="1" dirty="0" smtClean="0">
                <a:solidFill>
                  <a:srgbClr val="FFFF00"/>
                </a:solidFill>
              </a:rPr>
              <a:t>4. Understanding Physical and Mental Health</a:t>
            </a:r>
            <a:r>
              <a:rPr lang="en-US" sz="2200" dirty="0" smtClean="0">
                <a:solidFill>
                  <a:srgbClr val="FFFF00"/>
                </a:solidFill>
              </a:rPr>
              <a:t>: </a:t>
            </a:r>
            <a:r>
              <a:rPr lang="en-US" sz="2200" dirty="0" smtClean="0"/>
              <a:t>Research helps in understanding how different sports and physical activities impact an individual's physical and mental health. This knowledge is crucial for designing physical education programs that promote overall well-being.</a:t>
            </a:r>
          </a:p>
          <a:p>
            <a:r>
              <a:rPr lang="en-US" sz="2200" b="1" dirty="0" smtClean="0">
                <a:solidFill>
                  <a:srgbClr val="FFFF00"/>
                </a:solidFill>
              </a:rPr>
              <a:t>5. Advances in Sports Science and Technology</a:t>
            </a:r>
            <a:r>
              <a:rPr lang="en-US" sz="2200" dirty="0" smtClean="0"/>
              <a:t>: Research drives technological and scientific advancements in sports science. It leads to the development of new equipment, techniques, and training methods that enhance athletic performance and safety.</a:t>
            </a:r>
          </a:p>
          <a:p>
            <a:r>
              <a:rPr lang="en-US" sz="2200" dirty="0" smtClean="0">
                <a:solidFill>
                  <a:srgbClr val="FFFF00"/>
                </a:solidFill>
              </a:rPr>
              <a:t>6</a:t>
            </a:r>
            <a:r>
              <a:rPr lang="en-US" sz="2200" b="1" dirty="0" smtClean="0">
                <a:solidFill>
                  <a:srgbClr val="FFFF00"/>
                </a:solidFill>
              </a:rPr>
              <a:t>. Personal Development and Career Guidance</a:t>
            </a:r>
            <a:r>
              <a:rPr lang="en-US" sz="2200" dirty="0" smtClean="0"/>
              <a:t>: Research in physical education not only benefits the field but also aids in the personal development of students and professionals. It helps individuals identify their areas of interest and provides the necessary information and guidance for career development in sports and physical education.</a:t>
            </a:r>
          </a:p>
          <a:p>
            <a:r>
              <a:rPr lang="en-US" sz="2200" b="1" dirty="0" smtClean="0">
                <a:solidFill>
                  <a:srgbClr val="FFFF00"/>
                </a:solidFill>
              </a:rPr>
              <a:t>7. Policy and Program Development</a:t>
            </a:r>
            <a:r>
              <a:rPr lang="en-US" sz="2200" b="1" dirty="0" smtClean="0"/>
              <a:t>: </a:t>
            </a:r>
            <a:r>
              <a:rPr lang="en-US" sz="2200" dirty="0" smtClean="0"/>
              <a:t>Research forms the foundation for developing new policies and programs in physical education. Governments and institutions rely on research to create effective physical education curricula and health promotion strategies.</a:t>
            </a:r>
          </a:p>
        </p:txBody>
      </p:sp>
    </p:spTree>
    <p:extLst>
      <p:ext uri="{BB962C8B-B14F-4D97-AF65-F5344CB8AC3E}">
        <p14:creationId xmlns:p14="http://schemas.microsoft.com/office/powerpoint/2010/main" val="2483677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064896" cy="3785652"/>
          </a:xfrm>
          <a:prstGeom prst="rect">
            <a:avLst/>
          </a:prstGeom>
        </p:spPr>
        <p:txBody>
          <a:bodyPr wrap="square">
            <a:spAutoFit/>
          </a:bodyPr>
          <a:lstStyle/>
          <a:p>
            <a:r>
              <a:rPr lang="en-US" sz="2400" b="1" dirty="0" smtClean="0">
                <a:solidFill>
                  <a:srgbClr val="FFFF00"/>
                </a:solidFill>
              </a:rPr>
              <a:t>8. Contribution to Society: </a:t>
            </a:r>
            <a:r>
              <a:rPr lang="en-US" sz="2400" dirty="0" smtClean="0"/>
              <a:t>Research in physical education has a positive impact on society. It promotes health and wellness through physical activities and sports, contributing to the overall well-being of the community.</a:t>
            </a:r>
          </a:p>
          <a:p>
            <a:r>
              <a:rPr lang="en-US" sz="2400" dirty="0" smtClean="0"/>
              <a:t>   </a:t>
            </a:r>
          </a:p>
          <a:p>
            <a:r>
              <a:rPr lang="en-US" sz="2400" dirty="0" smtClean="0"/>
              <a:t> </a:t>
            </a:r>
            <a:r>
              <a:rPr lang="en-US" sz="2400" dirty="0" smtClean="0"/>
              <a:t>        In </a:t>
            </a:r>
            <a:r>
              <a:rPr lang="en-US" sz="2400" dirty="0" smtClean="0"/>
              <a:t>summary, research in physical education is crucial for advancing knowledge, improving performance, solving problems, and contributing to the health and wellness of society. It plays a vital role in both individual and societal development within the field of physical education’</a:t>
            </a:r>
            <a:endParaRPr lang="en-US" sz="2400" dirty="0"/>
          </a:p>
        </p:txBody>
      </p:sp>
    </p:spTree>
    <p:extLst>
      <p:ext uri="{BB962C8B-B14F-4D97-AF65-F5344CB8AC3E}">
        <p14:creationId xmlns:p14="http://schemas.microsoft.com/office/powerpoint/2010/main" val="223948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36104"/>
          </a:xfrm>
        </p:spPr>
        <p:txBody>
          <a:bodyPr>
            <a:normAutofit/>
          </a:bodyPr>
          <a:lstStyle/>
          <a:p>
            <a:r>
              <a:rPr lang="hi-IN" sz="3200" dirty="0" smtClean="0"/>
              <a:t>शारीरिक शिक्षा में शोध की आवश्यकता और महत्व</a:t>
            </a:r>
            <a:endParaRPr lang="en-IN" sz="3200" dirty="0"/>
          </a:p>
        </p:txBody>
      </p:sp>
      <p:sp>
        <p:nvSpPr>
          <p:cNvPr id="3" name="Content Placeholder 2"/>
          <p:cNvSpPr>
            <a:spLocks noGrp="1"/>
          </p:cNvSpPr>
          <p:nvPr>
            <p:ph idx="1"/>
          </p:nvPr>
        </p:nvSpPr>
        <p:spPr>
          <a:xfrm>
            <a:off x="457200" y="1124744"/>
            <a:ext cx="8229600" cy="5001419"/>
          </a:xfrm>
        </p:spPr>
        <p:txBody>
          <a:bodyPr>
            <a:noAutofit/>
          </a:bodyPr>
          <a:lstStyle/>
          <a:p>
            <a:pPr marL="457200" indent="-457200">
              <a:buAutoNum type="arabicPeriod"/>
            </a:pPr>
            <a:r>
              <a:rPr lang="hi-IN" sz="2200" b="1" dirty="0" smtClean="0">
                <a:solidFill>
                  <a:srgbClr val="FFFF00"/>
                </a:solidFill>
              </a:rPr>
              <a:t>ज्ञान का विस्तार: </a:t>
            </a:r>
            <a:r>
              <a:rPr lang="hi-IN" sz="2200" dirty="0" smtClean="0"/>
              <a:t>शारीरिक शिक्षा में शोध करने से विषय के बारे में गहराई से जानकारी मिलती है। नए-नए तथ्यों और विधियों के बारे में जानने के लिए शोध आवश्यक है। यह न केवल छात्रों के लिए बल्कि प्रशिक्षकों के लिए भी महत्वपूर्ण है ताकि वे अपने ज्ञान को अद्यतन कर सकें और बेहतर शिक्षण प्रदान कर सकें।</a:t>
            </a:r>
            <a:endParaRPr lang="en-US" sz="2200" dirty="0" smtClean="0"/>
          </a:p>
          <a:p>
            <a:pPr marL="457200" indent="-457200">
              <a:buAutoNum type="arabicPeriod"/>
            </a:pPr>
            <a:r>
              <a:rPr lang="hi-IN" sz="2200" dirty="0" smtClean="0"/>
              <a:t> </a:t>
            </a:r>
            <a:r>
              <a:rPr lang="hi-IN" sz="2200" b="1" dirty="0" smtClean="0">
                <a:solidFill>
                  <a:srgbClr val="FFFF00"/>
                </a:solidFill>
              </a:rPr>
              <a:t>प्रदर्शन में सुधार</a:t>
            </a:r>
            <a:r>
              <a:rPr lang="hi-IN" sz="2200" dirty="0" smtClean="0">
                <a:solidFill>
                  <a:srgbClr val="FFFF00"/>
                </a:solidFill>
              </a:rPr>
              <a:t>: </a:t>
            </a:r>
            <a:r>
              <a:rPr lang="hi-IN" sz="2200" dirty="0" smtClean="0"/>
              <a:t>शोध के माध्यम से खेलों और शारीरिक गतिविधियों में बेहतर प्रशिक्षण तकनीकों, उपकरणों और विधियों का विकास होता है, जिससे खिलाड़ियों और प्रशिक्षकों का प्रदर्शन बेहतर होता है। यह शारीरिक शिक्षा में नई और प्रभावी अभ्यासों को पहचानने और लागू करने में मदद करता है।</a:t>
            </a:r>
            <a:endParaRPr lang="en-US" sz="2200" dirty="0" smtClean="0"/>
          </a:p>
          <a:p>
            <a:pPr marL="457200" indent="-457200">
              <a:buAutoNum type="arabicPeriod"/>
            </a:pPr>
            <a:r>
              <a:rPr lang="hi-IN" sz="2200" b="1" dirty="0" smtClean="0">
                <a:solidFill>
                  <a:srgbClr val="FFFF00"/>
                </a:solidFill>
              </a:rPr>
              <a:t>समस्याओं का समाधान</a:t>
            </a:r>
            <a:r>
              <a:rPr lang="hi-IN" sz="2200" dirty="0" smtClean="0">
                <a:solidFill>
                  <a:srgbClr val="FFFF00"/>
                </a:solidFill>
              </a:rPr>
              <a:t>:</a:t>
            </a:r>
            <a:r>
              <a:rPr lang="hi-IN" sz="2200" dirty="0" smtClean="0"/>
              <a:t> शोध की प्रक्रिया के माध्यम से शारीरिक शिक्षा के क्षेत्र में उत्पन्न होने वाली समस्याओं को पहचाना और हल किया जा सकता है। उदाहरण के लिए, किसी विशेष खेल में चोटों की आवृत्ति को कम करने के उपायों पर शोध किया जा सकता है।</a:t>
            </a:r>
            <a:endParaRPr lang="en-IN" sz="2200" dirty="0"/>
          </a:p>
        </p:txBody>
      </p:sp>
    </p:spTree>
    <p:extLst>
      <p:ext uri="{BB962C8B-B14F-4D97-AF65-F5344CB8AC3E}">
        <p14:creationId xmlns:p14="http://schemas.microsoft.com/office/powerpoint/2010/main" val="95536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5847755"/>
          </a:xfrm>
          <a:prstGeom prst="rect">
            <a:avLst/>
          </a:prstGeom>
        </p:spPr>
        <p:txBody>
          <a:bodyPr wrap="square">
            <a:spAutoFit/>
          </a:bodyPr>
          <a:lstStyle/>
          <a:p>
            <a:r>
              <a:rPr lang="hi-IN" sz="2200" dirty="0" smtClean="0">
                <a:solidFill>
                  <a:srgbClr val="FFFF00"/>
                </a:solidFill>
              </a:rPr>
              <a:t>4. </a:t>
            </a:r>
            <a:r>
              <a:rPr lang="hi-IN" sz="2200" b="1" dirty="0" smtClean="0">
                <a:solidFill>
                  <a:srgbClr val="FFFF00"/>
                </a:solidFill>
              </a:rPr>
              <a:t>शारीरिक और मानसिक स्वास्थ्य का अध्ययन</a:t>
            </a:r>
            <a:r>
              <a:rPr lang="hi-IN" sz="2200" dirty="0" smtClean="0">
                <a:solidFill>
                  <a:srgbClr val="FFFF00"/>
                </a:solidFill>
              </a:rPr>
              <a:t>: </a:t>
            </a:r>
            <a:r>
              <a:rPr lang="hi-IN" sz="2200" dirty="0" smtClean="0"/>
              <a:t>शारीरिक शिक्षा में शोध के माध्यम से यह समझने में मदद मिलती है कि विभिन्न खेल और शारीरिक गतिविधियाँ व्यक्तियों के शारीरिक और मानसिक स्वास्थ्य पर कैसे प्रभाव डालती हैं। यह ज्ञान शारीरिक शिक्षा कार्यक्रमों को बेहतर बनाने और उन्हें अधिक प्रभावी बनाने में सहायक होता है।</a:t>
            </a:r>
            <a:endParaRPr lang="en-US" sz="2200" dirty="0" smtClean="0"/>
          </a:p>
          <a:p>
            <a:r>
              <a:rPr lang="hi-IN" sz="2200" b="1" dirty="0" smtClean="0">
                <a:solidFill>
                  <a:srgbClr val="FFFF00"/>
                </a:solidFill>
              </a:rPr>
              <a:t>5. खेल विज्ञान और तकनीक में प्रगति</a:t>
            </a:r>
            <a:r>
              <a:rPr lang="hi-IN" sz="2200" dirty="0" smtClean="0">
                <a:solidFill>
                  <a:srgbClr val="FFFF00"/>
                </a:solidFill>
              </a:rPr>
              <a:t>:</a:t>
            </a:r>
            <a:r>
              <a:rPr lang="hi-IN" sz="2200" dirty="0" smtClean="0"/>
              <a:t> शोध खेल विज्ञान के क्षेत्र में तकनीकी और वैज्ञानिक प्रगति लाता है। इससे खेल के दौरान उपयोग होने वाली तकनीक, उपकरण और प्रशिक्षण विधियों में सुधार होता है, जो खिलाड़ियों के प्रदर्शन को बढ़ावा देता है।</a:t>
            </a:r>
            <a:endParaRPr lang="en-US" sz="2200" dirty="0" smtClean="0"/>
          </a:p>
          <a:p>
            <a:r>
              <a:rPr lang="hi-IN" sz="2200" b="1" dirty="0" smtClean="0">
                <a:solidFill>
                  <a:srgbClr val="FFFF00"/>
                </a:solidFill>
              </a:rPr>
              <a:t>6. व्यक्तिगत विकास और करियर के लिए मार्गदर्शन</a:t>
            </a:r>
            <a:r>
              <a:rPr lang="hi-IN" sz="2200" dirty="0" smtClean="0">
                <a:solidFill>
                  <a:srgbClr val="FFFF00"/>
                </a:solidFill>
              </a:rPr>
              <a:t>: </a:t>
            </a:r>
            <a:r>
              <a:rPr lang="hi-IN" sz="2200" dirty="0" smtClean="0"/>
              <a:t>शोध न केवल शारीरिक शिक्षा के क्षेत्र में बल्कि छात्रों के व्यक्तिगत विकास में भी सहायक होता है। यह छात्रों को उनके रुचि के क्षेत्रों को पहचानने और उनमें करियर बनाने के लिए आवश्यक जानकारी और मार्गदर्शन प्रदान करता है।</a:t>
            </a:r>
            <a:endParaRPr lang="en-US" sz="2200" dirty="0" smtClean="0"/>
          </a:p>
          <a:p>
            <a:r>
              <a:rPr lang="hi-IN" sz="2200" b="1" dirty="0" smtClean="0">
                <a:solidFill>
                  <a:srgbClr val="FFFF00"/>
                </a:solidFill>
              </a:rPr>
              <a:t>7. नीतियों और कार्यक्रमों का विकास:</a:t>
            </a:r>
            <a:r>
              <a:rPr lang="hi-IN" sz="2200" dirty="0" smtClean="0">
                <a:solidFill>
                  <a:srgbClr val="FFFF00"/>
                </a:solidFill>
              </a:rPr>
              <a:t> </a:t>
            </a:r>
            <a:r>
              <a:rPr lang="hi-IN" sz="2200" dirty="0" smtClean="0"/>
              <a:t>शोध के आधार पर सरकारें और संस्थान शारीरिक शिक्षा के क्षेत्र में नई नीतियों और कार्यक्रमों का विकास कर सकते हैं, जिससे शारीरिक शिक्षा के क्षेत्र में व्यापक सुधार और विकास संभव हो पाता है।</a:t>
            </a:r>
            <a:endParaRPr lang="en-IN" sz="2200" dirty="0"/>
          </a:p>
        </p:txBody>
      </p:sp>
    </p:spTree>
    <p:extLst>
      <p:ext uri="{BB962C8B-B14F-4D97-AF65-F5344CB8AC3E}">
        <p14:creationId xmlns:p14="http://schemas.microsoft.com/office/powerpoint/2010/main" val="1905917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62664" cy="3416320"/>
          </a:xfrm>
          <a:prstGeom prst="rect">
            <a:avLst/>
          </a:prstGeom>
        </p:spPr>
        <p:txBody>
          <a:bodyPr wrap="square">
            <a:spAutoFit/>
          </a:bodyPr>
          <a:lstStyle/>
          <a:p>
            <a:r>
              <a:rPr lang="hi-IN" sz="2400" b="1" dirty="0" smtClean="0">
                <a:solidFill>
                  <a:srgbClr val="FFFF00"/>
                </a:solidFill>
              </a:rPr>
              <a:t>8. समाज में योगदान</a:t>
            </a:r>
            <a:r>
              <a:rPr lang="hi-IN" sz="2400" dirty="0" smtClean="0">
                <a:solidFill>
                  <a:srgbClr val="FFFF00"/>
                </a:solidFill>
              </a:rPr>
              <a:t>: </a:t>
            </a:r>
            <a:endParaRPr lang="en-US" sz="2400" dirty="0" smtClean="0">
              <a:solidFill>
                <a:srgbClr val="FFFF00"/>
              </a:solidFill>
            </a:endParaRPr>
          </a:p>
          <a:p>
            <a:r>
              <a:rPr lang="hi-IN" sz="2400" dirty="0" smtClean="0"/>
              <a:t>शारीरिक शिक्षा में किए गए शोध का समाज पर सकारात्मक प्रभाव पड़ता है। यह शारीरिक शिक्षा और खेल के माध्यम से समाज में स्वास्थ्य और कल्याण को बढ़ावा देने में महत्वपूर्ण भूमिका निभाता है।</a:t>
            </a:r>
            <a:endParaRPr lang="en-US" sz="2400" dirty="0" smtClean="0"/>
          </a:p>
          <a:p>
            <a:endParaRPr lang="en-US" sz="2400" dirty="0" smtClean="0"/>
          </a:p>
          <a:p>
            <a:r>
              <a:rPr lang="hi-IN" sz="2400" dirty="0" smtClean="0"/>
              <a:t>शारीरिक शिक्षा में शोध की आवश्यकता और महत्व इन सभी बिंदुओं को स्पष्ट करता है कि यह न केवल शारीरिक गतिविधियों के क्षेत्र में बल्कि संपूर्ण समाज के विकास में भी अत्यंत महत्वपूर्ण है।</a:t>
            </a:r>
            <a:endParaRPr lang="en-US" sz="2400" dirty="0" smtClean="0"/>
          </a:p>
          <a:p>
            <a:endParaRPr lang="en-IN" sz="2400" dirty="0"/>
          </a:p>
        </p:txBody>
      </p:sp>
    </p:spTree>
    <p:extLst>
      <p:ext uri="{BB962C8B-B14F-4D97-AF65-F5344CB8AC3E}">
        <p14:creationId xmlns:p14="http://schemas.microsoft.com/office/powerpoint/2010/main" val="6358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80920" cy="5693866"/>
          </a:xfrm>
          <a:prstGeom prst="rect">
            <a:avLst/>
          </a:prstGeom>
        </p:spPr>
        <p:txBody>
          <a:bodyPr wrap="square">
            <a:spAutoFit/>
          </a:bodyPr>
          <a:lstStyle/>
          <a:p>
            <a:r>
              <a:rPr lang="en-IN" sz="2800" b="1" u="sng" dirty="0">
                <a:solidFill>
                  <a:srgbClr val="FFFF00"/>
                </a:solidFill>
              </a:rPr>
              <a:t>Scope of Research in Physical </a:t>
            </a:r>
            <a:r>
              <a:rPr lang="en-IN" sz="2800" b="1" u="sng" dirty="0" smtClean="0">
                <a:solidFill>
                  <a:srgbClr val="FFFF00"/>
                </a:solidFill>
              </a:rPr>
              <a:t>Education</a:t>
            </a:r>
          </a:p>
          <a:p>
            <a:pPr marL="342900" indent="-342900">
              <a:buFont typeface="Arial" pitchFamily="34" charset="0"/>
              <a:buChar char="•"/>
            </a:pPr>
            <a:r>
              <a:rPr lang="en-IN" sz="2400" dirty="0" smtClean="0">
                <a:solidFill>
                  <a:srgbClr val="FFFF00"/>
                </a:solidFill>
              </a:rPr>
              <a:t>Exercise Physiology</a:t>
            </a:r>
          </a:p>
          <a:p>
            <a:pPr marL="342900" indent="-342900">
              <a:buFont typeface="Arial" pitchFamily="34" charset="0"/>
              <a:buChar char="•"/>
            </a:pPr>
            <a:r>
              <a:rPr lang="en-IN" sz="2400" dirty="0" smtClean="0">
                <a:solidFill>
                  <a:srgbClr val="FFFF00"/>
                </a:solidFill>
              </a:rPr>
              <a:t>Sports psychology</a:t>
            </a:r>
          </a:p>
          <a:p>
            <a:pPr marL="342900" indent="-342900">
              <a:buFont typeface="Arial" pitchFamily="34" charset="0"/>
              <a:buChar char="•"/>
            </a:pPr>
            <a:r>
              <a:rPr lang="en-IN" sz="2400" dirty="0" smtClean="0">
                <a:solidFill>
                  <a:srgbClr val="FFFF00"/>
                </a:solidFill>
              </a:rPr>
              <a:t>Sports sociology</a:t>
            </a:r>
          </a:p>
          <a:p>
            <a:pPr marL="342900" indent="-342900">
              <a:buFont typeface="Arial" pitchFamily="34" charset="0"/>
              <a:buChar char="•"/>
            </a:pPr>
            <a:r>
              <a:rPr lang="en-IN" sz="2400" dirty="0" smtClean="0">
                <a:solidFill>
                  <a:srgbClr val="FFFF00"/>
                </a:solidFill>
              </a:rPr>
              <a:t> </a:t>
            </a:r>
            <a:r>
              <a:rPr lang="en-IN" sz="2400" dirty="0">
                <a:solidFill>
                  <a:srgbClr val="FFFF00"/>
                </a:solidFill>
              </a:rPr>
              <a:t>Sports </a:t>
            </a:r>
            <a:r>
              <a:rPr lang="en-IN" sz="2400" dirty="0" smtClean="0">
                <a:solidFill>
                  <a:srgbClr val="FFFF00"/>
                </a:solidFill>
              </a:rPr>
              <a:t>medicine</a:t>
            </a:r>
          </a:p>
          <a:p>
            <a:pPr marL="342900" indent="-342900">
              <a:buFont typeface="Arial" pitchFamily="34" charset="0"/>
              <a:buChar char="•"/>
            </a:pPr>
            <a:r>
              <a:rPr lang="en-IN" sz="2400" dirty="0" smtClean="0">
                <a:solidFill>
                  <a:srgbClr val="FFFF00"/>
                </a:solidFill>
              </a:rPr>
              <a:t>Sports physiotherapy</a:t>
            </a:r>
          </a:p>
          <a:p>
            <a:pPr marL="342900" indent="-342900">
              <a:buFont typeface="Arial" pitchFamily="34" charset="0"/>
              <a:buChar char="•"/>
            </a:pPr>
            <a:r>
              <a:rPr lang="en-IN" sz="2400" dirty="0" smtClean="0">
                <a:solidFill>
                  <a:srgbClr val="FFFF00"/>
                </a:solidFill>
              </a:rPr>
              <a:t>Body Mechanics</a:t>
            </a:r>
          </a:p>
          <a:p>
            <a:pPr marL="342900" indent="-342900">
              <a:buFont typeface="Arial" pitchFamily="34" charset="0"/>
              <a:buChar char="•"/>
            </a:pPr>
            <a:r>
              <a:rPr lang="en-IN" sz="2400" dirty="0" smtClean="0">
                <a:solidFill>
                  <a:srgbClr val="FFFF00"/>
                </a:solidFill>
              </a:rPr>
              <a:t>Training methods </a:t>
            </a:r>
          </a:p>
          <a:p>
            <a:pPr marL="342900" indent="-342900">
              <a:buFont typeface="Arial" pitchFamily="34" charset="0"/>
              <a:buChar char="•"/>
            </a:pPr>
            <a:r>
              <a:rPr lang="en-IN" sz="2400" dirty="0" smtClean="0">
                <a:solidFill>
                  <a:srgbClr val="FFFF00"/>
                </a:solidFill>
              </a:rPr>
              <a:t>Indigenous activities</a:t>
            </a:r>
          </a:p>
          <a:p>
            <a:pPr marL="342900" indent="-342900">
              <a:buFont typeface="Arial" pitchFamily="34" charset="0"/>
              <a:buChar char="•"/>
            </a:pPr>
            <a:r>
              <a:rPr lang="en-IN" sz="2400" dirty="0" smtClean="0">
                <a:solidFill>
                  <a:srgbClr val="FFFF00"/>
                </a:solidFill>
              </a:rPr>
              <a:t>Adoptive </a:t>
            </a:r>
            <a:r>
              <a:rPr lang="en-IN" sz="2400" dirty="0">
                <a:solidFill>
                  <a:srgbClr val="FFFF00"/>
                </a:solidFill>
              </a:rPr>
              <a:t>Physical </a:t>
            </a:r>
            <a:r>
              <a:rPr lang="en-IN" sz="2400" dirty="0" smtClean="0">
                <a:solidFill>
                  <a:srgbClr val="FFFF00"/>
                </a:solidFill>
              </a:rPr>
              <a:t>Education</a:t>
            </a:r>
          </a:p>
          <a:p>
            <a:pPr marL="342900" indent="-342900">
              <a:buFont typeface="Arial" pitchFamily="34" charset="0"/>
              <a:buChar char="•"/>
            </a:pPr>
            <a:r>
              <a:rPr lang="en-IN" sz="2400" dirty="0" smtClean="0">
                <a:solidFill>
                  <a:srgbClr val="FFFF00"/>
                </a:solidFill>
              </a:rPr>
              <a:t>Growth Studies</a:t>
            </a:r>
          </a:p>
          <a:p>
            <a:pPr marL="342900" indent="-342900">
              <a:buFont typeface="Arial" pitchFamily="34" charset="0"/>
              <a:buChar char="•"/>
            </a:pPr>
            <a:r>
              <a:rPr lang="en-IN" sz="2400" dirty="0" smtClean="0">
                <a:solidFill>
                  <a:srgbClr val="FFFF00"/>
                </a:solidFill>
              </a:rPr>
              <a:t>Motor learning</a:t>
            </a:r>
          </a:p>
          <a:p>
            <a:pPr marL="342900" indent="-342900">
              <a:buFont typeface="Arial" pitchFamily="34" charset="0"/>
              <a:buChar char="•"/>
            </a:pPr>
            <a:r>
              <a:rPr lang="en-IN" sz="2400" dirty="0" smtClean="0">
                <a:solidFill>
                  <a:srgbClr val="FFFF00"/>
                </a:solidFill>
              </a:rPr>
              <a:t>Women sports</a:t>
            </a:r>
          </a:p>
          <a:p>
            <a:pPr marL="342900" indent="-342900">
              <a:buFont typeface="Arial" pitchFamily="34" charset="0"/>
              <a:buChar char="•"/>
            </a:pPr>
            <a:r>
              <a:rPr lang="en-IN" sz="2400" dirty="0" smtClean="0">
                <a:solidFill>
                  <a:srgbClr val="FFFF00"/>
                </a:solidFill>
              </a:rPr>
              <a:t>Sports </a:t>
            </a:r>
            <a:r>
              <a:rPr lang="en-IN" sz="2400" dirty="0">
                <a:solidFill>
                  <a:srgbClr val="FFFF00"/>
                </a:solidFill>
              </a:rPr>
              <a:t>facilities</a:t>
            </a:r>
            <a:r>
              <a:rPr lang="en-IN" sz="2400" dirty="0" smtClean="0">
                <a:solidFill>
                  <a:srgbClr val="FFFF00"/>
                </a:solidFill>
              </a:rPr>
              <a:t>.</a:t>
            </a:r>
          </a:p>
          <a:p>
            <a:pPr marL="342900" indent="-342900">
              <a:buFont typeface="Arial" pitchFamily="34" charset="0"/>
              <a:buChar char="•"/>
            </a:pPr>
            <a:r>
              <a:rPr lang="en-IN" sz="2400" dirty="0" smtClean="0">
                <a:solidFill>
                  <a:srgbClr val="FFFF00"/>
                </a:solidFill>
              </a:rPr>
              <a:t>Laboratories </a:t>
            </a:r>
            <a:r>
              <a:rPr lang="en-IN" sz="2400" dirty="0">
                <a:solidFill>
                  <a:srgbClr val="FFFF00"/>
                </a:solidFill>
              </a:rPr>
              <a:t>of Physical Education</a:t>
            </a:r>
          </a:p>
        </p:txBody>
      </p:sp>
    </p:spTree>
    <p:extLst>
      <p:ext uri="{BB962C8B-B14F-4D97-AF65-F5344CB8AC3E}">
        <p14:creationId xmlns:p14="http://schemas.microsoft.com/office/powerpoint/2010/main" val="626596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404664"/>
            <a:ext cx="8064896" cy="5632311"/>
          </a:xfrm>
          <a:prstGeom prst="rect">
            <a:avLst/>
          </a:prstGeom>
        </p:spPr>
        <p:txBody>
          <a:bodyPr wrap="square">
            <a:spAutoFit/>
          </a:bodyPr>
          <a:lstStyle/>
          <a:p>
            <a:r>
              <a:rPr lang="hi-IN" sz="2400" b="1" dirty="0"/>
              <a:t>शारीरिक शिक्षा में अनुसंधान का क्षेत्र:</a:t>
            </a:r>
          </a:p>
          <a:p>
            <a:pPr marL="342900" indent="-342900">
              <a:buFont typeface="Wingdings" pitchFamily="2" charset="2"/>
              <a:buChar char="§"/>
            </a:pPr>
            <a:r>
              <a:rPr lang="hi-IN" sz="2400" dirty="0"/>
              <a:t>व्यायाम शरीरविज्ञान</a:t>
            </a:r>
          </a:p>
          <a:p>
            <a:pPr marL="342900" indent="-342900">
              <a:buFont typeface="Wingdings" pitchFamily="2" charset="2"/>
              <a:buChar char="§"/>
            </a:pPr>
            <a:r>
              <a:rPr lang="hi-IN" sz="2400" dirty="0"/>
              <a:t>खेल मनोविज्ञान</a:t>
            </a:r>
          </a:p>
          <a:p>
            <a:pPr marL="342900" indent="-342900">
              <a:buFont typeface="Wingdings" pitchFamily="2" charset="2"/>
              <a:buChar char="§"/>
            </a:pPr>
            <a:r>
              <a:rPr lang="hi-IN" sz="2400" dirty="0"/>
              <a:t>खेल समाजशास्त्र</a:t>
            </a:r>
          </a:p>
          <a:p>
            <a:pPr marL="342900" indent="-342900">
              <a:buFont typeface="Wingdings" pitchFamily="2" charset="2"/>
              <a:buChar char="§"/>
            </a:pPr>
            <a:r>
              <a:rPr lang="hi-IN" sz="2400" dirty="0"/>
              <a:t>खेल चिकित्सा</a:t>
            </a:r>
          </a:p>
          <a:p>
            <a:pPr marL="342900" indent="-342900">
              <a:buFont typeface="Wingdings" pitchFamily="2" charset="2"/>
              <a:buChar char="§"/>
            </a:pPr>
            <a:r>
              <a:rPr lang="hi-IN" sz="2400" dirty="0"/>
              <a:t>खेल फिजियोथेरेपी</a:t>
            </a:r>
          </a:p>
          <a:p>
            <a:pPr marL="342900" indent="-342900">
              <a:buFont typeface="Wingdings" pitchFamily="2" charset="2"/>
              <a:buChar char="§"/>
            </a:pPr>
            <a:r>
              <a:rPr lang="hi-IN" sz="2400" dirty="0"/>
              <a:t>शरीर यांत्रिकी</a:t>
            </a:r>
          </a:p>
          <a:p>
            <a:pPr marL="342900" indent="-342900">
              <a:buFont typeface="Wingdings" pitchFamily="2" charset="2"/>
              <a:buChar char="§"/>
            </a:pPr>
            <a:r>
              <a:rPr lang="hi-IN" sz="2400" dirty="0"/>
              <a:t>प्रशिक्षण विधियाँ</a:t>
            </a:r>
          </a:p>
          <a:p>
            <a:pPr marL="342900" indent="-342900">
              <a:buFont typeface="Wingdings" pitchFamily="2" charset="2"/>
              <a:buChar char="§"/>
            </a:pPr>
            <a:r>
              <a:rPr lang="hi-IN" sz="2400" dirty="0"/>
              <a:t>स्वदेशी गतिविधियाँ</a:t>
            </a:r>
          </a:p>
          <a:p>
            <a:pPr marL="342900" indent="-342900">
              <a:buFont typeface="Wingdings" pitchFamily="2" charset="2"/>
              <a:buChar char="§"/>
            </a:pPr>
            <a:r>
              <a:rPr lang="hi-IN" sz="2400" dirty="0"/>
              <a:t>समायोजित शारीरिक शिक्षा</a:t>
            </a:r>
          </a:p>
          <a:p>
            <a:pPr marL="342900" indent="-342900">
              <a:buFont typeface="Wingdings" pitchFamily="2" charset="2"/>
              <a:buChar char="§"/>
            </a:pPr>
            <a:r>
              <a:rPr lang="hi-IN" sz="2400" dirty="0"/>
              <a:t>विकास अध्ययन</a:t>
            </a:r>
          </a:p>
          <a:p>
            <a:pPr marL="342900" indent="-342900">
              <a:buFont typeface="Wingdings" pitchFamily="2" charset="2"/>
              <a:buChar char="§"/>
            </a:pPr>
            <a:r>
              <a:rPr lang="hi-IN" sz="2400" dirty="0"/>
              <a:t>मोटर सीखने की प्रक्रिया</a:t>
            </a:r>
          </a:p>
          <a:p>
            <a:pPr marL="342900" indent="-342900">
              <a:buFont typeface="Wingdings" pitchFamily="2" charset="2"/>
              <a:buChar char="§"/>
            </a:pPr>
            <a:r>
              <a:rPr lang="hi-IN" sz="2400" dirty="0"/>
              <a:t>महिला खेल</a:t>
            </a:r>
          </a:p>
          <a:p>
            <a:pPr marL="342900" indent="-342900">
              <a:buFont typeface="Wingdings" pitchFamily="2" charset="2"/>
              <a:buChar char="§"/>
            </a:pPr>
            <a:r>
              <a:rPr lang="hi-IN" sz="2400" dirty="0"/>
              <a:t>खेल सुविधाएँ</a:t>
            </a:r>
          </a:p>
          <a:p>
            <a:pPr marL="342900" indent="-342900">
              <a:buFont typeface="Wingdings" pitchFamily="2" charset="2"/>
              <a:buChar char="§"/>
            </a:pPr>
            <a:r>
              <a:rPr lang="hi-IN" sz="2400" dirty="0"/>
              <a:t>शारीरिक शिक्षा की प्रयोगशालाएँ</a:t>
            </a:r>
          </a:p>
        </p:txBody>
      </p:sp>
    </p:spTree>
    <p:extLst>
      <p:ext uri="{BB962C8B-B14F-4D97-AF65-F5344CB8AC3E}">
        <p14:creationId xmlns:p14="http://schemas.microsoft.com/office/powerpoint/2010/main" val="336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080120"/>
          </a:xfrm>
        </p:spPr>
        <p:txBody>
          <a:bodyPr>
            <a:normAutofit/>
          </a:bodyPr>
          <a:lstStyle/>
          <a:p>
            <a:r>
              <a:rPr lang="en-US" sz="3200" dirty="0" smtClean="0"/>
              <a:t>MPED 1</a:t>
            </a:r>
            <a:r>
              <a:rPr lang="en-US" sz="3200" baseline="30000" dirty="0" smtClean="0"/>
              <a:t>ST</a:t>
            </a:r>
            <a:r>
              <a:rPr lang="en-US" sz="3200" dirty="0" smtClean="0"/>
              <a:t> SEM.SYLLABUS</a:t>
            </a:r>
            <a:endParaRPr lang="en-IN" sz="3200" dirty="0"/>
          </a:p>
        </p:txBody>
      </p:sp>
      <p:sp>
        <p:nvSpPr>
          <p:cNvPr id="3" name="Content Placeholder 2"/>
          <p:cNvSpPr>
            <a:spLocks noGrp="1"/>
          </p:cNvSpPr>
          <p:nvPr>
            <p:ph idx="1"/>
          </p:nvPr>
        </p:nvSpPr>
        <p:spPr>
          <a:xfrm>
            <a:off x="457200" y="1988840"/>
            <a:ext cx="8229600" cy="4488160"/>
          </a:xfrm>
        </p:spPr>
        <p:txBody>
          <a:bodyPr>
            <a:normAutofit/>
          </a:bodyPr>
          <a:lstStyle/>
          <a:p>
            <a:pPr marL="0" indent="0">
              <a:buNone/>
            </a:pPr>
            <a:endParaRPr lang="en-US" sz="2400" dirty="0" smtClean="0"/>
          </a:p>
          <a:p>
            <a:pPr marL="0" indent="0">
              <a:buNone/>
            </a:pPr>
            <a:r>
              <a:rPr lang="en-US" sz="2400" dirty="0" smtClean="0"/>
              <a:t>Unit I- Introduction: </a:t>
            </a:r>
            <a:r>
              <a:rPr lang="en-US" sz="2400" b="1" dirty="0" smtClean="0"/>
              <a:t>1</a:t>
            </a:r>
            <a:r>
              <a:rPr lang="en-US" sz="2400" b="1" baseline="30000" dirty="0" smtClean="0"/>
              <a:t>st</a:t>
            </a:r>
            <a:r>
              <a:rPr lang="en-US" sz="2400" b="1" dirty="0" smtClean="0"/>
              <a:t> Part</a:t>
            </a:r>
          </a:p>
          <a:p>
            <a:pPr marL="0" indent="0">
              <a:buNone/>
            </a:pPr>
            <a:r>
              <a:rPr lang="en-US" sz="2400" dirty="0" smtClean="0"/>
              <a:t>Meaning of Research, Need and Importance and its scope in Physical  Education, Type of Research, and Survey of Related Literature: Need to Library Search &amp; Sources, Formulation and Development of Research Problem: Location of Research Problem, Criterion in Selecting the Research problem, Hypothesis.</a:t>
            </a:r>
            <a:endParaRPr lang="en-IN" sz="2400" dirty="0"/>
          </a:p>
        </p:txBody>
      </p:sp>
    </p:spTree>
    <p:extLst>
      <p:ext uri="{BB962C8B-B14F-4D97-AF65-F5344CB8AC3E}">
        <p14:creationId xmlns:p14="http://schemas.microsoft.com/office/powerpoint/2010/main" val="720018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640960" cy="4154984"/>
          </a:xfrm>
          <a:prstGeom prst="rect">
            <a:avLst/>
          </a:prstGeom>
        </p:spPr>
        <p:txBody>
          <a:bodyPr wrap="square">
            <a:spAutoFit/>
          </a:bodyPr>
          <a:lstStyle/>
          <a:p>
            <a:r>
              <a:rPr lang="en-IN" sz="2400" b="1" dirty="0">
                <a:solidFill>
                  <a:srgbClr val="FFFF00"/>
                </a:solidFill>
              </a:rPr>
              <a:t>Nature and characteristics of </a:t>
            </a:r>
            <a:r>
              <a:rPr lang="en-IN" sz="2400" b="1" dirty="0" smtClean="0">
                <a:solidFill>
                  <a:srgbClr val="FFFF00"/>
                </a:solidFill>
              </a:rPr>
              <a:t>Research </a:t>
            </a:r>
          </a:p>
          <a:p>
            <a:r>
              <a:rPr lang="en-IN" sz="2400" dirty="0" smtClean="0">
                <a:solidFill>
                  <a:srgbClr val="FFFF00"/>
                </a:solidFill>
              </a:rPr>
              <a:t>A </a:t>
            </a:r>
            <a:r>
              <a:rPr lang="en-IN" sz="2400" dirty="0">
                <a:solidFill>
                  <a:srgbClr val="FFFF00"/>
                </a:solidFill>
              </a:rPr>
              <a:t>good Research should </a:t>
            </a:r>
            <a:r>
              <a:rPr lang="en-IN" sz="2400" dirty="0" smtClean="0">
                <a:solidFill>
                  <a:srgbClr val="FFFF00"/>
                </a:solidFill>
              </a:rPr>
              <a:t>be-</a:t>
            </a:r>
          </a:p>
          <a:p>
            <a:endParaRPr lang="en-IN" sz="2400" dirty="0" smtClean="0">
              <a:solidFill>
                <a:srgbClr val="FFFF00"/>
              </a:solidFill>
            </a:endParaRPr>
          </a:p>
          <a:p>
            <a:r>
              <a:rPr lang="en-IN" sz="2400" dirty="0" smtClean="0">
                <a:solidFill>
                  <a:srgbClr val="FFFF00"/>
                </a:solidFill>
              </a:rPr>
              <a:t>Scientific                                            Standard</a:t>
            </a:r>
          </a:p>
          <a:p>
            <a:r>
              <a:rPr lang="en-IN" sz="2400" dirty="0" smtClean="0">
                <a:solidFill>
                  <a:srgbClr val="FFFF00"/>
                </a:solidFill>
              </a:rPr>
              <a:t>Systematic                                         Patient</a:t>
            </a:r>
          </a:p>
          <a:p>
            <a:r>
              <a:rPr lang="en-IN" sz="2400" dirty="0" smtClean="0">
                <a:solidFill>
                  <a:srgbClr val="FFFF00"/>
                </a:solidFill>
              </a:rPr>
              <a:t>Verifiable                                            Courage</a:t>
            </a:r>
          </a:p>
          <a:p>
            <a:r>
              <a:rPr lang="en-IN" sz="2400" dirty="0" smtClean="0">
                <a:solidFill>
                  <a:srgbClr val="FFFF00"/>
                </a:solidFill>
              </a:rPr>
              <a:t>Purposeful                                          Honest</a:t>
            </a:r>
          </a:p>
          <a:p>
            <a:r>
              <a:rPr lang="en-IN" sz="2400" dirty="0" smtClean="0">
                <a:solidFill>
                  <a:srgbClr val="FFFF00"/>
                </a:solidFill>
              </a:rPr>
              <a:t>Meaningful                                         Perfect</a:t>
            </a:r>
          </a:p>
          <a:p>
            <a:r>
              <a:rPr lang="en-IN" sz="2400" dirty="0" smtClean="0">
                <a:solidFill>
                  <a:srgbClr val="FFFF00"/>
                </a:solidFill>
              </a:rPr>
              <a:t>Objective                                           Inter </a:t>
            </a:r>
            <a:r>
              <a:rPr lang="en-IN" sz="2400" dirty="0">
                <a:solidFill>
                  <a:srgbClr val="FFFF00"/>
                </a:solidFill>
              </a:rPr>
              <a:t>disciplinary </a:t>
            </a:r>
            <a:r>
              <a:rPr lang="en-IN" sz="2400" dirty="0" smtClean="0">
                <a:solidFill>
                  <a:srgbClr val="FFFF00"/>
                </a:solidFill>
              </a:rPr>
              <a:t>approach</a:t>
            </a:r>
          </a:p>
          <a:p>
            <a:r>
              <a:rPr lang="en-IN" sz="2400" dirty="0" smtClean="0">
                <a:solidFill>
                  <a:srgbClr val="FFFF00"/>
                </a:solidFill>
              </a:rPr>
              <a:t> Qualitative                                        Significant</a:t>
            </a:r>
          </a:p>
          <a:p>
            <a:r>
              <a:rPr lang="en-IN" sz="2400" dirty="0" smtClean="0">
                <a:solidFill>
                  <a:srgbClr val="FFFF00"/>
                </a:solidFill>
              </a:rPr>
              <a:t> contribution Logical                          Record </a:t>
            </a:r>
            <a:r>
              <a:rPr lang="en-IN" sz="2400" dirty="0">
                <a:solidFill>
                  <a:srgbClr val="FFFF00"/>
                </a:solidFill>
              </a:rPr>
              <a:t>and reported</a:t>
            </a:r>
          </a:p>
        </p:txBody>
      </p:sp>
    </p:spTree>
    <p:extLst>
      <p:ext uri="{BB962C8B-B14F-4D97-AF65-F5344CB8AC3E}">
        <p14:creationId xmlns:p14="http://schemas.microsoft.com/office/powerpoint/2010/main" val="3637271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19399"/>
            <a:ext cx="8064896" cy="4524315"/>
          </a:xfrm>
          <a:prstGeom prst="rect">
            <a:avLst/>
          </a:prstGeom>
        </p:spPr>
        <p:txBody>
          <a:bodyPr wrap="square">
            <a:spAutoFit/>
          </a:bodyPr>
          <a:lstStyle/>
          <a:p>
            <a:r>
              <a:rPr lang="hi-IN" sz="2400" b="1" dirty="0">
                <a:solidFill>
                  <a:srgbClr val="FFFF00"/>
                </a:solidFill>
              </a:rPr>
              <a:t>शोध की प्रकृति और विशेषताएँ</a:t>
            </a:r>
            <a:r>
              <a:rPr lang="hi-IN" dirty="0" smtClean="0">
                <a:solidFill>
                  <a:srgbClr val="FFFF00"/>
                </a:solidFill>
              </a:rPr>
              <a:t>:</a:t>
            </a:r>
            <a:endParaRPr lang="en-US" dirty="0" smtClean="0">
              <a:solidFill>
                <a:srgbClr val="FFFF00"/>
              </a:solidFill>
            </a:endParaRPr>
          </a:p>
          <a:p>
            <a:endParaRPr lang="en-US" sz="2400" dirty="0" smtClean="0">
              <a:solidFill>
                <a:srgbClr val="FFFF00"/>
              </a:solidFill>
            </a:endParaRPr>
          </a:p>
          <a:p>
            <a:r>
              <a:rPr lang="hi-IN" sz="2400" dirty="0" smtClean="0">
                <a:solidFill>
                  <a:srgbClr val="FFFF00"/>
                </a:solidFill>
              </a:rPr>
              <a:t>एक </a:t>
            </a:r>
            <a:r>
              <a:rPr lang="hi-IN" sz="2400" dirty="0">
                <a:solidFill>
                  <a:srgbClr val="FFFF00"/>
                </a:solidFill>
              </a:rPr>
              <a:t>अच्छा शोध होना चाहिए</a:t>
            </a:r>
            <a:r>
              <a:rPr lang="hi-IN" sz="2400" dirty="0" smtClean="0">
                <a:solidFill>
                  <a:srgbClr val="FFFF00"/>
                </a:solidFill>
              </a:rPr>
              <a:t>:</a:t>
            </a:r>
            <a:endParaRPr lang="en-US" sz="2400" dirty="0" smtClean="0">
              <a:solidFill>
                <a:srgbClr val="FFFF00"/>
              </a:solidFill>
            </a:endParaRPr>
          </a:p>
          <a:p>
            <a:pPr algn="just"/>
            <a:endParaRPr lang="en-US" sz="2400" dirty="0" smtClean="0">
              <a:solidFill>
                <a:srgbClr val="FFFF00"/>
              </a:solidFill>
            </a:endParaRPr>
          </a:p>
          <a:p>
            <a:pPr algn="just"/>
            <a:r>
              <a:rPr lang="hi-IN" sz="2400" dirty="0" smtClean="0">
                <a:solidFill>
                  <a:srgbClr val="FFFF00"/>
                </a:solidFill>
              </a:rPr>
              <a:t>वैज्ञानिक </a:t>
            </a:r>
            <a:r>
              <a:rPr lang="en-US" sz="2400" dirty="0" smtClean="0">
                <a:solidFill>
                  <a:srgbClr val="FFFF00"/>
                </a:solidFill>
              </a:rPr>
              <a:t>                                      </a:t>
            </a:r>
            <a:r>
              <a:rPr lang="hi-IN" sz="2400" dirty="0" smtClean="0">
                <a:solidFill>
                  <a:srgbClr val="FFFF00"/>
                </a:solidFill>
              </a:rPr>
              <a:t>मानक</a:t>
            </a:r>
            <a:endParaRPr lang="en-US" sz="2400" dirty="0" smtClean="0">
              <a:solidFill>
                <a:srgbClr val="FFFF00"/>
              </a:solidFill>
            </a:endParaRPr>
          </a:p>
          <a:p>
            <a:pPr algn="just"/>
            <a:r>
              <a:rPr lang="hi-IN" sz="2400" dirty="0" smtClean="0">
                <a:solidFill>
                  <a:srgbClr val="FFFF00"/>
                </a:solidFill>
              </a:rPr>
              <a:t>व्यवस्थित  </a:t>
            </a:r>
            <a:r>
              <a:rPr lang="en-US" sz="2400" dirty="0" smtClean="0">
                <a:solidFill>
                  <a:srgbClr val="FFFF00"/>
                </a:solidFill>
              </a:rPr>
              <a:t>                                   </a:t>
            </a:r>
            <a:r>
              <a:rPr lang="hi-IN" sz="2400" dirty="0" smtClean="0">
                <a:solidFill>
                  <a:srgbClr val="FFFF00"/>
                </a:solidFill>
              </a:rPr>
              <a:t>धैर्यवान</a:t>
            </a:r>
            <a:endParaRPr lang="en-US" sz="2400" dirty="0" smtClean="0">
              <a:solidFill>
                <a:srgbClr val="FFFF00"/>
              </a:solidFill>
            </a:endParaRPr>
          </a:p>
          <a:p>
            <a:pPr algn="just"/>
            <a:r>
              <a:rPr lang="hi-IN" sz="2400" dirty="0" smtClean="0">
                <a:solidFill>
                  <a:srgbClr val="FFFF00"/>
                </a:solidFill>
              </a:rPr>
              <a:t>सत्यापन </a:t>
            </a:r>
            <a:r>
              <a:rPr lang="hi-IN" sz="2400" dirty="0">
                <a:solidFill>
                  <a:srgbClr val="FFFF00"/>
                </a:solidFill>
              </a:rPr>
              <a:t>योग्य </a:t>
            </a:r>
            <a:r>
              <a:rPr lang="en-US" sz="2400" dirty="0" smtClean="0">
                <a:solidFill>
                  <a:srgbClr val="FFFF00"/>
                </a:solidFill>
              </a:rPr>
              <a:t>                         </a:t>
            </a:r>
            <a:r>
              <a:rPr lang="hi-IN" sz="2400" dirty="0" smtClean="0">
                <a:solidFill>
                  <a:srgbClr val="FFFF00"/>
                </a:solidFill>
              </a:rPr>
              <a:t> </a:t>
            </a:r>
            <a:r>
              <a:rPr lang="en-US" sz="2400" dirty="0" smtClean="0">
                <a:solidFill>
                  <a:srgbClr val="FFFF00"/>
                </a:solidFill>
              </a:rPr>
              <a:t>  </a:t>
            </a:r>
            <a:r>
              <a:rPr lang="hi-IN" sz="2400" dirty="0" smtClean="0">
                <a:solidFill>
                  <a:srgbClr val="FFFF00"/>
                </a:solidFill>
              </a:rPr>
              <a:t>साहसिक</a:t>
            </a:r>
            <a:endParaRPr lang="en-US" sz="2400" dirty="0" smtClean="0">
              <a:solidFill>
                <a:srgbClr val="FFFF00"/>
              </a:solidFill>
            </a:endParaRPr>
          </a:p>
          <a:p>
            <a:pPr algn="just"/>
            <a:r>
              <a:rPr lang="hi-IN" sz="2400" dirty="0" smtClean="0">
                <a:solidFill>
                  <a:srgbClr val="FFFF00"/>
                </a:solidFill>
              </a:rPr>
              <a:t>उद्देश्यपूर्ण </a:t>
            </a:r>
            <a:r>
              <a:rPr lang="en-US" sz="2400" dirty="0" smtClean="0">
                <a:solidFill>
                  <a:srgbClr val="FFFF00"/>
                </a:solidFill>
              </a:rPr>
              <a:t>                                 </a:t>
            </a:r>
            <a:r>
              <a:rPr lang="hi-IN" sz="2400" dirty="0" smtClean="0">
                <a:solidFill>
                  <a:srgbClr val="FFFF00"/>
                </a:solidFill>
              </a:rPr>
              <a:t> ईमानदार</a:t>
            </a:r>
            <a:endParaRPr lang="en-US" sz="2400" dirty="0" smtClean="0">
              <a:solidFill>
                <a:srgbClr val="FFFF00"/>
              </a:solidFill>
            </a:endParaRPr>
          </a:p>
          <a:p>
            <a:pPr algn="just"/>
            <a:r>
              <a:rPr lang="hi-IN" sz="2400" dirty="0" smtClean="0">
                <a:solidFill>
                  <a:srgbClr val="FFFF00"/>
                </a:solidFill>
              </a:rPr>
              <a:t>अर्थपूर्ण</a:t>
            </a:r>
            <a:r>
              <a:rPr lang="en-US" sz="2400" dirty="0" smtClean="0">
                <a:solidFill>
                  <a:srgbClr val="FFFF00"/>
                </a:solidFill>
              </a:rPr>
              <a:t>                                       </a:t>
            </a:r>
            <a:r>
              <a:rPr lang="hi-IN" sz="2400" dirty="0" smtClean="0">
                <a:solidFill>
                  <a:srgbClr val="FFFF00"/>
                </a:solidFill>
              </a:rPr>
              <a:t> पूर्ण</a:t>
            </a:r>
            <a:endParaRPr lang="en-US" sz="2400" dirty="0" smtClean="0">
              <a:solidFill>
                <a:srgbClr val="FFFF00"/>
              </a:solidFill>
            </a:endParaRPr>
          </a:p>
          <a:p>
            <a:pPr algn="just"/>
            <a:r>
              <a:rPr lang="hi-IN" sz="2400" dirty="0" smtClean="0">
                <a:solidFill>
                  <a:srgbClr val="FFFF00"/>
                </a:solidFill>
              </a:rPr>
              <a:t>वस्तुनिष्ठ </a:t>
            </a:r>
            <a:r>
              <a:rPr lang="en-US" sz="2400" dirty="0" smtClean="0">
                <a:solidFill>
                  <a:srgbClr val="FFFF00"/>
                </a:solidFill>
              </a:rPr>
              <a:t>                                     </a:t>
            </a:r>
            <a:r>
              <a:rPr lang="hi-IN" sz="2400" dirty="0" smtClean="0">
                <a:solidFill>
                  <a:srgbClr val="FFFF00"/>
                </a:solidFill>
              </a:rPr>
              <a:t>अंतःविषयक दृष्टिकोण</a:t>
            </a:r>
            <a:endParaRPr lang="en-US" sz="2400" dirty="0" smtClean="0">
              <a:solidFill>
                <a:srgbClr val="FFFF00"/>
              </a:solidFill>
            </a:endParaRPr>
          </a:p>
          <a:p>
            <a:pPr algn="just"/>
            <a:r>
              <a:rPr lang="hi-IN" sz="2400" dirty="0" smtClean="0">
                <a:solidFill>
                  <a:srgbClr val="FFFF00"/>
                </a:solidFill>
              </a:rPr>
              <a:t>गुणात्मक </a:t>
            </a:r>
            <a:r>
              <a:rPr lang="en-US" sz="2400" dirty="0" smtClean="0">
                <a:solidFill>
                  <a:srgbClr val="FFFF00"/>
                </a:solidFill>
              </a:rPr>
              <a:t>                                  </a:t>
            </a:r>
            <a:r>
              <a:rPr lang="hi-IN" sz="2400" dirty="0" smtClean="0">
                <a:solidFill>
                  <a:srgbClr val="FFFF00"/>
                </a:solidFill>
              </a:rPr>
              <a:t> </a:t>
            </a:r>
            <a:r>
              <a:rPr lang="en-US" sz="2400" dirty="0" smtClean="0">
                <a:solidFill>
                  <a:srgbClr val="FFFF00"/>
                </a:solidFill>
              </a:rPr>
              <a:t> </a:t>
            </a:r>
            <a:r>
              <a:rPr lang="hi-IN" sz="2400" dirty="0" smtClean="0">
                <a:solidFill>
                  <a:srgbClr val="FFFF00"/>
                </a:solidFill>
              </a:rPr>
              <a:t>महत्वपूर्ण </a:t>
            </a:r>
            <a:endParaRPr lang="en-US" sz="2400" dirty="0" smtClean="0">
              <a:solidFill>
                <a:srgbClr val="FFFF00"/>
              </a:solidFill>
            </a:endParaRPr>
          </a:p>
          <a:p>
            <a:pPr algn="just"/>
            <a:r>
              <a:rPr lang="hi-IN" sz="2400" dirty="0" smtClean="0">
                <a:solidFill>
                  <a:srgbClr val="FFFF00"/>
                </a:solidFill>
              </a:rPr>
              <a:t>योगदानतार्किक</a:t>
            </a:r>
            <a:r>
              <a:rPr lang="en-US" sz="2400" dirty="0" smtClean="0">
                <a:solidFill>
                  <a:srgbClr val="FFFF00"/>
                </a:solidFill>
              </a:rPr>
              <a:t>                         </a:t>
            </a:r>
            <a:r>
              <a:rPr lang="hi-IN" sz="2400" dirty="0" smtClean="0">
                <a:solidFill>
                  <a:srgbClr val="FFFF00"/>
                </a:solidFill>
              </a:rPr>
              <a:t> </a:t>
            </a:r>
            <a:r>
              <a:rPr lang="hi-IN" sz="2400" dirty="0">
                <a:solidFill>
                  <a:srgbClr val="FFFF00"/>
                </a:solidFill>
              </a:rPr>
              <a:t>रिकॉर्ड और रिपोर्ट किया गया</a:t>
            </a:r>
            <a:endParaRPr lang="en-IN" sz="2400" dirty="0">
              <a:solidFill>
                <a:srgbClr val="FFFF00"/>
              </a:solidFill>
            </a:endParaRPr>
          </a:p>
        </p:txBody>
      </p:sp>
    </p:spTree>
    <p:extLst>
      <p:ext uri="{BB962C8B-B14F-4D97-AF65-F5344CB8AC3E}">
        <p14:creationId xmlns:p14="http://schemas.microsoft.com/office/powerpoint/2010/main" val="2044202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RESEARCH</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smtClean="0">
                <a:latin typeface="Comic Sans MS"/>
              </a:rPr>
              <a:t> </a:t>
            </a:r>
            <a:r>
              <a:rPr lang="en-IN" sz="2400" b="1" dirty="0" smtClean="0">
                <a:solidFill>
                  <a:srgbClr val="FFFF00"/>
                </a:solidFill>
                <a:latin typeface="Comic Sans MS"/>
              </a:rPr>
              <a:t>Types </a:t>
            </a:r>
            <a:r>
              <a:rPr lang="en-IN" sz="2400" b="1" dirty="0">
                <a:solidFill>
                  <a:srgbClr val="FFFF00"/>
                </a:solidFill>
                <a:latin typeface="Comic Sans MS"/>
              </a:rPr>
              <a:t>of </a:t>
            </a:r>
            <a:r>
              <a:rPr lang="en-IN" sz="2400" b="1" dirty="0" smtClean="0">
                <a:solidFill>
                  <a:srgbClr val="FFFF00"/>
                </a:solidFill>
                <a:latin typeface="Comic Sans MS"/>
              </a:rPr>
              <a:t>Research (</a:t>
            </a:r>
            <a:r>
              <a:rPr lang="en-IN" sz="2400" b="1" dirty="0">
                <a:solidFill>
                  <a:srgbClr val="FFFF00"/>
                </a:solidFill>
                <a:latin typeface="Comic Sans MS"/>
              </a:rPr>
              <a:t>Based on Purpose)</a:t>
            </a:r>
          </a:p>
          <a:p>
            <a:r>
              <a:rPr lang="en-IN" sz="2400" dirty="0">
                <a:solidFill>
                  <a:srgbClr val="FFFF00"/>
                </a:solidFill>
                <a:latin typeface="Comic Sans MS"/>
              </a:rPr>
              <a:t>Basic Research(Pure and Strategic)          </a:t>
            </a:r>
            <a:endParaRPr lang="en-IN" sz="2400" dirty="0" smtClean="0">
              <a:solidFill>
                <a:srgbClr val="FFFF00"/>
              </a:solidFill>
              <a:latin typeface="Comic Sans MS"/>
            </a:endParaRPr>
          </a:p>
          <a:p>
            <a:r>
              <a:rPr lang="en-IN" sz="2400" dirty="0" smtClean="0">
                <a:solidFill>
                  <a:srgbClr val="FFFF00"/>
                </a:solidFill>
                <a:latin typeface="Comic Sans MS"/>
              </a:rPr>
              <a:t>Applied</a:t>
            </a:r>
            <a:r>
              <a:rPr lang="en-IN" sz="2400" dirty="0">
                <a:solidFill>
                  <a:srgbClr val="FFFF00"/>
                </a:solidFill>
                <a:latin typeface="Comic Sans MS"/>
              </a:rPr>
              <a:t>/ </a:t>
            </a:r>
            <a:r>
              <a:rPr lang="en-IN" sz="2400" dirty="0" err="1" smtClean="0">
                <a:solidFill>
                  <a:srgbClr val="FFFF00"/>
                </a:solidFill>
                <a:latin typeface="Comic Sans MS"/>
              </a:rPr>
              <a:t>Developmnet</a:t>
            </a:r>
            <a:r>
              <a:rPr lang="en-IN" sz="2400" dirty="0">
                <a:solidFill>
                  <a:srgbClr val="FFFF00"/>
                </a:solidFill>
                <a:latin typeface="Comic Sans MS"/>
              </a:rPr>
              <a:t> </a:t>
            </a:r>
            <a:r>
              <a:rPr lang="en-IN" sz="2400" dirty="0" smtClean="0">
                <a:solidFill>
                  <a:srgbClr val="FFFF00"/>
                </a:solidFill>
                <a:latin typeface="Comic Sans MS"/>
              </a:rPr>
              <a:t>Research</a:t>
            </a:r>
            <a:endParaRPr lang="en-IN" sz="2400" dirty="0">
              <a:solidFill>
                <a:srgbClr val="FFFF00"/>
              </a:solidFill>
              <a:latin typeface="Comic Sans MS"/>
            </a:endParaRPr>
          </a:p>
          <a:p>
            <a:r>
              <a:rPr lang="en-IN" sz="2400" dirty="0" smtClean="0">
                <a:solidFill>
                  <a:srgbClr val="FFFF00"/>
                </a:solidFill>
                <a:latin typeface="Comic Sans MS"/>
              </a:rPr>
              <a:t>Evaluative Research</a:t>
            </a:r>
            <a:endParaRPr lang="en-IN" sz="2400" dirty="0">
              <a:solidFill>
                <a:srgbClr val="FFFF00"/>
              </a:solidFill>
              <a:latin typeface="Comic Sans MS"/>
            </a:endParaRPr>
          </a:p>
          <a:p>
            <a:pPr marL="0" indent="0">
              <a:buNone/>
            </a:pPr>
            <a:r>
              <a:rPr lang="en-IN" sz="2400" b="1" dirty="0" smtClean="0">
                <a:solidFill>
                  <a:srgbClr val="FFFF00"/>
                </a:solidFill>
                <a:latin typeface="Comic Sans MS"/>
              </a:rPr>
              <a:t> Types </a:t>
            </a:r>
            <a:r>
              <a:rPr lang="en-IN" sz="2400" b="1" dirty="0">
                <a:solidFill>
                  <a:srgbClr val="FFFF00"/>
                </a:solidFill>
                <a:latin typeface="Comic Sans MS"/>
              </a:rPr>
              <a:t>of </a:t>
            </a:r>
            <a:r>
              <a:rPr lang="en-IN" sz="2400" b="1" dirty="0" smtClean="0">
                <a:solidFill>
                  <a:srgbClr val="FFFF00"/>
                </a:solidFill>
                <a:latin typeface="Comic Sans MS"/>
              </a:rPr>
              <a:t>Research (Based </a:t>
            </a:r>
            <a:r>
              <a:rPr lang="en-IN" sz="2400" b="1" dirty="0">
                <a:solidFill>
                  <a:srgbClr val="FFFF00"/>
                </a:solidFill>
                <a:latin typeface="Comic Sans MS"/>
              </a:rPr>
              <a:t>on Method)</a:t>
            </a:r>
          </a:p>
          <a:p>
            <a:r>
              <a:rPr lang="en-IN" sz="2400" dirty="0" smtClean="0">
                <a:solidFill>
                  <a:srgbClr val="FFFF00"/>
                </a:solidFill>
                <a:latin typeface="Comic Sans MS"/>
              </a:rPr>
              <a:t>Historical</a:t>
            </a:r>
          </a:p>
          <a:p>
            <a:r>
              <a:rPr lang="en-IN" sz="2400" dirty="0">
                <a:solidFill>
                  <a:srgbClr val="FFFF00"/>
                </a:solidFill>
                <a:latin typeface="Comic Sans MS"/>
              </a:rPr>
              <a:t> Descriptive—1.Case 2.Survey 3. Content Analysis</a:t>
            </a:r>
            <a:endParaRPr lang="en-IN" sz="2400" dirty="0" smtClean="0">
              <a:solidFill>
                <a:srgbClr val="FFFF00"/>
              </a:solidFill>
              <a:latin typeface="Comic Sans MS"/>
            </a:endParaRPr>
          </a:p>
          <a:p>
            <a:r>
              <a:rPr lang="en-IN" sz="2400" dirty="0" smtClean="0">
                <a:solidFill>
                  <a:srgbClr val="FFFF00"/>
                </a:solidFill>
                <a:latin typeface="Comic Sans MS"/>
              </a:rPr>
              <a:t> Correlation</a:t>
            </a:r>
          </a:p>
          <a:p>
            <a:r>
              <a:rPr lang="en-IN" sz="2400" dirty="0" smtClean="0">
                <a:solidFill>
                  <a:srgbClr val="FFFF00"/>
                </a:solidFill>
                <a:latin typeface="Comic Sans MS"/>
              </a:rPr>
              <a:t> </a:t>
            </a:r>
            <a:r>
              <a:rPr lang="en-IN" sz="2400" dirty="0">
                <a:solidFill>
                  <a:srgbClr val="FFFF00"/>
                </a:solidFill>
                <a:latin typeface="Comic Sans MS"/>
              </a:rPr>
              <a:t>Ex-post Facto </a:t>
            </a:r>
            <a:endParaRPr lang="en-IN" sz="2400" dirty="0" smtClean="0">
              <a:solidFill>
                <a:srgbClr val="FFFF00"/>
              </a:solidFill>
              <a:latin typeface="Comic Sans MS"/>
            </a:endParaRPr>
          </a:p>
          <a:p>
            <a:r>
              <a:rPr lang="en-IN" sz="2400" dirty="0" smtClean="0">
                <a:solidFill>
                  <a:srgbClr val="FFFF00"/>
                </a:solidFill>
                <a:latin typeface="Comic Sans MS"/>
              </a:rPr>
              <a:t>Experimental</a:t>
            </a:r>
            <a:endParaRPr lang="en-IN" sz="2400" dirty="0">
              <a:solidFill>
                <a:srgbClr val="FFFF00"/>
              </a:solidFill>
              <a:latin typeface="Comic Sans MS"/>
            </a:endParaRPr>
          </a:p>
          <a:p>
            <a:pPr marL="0" indent="0">
              <a:buNone/>
            </a:pPr>
            <a:endParaRPr lang="en-IN" sz="2400" dirty="0" smtClean="0">
              <a:latin typeface="Comic Sans MS"/>
            </a:endParaRPr>
          </a:p>
        </p:txBody>
      </p:sp>
    </p:spTree>
    <p:extLst>
      <p:ext uri="{BB962C8B-B14F-4D97-AF65-F5344CB8AC3E}">
        <p14:creationId xmlns:p14="http://schemas.microsoft.com/office/powerpoint/2010/main" val="615590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शोध के प्रकार:</a:t>
            </a:r>
            <a:endParaRPr lang="en-IN" dirty="0"/>
          </a:p>
        </p:txBody>
      </p:sp>
      <p:sp>
        <p:nvSpPr>
          <p:cNvPr id="3" name="Content Placeholder 2"/>
          <p:cNvSpPr>
            <a:spLocks noGrp="1"/>
          </p:cNvSpPr>
          <p:nvPr>
            <p:ph idx="1"/>
          </p:nvPr>
        </p:nvSpPr>
        <p:spPr/>
        <p:txBody>
          <a:bodyPr>
            <a:normAutofit fontScale="85000" lnSpcReduction="20000"/>
          </a:bodyPr>
          <a:lstStyle/>
          <a:p>
            <a:r>
              <a:rPr lang="hi-IN" b="1" dirty="0">
                <a:solidFill>
                  <a:srgbClr val="FFFF00"/>
                </a:solidFill>
              </a:rPr>
              <a:t>शोध के प्रकार (उद्देश्य के आधार पर)</a:t>
            </a:r>
            <a:endParaRPr lang="hi-IN" dirty="0">
              <a:solidFill>
                <a:srgbClr val="FFFF00"/>
              </a:solidFill>
            </a:endParaRPr>
          </a:p>
          <a:p>
            <a:r>
              <a:rPr lang="hi-IN" dirty="0">
                <a:solidFill>
                  <a:srgbClr val="FFFF00"/>
                </a:solidFill>
              </a:rPr>
              <a:t>मौलिक शोध (शुद्ध और रणनीतिक)</a:t>
            </a:r>
          </a:p>
          <a:p>
            <a:r>
              <a:rPr lang="hi-IN" dirty="0">
                <a:solidFill>
                  <a:srgbClr val="FFFF00"/>
                </a:solidFill>
              </a:rPr>
              <a:t>अनुप्रयुक्त / विकासात्मक शोध</a:t>
            </a:r>
          </a:p>
          <a:p>
            <a:r>
              <a:rPr lang="hi-IN" dirty="0">
                <a:solidFill>
                  <a:srgbClr val="FFFF00"/>
                </a:solidFill>
              </a:rPr>
              <a:t>मूल्यांकन शोध</a:t>
            </a:r>
          </a:p>
          <a:p>
            <a:r>
              <a:rPr lang="hi-IN" b="1" dirty="0">
                <a:solidFill>
                  <a:srgbClr val="FFFF00"/>
                </a:solidFill>
              </a:rPr>
              <a:t>शोध के प्रकार (विधि के आधार पर)</a:t>
            </a:r>
            <a:endParaRPr lang="hi-IN" dirty="0">
              <a:solidFill>
                <a:srgbClr val="FFFF00"/>
              </a:solidFill>
            </a:endParaRPr>
          </a:p>
          <a:p>
            <a:r>
              <a:rPr lang="hi-IN" dirty="0">
                <a:solidFill>
                  <a:srgbClr val="FFFF00"/>
                </a:solidFill>
              </a:rPr>
              <a:t>ऐतिहासिक</a:t>
            </a:r>
          </a:p>
          <a:p>
            <a:r>
              <a:rPr lang="hi-IN" dirty="0" smtClean="0">
                <a:solidFill>
                  <a:srgbClr val="FFFF00"/>
                </a:solidFill>
              </a:rPr>
              <a:t>वर्णनात्मक—केस</a:t>
            </a:r>
            <a:r>
              <a:rPr lang="en-US" dirty="0" smtClean="0">
                <a:solidFill>
                  <a:srgbClr val="FFFF00"/>
                </a:solidFill>
              </a:rPr>
              <a:t>- </a:t>
            </a:r>
            <a:r>
              <a:rPr lang="hi-IN" dirty="0" smtClean="0">
                <a:solidFill>
                  <a:srgbClr val="FFFF00"/>
                </a:solidFill>
              </a:rPr>
              <a:t>सर्वेक्षण</a:t>
            </a:r>
            <a:r>
              <a:rPr lang="en-US" dirty="0" smtClean="0">
                <a:solidFill>
                  <a:srgbClr val="FFFF00"/>
                </a:solidFill>
              </a:rPr>
              <a:t>- </a:t>
            </a:r>
            <a:r>
              <a:rPr lang="hi-IN" dirty="0" smtClean="0">
                <a:solidFill>
                  <a:srgbClr val="FFFF00"/>
                </a:solidFill>
              </a:rPr>
              <a:t>सामग्री </a:t>
            </a:r>
            <a:r>
              <a:rPr lang="hi-IN" dirty="0">
                <a:solidFill>
                  <a:srgbClr val="FFFF00"/>
                </a:solidFill>
              </a:rPr>
              <a:t>विश्लेषण</a:t>
            </a:r>
          </a:p>
          <a:p>
            <a:r>
              <a:rPr lang="hi-IN" dirty="0">
                <a:solidFill>
                  <a:srgbClr val="FFFF00"/>
                </a:solidFill>
              </a:rPr>
              <a:t>सहसंबंध</a:t>
            </a:r>
          </a:p>
          <a:p>
            <a:r>
              <a:rPr lang="hi-IN" dirty="0">
                <a:solidFill>
                  <a:srgbClr val="FFFF00"/>
                </a:solidFill>
              </a:rPr>
              <a:t>पूर्व-तथ्यात्मक (</a:t>
            </a:r>
            <a:r>
              <a:rPr lang="en-IN" dirty="0">
                <a:solidFill>
                  <a:srgbClr val="FFFF00"/>
                </a:solidFill>
              </a:rPr>
              <a:t>Ex-post Facto)</a:t>
            </a:r>
          </a:p>
          <a:p>
            <a:r>
              <a:rPr lang="hi-IN" dirty="0">
                <a:solidFill>
                  <a:srgbClr val="FFFF00"/>
                </a:solidFill>
              </a:rPr>
              <a:t>प्रायोगिक</a:t>
            </a:r>
          </a:p>
          <a:p>
            <a:pPr marL="0" indent="0">
              <a:buNone/>
            </a:pPr>
            <a:endParaRPr lang="en-IN" dirty="0"/>
          </a:p>
        </p:txBody>
      </p:sp>
    </p:spTree>
    <p:extLst>
      <p:ext uri="{BB962C8B-B14F-4D97-AF65-F5344CB8AC3E}">
        <p14:creationId xmlns:p14="http://schemas.microsoft.com/office/powerpoint/2010/main" val="3033078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US" sz="3200" b="1" dirty="0"/>
              <a:t>Types of Research (Based on </a:t>
            </a:r>
            <a:r>
              <a:rPr lang="en-US" sz="3200" b="1" dirty="0" smtClean="0"/>
              <a:t>Purpose)</a:t>
            </a:r>
            <a:br>
              <a:rPr lang="en-US" sz="3200" b="1" dirty="0" smtClean="0"/>
            </a:br>
            <a:r>
              <a:rPr lang="en-IN" sz="3200" b="1" dirty="0" smtClean="0"/>
              <a:t>BASIC </a:t>
            </a:r>
            <a:r>
              <a:rPr lang="en-IN" sz="3200" b="1" dirty="0"/>
              <a:t>RESEARCH</a:t>
            </a:r>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US" dirty="0"/>
              <a:t>Basic </a:t>
            </a:r>
            <a:r>
              <a:rPr lang="en-US" dirty="0" smtClean="0"/>
              <a:t>( </a:t>
            </a:r>
            <a:r>
              <a:rPr lang="en-US" dirty="0"/>
              <a:t>fundamental or pure ) research is driven by </a:t>
            </a:r>
            <a:r>
              <a:rPr lang="en-US" dirty="0" smtClean="0"/>
              <a:t>a scientist's </a:t>
            </a:r>
            <a:r>
              <a:rPr lang="en-US" dirty="0"/>
              <a:t>curiosity or interest in a </a:t>
            </a:r>
            <a:r>
              <a:rPr lang="en-US" dirty="0" smtClean="0"/>
              <a:t>scientific  question .  The main</a:t>
            </a:r>
          </a:p>
          <a:p>
            <a:pPr marL="0" indent="0">
              <a:buNone/>
            </a:pPr>
            <a:r>
              <a:rPr lang="en-US" dirty="0"/>
              <a:t> </a:t>
            </a:r>
            <a:r>
              <a:rPr lang="en-US" dirty="0" smtClean="0"/>
              <a:t>motivation </a:t>
            </a:r>
            <a:r>
              <a:rPr lang="en-US" dirty="0"/>
              <a:t>is to expand man's knowledge, not to create</a:t>
            </a:r>
          </a:p>
          <a:p>
            <a:pPr marL="0" indent="0">
              <a:buNone/>
            </a:pPr>
            <a:r>
              <a:rPr lang="en-US" dirty="0"/>
              <a:t>or invent something. There is no obvious commercial value to</a:t>
            </a:r>
          </a:p>
          <a:p>
            <a:pPr marL="0" indent="0">
              <a:buNone/>
            </a:pPr>
            <a:r>
              <a:rPr lang="en-US" dirty="0"/>
              <a:t>the discoveries that result from basic research.</a:t>
            </a:r>
          </a:p>
          <a:p>
            <a:pPr marL="0" indent="0">
              <a:buNone/>
            </a:pPr>
            <a:r>
              <a:rPr lang="en-US" dirty="0"/>
              <a:t>For example, basic science investigations probe for answers</a:t>
            </a:r>
          </a:p>
          <a:p>
            <a:pPr marL="0" indent="0">
              <a:buNone/>
            </a:pPr>
            <a:r>
              <a:rPr lang="en-US" dirty="0"/>
              <a:t>to questions such as:</a:t>
            </a:r>
          </a:p>
          <a:p>
            <a:pPr marL="0" indent="0">
              <a:buNone/>
            </a:pPr>
            <a:r>
              <a:rPr lang="en-US" dirty="0"/>
              <a:t>• How did the universe begin?</a:t>
            </a:r>
          </a:p>
          <a:p>
            <a:pPr marL="0" indent="0">
              <a:buNone/>
            </a:pPr>
            <a:r>
              <a:rPr lang="en-US" dirty="0"/>
              <a:t>• What are protons, neutrons, and electrons composed of?</a:t>
            </a:r>
          </a:p>
          <a:p>
            <a:pPr marL="0" indent="0">
              <a:buNone/>
            </a:pPr>
            <a:r>
              <a:rPr lang="en-US" dirty="0"/>
              <a:t>• How do slime molds reproduce?</a:t>
            </a:r>
          </a:p>
          <a:p>
            <a:pPr marL="0" indent="0">
              <a:buNone/>
            </a:pPr>
            <a:r>
              <a:rPr lang="en-US" dirty="0"/>
              <a:t>• What is the specific genetic code of the fruit fly?</a:t>
            </a:r>
            <a:endParaRPr lang="en-IN" dirty="0"/>
          </a:p>
        </p:txBody>
      </p:sp>
    </p:spTree>
    <p:extLst>
      <p:ext uri="{BB962C8B-B14F-4D97-AF65-F5344CB8AC3E}">
        <p14:creationId xmlns:p14="http://schemas.microsoft.com/office/powerpoint/2010/main" val="52882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b="1" dirty="0"/>
              <a:t>शोध के प्रकार (उद्देश्य के आधार पर)मौलिक शोध (</a:t>
            </a:r>
            <a:r>
              <a:rPr lang="en-IN" sz="3200" b="1" dirty="0"/>
              <a:t>Basic Research)</a:t>
            </a:r>
          </a:p>
        </p:txBody>
      </p:sp>
      <p:sp>
        <p:nvSpPr>
          <p:cNvPr id="3" name="Content Placeholder 2"/>
          <p:cNvSpPr>
            <a:spLocks noGrp="1"/>
          </p:cNvSpPr>
          <p:nvPr>
            <p:ph idx="1"/>
          </p:nvPr>
        </p:nvSpPr>
        <p:spPr/>
        <p:txBody>
          <a:bodyPr>
            <a:normAutofit fontScale="92500" lnSpcReduction="10000"/>
          </a:bodyPr>
          <a:lstStyle/>
          <a:p>
            <a:r>
              <a:rPr lang="hi-IN" dirty="0"/>
              <a:t>मौलिक (आधारभूत या शुद्ध) शोध एक वैज्ञानिक की जिज्ञासा या वैज्ञानिक प्रश्न में रुचि से प्रेरित होता है। इसका मुख्य उद्देश्य मानव ज्ञान का विस्तार करना है, न कि कुछ बनाने या आविष्कार करने के लिए। मौलिक शोध से प्राप्त खोजों का कोई स्पष्ट व्यावसायिक मूल्य नहीं होता।</a:t>
            </a:r>
          </a:p>
          <a:p>
            <a:r>
              <a:rPr lang="hi-IN" dirty="0"/>
              <a:t>उदाहरण के लिए, मौलिक विज्ञान अनुसंधान ऐसे प्रश्नों के उत्तर खोजने की कोशिश करता है जैसे:</a:t>
            </a:r>
          </a:p>
          <a:p>
            <a:r>
              <a:rPr lang="hi-IN" dirty="0"/>
              <a:t>ब्रह्मांड की शुरुआत कैसे हुई?</a:t>
            </a:r>
          </a:p>
          <a:p>
            <a:r>
              <a:rPr lang="hi-IN" dirty="0"/>
              <a:t>प्रोटॉन, न्यूट्रॉन, और इलेक्ट्रॉन किससे बने होते हैं?</a:t>
            </a:r>
          </a:p>
          <a:p>
            <a:pPr marL="0" indent="0">
              <a:buNone/>
            </a:pPr>
            <a:endParaRPr lang="en-IN" dirty="0"/>
          </a:p>
        </p:txBody>
      </p:sp>
    </p:spTree>
    <p:extLst>
      <p:ext uri="{BB962C8B-B14F-4D97-AF65-F5344CB8AC3E}">
        <p14:creationId xmlns:p14="http://schemas.microsoft.com/office/powerpoint/2010/main" val="1978060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N" dirty="0"/>
              <a:t>APPLIED RESEARCH</a:t>
            </a:r>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pPr marL="0" indent="0">
              <a:buNone/>
            </a:pPr>
            <a:r>
              <a:rPr lang="en-US" dirty="0"/>
              <a:t>It variously known as </a:t>
            </a:r>
            <a:r>
              <a:rPr lang="en-US" b="1" dirty="0"/>
              <a:t>action research</a:t>
            </a:r>
            <a:r>
              <a:rPr lang="en-US" dirty="0"/>
              <a:t>, operations research, social </a:t>
            </a:r>
            <a:r>
              <a:rPr lang="en-US" dirty="0" smtClean="0"/>
              <a:t>research, decision-linked </a:t>
            </a:r>
            <a:r>
              <a:rPr lang="en-US" dirty="0"/>
              <a:t>research, is a type of research that covers a wide range of social science </a:t>
            </a:r>
            <a:r>
              <a:rPr lang="en-US" dirty="0" smtClean="0"/>
              <a:t>areas . Applied </a:t>
            </a:r>
            <a:r>
              <a:rPr lang="en-US" dirty="0"/>
              <a:t>research is inspired by the needs of social action and aims at finding a practical solution </a:t>
            </a:r>
            <a:r>
              <a:rPr lang="en-US" dirty="0" smtClean="0"/>
              <a:t>for an </a:t>
            </a:r>
            <a:r>
              <a:rPr lang="en-US" dirty="0"/>
              <a:t>immediate problem of the sociality making optimal use of the available resources</a:t>
            </a:r>
            <a:r>
              <a:rPr lang="en-US" dirty="0" smtClean="0"/>
              <a:t>. </a:t>
            </a:r>
            <a:r>
              <a:rPr lang="en-US" dirty="0"/>
              <a:t>Applied research is used </a:t>
            </a:r>
            <a:r>
              <a:rPr lang="en-US" dirty="0" smtClean="0"/>
              <a:t>to find </a:t>
            </a:r>
            <a:r>
              <a:rPr lang="en-US" dirty="0"/>
              <a:t>solutions to everyday problems, cure illness, and </a:t>
            </a:r>
            <a:r>
              <a:rPr lang="en-US" dirty="0" smtClean="0"/>
              <a:t>develop innovative </a:t>
            </a:r>
            <a:r>
              <a:rPr lang="en-US" dirty="0"/>
              <a:t>technologies, rather than to acquire knowledge </a:t>
            </a:r>
            <a:r>
              <a:rPr lang="en-US" dirty="0" smtClean="0"/>
              <a:t>for knowledge's </a:t>
            </a:r>
            <a:r>
              <a:rPr lang="en-US" dirty="0"/>
              <a:t>sake.</a:t>
            </a:r>
          </a:p>
          <a:p>
            <a:pPr marL="0" indent="0">
              <a:buNone/>
            </a:pPr>
            <a:r>
              <a:rPr lang="en-US" dirty="0"/>
              <a:t>For example, applied researchers may investigate ways to:</a:t>
            </a:r>
          </a:p>
          <a:p>
            <a:pPr marL="0" indent="0">
              <a:buNone/>
            </a:pPr>
            <a:r>
              <a:rPr lang="en-US" dirty="0"/>
              <a:t>• Improve agricultural crop production</a:t>
            </a:r>
          </a:p>
          <a:p>
            <a:pPr marL="0" indent="0">
              <a:buNone/>
            </a:pPr>
            <a:r>
              <a:rPr lang="en-US" dirty="0"/>
              <a:t>• Treat or cure a specific disease</a:t>
            </a:r>
          </a:p>
          <a:p>
            <a:pPr marL="0" indent="0">
              <a:buNone/>
            </a:pPr>
            <a:r>
              <a:rPr lang="en-US" dirty="0"/>
              <a:t>• Improve the energy efficiency of homes, offices, or modes</a:t>
            </a:r>
          </a:p>
          <a:p>
            <a:pPr marL="0" indent="0">
              <a:buNone/>
            </a:pPr>
            <a:r>
              <a:rPr lang="en-US" dirty="0"/>
              <a:t>of transportation</a:t>
            </a:r>
            <a:endParaRPr lang="en-IN" dirty="0"/>
          </a:p>
        </p:txBody>
      </p:sp>
    </p:spTree>
    <p:extLst>
      <p:ext uri="{BB962C8B-B14F-4D97-AF65-F5344CB8AC3E}">
        <p14:creationId xmlns:p14="http://schemas.microsoft.com/office/powerpoint/2010/main" val="1538979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hi-IN" sz="3600" dirty="0"/>
              <a:t>अनुप्रयुक्त शोध</a:t>
            </a:r>
            <a:endParaRPr lang="en-IN" sz="3600"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r>
              <a:rPr lang="hi-IN" dirty="0"/>
              <a:t>यह विभिन्न रूपों में क्रियात्मक शोध, संचालन शोध, सामाजिक शोध, निर्णय-संबंधित शोध के रूप में जाना जाता है। यह शोध का एक प्रकार है जो सामाजिक विज्ञान के व्यापक क्षेत्रों को कवर करता है। अनुप्रयुक्त शोध सामाजिक क्रियाओं की आवश्यकताओं से प्रेरित होता है और उपलब्ध संसाधनों का सर्वोत्तम उपयोग करके समाज की किसी तत्काल समस्या के लिए व्यावहारिक समाधान खोजने का उद्देश्य रखता है। अनुप्रयुक्त शोध का उपयोग रोज़मर्रा की समस्याओं का समाधान खोजने, बीमारियों का इलाज करने, और नवीन तकनीकों के विकास के लिए किया जाता है, न कि केवल ज्ञान प्राप्त करने के लिए।</a:t>
            </a:r>
          </a:p>
          <a:p>
            <a:r>
              <a:rPr lang="hi-IN" dirty="0"/>
              <a:t>उदाहरण के लिए, अनुप्रयुक्त शोधकर्ता निम्नलिखित तरीकों की जांच कर सकते हैं:</a:t>
            </a:r>
          </a:p>
          <a:p>
            <a:r>
              <a:rPr lang="hi-IN" dirty="0"/>
              <a:t>कृषि फसल उत्पादन में सुधार</a:t>
            </a:r>
          </a:p>
          <a:p>
            <a:r>
              <a:rPr lang="hi-IN" dirty="0"/>
              <a:t>किसी विशेष बीमारी का इलाज या उपचार</a:t>
            </a:r>
          </a:p>
          <a:p>
            <a:r>
              <a:rPr lang="hi-IN" dirty="0"/>
              <a:t>घरों, कार्यालयों, या परिवहन के साधनों की ऊर्जा दक्षता में सुधार</a:t>
            </a:r>
          </a:p>
          <a:p>
            <a:pPr marL="0" indent="0">
              <a:buNone/>
            </a:pPr>
            <a:endParaRPr lang="en-IN" dirty="0"/>
          </a:p>
        </p:txBody>
      </p:sp>
    </p:spTree>
    <p:extLst>
      <p:ext uri="{BB962C8B-B14F-4D97-AF65-F5344CB8AC3E}">
        <p14:creationId xmlns:p14="http://schemas.microsoft.com/office/powerpoint/2010/main" val="1622262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IN" sz="3200" b="1" dirty="0"/>
              <a:t>Evaluative Research</a:t>
            </a:r>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marL="0" indent="0">
              <a:buNone/>
            </a:pPr>
            <a:r>
              <a:rPr lang="en-US" dirty="0"/>
              <a:t>It is concerned with the evaluation of such occurrences as social </a:t>
            </a:r>
            <a:r>
              <a:rPr lang="en-US" dirty="0" smtClean="0"/>
              <a:t>and organizational </a:t>
            </a:r>
            <a:r>
              <a:rPr lang="en-US" dirty="0"/>
              <a:t>programs or intervention. Evaluative research attempts to-</a:t>
            </a:r>
          </a:p>
          <a:p>
            <a:pPr marL="0" indent="0">
              <a:buNone/>
            </a:pPr>
            <a:r>
              <a:rPr lang="en-US" dirty="0"/>
              <a:t> Assess implemented activities;</a:t>
            </a:r>
          </a:p>
          <a:p>
            <a:pPr marL="0" indent="0">
              <a:buNone/>
            </a:pPr>
            <a:r>
              <a:rPr lang="en-US" dirty="0"/>
              <a:t> Examine effects of activities;</a:t>
            </a:r>
          </a:p>
          <a:p>
            <a:pPr marL="0" indent="0">
              <a:buNone/>
            </a:pPr>
            <a:r>
              <a:rPr lang="en-US" dirty="0"/>
              <a:t> Assess short-term effects;</a:t>
            </a:r>
          </a:p>
          <a:p>
            <a:pPr marL="0" indent="0">
              <a:buNone/>
            </a:pPr>
            <a:r>
              <a:rPr lang="en-US" dirty="0"/>
              <a:t> Determine the impact of a program; and</a:t>
            </a:r>
          </a:p>
          <a:p>
            <a:pPr marL="0" indent="0">
              <a:buNone/>
            </a:pPr>
            <a:r>
              <a:rPr lang="en-US" dirty="0"/>
              <a:t> Evaluate success of intervention.</a:t>
            </a:r>
          </a:p>
          <a:p>
            <a:pPr marL="0" indent="0">
              <a:buNone/>
            </a:pPr>
            <a:r>
              <a:rPr lang="en-US" dirty="0"/>
              <a:t>The use of the principles of experimental design is fairly entrenched in evaluation research, </a:t>
            </a:r>
            <a:r>
              <a:rPr lang="en-US" dirty="0" smtClean="0"/>
              <a:t>but other </a:t>
            </a:r>
            <a:r>
              <a:rPr lang="en-US" dirty="0"/>
              <a:t>approaches have merged in recent years. </a:t>
            </a:r>
            <a:endParaRPr lang="en-IN" dirty="0"/>
          </a:p>
        </p:txBody>
      </p:sp>
    </p:spTree>
    <p:extLst>
      <p:ext uri="{BB962C8B-B14F-4D97-AF65-F5344CB8AC3E}">
        <p14:creationId xmlns:p14="http://schemas.microsoft.com/office/powerpoint/2010/main" val="941118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मूल्यांकनात्मक अनुसंधान</a:t>
            </a:r>
            <a:endParaRPr lang="en-IN" dirty="0"/>
          </a:p>
        </p:txBody>
      </p:sp>
      <p:sp>
        <p:nvSpPr>
          <p:cNvPr id="3" name="Content Placeholder 2"/>
          <p:cNvSpPr>
            <a:spLocks noGrp="1"/>
          </p:cNvSpPr>
          <p:nvPr>
            <p:ph idx="1"/>
          </p:nvPr>
        </p:nvSpPr>
        <p:spPr/>
        <p:txBody>
          <a:bodyPr>
            <a:normAutofit fontScale="85000" lnSpcReduction="20000"/>
          </a:bodyPr>
          <a:lstStyle/>
          <a:p>
            <a:r>
              <a:rPr lang="hi-IN" dirty="0"/>
              <a:t>यह सामाजिक और संगठनात्मक कार्यक्रमों या हस्तक्षेपों जैसी घटनाओं के मूल्यांकन से संबंधित है। मूल्यांकनात्मक शोध का उद्देश्य है:</a:t>
            </a:r>
          </a:p>
          <a:p>
            <a:r>
              <a:rPr lang="hi-IN" dirty="0"/>
              <a:t>क्रियान्वित गतिविधियों का मूल्यांकन करना;</a:t>
            </a:r>
          </a:p>
          <a:p>
            <a:r>
              <a:rPr lang="hi-IN" dirty="0"/>
              <a:t>गतिविधियों के प्रभावों की जांच करना;</a:t>
            </a:r>
          </a:p>
          <a:p>
            <a:r>
              <a:rPr lang="hi-IN" dirty="0"/>
              <a:t>अल्पकालिक प्रभावों का आकलन करना;</a:t>
            </a:r>
          </a:p>
          <a:p>
            <a:r>
              <a:rPr lang="hi-IN" dirty="0"/>
              <a:t>किसी कार्यक्रम के प्रभाव का निर्धारण करना; और</a:t>
            </a:r>
          </a:p>
          <a:p>
            <a:r>
              <a:rPr lang="hi-IN" dirty="0"/>
              <a:t>हस्तक्षेप की सफलता का मूल्यांकन करना।</a:t>
            </a:r>
          </a:p>
          <a:p>
            <a:pPr marL="0" indent="0">
              <a:buNone/>
            </a:pPr>
            <a:r>
              <a:rPr lang="en-US" dirty="0" smtClean="0"/>
              <a:t>  </a:t>
            </a:r>
            <a:r>
              <a:rPr lang="hi-IN" dirty="0" smtClean="0"/>
              <a:t>मूल्यांकनात्मक </a:t>
            </a:r>
            <a:r>
              <a:rPr lang="hi-IN" dirty="0"/>
              <a:t>शोध में प्रायोगिक डिज़ाइन के सिद्धांतों का </a:t>
            </a:r>
            <a:r>
              <a:rPr lang="en-US" dirty="0" smtClean="0"/>
              <a:t> </a:t>
            </a:r>
            <a:r>
              <a:rPr lang="hi-IN" dirty="0" smtClean="0"/>
              <a:t>उपयोग </a:t>
            </a:r>
            <a:r>
              <a:rPr lang="hi-IN" dirty="0"/>
              <a:t>काफी प्रचलित है, लेकिन हाल के वर्षों में अन्य दृष्टिकोण भी उभरे हैं।</a:t>
            </a:r>
          </a:p>
          <a:p>
            <a:pPr marL="0" indent="0">
              <a:buNone/>
            </a:pPr>
            <a:endParaRPr lang="en-IN" dirty="0"/>
          </a:p>
        </p:txBody>
      </p:sp>
    </p:spTree>
    <p:extLst>
      <p:ext uri="{BB962C8B-B14F-4D97-AF65-F5344CB8AC3E}">
        <p14:creationId xmlns:p14="http://schemas.microsoft.com/office/powerpoint/2010/main" val="202921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Introduction.</a:t>
            </a:r>
            <a:br>
              <a:rPr lang="en-IN" dirty="0"/>
            </a:br>
            <a:endParaRPr lang="en-IN" dirty="0"/>
          </a:p>
        </p:txBody>
      </p:sp>
      <p:sp>
        <p:nvSpPr>
          <p:cNvPr id="3" name="Content Placeholder 2"/>
          <p:cNvSpPr>
            <a:spLocks noGrp="1"/>
          </p:cNvSpPr>
          <p:nvPr>
            <p:ph idx="1"/>
          </p:nvPr>
        </p:nvSpPr>
        <p:spPr>
          <a:xfrm>
            <a:off x="457200" y="1412776"/>
            <a:ext cx="8229600" cy="4713387"/>
          </a:xfrm>
        </p:spPr>
        <p:txBody>
          <a:bodyPr/>
          <a:lstStyle/>
          <a:p>
            <a:pPr marL="0" indent="0">
              <a:buNone/>
            </a:pPr>
            <a:r>
              <a:rPr lang="en-IN" sz="2800" dirty="0" smtClean="0"/>
              <a:t>Introduction.</a:t>
            </a:r>
          </a:p>
          <a:p>
            <a:pPr marL="0" indent="0">
              <a:buNone/>
            </a:pPr>
            <a:r>
              <a:rPr lang="en-US" dirty="0" smtClean="0"/>
              <a:t> Research is the process of finding solutions to a problem after a thorough study and analysis of the situational factors. In simple word research is to find our something again and again.</a:t>
            </a:r>
          </a:p>
          <a:p>
            <a:pPr marL="0" indent="0">
              <a:buNone/>
            </a:pPr>
            <a:endParaRPr lang="en-US" sz="2400" dirty="0" smtClean="0"/>
          </a:p>
          <a:p>
            <a:pPr marL="0" indent="0">
              <a:buNone/>
            </a:pPr>
            <a:r>
              <a:rPr lang="hi-IN" sz="2400" dirty="0" smtClean="0"/>
              <a:t>शोध एक समस्या का समाधान खोजने की प्रक्रिया है, जिसमें स्थितिगत कारकों का गहन अध्ययन और विश्लेषण किया जाता है। सरल शब्दों में, शोध का मतलब बार-बार कुछ नया खोजना होता है।</a:t>
            </a:r>
            <a:endParaRPr lang="en-IN" sz="2400" dirty="0"/>
          </a:p>
        </p:txBody>
      </p:sp>
    </p:spTree>
    <p:extLst>
      <p:ext uri="{BB962C8B-B14F-4D97-AF65-F5344CB8AC3E}">
        <p14:creationId xmlns:p14="http://schemas.microsoft.com/office/powerpoint/2010/main" val="3487541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819472"/>
          </a:xfrm>
        </p:spPr>
        <p:txBody>
          <a:bodyPr>
            <a:normAutofit fontScale="90000"/>
          </a:bodyPr>
          <a:lstStyle/>
          <a:p>
            <a:r>
              <a:rPr lang="en-US" sz="3200" b="1" dirty="0"/>
              <a:t>Types of Research (Based on Method)</a:t>
            </a:r>
            <a:br>
              <a:rPr lang="en-US" sz="3200" b="1" dirty="0"/>
            </a:br>
            <a:r>
              <a:rPr lang="en-IN" sz="3200" b="1" dirty="0" smtClean="0"/>
              <a:t>Historical </a:t>
            </a:r>
            <a:r>
              <a:rPr lang="en-IN" sz="3200" b="1" dirty="0"/>
              <a:t>Research</a:t>
            </a:r>
            <a:r>
              <a:rPr lang="en-IN" dirty="0"/>
              <a:t>:</a:t>
            </a: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marL="0" indent="0">
              <a:buNone/>
            </a:pPr>
            <a:r>
              <a:rPr lang="en-US" sz="2400" dirty="0"/>
              <a:t>It is that which utilizes historical sources like documents, remains, etc. to </a:t>
            </a:r>
            <a:r>
              <a:rPr lang="en-US" sz="2400" dirty="0" smtClean="0"/>
              <a:t>study events </a:t>
            </a:r>
            <a:r>
              <a:rPr lang="en-US" sz="2400" dirty="0"/>
              <a:t>or ideas of the past, including the philosophy of persons and groups at any remote point of time. </a:t>
            </a:r>
            <a:r>
              <a:rPr lang="en-US" sz="2400" dirty="0" smtClean="0"/>
              <a:t>The purpose </a:t>
            </a:r>
            <a:r>
              <a:rPr lang="en-US" sz="2400" dirty="0"/>
              <a:t>of historical research is to arrive at conclusions concerning trends, causes or effects </a:t>
            </a:r>
            <a:r>
              <a:rPr lang="en-US" sz="2400" dirty="0" smtClean="0"/>
              <a:t>of past </a:t>
            </a:r>
            <a:r>
              <a:rPr lang="en-US" sz="2400" dirty="0"/>
              <a:t>occurrences. This may help in explaining present events and anticipating future events</a:t>
            </a:r>
            <a:r>
              <a:rPr lang="en-US" sz="2400" dirty="0" smtClean="0"/>
              <a:t>.</a:t>
            </a:r>
          </a:p>
          <a:p>
            <a:pPr marL="0" indent="0">
              <a:buNone/>
            </a:pPr>
            <a:r>
              <a:rPr lang="en-US" sz="2400" dirty="0"/>
              <a:t>The steps involved in the conduct of historical research</a:t>
            </a:r>
          </a:p>
          <a:p>
            <a:pPr marL="0" indent="0">
              <a:buNone/>
            </a:pPr>
            <a:r>
              <a:rPr lang="en-US" sz="2400" dirty="0"/>
              <a:t>Here are the five steps:</a:t>
            </a:r>
          </a:p>
          <a:p>
            <a:pPr marL="0" indent="0">
              <a:buNone/>
            </a:pPr>
            <a:r>
              <a:rPr lang="en-US" sz="2400" dirty="0"/>
              <a:t>1. Identification of the research topic and formulation of the</a:t>
            </a:r>
          </a:p>
          <a:p>
            <a:pPr marL="0" indent="0">
              <a:buNone/>
            </a:pPr>
            <a:r>
              <a:rPr lang="en-US" sz="2400" dirty="0"/>
              <a:t>research problem or question.</a:t>
            </a:r>
          </a:p>
          <a:p>
            <a:pPr marL="0" indent="0">
              <a:buNone/>
            </a:pPr>
            <a:r>
              <a:rPr lang="en-US" sz="2400" dirty="0"/>
              <a:t>2. Data collection or literature review</a:t>
            </a:r>
          </a:p>
          <a:p>
            <a:pPr marL="0" indent="0">
              <a:buNone/>
            </a:pPr>
            <a:r>
              <a:rPr lang="en-US" sz="2400" dirty="0"/>
              <a:t>3. Evaluation of materials</a:t>
            </a:r>
          </a:p>
          <a:p>
            <a:pPr marL="0" indent="0">
              <a:buNone/>
            </a:pPr>
            <a:r>
              <a:rPr lang="en-US" sz="2400" dirty="0"/>
              <a:t>4. Data synthesis</a:t>
            </a:r>
          </a:p>
          <a:p>
            <a:pPr marL="0" indent="0">
              <a:buNone/>
            </a:pPr>
            <a:r>
              <a:rPr lang="en-US" sz="2400" dirty="0"/>
              <a:t>5. Report preparation or preparation of the narrative exposition</a:t>
            </a:r>
            <a:endParaRPr lang="en-IN" sz="2400" dirty="0"/>
          </a:p>
        </p:txBody>
      </p:sp>
    </p:spTree>
    <p:extLst>
      <p:ext uri="{BB962C8B-B14F-4D97-AF65-F5344CB8AC3E}">
        <p14:creationId xmlns:p14="http://schemas.microsoft.com/office/powerpoint/2010/main" val="2162931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hi-IN" sz="3200" b="1" dirty="0"/>
              <a:t>अनुसंधान के प्रकार (विधि के आधार पर</a:t>
            </a:r>
            <a:r>
              <a:rPr lang="hi-IN" sz="3200" b="1" dirty="0" smtClean="0"/>
              <a:t>)“</a:t>
            </a:r>
            <a:r>
              <a:rPr lang="en-US" sz="3200" b="1" dirty="0" smtClean="0"/>
              <a:t/>
            </a:r>
            <a:br>
              <a:rPr lang="en-US" sz="3200" b="1" dirty="0" smtClean="0"/>
            </a:br>
            <a:r>
              <a:rPr lang="hi-IN" sz="3200" b="1" dirty="0"/>
              <a:t>ऐतिहासिक अनुसंधान</a:t>
            </a:r>
            <a:endParaRPr lang="en-IN" sz="3200" b="1" dirty="0"/>
          </a:p>
        </p:txBody>
      </p:sp>
      <p:sp>
        <p:nvSpPr>
          <p:cNvPr id="3" name="Content Placeholder 2"/>
          <p:cNvSpPr>
            <a:spLocks noGrp="1"/>
          </p:cNvSpPr>
          <p:nvPr>
            <p:ph idx="1"/>
          </p:nvPr>
        </p:nvSpPr>
        <p:spPr/>
        <p:txBody>
          <a:bodyPr>
            <a:normAutofit fontScale="70000" lnSpcReduction="20000"/>
          </a:bodyPr>
          <a:lstStyle/>
          <a:p>
            <a:r>
              <a:rPr lang="hi-IN" dirty="0"/>
              <a:t>यह वह अनुसंधान है जो ऐतिहासिक स्रोतों जैसे दस्तावेज़, अवशेष आदि का उपयोग करके अतीत की घटनाओं या विचारों का अध्ययन करता है, जिसमें किसी भी दूरस्थ समय पर व्यक्तियों और समूहों की दार्शनिकता भी शामिल होती है। ऐतिहासिक अनुसंधान का उद्देश्य अतीत की घटनाओं के रुझानों, कारणों या प्रभावों के संबंध में निष्कर्ष पर पहुँचना होता है। यह वर्तमान घटनाओं को समझाने और भविष्य की घटनाओं की भविष्यवाणी करने में सहायक हो सकता है।</a:t>
            </a:r>
          </a:p>
          <a:p>
            <a:r>
              <a:rPr lang="hi-IN" dirty="0"/>
              <a:t>ऐतिहासिक अनुसंधान के संचालन में शामिल कदम निम्नलिखित हैं:</a:t>
            </a:r>
          </a:p>
          <a:p>
            <a:r>
              <a:rPr lang="hi-IN" dirty="0"/>
              <a:t>अनुसंधान विषय की पहचान और अनुसंधान समस्या या प्रश्न का निर्माण।</a:t>
            </a:r>
          </a:p>
          <a:p>
            <a:r>
              <a:rPr lang="hi-IN" dirty="0"/>
              <a:t>डेटा संग्रहण या साहित्य समीक्षा।</a:t>
            </a:r>
          </a:p>
          <a:p>
            <a:r>
              <a:rPr lang="hi-IN" dirty="0"/>
              <a:t>सामग्री का मूल्यांकन।</a:t>
            </a:r>
          </a:p>
          <a:p>
            <a:r>
              <a:rPr lang="hi-IN" dirty="0"/>
              <a:t>डेटा का संश्लेषण।</a:t>
            </a:r>
          </a:p>
          <a:p>
            <a:r>
              <a:rPr lang="hi-IN" dirty="0"/>
              <a:t>रिपोर्ट तैयार करना या वर्णनात्मक व्याख्या का निर्माण।</a:t>
            </a:r>
          </a:p>
          <a:p>
            <a:pPr marL="0" indent="0">
              <a:buNone/>
            </a:pPr>
            <a:endParaRPr lang="en-IN" dirty="0"/>
          </a:p>
        </p:txBody>
      </p:sp>
    </p:spTree>
    <p:extLst>
      <p:ext uri="{BB962C8B-B14F-4D97-AF65-F5344CB8AC3E}">
        <p14:creationId xmlns:p14="http://schemas.microsoft.com/office/powerpoint/2010/main" val="360948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N" sz="3200" b="1" dirty="0" smtClean="0"/>
              <a:t>Descriptive Research</a:t>
            </a:r>
            <a:endParaRPr lang="en-IN" sz="3200" b="1" dirty="0"/>
          </a:p>
        </p:txBody>
      </p:sp>
      <p:sp>
        <p:nvSpPr>
          <p:cNvPr id="4" name="Rectangle 3"/>
          <p:cNvSpPr/>
          <p:nvPr/>
        </p:nvSpPr>
        <p:spPr>
          <a:xfrm>
            <a:off x="467544" y="1196752"/>
            <a:ext cx="8352928" cy="5262979"/>
          </a:xfrm>
          <a:prstGeom prst="rect">
            <a:avLst/>
          </a:prstGeom>
        </p:spPr>
        <p:txBody>
          <a:bodyPr wrap="square">
            <a:spAutoFit/>
          </a:bodyPr>
          <a:lstStyle/>
          <a:p>
            <a:r>
              <a:rPr lang="en-US" sz="2400" dirty="0"/>
              <a:t>It includes case studies, surveys and fact-findings enquiries of </a:t>
            </a:r>
            <a:r>
              <a:rPr lang="en-US" sz="2400" dirty="0" smtClean="0"/>
              <a:t>different kinds</a:t>
            </a:r>
            <a:r>
              <a:rPr lang="en-US" sz="2400" dirty="0"/>
              <a:t>. The major purpose of descriptive research is description of the state of affairs, as it </a:t>
            </a:r>
            <a:r>
              <a:rPr lang="en-US" sz="2400" dirty="0" smtClean="0"/>
              <a:t>exists at </a:t>
            </a:r>
            <a:r>
              <a:rPr lang="en-US" sz="2400" dirty="0"/>
              <a:t>present. The main characteristic of this method is the researcher has no control over </a:t>
            </a:r>
            <a:r>
              <a:rPr lang="en-US" sz="2400" dirty="0" smtClean="0"/>
              <a:t>the variables</a:t>
            </a:r>
            <a:r>
              <a:rPr lang="en-US" sz="2400" dirty="0"/>
              <a:t>; s/he can only </a:t>
            </a:r>
            <a:r>
              <a:rPr lang="en-US" sz="2400" dirty="0" smtClean="0"/>
              <a:t> </a:t>
            </a:r>
            <a:r>
              <a:rPr lang="en-US" sz="2400" dirty="0" smtClean="0"/>
              <a:t>report  </a:t>
            </a:r>
            <a:r>
              <a:rPr lang="en-US" sz="2400" dirty="0" smtClean="0"/>
              <a:t>what </a:t>
            </a:r>
            <a:r>
              <a:rPr lang="en-US" sz="2400" dirty="0"/>
              <a:t>has happened or what is happening. Descriptive </a:t>
            </a:r>
            <a:r>
              <a:rPr lang="en-US" sz="2400" dirty="0" smtClean="0"/>
              <a:t>research studies </a:t>
            </a:r>
            <a:r>
              <a:rPr lang="en-US" sz="2400" dirty="0"/>
              <a:t>deal with collecting data and testing hypotheses or answering questions concerning </a:t>
            </a:r>
            <a:r>
              <a:rPr lang="en-US" sz="2400" dirty="0" smtClean="0"/>
              <a:t>the current </a:t>
            </a:r>
            <a:r>
              <a:rPr lang="en-US" sz="2400" dirty="0"/>
              <a:t>status of the subject of study. It deals with the question ‘what is’ of a situation. </a:t>
            </a:r>
            <a:r>
              <a:rPr lang="en-US" sz="2400" dirty="0" smtClean="0"/>
              <a:t>It concerns </a:t>
            </a:r>
            <a:r>
              <a:rPr lang="en-US" sz="2400" dirty="0"/>
              <a:t>with determining the current practices, status or features of situations. Another </a:t>
            </a:r>
            <a:r>
              <a:rPr lang="en-US" sz="2400" dirty="0" smtClean="0"/>
              <a:t>aspect of </a:t>
            </a:r>
            <a:r>
              <a:rPr lang="en-US" sz="2400" dirty="0"/>
              <a:t>descriptive research is that data collection is either done through asking questions </a:t>
            </a:r>
            <a:r>
              <a:rPr lang="en-US" sz="2400" dirty="0" smtClean="0"/>
              <a:t>from individuals </a:t>
            </a:r>
            <a:r>
              <a:rPr lang="en-US" sz="2400" dirty="0"/>
              <a:t>in the situation (through questionnaires or interviews) or by observation. Market study </a:t>
            </a:r>
            <a:r>
              <a:rPr lang="en-US" sz="2400" dirty="0" smtClean="0"/>
              <a:t>on peoples </a:t>
            </a:r>
            <a:r>
              <a:rPr lang="en-US" sz="2400" dirty="0"/>
              <a:t>choice is mostly descriptive research.</a:t>
            </a:r>
            <a:endParaRPr lang="en-IN" sz="2400" dirty="0"/>
          </a:p>
        </p:txBody>
      </p:sp>
    </p:spTree>
    <p:extLst>
      <p:ext uri="{BB962C8B-B14F-4D97-AF65-F5344CB8AC3E}">
        <p14:creationId xmlns:p14="http://schemas.microsoft.com/office/powerpoint/2010/main" val="2260455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वर्णनात्मक अनुसंधान </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hi-IN" dirty="0"/>
              <a:t>यह केस स्टडीज, सर्वेक्षण और विभिन्न प्रकार की तथ्य-खोज की जांचों को शामिल करता है। वर्णनात्मक अनुसंधान का मुख्य उद्देश्य वर्तमान में स्थिति का वर्णन करना होता है। इस विधि की मुख्य विशेषता यह है कि शोधकर्ता के पास चर (</a:t>
            </a:r>
            <a:r>
              <a:rPr lang="en-IN" dirty="0"/>
              <a:t>variables) </a:t>
            </a:r>
            <a:r>
              <a:rPr lang="hi-IN" dirty="0"/>
              <a:t>पर कोई नियंत्रण नहीं होता; वह केवल यह रिपोर्ट कर सकता है कि क्या हुआ है या क्या हो रहा है। वर्णनात्मक अनुसंधान अध्ययन डेटा संग्रहण और परिकल्पनाओं (</a:t>
            </a:r>
            <a:r>
              <a:rPr lang="en-IN" dirty="0"/>
              <a:t>hypotheses) </a:t>
            </a:r>
            <a:r>
              <a:rPr lang="hi-IN" dirty="0"/>
              <a:t>की परीक्षण या प्रश्नों के उत्तर देने से संबंधित होते हैं जो अध्ययन के विषय की वर्तमान स्थिति के बारे में होते हैं। यह स्थिति के 'क्या है' (</a:t>
            </a:r>
            <a:r>
              <a:rPr lang="en-IN" dirty="0"/>
              <a:t>what is) </a:t>
            </a:r>
            <a:r>
              <a:rPr lang="hi-IN" dirty="0"/>
              <a:t>प्रश्न से संबंधित है। यह स्थिति के वर्तमान प्रथाओं, स्थिति या विशेषताओं को निर्धारित करने से संबंधित है। वर्णनात्मक अनुसंधान का एक अन्य पहलू यह है कि डेटा संग्रहण या तो व्यक्तियों से प्रश्न पूछने के माध्यम से (प्रश्नावली या साक्षात्कार के माध्यम से) या अवलोकन के माध्यम से किया जाता है। लोगों की पसंद पर बाजार अध्ययन ज्यादातर वर्णनात्मक अनुसंधान होता है।</a:t>
            </a:r>
            <a:endParaRPr lang="en-IN" dirty="0"/>
          </a:p>
        </p:txBody>
      </p:sp>
    </p:spTree>
    <p:extLst>
      <p:ext uri="{BB962C8B-B14F-4D97-AF65-F5344CB8AC3E}">
        <p14:creationId xmlns:p14="http://schemas.microsoft.com/office/powerpoint/2010/main" val="786665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717"/>
          </a:xfrm>
        </p:spPr>
        <p:txBody>
          <a:bodyPr>
            <a:normAutofit/>
          </a:bodyPr>
          <a:lstStyle/>
          <a:p>
            <a:r>
              <a:rPr lang="en-IN" sz="3200" b="1" dirty="0"/>
              <a:t>Correlational Research:</a:t>
            </a:r>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US" dirty="0"/>
              <a:t>Correlational research refers to the systematic investigation </a:t>
            </a:r>
            <a:r>
              <a:rPr lang="en-US" dirty="0" smtClean="0"/>
              <a:t>or statistical </a:t>
            </a:r>
            <a:r>
              <a:rPr lang="en-US" dirty="0"/>
              <a:t>study of relationships among two or more </a:t>
            </a:r>
            <a:r>
              <a:rPr lang="en-US" dirty="0" smtClean="0"/>
              <a:t>variables, without </a:t>
            </a:r>
            <a:r>
              <a:rPr lang="en-US" dirty="0"/>
              <a:t>necessarily determining cause and </a:t>
            </a:r>
            <a:r>
              <a:rPr lang="en-US" dirty="0" smtClean="0"/>
              <a:t>effect. It </a:t>
            </a:r>
            <a:r>
              <a:rPr lang="en-US" dirty="0"/>
              <a:t>Seeks to establish a </a:t>
            </a:r>
            <a:r>
              <a:rPr lang="en-US" dirty="0" smtClean="0"/>
              <a:t>relation/association/correlation between </a:t>
            </a:r>
            <a:r>
              <a:rPr lang="en-US" dirty="0"/>
              <a:t>two or more variables that do not readily </a:t>
            </a:r>
            <a:r>
              <a:rPr lang="en-US" dirty="0" smtClean="0"/>
              <a:t>lend themselves </a:t>
            </a:r>
            <a:r>
              <a:rPr lang="en-US" dirty="0"/>
              <a:t>to experimental manipulation.</a:t>
            </a:r>
          </a:p>
          <a:p>
            <a:pPr marL="0" indent="0">
              <a:buNone/>
            </a:pPr>
            <a:r>
              <a:rPr lang="en-US" dirty="0"/>
              <a:t>For example, to test the hypothesis “ Listening to music </a:t>
            </a:r>
            <a:r>
              <a:rPr lang="en-US" dirty="0" smtClean="0"/>
              <a:t>lowers blood </a:t>
            </a:r>
            <a:r>
              <a:rPr lang="en-US" dirty="0"/>
              <a:t>pressure levels” there are 2 ways of conducting </a:t>
            </a:r>
            <a:r>
              <a:rPr lang="en-US" dirty="0" smtClean="0"/>
              <a:t>research</a:t>
            </a:r>
          </a:p>
          <a:p>
            <a:pPr marL="0" indent="0">
              <a:buNone/>
            </a:pPr>
            <a:r>
              <a:rPr lang="en-US" dirty="0" smtClean="0"/>
              <a:t>• </a:t>
            </a:r>
            <a:r>
              <a:rPr lang="en-US" dirty="0"/>
              <a:t>Experimental – group samples and make one group listen</a:t>
            </a:r>
          </a:p>
          <a:p>
            <a:pPr marL="0" indent="0">
              <a:buNone/>
            </a:pPr>
            <a:r>
              <a:rPr lang="en-US" dirty="0"/>
              <a:t>to music and then compare the </a:t>
            </a:r>
            <a:r>
              <a:rPr lang="en-US" dirty="0" err="1"/>
              <a:t>bp</a:t>
            </a:r>
            <a:r>
              <a:rPr lang="en-US" dirty="0"/>
              <a:t> levels</a:t>
            </a:r>
          </a:p>
          <a:p>
            <a:pPr marL="0" indent="0">
              <a:buNone/>
            </a:pPr>
            <a:r>
              <a:rPr lang="en-US" dirty="0"/>
              <a:t>• Survey – ask people how they feel ? How often they listen?</a:t>
            </a:r>
          </a:p>
          <a:p>
            <a:pPr marL="0" indent="0">
              <a:buNone/>
            </a:pPr>
            <a:r>
              <a:rPr lang="en-US" dirty="0"/>
              <a:t>And then compare</a:t>
            </a:r>
          </a:p>
          <a:p>
            <a:pPr marL="0" indent="0">
              <a:buNone/>
            </a:pPr>
            <a:endParaRPr lang="en-IN" dirty="0"/>
          </a:p>
        </p:txBody>
      </p:sp>
    </p:spTree>
    <p:extLst>
      <p:ext uri="{BB962C8B-B14F-4D97-AF65-F5344CB8AC3E}">
        <p14:creationId xmlns:p14="http://schemas.microsoft.com/office/powerpoint/2010/main" val="4106014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dirty="0"/>
              <a:t>संबंधात्मक अनुसंधान </a:t>
            </a:r>
            <a:endParaRPr lang="en-IN" sz="3200" dirty="0"/>
          </a:p>
        </p:txBody>
      </p:sp>
      <p:sp>
        <p:nvSpPr>
          <p:cNvPr id="3" name="Content Placeholder 2"/>
          <p:cNvSpPr>
            <a:spLocks noGrp="1"/>
          </p:cNvSpPr>
          <p:nvPr>
            <p:ph idx="1"/>
          </p:nvPr>
        </p:nvSpPr>
        <p:spPr/>
        <p:txBody>
          <a:bodyPr>
            <a:normAutofit fontScale="77500" lnSpcReduction="20000"/>
          </a:bodyPr>
          <a:lstStyle/>
          <a:p>
            <a:pPr marL="0" indent="0">
              <a:buNone/>
            </a:pPr>
            <a:r>
              <a:rPr lang="hi-IN" dirty="0"/>
              <a:t>संबंधात्मक अनुसंधान दो या अधिक चर के बीच संबंधों की व्यवस्थित जांच या सांख्यिकीय अध्ययन को संदर्भित करता है, बिना यह निर्धारित किए कि कारण और प्रभाव क्या हैं। इसका उद्देश्य दो या अधिक चर के बीच एक संबंध/संघ/संबंध स्थापित करना है जो प्रयोगात्मक </a:t>
            </a:r>
            <a:r>
              <a:rPr lang="en-IN" dirty="0"/>
              <a:t>Manipulation </a:t>
            </a:r>
            <a:r>
              <a:rPr lang="hi-IN" dirty="0"/>
              <a:t>के लिए सहज रूप से तैयार नहीं होते।</a:t>
            </a:r>
          </a:p>
          <a:p>
            <a:pPr marL="0" indent="0">
              <a:buNone/>
            </a:pPr>
            <a:endParaRPr lang="hi-IN" dirty="0"/>
          </a:p>
          <a:p>
            <a:pPr marL="0" indent="0">
              <a:buNone/>
            </a:pPr>
            <a:r>
              <a:rPr lang="hi-IN" dirty="0"/>
              <a:t>उदाहरण के लिए, “संगीत सुनने से रक्तचाप का स्तर कम होता है” परिकल्पना का परीक्षण करने के लिए अनुसंधान करने के 2 तरीके हैं:</a:t>
            </a:r>
          </a:p>
          <a:p>
            <a:pPr marL="0" indent="0">
              <a:buNone/>
            </a:pPr>
            <a:r>
              <a:rPr lang="hi-IN" dirty="0"/>
              <a:t>• प्रयोगात्मक – समूह के नमूनों को बनाएं और एक समूह को संगीत सुनाएं, फिर रक्तचाप के स्तर की तुलना करें।</a:t>
            </a:r>
          </a:p>
          <a:p>
            <a:pPr marL="0" indent="0">
              <a:buNone/>
            </a:pPr>
            <a:r>
              <a:rPr lang="hi-IN" dirty="0"/>
              <a:t>• सर्वेक्षण – लोगों से पूछें कि वे कैसे महसूस करते हैं? वे कितनी बार संगीत सुनते हैं? और फिर तुलना करें।</a:t>
            </a:r>
            <a:endParaRPr lang="en-IN" dirty="0"/>
          </a:p>
        </p:txBody>
      </p:sp>
    </p:spTree>
    <p:extLst>
      <p:ext uri="{BB962C8B-B14F-4D97-AF65-F5344CB8AC3E}">
        <p14:creationId xmlns:p14="http://schemas.microsoft.com/office/powerpoint/2010/main" val="3010257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N" sz="3200" b="1" dirty="0"/>
              <a:t>Ex-post Facto </a:t>
            </a:r>
            <a:r>
              <a:rPr lang="en-IN" sz="3200" b="1" dirty="0" smtClean="0"/>
              <a:t>Research</a:t>
            </a:r>
            <a:endParaRPr lang="en-IN" sz="3200" b="1"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IN" b="1" dirty="0" smtClean="0"/>
              <a:t>Meaning-</a:t>
            </a:r>
            <a:r>
              <a:rPr lang="en-US" dirty="0"/>
              <a:t>Ex post facto= After the </a:t>
            </a:r>
            <a:r>
              <a:rPr lang="en-US" dirty="0" smtClean="0"/>
              <a:t>Facts</a:t>
            </a:r>
          </a:p>
          <a:p>
            <a:r>
              <a:rPr lang="en-US" dirty="0" smtClean="0"/>
              <a:t>The </a:t>
            </a:r>
            <a:r>
              <a:rPr lang="en-US" dirty="0"/>
              <a:t>cause of the incidence is found out after </a:t>
            </a:r>
            <a:r>
              <a:rPr lang="en-US" dirty="0" smtClean="0"/>
              <a:t>   the </a:t>
            </a:r>
            <a:r>
              <a:rPr lang="en-US" dirty="0"/>
              <a:t>incidence has happened</a:t>
            </a:r>
            <a:r>
              <a:rPr lang="en-US" dirty="0" smtClean="0"/>
              <a:t>.</a:t>
            </a:r>
          </a:p>
          <a:p>
            <a:r>
              <a:rPr lang="en-US" dirty="0"/>
              <a:t>Sometimes it is unethical or impossible to manipulate certain variables to investigate their potential influence on the dependent variable</a:t>
            </a:r>
            <a:r>
              <a:rPr lang="en-US" dirty="0" smtClean="0"/>
              <a:t>.</a:t>
            </a:r>
          </a:p>
          <a:p>
            <a:r>
              <a:rPr lang="en-US" dirty="0" smtClean="0"/>
              <a:t>Example</a:t>
            </a:r>
            <a:r>
              <a:rPr lang="en-US" dirty="0"/>
              <a:t>: How people react after terrorist attack</a:t>
            </a:r>
            <a:r>
              <a:rPr lang="en-US" dirty="0" smtClean="0"/>
              <a:t>.</a:t>
            </a:r>
          </a:p>
          <a:p>
            <a:r>
              <a:rPr lang="en-US" dirty="0" smtClean="0"/>
              <a:t>Experimentation </a:t>
            </a:r>
            <a:r>
              <a:rPr lang="en-US" dirty="0"/>
              <a:t>is not feasible!</a:t>
            </a:r>
            <a:endParaRPr lang="en-IN" dirty="0"/>
          </a:p>
        </p:txBody>
      </p:sp>
    </p:spTree>
    <p:extLst>
      <p:ext uri="{BB962C8B-B14F-4D97-AF65-F5344CB8AC3E}">
        <p14:creationId xmlns:p14="http://schemas.microsoft.com/office/powerpoint/2010/main" val="2111116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पूर्ववर्ती </a:t>
            </a:r>
            <a:r>
              <a:rPr lang="hi-IN" dirty="0" smtClean="0"/>
              <a:t>अनुसंधान</a:t>
            </a:r>
            <a:endParaRPr lang="en-IN" dirty="0"/>
          </a:p>
        </p:txBody>
      </p:sp>
      <p:sp>
        <p:nvSpPr>
          <p:cNvPr id="3" name="Content Placeholder 2"/>
          <p:cNvSpPr>
            <a:spLocks noGrp="1"/>
          </p:cNvSpPr>
          <p:nvPr>
            <p:ph idx="1"/>
          </p:nvPr>
        </p:nvSpPr>
        <p:spPr/>
        <p:txBody>
          <a:bodyPr>
            <a:normAutofit fontScale="85000" lnSpcReduction="10000"/>
          </a:bodyPr>
          <a:lstStyle/>
          <a:p>
            <a:pPr marL="0" indent="0">
              <a:buNone/>
            </a:pPr>
            <a:r>
              <a:rPr lang="hi-IN" dirty="0"/>
              <a:t>अर्थ – **</a:t>
            </a:r>
            <a:r>
              <a:rPr lang="en-IN" dirty="0"/>
              <a:t>Ex post facto** = </a:t>
            </a:r>
            <a:r>
              <a:rPr lang="hi-IN" dirty="0"/>
              <a:t>तथ्यों के बाद</a:t>
            </a:r>
          </a:p>
          <a:p>
            <a:pPr marL="0" indent="0">
              <a:buNone/>
            </a:pPr>
            <a:endParaRPr lang="hi-IN" dirty="0"/>
          </a:p>
          <a:p>
            <a:pPr marL="0" indent="0">
              <a:buNone/>
            </a:pPr>
            <a:r>
              <a:rPr lang="hi-IN" dirty="0"/>
              <a:t>इसमें घटना के घटित होने के बाद घटना के कारणों का पता लगाया जाता है। कभी-कभी कुछ चरों को प्रयोगात्मक रूप से नियंत्रित करना अनैतिक या असंभव हो सकता है ताकि उनके संभावित प्रभावों की जांच की जा सके।</a:t>
            </a:r>
          </a:p>
          <a:p>
            <a:pPr marL="0" indent="0">
              <a:buNone/>
            </a:pPr>
            <a:endParaRPr lang="hi-IN" dirty="0"/>
          </a:p>
          <a:p>
            <a:pPr marL="0" indent="0">
              <a:buNone/>
            </a:pPr>
            <a:r>
              <a:rPr lang="hi-IN" dirty="0"/>
              <a:t>उदाहरण: आतंकवादी हमले के बाद लोग कैसे प्रतिक्रिया करते हैं।</a:t>
            </a:r>
          </a:p>
          <a:p>
            <a:pPr marL="0" indent="0">
              <a:buNone/>
            </a:pPr>
            <a:r>
              <a:rPr lang="hi-IN" dirty="0"/>
              <a:t>प्रयोगात्मक अनुसंधान संभव नहीं है!</a:t>
            </a:r>
            <a:endParaRPr lang="en-IN" dirty="0"/>
          </a:p>
        </p:txBody>
      </p:sp>
    </p:spTree>
    <p:extLst>
      <p:ext uri="{BB962C8B-B14F-4D97-AF65-F5344CB8AC3E}">
        <p14:creationId xmlns:p14="http://schemas.microsoft.com/office/powerpoint/2010/main" val="1881631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Ex-post Facto Research</a:t>
            </a:r>
          </a:p>
        </p:txBody>
      </p:sp>
      <p:sp>
        <p:nvSpPr>
          <p:cNvPr id="3" name="Content Placeholder 2"/>
          <p:cNvSpPr>
            <a:spLocks noGrp="1"/>
          </p:cNvSpPr>
          <p:nvPr>
            <p:ph idx="1"/>
          </p:nvPr>
        </p:nvSpPr>
        <p:spPr/>
        <p:txBody>
          <a:bodyPr/>
          <a:lstStyle/>
          <a:p>
            <a:pPr marL="0" indent="0">
              <a:buNone/>
            </a:pPr>
            <a:r>
              <a:rPr lang="en-US" dirty="0" smtClean="0"/>
              <a:t>Ex Post Facto research is </a:t>
            </a:r>
            <a:r>
              <a:rPr lang="en-US" dirty="0"/>
              <a:t>defined to find causal relationships without manipulated or treated (designed and implemented) by researchers. Furthermore, it is defined that ex post facto research is carried out on the program, activities that have taken place or have taken place. Ex post facto research has no variable control and usually no pre-test.</a:t>
            </a:r>
            <a:endParaRPr lang="en-IN" dirty="0"/>
          </a:p>
        </p:txBody>
      </p:sp>
    </p:spTree>
    <p:extLst>
      <p:ext uri="{BB962C8B-B14F-4D97-AF65-F5344CB8AC3E}">
        <p14:creationId xmlns:p14="http://schemas.microsoft.com/office/powerpoint/2010/main" val="1262544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पूर्ववर्ती अनुसंधान</a:t>
            </a:r>
            <a:endParaRPr lang="en-IN" dirty="0"/>
          </a:p>
        </p:txBody>
      </p:sp>
      <p:sp>
        <p:nvSpPr>
          <p:cNvPr id="3" name="Content Placeholder 2"/>
          <p:cNvSpPr>
            <a:spLocks noGrp="1"/>
          </p:cNvSpPr>
          <p:nvPr>
            <p:ph idx="1"/>
          </p:nvPr>
        </p:nvSpPr>
        <p:spPr/>
        <p:txBody>
          <a:bodyPr>
            <a:normAutofit/>
          </a:bodyPr>
          <a:lstStyle/>
          <a:p>
            <a:pPr marL="0" indent="0">
              <a:buNone/>
            </a:pPr>
            <a:r>
              <a:rPr lang="en-IN" dirty="0"/>
              <a:t>"Ex Post Facto Research" </a:t>
            </a:r>
            <a:r>
              <a:rPr lang="hi-IN" dirty="0"/>
              <a:t>को ऐसे अनुसंधान के रूप में परिभाषित किया जाता है जो कारणात्मक संबंधों को खोजने के लिए किया जाता है, बिना शोधकर्ताओं द्वारा किसी चर को नियंत्रित या इलाज (डिजाइन और लागू) किए बिना। इसके अतिरिक्त, इसे इस रूप में परिभाषित किया जाता है कि </a:t>
            </a:r>
            <a:r>
              <a:rPr lang="en-IN" dirty="0"/>
              <a:t>ex post facto </a:t>
            </a:r>
            <a:r>
              <a:rPr lang="hi-IN" dirty="0"/>
              <a:t>अनुसंधान उन कार्यक्रमों या गतिविधियों पर किया जाता है जो पहले से हो चुकी हैं या हो रही हैं। </a:t>
            </a:r>
            <a:r>
              <a:rPr lang="en-IN" dirty="0"/>
              <a:t>Ex post facto </a:t>
            </a:r>
            <a:r>
              <a:rPr lang="hi-IN" dirty="0"/>
              <a:t>अनुसंधान में कोई चर नियंत्रण नहीं होता और आमतौर पर कोई पूर्व-परख (</a:t>
            </a:r>
            <a:r>
              <a:rPr lang="en-IN" dirty="0"/>
              <a:t>pre-test) </a:t>
            </a:r>
            <a:r>
              <a:rPr lang="hi-IN" dirty="0"/>
              <a:t>भी नहीं होती है।</a:t>
            </a:r>
            <a:endParaRPr lang="en-IN" dirty="0"/>
          </a:p>
        </p:txBody>
      </p:sp>
    </p:spTree>
    <p:extLst>
      <p:ext uri="{BB962C8B-B14F-4D97-AF65-F5344CB8AC3E}">
        <p14:creationId xmlns:p14="http://schemas.microsoft.com/office/powerpoint/2010/main" val="105257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RESEARCH WORD STANDS </a:t>
            </a:r>
            <a:r>
              <a:rPr lang="en-IN" dirty="0" smtClean="0"/>
              <a:t>FOR:</a:t>
            </a:r>
            <a:endParaRPr lang="en-IN" dirty="0"/>
          </a:p>
        </p:txBody>
      </p:sp>
      <p:sp>
        <p:nvSpPr>
          <p:cNvPr id="3" name="Content Placeholder 2"/>
          <p:cNvSpPr>
            <a:spLocks noGrp="1"/>
          </p:cNvSpPr>
          <p:nvPr>
            <p:ph idx="1"/>
          </p:nvPr>
        </p:nvSpPr>
        <p:spPr>
          <a:xfrm>
            <a:off x="395536" y="1600201"/>
            <a:ext cx="8291264" cy="4349080"/>
          </a:xfrm>
        </p:spPr>
        <p:txBody>
          <a:bodyPr>
            <a:normAutofit/>
          </a:bodyPr>
          <a:lstStyle/>
          <a:p>
            <a:pPr marL="0" indent="0">
              <a:buNone/>
            </a:pPr>
            <a:r>
              <a:rPr lang="en-US" sz="2400" b="1" dirty="0" smtClean="0"/>
              <a:t>R</a:t>
            </a:r>
            <a:r>
              <a:rPr lang="en-US" sz="2400" dirty="0" smtClean="0"/>
              <a:t>-rational </a:t>
            </a:r>
            <a:r>
              <a:rPr lang="en-US" sz="2400" dirty="0"/>
              <a:t>way of thinking</a:t>
            </a:r>
            <a:r>
              <a:rPr lang="en-US" sz="2400" dirty="0" smtClean="0"/>
              <a:t>.</a:t>
            </a:r>
          </a:p>
          <a:p>
            <a:pPr marL="0" indent="0">
              <a:buNone/>
            </a:pPr>
            <a:r>
              <a:rPr lang="en-US" sz="2400" b="1" dirty="0" smtClean="0"/>
              <a:t>E</a:t>
            </a:r>
            <a:r>
              <a:rPr lang="en-US" sz="2400" dirty="0" smtClean="0"/>
              <a:t>-expert &amp; exhaustive </a:t>
            </a:r>
            <a:r>
              <a:rPr lang="en-US" sz="2400" dirty="0"/>
              <a:t>treatment</a:t>
            </a:r>
            <a:r>
              <a:rPr lang="en-US" sz="2400" dirty="0" smtClean="0"/>
              <a:t>.</a:t>
            </a:r>
          </a:p>
          <a:p>
            <a:pPr marL="0" indent="0">
              <a:buNone/>
            </a:pPr>
            <a:r>
              <a:rPr lang="en-US" sz="2400" b="1" dirty="0" smtClean="0"/>
              <a:t>S</a:t>
            </a:r>
            <a:r>
              <a:rPr lang="en-US" sz="2400" dirty="0" smtClean="0"/>
              <a:t>-search </a:t>
            </a:r>
            <a:r>
              <a:rPr lang="en-US" sz="2400" dirty="0"/>
              <a:t>for problems or solutions</a:t>
            </a:r>
            <a:r>
              <a:rPr lang="en-US" sz="2400" dirty="0" smtClean="0"/>
              <a:t>.</a:t>
            </a:r>
          </a:p>
          <a:p>
            <a:pPr marL="0" indent="0">
              <a:buNone/>
            </a:pPr>
            <a:r>
              <a:rPr lang="en-US" sz="2400" b="1" dirty="0" smtClean="0"/>
              <a:t>E-</a:t>
            </a:r>
            <a:r>
              <a:rPr lang="en-US" sz="2400" dirty="0" smtClean="0"/>
              <a:t>exactness.</a:t>
            </a:r>
          </a:p>
          <a:p>
            <a:pPr marL="0" indent="0">
              <a:buNone/>
            </a:pPr>
            <a:r>
              <a:rPr lang="en-US" sz="2400" b="1" dirty="0" smtClean="0"/>
              <a:t>A</a:t>
            </a:r>
            <a:r>
              <a:rPr lang="en-US" sz="2400" dirty="0" smtClean="0"/>
              <a:t>-analytical </a:t>
            </a:r>
            <a:r>
              <a:rPr lang="en-US" sz="2400" dirty="0"/>
              <a:t>analysis of adequate data</a:t>
            </a:r>
            <a:r>
              <a:rPr lang="en-US" sz="2400" dirty="0" smtClean="0"/>
              <a:t>.*</a:t>
            </a:r>
          </a:p>
          <a:p>
            <a:pPr marL="0" indent="0">
              <a:buNone/>
            </a:pPr>
            <a:r>
              <a:rPr lang="en-US" sz="2400" b="1" dirty="0" smtClean="0"/>
              <a:t>R</a:t>
            </a:r>
            <a:r>
              <a:rPr lang="en-US" sz="2400" dirty="0" smtClean="0"/>
              <a:t>-relationship </a:t>
            </a:r>
            <a:r>
              <a:rPr lang="en-US" sz="2400" dirty="0"/>
              <a:t>of facts.* </a:t>
            </a:r>
            <a:endParaRPr lang="en-US" sz="2400" dirty="0" smtClean="0"/>
          </a:p>
          <a:p>
            <a:pPr marL="0" indent="0">
              <a:buNone/>
            </a:pPr>
            <a:r>
              <a:rPr lang="en-US" sz="2400" b="1" dirty="0" smtClean="0"/>
              <a:t>C</a:t>
            </a:r>
            <a:r>
              <a:rPr lang="en-US" sz="2400" dirty="0" smtClean="0"/>
              <a:t>-careful </a:t>
            </a:r>
            <a:r>
              <a:rPr lang="en-US" sz="2400" dirty="0"/>
              <a:t>recording, </a:t>
            </a:r>
            <a:r>
              <a:rPr lang="en-US" sz="2400" dirty="0" smtClean="0"/>
              <a:t>critical observation, constructive attitude.</a:t>
            </a:r>
          </a:p>
          <a:p>
            <a:pPr marL="0" indent="0">
              <a:buNone/>
            </a:pPr>
            <a:r>
              <a:rPr lang="en-US" sz="2400" b="1" dirty="0" smtClean="0"/>
              <a:t>H</a:t>
            </a:r>
            <a:r>
              <a:rPr lang="en-US" sz="2400" dirty="0" smtClean="0"/>
              <a:t>-honesty </a:t>
            </a:r>
            <a:r>
              <a:rPr lang="en-US" sz="2400" dirty="0"/>
              <a:t>and </a:t>
            </a:r>
            <a:r>
              <a:rPr lang="en-US" sz="2400" dirty="0" err="1"/>
              <a:t>hardwork</a:t>
            </a:r>
            <a:endParaRPr lang="en-IN" sz="2400" dirty="0"/>
          </a:p>
        </p:txBody>
      </p:sp>
    </p:spTree>
    <p:extLst>
      <p:ext uri="{BB962C8B-B14F-4D97-AF65-F5344CB8AC3E}">
        <p14:creationId xmlns:p14="http://schemas.microsoft.com/office/powerpoint/2010/main" val="471518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IN" sz="3600" b="1" dirty="0" smtClean="0"/>
              <a:t/>
            </a:r>
            <a:br>
              <a:rPr lang="en-IN" sz="3600" b="1" dirty="0" smtClean="0"/>
            </a:br>
            <a:r>
              <a:rPr lang="en-IN" sz="3600" b="1" dirty="0" smtClean="0"/>
              <a:t>Experimental Research</a:t>
            </a:r>
            <a:r>
              <a:rPr lang="en-IN" b="1" dirty="0"/>
              <a:t/>
            </a:r>
            <a:br>
              <a:rPr lang="en-IN" b="1" dirty="0"/>
            </a:br>
            <a:endParaRPr lang="en-IN" b="1" dirty="0"/>
          </a:p>
        </p:txBody>
      </p:sp>
      <p:sp>
        <p:nvSpPr>
          <p:cNvPr id="3" name="Content Placeholder 2"/>
          <p:cNvSpPr>
            <a:spLocks noGrp="1"/>
          </p:cNvSpPr>
          <p:nvPr>
            <p:ph idx="1"/>
          </p:nvPr>
        </p:nvSpPr>
        <p:spPr>
          <a:xfrm>
            <a:off x="457200" y="1124744"/>
            <a:ext cx="8229600" cy="5001419"/>
          </a:xfrm>
        </p:spPr>
        <p:txBody>
          <a:bodyPr>
            <a:normAutofit/>
          </a:bodyPr>
          <a:lstStyle/>
          <a:p>
            <a:r>
              <a:rPr lang="en-US" dirty="0" smtClean="0"/>
              <a:t>Experimental </a:t>
            </a:r>
            <a:r>
              <a:rPr lang="en-US" dirty="0"/>
              <a:t>research is a scientific method that involves manipulating variables to observe their effects on other variables. It's used to establish cause-and-effect relationships between variables, and is often used in psychology, medicine, and the social sciences</a:t>
            </a:r>
            <a:r>
              <a:rPr lang="en-US" dirty="0" smtClean="0"/>
              <a:t>.</a:t>
            </a:r>
          </a:p>
          <a:p>
            <a:r>
              <a:rPr lang="en-US" dirty="0" smtClean="0"/>
              <a:t>Experimental </a:t>
            </a:r>
            <a:r>
              <a:rPr lang="en-US" dirty="0"/>
              <a:t>research attempts to establish cause-and-effect relationships. That is, an  independent variable is manipulated to judge its effect on a dependent variable. But the process of establishing cause and effect is a difficult one.</a:t>
            </a:r>
            <a:endParaRPr lang="en-IN" dirty="0"/>
          </a:p>
        </p:txBody>
      </p:sp>
    </p:spTree>
    <p:extLst>
      <p:ext uri="{BB962C8B-B14F-4D97-AF65-F5344CB8AC3E}">
        <p14:creationId xmlns:p14="http://schemas.microsoft.com/office/powerpoint/2010/main" val="2527019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dirty="0"/>
              <a:t>प्रायोगिक अनुसंधान</a:t>
            </a:r>
            <a:endParaRPr lang="en-IN" sz="3200" dirty="0"/>
          </a:p>
        </p:txBody>
      </p:sp>
      <p:sp>
        <p:nvSpPr>
          <p:cNvPr id="3" name="Content Placeholder 2"/>
          <p:cNvSpPr>
            <a:spLocks noGrp="1"/>
          </p:cNvSpPr>
          <p:nvPr>
            <p:ph idx="1"/>
          </p:nvPr>
        </p:nvSpPr>
        <p:spPr/>
        <p:txBody>
          <a:bodyPr>
            <a:normAutofit/>
          </a:bodyPr>
          <a:lstStyle/>
          <a:p>
            <a:pPr marL="0" indent="0">
              <a:buNone/>
            </a:pPr>
            <a:r>
              <a:rPr lang="en-IN" dirty="0"/>
              <a:t>Experimental research </a:t>
            </a:r>
            <a:r>
              <a:rPr lang="hi-IN" dirty="0"/>
              <a:t>एक वैज्ञानिक विधि है जिसमें चरों को नियंत्रित करके उनके अन्य चरों पर प्रभावों को देखा जाता है। इसका उपयोग चर के बीच कारण और प्रभाव के संबंध स्थापित करने के लिए किया जाता है, और यह अक्सर मनोविज्ञान, चिकित्सा और सामाजिक विज्ञान में उपयोग किया जाता है</a:t>
            </a:r>
            <a:r>
              <a:rPr lang="hi-IN" dirty="0" smtClean="0"/>
              <a:t>।</a:t>
            </a:r>
            <a:endParaRPr lang="en-US" dirty="0" smtClean="0"/>
          </a:p>
          <a:p>
            <a:pPr marL="0" indent="0">
              <a:buNone/>
            </a:pPr>
            <a:r>
              <a:rPr lang="en-IN" dirty="0" smtClean="0"/>
              <a:t>Experimental </a:t>
            </a:r>
            <a:r>
              <a:rPr lang="en-IN" dirty="0"/>
              <a:t>research </a:t>
            </a:r>
            <a:r>
              <a:rPr lang="hi-IN" dirty="0"/>
              <a:t>का उद्देश्य कारण और प्रभाव के संबंध स्थापित करना होता है। अर्थात्, एक स्वतंत्र चर को नियंत्रित किया जाता है ताकि यह देखा जा सके कि इसका निर्भर चर पर क्या प्रभाव पड़ता है। लेकिन कारण और प्रभाव स्थापित करने की प्रक्रिया एक कठिन कार्य होती है।</a:t>
            </a:r>
            <a:endParaRPr lang="en-IN" dirty="0"/>
          </a:p>
        </p:txBody>
      </p:sp>
    </p:spTree>
    <p:extLst>
      <p:ext uri="{BB962C8B-B14F-4D97-AF65-F5344CB8AC3E}">
        <p14:creationId xmlns:p14="http://schemas.microsoft.com/office/powerpoint/2010/main" val="3850832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176"/>
            <a:ext cx="8229600" cy="990600"/>
          </a:xfrm>
        </p:spPr>
        <p:txBody>
          <a:bodyPr>
            <a:normAutofit fontScale="90000"/>
          </a:bodyPr>
          <a:lstStyle/>
          <a:p>
            <a:r>
              <a:rPr lang="en-IN" dirty="0"/>
              <a:t>SURVEY OF RELATED LITERATURE</a:t>
            </a:r>
          </a:p>
        </p:txBody>
      </p:sp>
      <p:sp>
        <p:nvSpPr>
          <p:cNvPr id="3" name="Content Placeholder 2"/>
          <p:cNvSpPr>
            <a:spLocks noGrp="1"/>
          </p:cNvSpPr>
          <p:nvPr>
            <p:ph idx="1"/>
          </p:nvPr>
        </p:nvSpPr>
        <p:spPr>
          <a:xfrm>
            <a:off x="323528" y="1600200"/>
            <a:ext cx="8568952" cy="4876800"/>
          </a:xfrm>
        </p:spPr>
        <p:txBody>
          <a:bodyPr/>
          <a:lstStyle/>
          <a:p>
            <a:pPr marL="0" indent="0">
              <a:buNone/>
            </a:pPr>
            <a:r>
              <a:rPr lang="en-US" b="1" dirty="0"/>
              <a:t>Definition of Literature</a:t>
            </a:r>
            <a:r>
              <a:rPr lang="en-US" dirty="0" smtClean="0"/>
              <a:t>:</a:t>
            </a:r>
          </a:p>
          <a:p>
            <a:pPr marL="0" indent="0">
              <a:buNone/>
            </a:pPr>
            <a:r>
              <a:rPr lang="en-US" dirty="0" smtClean="0"/>
              <a:t>"</a:t>
            </a:r>
            <a:r>
              <a:rPr lang="en-US" dirty="0"/>
              <a:t>Literature is nothing but collection of thoughts</a:t>
            </a:r>
            <a:r>
              <a:rPr lang="en-US" dirty="0" smtClean="0"/>
              <a:t>"- </a:t>
            </a:r>
            <a:r>
              <a:rPr lang="en-US" dirty="0"/>
              <a:t>Emerson</a:t>
            </a:r>
            <a:r>
              <a:rPr lang="en-US" dirty="0" smtClean="0"/>
              <a:t>.</a:t>
            </a:r>
          </a:p>
          <a:p>
            <a:pPr marL="0" indent="0">
              <a:buNone/>
            </a:pPr>
            <a:r>
              <a:rPr lang="en-US" dirty="0" smtClean="0"/>
              <a:t>"</a:t>
            </a:r>
            <a:r>
              <a:rPr lang="en-US" dirty="0"/>
              <a:t>It is the aesthetic expression of one individual about a particular subject in the form of </a:t>
            </a:r>
            <a:r>
              <a:rPr lang="en-US" dirty="0" smtClean="0"/>
              <a:t>book“</a:t>
            </a:r>
          </a:p>
          <a:p>
            <a:pPr marL="0" indent="0">
              <a:buNone/>
            </a:pPr>
            <a:r>
              <a:rPr lang="en-US" dirty="0" smtClean="0"/>
              <a:t> –Oxford </a:t>
            </a:r>
            <a:r>
              <a:rPr lang="en-US" dirty="0"/>
              <a:t>English Dictionary</a:t>
            </a:r>
            <a:r>
              <a:rPr lang="en-US" dirty="0" smtClean="0"/>
              <a:t>.</a:t>
            </a:r>
          </a:p>
          <a:p>
            <a:pPr marL="0" indent="0">
              <a:buNone/>
            </a:pPr>
            <a:r>
              <a:rPr lang="en-US" dirty="0"/>
              <a:t>For any worthwhile study in any field, the research worker needs an adequate familiarity with the work, which has already been done in the area of his </a:t>
            </a:r>
            <a:r>
              <a:rPr lang="en-US" dirty="0" smtClean="0"/>
              <a:t>research problem.</a:t>
            </a:r>
          </a:p>
          <a:p>
            <a:pPr marL="0" indent="0">
              <a:buNone/>
            </a:pPr>
            <a:r>
              <a:rPr lang="en-US" dirty="0" smtClean="0"/>
              <a:t>Survey </a:t>
            </a:r>
            <a:r>
              <a:rPr lang="en-US" dirty="0"/>
              <a:t>of related studies is one of the important steps towards this direction, which implies locating, studying, and evaluating reports of relevant researcher works.</a:t>
            </a:r>
            <a:endParaRPr lang="en-IN" dirty="0"/>
          </a:p>
        </p:txBody>
      </p:sp>
    </p:spTree>
    <p:extLst>
      <p:ext uri="{BB962C8B-B14F-4D97-AF65-F5344CB8AC3E}">
        <p14:creationId xmlns:p14="http://schemas.microsoft.com/office/powerpoint/2010/main" val="37450747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**संबंधित साहित्य का सर्वेक्षण**</a:t>
            </a:r>
            <a:endParaRPr lang="en-IN" dirty="0"/>
          </a:p>
        </p:txBody>
      </p:sp>
      <p:sp>
        <p:nvSpPr>
          <p:cNvPr id="3" name="Content Placeholder 2"/>
          <p:cNvSpPr>
            <a:spLocks noGrp="1"/>
          </p:cNvSpPr>
          <p:nvPr>
            <p:ph idx="1"/>
          </p:nvPr>
        </p:nvSpPr>
        <p:spPr/>
        <p:txBody>
          <a:bodyPr>
            <a:normAutofit/>
          </a:bodyPr>
          <a:lstStyle/>
          <a:p>
            <a:pPr marL="0" indent="0">
              <a:buNone/>
            </a:pPr>
            <a:r>
              <a:rPr lang="hi-IN" b="1" dirty="0"/>
              <a:t>**साहित्य की परिभाषा:**</a:t>
            </a:r>
          </a:p>
          <a:p>
            <a:pPr marL="0" indent="0">
              <a:buNone/>
            </a:pPr>
            <a:r>
              <a:rPr lang="hi-IN" dirty="0"/>
              <a:t>"साहित्य विचारों का संग्रह मात्र है।" - एमर्सन  </a:t>
            </a:r>
          </a:p>
          <a:p>
            <a:pPr marL="0" indent="0">
              <a:buNone/>
            </a:pPr>
            <a:r>
              <a:rPr lang="hi-IN" dirty="0"/>
              <a:t>"यह किसी विशेष विषय पर एक व्यक्ति की सौंदर्यात्मक अभिव्यक्ति है, जो पुस्तक के रूप में प्रस्तुत होती है।"  </a:t>
            </a:r>
          </a:p>
          <a:p>
            <a:pPr marL="0" indent="0">
              <a:buNone/>
            </a:pPr>
            <a:r>
              <a:rPr lang="hi-IN" dirty="0"/>
              <a:t>– ऑक्सफोर्ड इंग्लिश डिक्शनरी</a:t>
            </a:r>
            <a:r>
              <a:rPr lang="hi-IN" dirty="0" smtClean="0"/>
              <a:t>।</a:t>
            </a:r>
            <a:endParaRPr lang="hi-IN" dirty="0"/>
          </a:p>
          <a:p>
            <a:pPr marL="0" indent="0">
              <a:buNone/>
            </a:pPr>
            <a:r>
              <a:rPr lang="hi-IN" dirty="0"/>
              <a:t>किसी भी क्षेत्र में सार्थक अध्ययन के लिए, शोधकर्ता को उस कार्य से पर्याप्त परिचित होना आवश्यक है, जो उसके शोध समस्या के क्षेत्र में पहले से किया जा चुका है।  </a:t>
            </a:r>
          </a:p>
          <a:p>
            <a:pPr marL="0" indent="0">
              <a:buNone/>
            </a:pPr>
            <a:r>
              <a:rPr lang="hi-IN" dirty="0"/>
              <a:t>संबंधित अध्ययनों का सर्वेक्षण इस दिशा में महत्वपूर्ण कदमों में से एक है, जिसमें संबंधित शोधकर्ताओं के कार्यों के स्थान, अध्ययन, और मूल्यांकन को शामिल किया जाता है।</a:t>
            </a:r>
            <a:endParaRPr lang="en-IN" dirty="0"/>
          </a:p>
        </p:txBody>
      </p:sp>
    </p:spTree>
    <p:extLst>
      <p:ext uri="{BB962C8B-B14F-4D97-AF65-F5344CB8AC3E}">
        <p14:creationId xmlns:p14="http://schemas.microsoft.com/office/powerpoint/2010/main" val="601981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51384"/>
          </a:xfrm>
        </p:spPr>
        <p:txBody>
          <a:bodyPr>
            <a:normAutofit fontScale="90000"/>
          </a:bodyPr>
          <a:lstStyle/>
          <a:p>
            <a:r>
              <a:rPr lang="en-US" sz="3600" dirty="0"/>
              <a:t>NEED TO SURVEY RELATED </a:t>
            </a:r>
            <a:r>
              <a:rPr lang="en-US" sz="3600" dirty="0" smtClean="0"/>
              <a:t>LITERATURE</a:t>
            </a:r>
            <a:endParaRPr lang="en-IN" dirty="0"/>
          </a:p>
        </p:txBody>
      </p:sp>
      <p:sp>
        <p:nvSpPr>
          <p:cNvPr id="3" name="Content Placeholder 2"/>
          <p:cNvSpPr>
            <a:spLocks noGrp="1"/>
          </p:cNvSpPr>
          <p:nvPr>
            <p:ph idx="1"/>
          </p:nvPr>
        </p:nvSpPr>
        <p:spPr>
          <a:xfrm>
            <a:off x="457200" y="1484784"/>
            <a:ext cx="8229600" cy="4992216"/>
          </a:xfrm>
        </p:spPr>
        <p:txBody>
          <a:bodyPr>
            <a:normAutofit fontScale="85000" lnSpcReduction="10000"/>
          </a:bodyPr>
          <a:lstStyle/>
          <a:p>
            <a:pPr marL="0" indent="0">
              <a:buNone/>
            </a:pPr>
            <a:r>
              <a:rPr lang="en-US" dirty="0"/>
              <a:t>The review of literature serves the following purposes in conducting research work</a:t>
            </a:r>
            <a:r>
              <a:rPr lang="en-US" dirty="0" smtClean="0"/>
              <a:t>:</a:t>
            </a:r>
          </a:p>
          <a:p>
            <a:pPr marL="457200" indent="-457200">
              <a:buAutoNum type="arabicParenR"/>
            </a:pPr>
            <a:r>
              <a:rPr lang="en-US" dirty="0" smtClean="0"/>
              <a:t>It </a:t>
            </a:r>
            <a:r>
              <a:rPr lang="en-US" dirty="0"/>
              <a:t>helps the researcher to avoid a duplication of already completed studies</a:t>
            </a:r>
            <a:r>
              <a:rPr lang="en-US" dirty="0" smtClean="0"/>
              <a:t>.</a:t>
            </a:r>
          </a:p>
          <a:p>
            <a:pPr marL="457200" indent="-457200">
              <a:buAutoNum type="arabicParenR"/>
            </a:pPr>
            <a:r>
              <a:rPr lang="en-US" dirty="0" smtClean="0"/>
              <a:t> </a:t>
            </a:r>
            <a:r>
              <a:rPr lang="en-US" dirty="0"/>
              <a:t>It helps him to find what is already known, what others have attempted to find out and what problems remain to be solved</a:t>
            </a:r>
            <a:r>
              <a:rPr lang="en-US" dirty="0" smtClean="0"/>
              <a:t>.</a:t>
            </a:r>
          </a:p>
          <a:p>
            <a:pPr marL="457200" indent="-457200">
              <a:buAutoNum type="arabicParenR"/>
            </a:pPr>
            <a:r>
              <a:rPr lang="en-US" dirty="0" smtClean="0"/>
              <a:t> </a:t>
            </a:r>
            <a:r>
              <a:rPr lang="en-US" dirty="0"/>
              <a:t>It contributes to the general scholarship of the researcher</a:t>
            </a:r>
            <a:r>
              <a:rPr lang="en-US" dirty="0" smtClean="0"/>
              <a:t>.</a:t>
            </a:r>
          </a:p>
          <a:p>
            <a:pPr marL="457200" indent="-457200">
              <a:buAutoNum type="arabicParenR"/>
            </a:pPr>
            <a:r>
              <a:rPr lang="en-US" dirty="0" smtClean="0"/>
              <a:t> </a:t>
            </a:r>
            <a:r>
              <a:rPr lang="en-US" dirty="0"/>
              <a:t>It gives direction to the research and is helpful for the planning and conducting of the study</a:t>
            </a:r>
            <a:r>
              <a:rPr lang="en-US" dirty="0" smtClean="0"/>
              <a:t>.</a:t>
            </a:r>
          </a:p>
          <a:p>
            <a:pPr marL="457200" indent="-457200">
              <a:buAutoNum type="arabicParenR"/>
            </a:pPr>
            <a:r>
              <a:rPr lang="en-US" dirty="0" smtClean="0"/>
              <a:t> </a:t>
            </a:r>
            <a:r>
              <a:rPr lang="en-US" dirty="0"/>
              <a:t>It provides theories, ideas, explanations or hypotheses, which may prove useful in the formulation of a new problem</a:t>
            </a:r>
            <a:r>
              <a:rPr lang="en-US" dirty="0" smtClean="0"/>
              <a:t>.</a:t>
            </a:r>
          </a:p>
          <a:p>
            <a:pPr marL="457200" indent="-457200">
              <a:buAutoNum type="arabicParenR"/>
            </a:pPr>
            <a:r>
              <a:rPr lang="en-US" dirty="0" smtClean="0"/>
              <a:t> </a:t>
            </a:r>
            <a:r>
              <a:rPr lang="en-US" dirty="0"/>
              <a:t>It provides the sources for hypotheses, the researcher can formulate research hypotheses on the basis of available </a:t>
            </a:r>
            <a:r>
              <a:rPr lang="en-US" dirty="0" smtClean="0"/>
              <a:t>studies.</a:t>
            </a:r>
          </a:p>
          <a:p>
            <a:pPr marL="457200" indent="-457200">
              <a:buAutoNum type="arabicParenR"/>
            </a:pPr>
            <a:r>
              <a:rPr lang="en-US" dirty="0" smtClean="0"/>
              <a:t> </a:t>
            </a:r>
            <a:r>
              <a:rPr lang="en-US" dirty="0"/>
              <a:t>It suggests method, procedure, sources of data and statistical techniques appropriate to the solution of the problem.</a:t>
            </a:r>
            <a:endParaRPr lang="en-IN" dirty="0"/>
          </a:p>
        </p:txBody>
      </p:sp>
    </p:spTree>
    <p:extLst>
      <p:ext uri="{BB962C8B-B14F-4D97-AF65-F5344CB8AC3E}">
        <p14:creationId xmlns:p14="http://schemas.microsoft.com/office/powerpoint/2010/main" val="782633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dirty="0"/>
              <a:t>संबंधित साहित्य का सर्वेक्षण करने की आवश्यकता</a:t>
            </a:r>
            <a:endParaRPr lang="en-IN" sz="3200" dirty="0"/>
          </a:p>
        </p:txBody>
      </p:sp>
      <p:sp>
        <p:nvSpPr>
          <p:cNvPr id="3" name="Content Placeholder 2"/>
          <p:cNvSpPr>
            <a:spLocks noGrp="1"/>
          </p:cNvSpPr>
          <p:nvPr>
            <p:ph idx="1"/>
          </p:nvPr>
        </p:nvSpPr>
        <p:spPr/>
        <p:txBody>
          <a:bodyPr>
            <a:normAutofit fontScale="92500" lnSpcReduction="20000"/>
          </a:bodyPr>
          <a:lstStyle/>
          <a:p>
            <a:pPr marL="0" indent="0">
              <a:buNone/>
            </a:pPr>
            <a:r>
              <a:rPr lang="hi-IN" dirty="0"/>
              <a:t>शोध कार्य करने में साहित्य की समीक्षा निम्नलिखित उद्देश्यों को पूरा करती </a:t>
            </a:r>
            <a:r>
              <a:rPr lang="hi-IN" dirty="0" smtClean="0"/>
              <a:t>है</a:t>
            </a:r>
            <a:endParaRPr lang="en-US" dirty="0" smtClean="0"/>
          </a:p>
          <a:p>
            <a:pPr marL="0" indent="0">
              <a:buNone/>
            </a:pPr>
            <a:r>
              <a:rPr lang="hi-IN" dirty="0" smtClean="0"/>
              <a:t>:</a:t>
            </a:r>
            <a:r>
              <a:rPr lang="hi-IN" dirty="0"/>
              <a:t>1) यह शोधकर्ता को पहले से पूर्ण किए गए अध्ययनों के दोहराव से बचने में मदद करता है</a:t>
            </a:r>
            <a:r>
              <a:rPr lang="hi-IN" dirty="0" smtClean="0"/>
              <a:t>।</a:t>
            </a:r>
            <a:endParaRPr lang="en-US" dirty="0" smtClean="0"/>
          </a:p>
          <a:p>
            <a:pPr marL="0" indent="0">
              <a:buNone/>
            </a:pPr>
            <a:r>
              <a:rPr lang="hi-IN" dirty="0" smtClean="0"/>
              <a:t>2</a:t>
            </a:r>
            <a:r>
              <a:rPr lang="hi-IN" dirty="0"/>
              <a:t>) यह उसे यह पता लगाने में मदद करता है कि पहले से क्या ज्ञात है, दूसरों ने क्या पता लगाने का प्रयास किया है और किन समस्याओं का समाधान किया जाना बाकी है</a:t>
            </a:r>
            <a:r>
              <a:rPr lang="hi-IN" dirty="0" smtClean="0"/>
              <a:t>।</a:t>
            </a:r>
            <a:endParaRPr lang="en-US" dirty="0" smtClean="0"/>
          </a:p>
          <a:p>
            <a:pPr marL="0" indent="0">
              <a:buNone/>
            </a:pPr>
            <a:r>
              <a:rPr lang="hi-IN" dirty="0" smtClean="0"/>
              <a:t>3</a:t>
            </a:r>
            <a:r>
              <a:rPr lang="hi-IN" dirty="0"/>
              <a:t>) यह शोधकर्ता की सामान्य विद्वत्ता में योगदान देता है</a:t>
            </a:r>
            <a:r>
              <a:rPr lang="hi-IN" dirty="0" smtClean="0"/>
              <a:t>।</a:t>
            </a:r>
            <a:endParaRPr lang="en-US" dirty="0" smtClean="0"/>
          </a:p>
          <a:p>
            <a:pPr marL="0" indent="0">
              <a:buNone/>
            </a:pPr>
            <a:r>
              <a:rPr lang="hi-IN" dirty="0" smtClean="0"/>
              <a:t>4</a:t>
            </a:r>
            <a:r>
              <a:rPr lang="hi-IN" dirty="0"/>
              <a:t>) यह शोध को दिशा देता है और अध्ययन की योजना बनाने और संचालन के लिए सहायक होता है</a:t>
            </a:r>
            <a:r>
              <a:rPr lang="hi-IN" dirty="0" smtClean="0"/>
              <a:t>।</a:t>
            </a:r>
            <a:endParaRPr lang="en-US" dirty="0" smtClean="0"/>
          </a:p>
          <a:p>
            <a:pPr marL="0" indent="0">
              <a:buNone/>
            </a:pPr>
            <a:r>
              <a:rPr lang="hi-IN" dirty="0" smtClean="0"/>
              <a:t>5</a:t>
            </a:r>
            <a:r>
              <a:rPr lang="hi-IN" dirty="0"/>
              <a:t>) यह सिद्धांत, विचार, स्पष्टीकरण या परिकल्पना प्रदान करता है, जो किसी नई समस्या के निर्माण में उपयोगी साबित हो सकते हैं</a:t>
            </a:r>
            <a:r>
              <a:rPr lang="hi-IN" dirty="0" smtClean="0"/>
              <a:t>।</a:t>
            </a:r>
            <a:endParaRPr lang="en-US" dirty="0" smtClean="0"/>
          </a:p>
          <a:p>
            <a:pPr marL="0" indent="0">
              <a:buNone/>
            </a:pPr>
            <a:r>
              <a:rPr lang="hi-IN" dirty="0" smtClean="0"/>
              <a:t>6</a:t>
            </a:r>
            <a:r>
              <a:rPr lang="hi-IN" dirty="0"/>
              <a:t>) यह परिकल्पनाओं के लिए स्रोत प्रदान करता है, शोधकर्ता उपलब्ध अध्ययनों के आधार पर शोध परिकल्पना तैयार कर सकता है</a:t>
            </a:r>
            <a:r>
              <a:rPr lang="hi-IN" dirty="0" smtClean="0"/>
              <a:t>।</a:t>
            </a:r>
            <a:endParaRPr lang="en-US" dirty="0" smtClean="0"/>
          </a:p>
          <a:p>
            <a:pPr marL="0" indent="0">
              <a:buNone/>
            </a:pPr>
            <a:r>
              <a:rPr lang="hi-IN" dirty="0" smtClean="0"/>
              <a:t>7</a:t>
            </a:r>
            <a:r>
              <a:rPr lang="hi-IN" dirty="0"/>
              <a:t>) यह समस्या के समाधान के लिए उपयुक्त विधि, प्रक्रिया, डेटा के स्रोत और सांख्यिकीय तकनीकों का सुझाव देता है।</a:t>
            </a:r>
            <a:endParaRPr lang="en-IN" dirty="0"/>
          </a:p>
        </p:txBody>
      </p:sp>
    </p:spTree>
    <p:extLst>
      <p:ext uri="{BB962C8B-B14F-4D97-AF65-F5344CB8AC3E}">
        <p14:creationId xmlns:p14="http://schemas.microsoft.com/office/powerpoint/2010/main" val="2103699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568952" cy="6001643"/>
          </a:xfrm>
          <a:prstGeom prst="rect">
            <a:avLst/>
          </a:prstGeom>
        </p:spPr>
        <p:txBody>
          <a:bodyPr wrap="square">
            <a:spAutoFit/>
          </a:bodyPr>
          <a:lstStyle/>
          <a:p>
            <a:r>
              <a:rPr lang="en-US" sz="2400" dirty="0"/>
              <a:t>8) It locates comparative data and findings useful in the interpretation and discussion of results. The conclusions drawn in the related studies may be significantly compared and may be used as the subject for the findings of the study</a:t>
            </a:r>
            <a:r>
              <a:rPr lang="en-US" sz="2400" dirty="0" smtClean="0"/>
              <a:t>.</a:t>
            </a:r>
          </a:p>
          <a:p>
            <a:r>
              <a:rPr lang="en-US" sz="2400" dirty="0" smtClean="0"/>
              <a:t>9</a:t>
            </a:r>
            <a:r>
              <a:rPr lang="en-US" sz="2400" dirty="0"/>
              <a:t>) It helps the investigator to know in detail about all related research projects in progress and not yet completed</a:t>
            </a:r>
            <a:r>
              <a:rPr lang="en-US" sz="2400" dirty="0" smtClean="0"/>
              <a:t>.</a:t>
            </a:r>
          </a:p>
          <a:p>
            <a:r>
              <a:rPr lang="en-US" sz="2400" dirty="0" smtClean="0"/>
              <a:t>10</a:t>
            </a:r>
            <a:r>
              <a:rPr lang="en-US" sz="2400" dirty="0"/>
              <a:t>) It is useful in determining meaning and the significance of the study</a:t>
            </a:r>
            <a:r>
              <a:rPr lang="en-US" sz="2400" dirty="0" smtClean="0"/>
              <a:t>.</a:t>
            </a:r>
          </a:p>
          <a:p>
            <a:r>
              <a:rPr lang="en-US" sz="2400" dirty="0" smtClean="0"/>
              <a:t>11</a:t>
            </a:r>
            <a:r>
              <a:rPr lang="en-US" sz="2400" dirty="0"/>
              <a:t>) It helps in discovering important variables</a:t>
            </a:r>
            <a:r>
              <a:rPr lang="en-US" sz="2400" dirty="0" smtClean="0"/>
              <a:t>.</a:t>
            </a:r>
          </a:p>
          <a:p>
            <a:r>
              <a:rPr lang="en-US" sz="2400" dirty="0" smtClean="0"/>
              <a:t>12</a:t>
            </a:r>
            <a:r>
              <a:rPr lang="en-US" sz="2400" dirty="0"/>
              <a:t>) It helps in Distinguishing what has been done from what needs to be done</a:t>
            </a:r>
            <a:r>
              <a:rPr lang="en-US" sz="2400" dirty="0" smtClean="0"/>
              <a:t>.</a:t>
            </a:r>
          </a:p>
          <a:p>
            <a:r>
              <a:rPr lang="en-US" sz="2400" dirty="0" smtClean="0"/>
              <a:t>13</a:t>
            </a:r>
            <a:r>
              <a:rPr lang="en-US" sz="2400" dirty="0"/>
              <a:t>) It enables him to improve his own investigation</a:t>
            </a:r>
            <a:r>
              <a:rPr lang="en-US" sz="2400" dirty="0" smtClean="0"/>
              <a:t>.</a:t>
            </a:r>
          </a:p>
          <a:p>
            <a:r>
              <a:rPr lang="en-US" sz="2400" dirty="0" smtClean="0"/>
              <a:t>14</a:t>
            </a:r>
            <a:r>
              <a:rPr lang="en-US" sz="2400" dirty="0"/>
              <a:t>) It provides readers with guidelines regarding where they can look to find more information about the current topic</a:t>
            </a:r>
            <a:r>
              <a:rPr lang="en-US" sz="2400" dirty="0" smtClean="0"/>
              <a:t>.</a:t>
            </a:r>
          </a:p>
          <a:p>
            <a:r>
              <a:rPr lang="en-US" sz="2400" dirty="0" smtClean="0"/>
              <a:t>15</a:t>
            </a:r>
            <a:r>
              <a:rPr lang="en-US" sz="2400" dirty="0"/>
              <a:t>) It is needed for the second chapter of the written research report</a:t>
            </a:r>
            <a:r>
              <a:rPr lang="en-US" dirty="0"/>
              <a:t>.</a:t>
            </a:r>
            <a:endParaRPr lang="en-IN" dirty="0"/>
          </a:p>
        </p:txBody>
      </p:sp>
    </p:spTree>
    <p:extLst>
      <p:ext uri="{BB962C8B-B14F-4D97-AF65-F5344CB8AC3E}">
        <p14:creationId xmlns:p14="http://schemas.microsoft.com/office/powerpoint/2010/main" val="24554731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548680"/>
            <a:ext cx="8928992" cy="5262979"/>
          </a:xfrm>
          <a:prstGeom prst="rect">
            <a:avLst/>
          </a:prstGeom>
        </p:spPr>
        <p:txBody>
          <a:bodyPr wrap="square">
            <a:spAutoFit/>
          </a:bodyPr>
          <a:lstStyle/>
          <a:p>
            <a:r>
              <a:rPr lang="hi-IN" sz="2400" dirty="0"/>
              <a:t>8) यह तुलनात्मक डेटा और निष्कर्षों को खोजता है जो परिणामों की व्याख्या और चर्चा में उपयोगी होते हैं। संबंधित अध्ययनों में निकाले गए निष्कर्षों की महत्वपूर्ण रूप से तुलना की जा सकती है और उन्हें अध्ययन के निष्कर्षों के लिए विषय के रूप में इस्तेमाल किया जा सकता है</a:t>
            </a:r>
            <a:r>
              <a:rPr lang="hi-IN" sz="2400" dirty="0" smtClean="0"/>
              <a:t>।</a:t>
            </a:r>
            <a:endParaRPr lang="en-US" sz="2400" dirty="0" smtClean="0"/>
          </a:p>
          <a:p>
            <a:r>
              <a:rPr lang="hi-IN" sz="2400" dirty="0" smtClean="0"/>
              <a:t>9</a:t>
            </a:r>
            <a:r>
              <a:rPr lang="hi-IN" sz="2400" dirty="0"/>
              <a:t>) यह अन्वेषक को प्रगति पर और अभी तक पूरा नहीं हुए सभी संबंधित शोध परियोजनाओं के बारे में विस्तार से जानने में मदद करता है</a:t>
            </a:r>
            <a:r>
              <a:rPr lang="hi-IN" sz="2400" dirty="0" smtClean="0"/>
              <a:t>।</a:t>
            </a:r>
            <a:endParaRPr lang="en-US" sz="2400" dirty="0" smtClean="0"/>
          </a:p>
          <a:p>
            <a:r>
              <a:rPr lang="hi-IN" sz="2400" dirty="0" smtClean="0"/>
              <a:t>10</a:t>
            </a:r>
            <a:r>
              <a:rPr lang="hi-IN" sz="2400" dirty="0"/>
              <a:t>) यह अध्ययन के अर्थ और महत्व को निर्धारित करने में उपयोगी है</a:t>
            </a:r>
            <a:r>
              <a:rPr lang="hi-IN" sz="2400" dirty="0" smtClean="0"/>
              <a:t>।</a:t>
            </a:r>
            <a:endParaRPr lang="en-US" sz="2400" dirty="0" smtClean="0"/>
          </a:p>
          <a:p>
            <a:r>
              <a:rPr lang="hi-IN" sz="2400" dirty="0" smtClean="0"/>
              <a:t>11</a:t>
            </a:r>
            <a:r>
              <a:rPr lang="hi-IN" sz="2400" dirty="0"/>
              <a:t>) यह महत्वपूर्ण चरों की खोज करने में मदद करता है</a:t>
            </a:r>
            <a:r>
              <a:rPr lang="hi-IN" sz="2400" dirty="0" smtClean="0"/>
              <a:t>।</a:t>
            </a:r>
            <a:endParaRPr lang="en-US" sz="2400" dirty="0" smtClean="0"/>
          </a:p>
          <a:p>
            <a:r>
              <a:rPr lang="hi-IN" sz="2400" dirty="0" smtClean="0"/>
              <a:t>12</a:t>
            </a:r>
            <a:r>
              <a:rPr lang="hi-IN" sz="2400" dirty="0"/>
              <a:t>) यह यह पहचानने में मदद करता है कि क्या किया गया है और क्या करने की आवश्यकता है</a:t>
            </a:r>
            <a:r>
              <a:rPr lang="hi-IN" sz="2400" dirty="0" smtClean="0"/>
              <a:t>।</a:t>
            </a:r>
            <a:endParaRPr lang="en-US" sz="2400" dirty="0" smtClean="0"/>
          </a:p>
          <a:p>
            <a:r>
              <a:rPr lang="hi-IN" sz="2400" dirty="0" smtClean="0"/>
              <a:t>13</a:t>
            </a:r>
            <a:r>
              <a:rPr lang="hi-IN" sz="2400" dirty="0"/>
              <a:t>) यह उसे अपनी जांच में सुधार करने में सक्षम बनाता है</a:t>
            </a:r>
            <a:r>
              <a:rPr lang="hi-IN" sz="2400" dirty="0" smtClean="0"/>
              <a:t>।</a:t>
            </a:r>
            <a:endParaRPr lang="en-US" sz="2400" dirty="0" smtClean="0"/>
          </a:p>
          <a:p>
            <a:r>
              <a:rPr lang="hi-IN" sz="2400" dirty="0" smtClean="0"/>
              <a:t>14</a:t>
            </a:r>
            <a:r>
              <a:rPr lang="hi-IN" sz="2400" dirty="0"/>
              <a:t>) यह पाठकों को इस बारे में दिशा-निर्देश प्रदान करता है कि वे वर्तमान विषय के बारे में अधिक जानकारी कहाँ पा सकते हैं</a:t>
            </a:r>
            <a:r>
              <a:rPr lang="hi-IN" sz="2400" dirty="0" smtClean="0"/>
              <a:t>।</a:t>
            </a:r>
            <a:endParaRPr lang="en-US" sz="2400" dirty="0" smtClean="0"/>
          </a:p>
          <a:p>
            <a:r>
              <a:rPr lang="hi-IN" sz="2400" dirty="0" smtClean="0"/>
              <a:t>15</a:t>
            </a:r>
            <a:r>
              <a:rPr lang="hi-IN" sz="2400" dirty="0"/>
              <a:t>) यह लिखित शोध रिपोर्ट के दूसरे अध्याय के लिए आवश्यक है।</a:t>
            </a:r>
            <a:endParaRPr lang="en-IN" sz="2400" dirty="0"/>
          </a:p>
        </p:txBody>
      </p:sp>
    </p:spTree>
    <p:extLst>
      <p:ext uri="{BB962C8B-B14F-4D97-AF65-F5344CB8AC3E}">
        <p14:creationId xmlns:p14="http://schemas.microsoft.com/office/powerpoint/2010/main" val="1471578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3400"/>
            <a:ext cx="8712968" cy="807368"/>
          </a:xfrm>
        </p:spPr>
        <p:txBody>
          <a:bodyPr>
            <a:noAutofit/>
          </a:bodyPr>
          <a:lstStyle/>
          <a:p>
            <a:r>
              <a:rPr lang="en-US" sz="3000" b="1" dirty="0"/>
              <a:t>Library Sources (OR) Sources of Review of Literature</a:t>
            </a:r>
            <a:endParaRPr lang="en-IN" sz="3000" b="1" dirty="0"/>
          </a:p>
        </p:txBody>
      </p:sp>
      <p:sp>
        <p:nvSpPr>
          <p:cNvPr id="3" name="Content Placeholder 2"/>
          <p:cNvSpPr>
            <a:spLocks noGrp="1"/>
          </p:cNvSpPr>
          <p:nvPr>
            <p:ph idx="1"/>
          </p:nvPr>
        </p:nvSpPr>
        <p:spPr>
          <a:xfrm>
            <a:off x="457200" y="1412776"/>
            <a:ext cx="8229600" cy="5064224"/>
          </a:xfrm>
        </p:spPr>
        <p:txBody>
          <a:bodyPr>
            <a:normAutofit fontScale="92500" lnSpcReduction="10000"/>
          </a:bodyPr>
          <a:lstStyle/>
          <a:p>
            <a:pPr marL="0" indent="0">
              <a:buNone/>
            </a:pPr>
            <a:r>
              <a:rPr lang="en-US" dirty="0"/>
              <a:t>there are various sources, which have to be located and studied. The sources can be classified </a:t>
            </a:r>
            <a:r>
              <a:rPr lang="en-US" dirty="0" smtClean="0"/>
              <a:t>into</a:t>
            </a:r>
          </a:p>
          <a:p>
            <a:pPr marL="0" indent="0">
              <a:buNone/>
            </a:pPr>
            <a:r>
              <a:rPr lang="en-US" b="1" dirty="0" smtClean="0"/>
              <a:t>Primary </a:t>
            </a:r>
            <a:r>
              <a:rPr lang="en-US" b="1" dirty="0"/>
              <a:t>Sources</a:t>
            </a:r>
            <a:r>
              <a:rPr lang="en-US" dirty="0"/>
              <a:t>: First hand source of data in research, the original study</a:t>
            </a:r>
            <a:r>
              <a:rPr lang="en-US" dirty="0" smtClean="0"/>
              <a:t>.</a:t>
            </a:r>
          </a:p>
          <a:p>
            <a:pPr marL="0" indent="0">
              <a:buNone/>
            </a:pPr>
            <a:r>
              <a:rPr lang="en-US" b="1" dirty="0" smtClean="0"/>
              <a:t>Secondary </a:t>
            </a:r>
            <a:r>
              <a:rPr lang="en-US" b="1" dirty="0"/>
              <a:t>Sources</a:t>
            </a:r>
            <a:r>
              <a:rPr lang="en-US" dirty="0"/>
              <a:t>: Source of data in research in which an author has evaluated and summarized previous </a:t>
            </a:r>
            <a:r>
              <a:rPr lang="en-US" dirty="0" smtClean="0"/>
              <a:t>research . </a:t>
            </a:r>
          </a:p>
          <a:p>
            <a:pPr marL="0" indent="0">
              <a:buNone/>
            </a:pPr>
            <a:r>
              <a:rPr lang="en-US" dirty="0" smtClean="0"/>
              <a:t>It </a:t>
            </a:r>
            <a:r>
              <a:rPr lang="en-US" dirty="0"/>
              <a:t>can also be classified into direct and indirect sources</a:t>
            </a:r>
            <a:r>
              <a:rPr lang="en-US" dirty="0" smtClean="0"/>
              <a:t>.</a:t>
            </a:r>
          </a:p>
          <a:p>
            <a:pPr marL="0" indent="0">
              <a:buNone/>
            </a:pPr>
            <a:r>
              <a:rPr lang="en-US" b="1" dirty="0" smtClean="0"/>
              <a:t>Direct </a:t>
            </a:r>
            <a:r>
              <a:rPr lang="en-US" b="1" dirty="0"/>
              <a:t>sources</a:t>
            </a:r>
            <a:r>
              <a:rPr lang="en-US" dirty="0" smtClean="0"/>
              <a:t>: In </a:t>
            </a:r>
            <a:r>
              <a:rPr lang="en-US" dirty="0"/>
              <a:t>the field of physical education, the direct sources of information are educational journals, books, monographs, bulletins, yearbooks, dissertations and thesis, and Govt. Publications etc</a:t>
            </a:r>
            <a:r>
              <a:rPr lang="en-US" dirty="0" smtClean="0"/>
              <a:t>.</a:t>
            </a:r>
          </a:p>
          <a:p>
            <a:pPr marL="0" indent="0">
              <a:buNone/>
            </a:pPr>
            <a:r>
              <a:rPr lang="en-US" b="1" dirty="0" smtClean="0"/>
              <a:t>Indirect sources </a:t>
            </a:r>
            <a:r>
              <a:rPr lang="en-US" dirty="0" smtClean="0"/>
              <a:t>: The </a:t>
            </a:r>
            <a:r>
              <a:rPr lang="en-US" dirty="0"/>
              <a:t>indirect sources are available in the form of directories and bibliographies, abstracts, indexes, encyclopedias. Miscellaneous sources quotation sources, bibliographical references etc.</a:t>
            </a:r>
            <a:endParaRPr lang="en-IN" dirty="0"/>
          </a:p>
        </p:txBody>
      </p:sp>
    </p:spTree>
    <p:extLst>
      <p:ext uri="{BB962C8B-B14F-4D97-AF65-F5344CB8AC3E}">
        <p14:creationId xmlns:p14="http://schemas.microsoft.com/office/powerpoint/2010/main" val="41709665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a:t>पुस्तकालय स्रोत (या) साहित्य समीक्षा के स्रोत</a:t>
            </a:r>
            <a:endParaRPr lang="en-IN" dirty="0"/>
          </a:p>
        </p:txBody>
      </p:sp>
      <p:sp>
        <p:nvSpPr>
          <p:cNvPr id="3" name="Content Placeholder 2"/>
          <p:cNvSpPr>
            <a:spLocks noGrp="1"/>
          </p:cNvSpPr>
          <p:nvPr>
            <p:ph idx="1"/>
          </p:nvPr>
        </p:nvSpPr>
        <p:spPr/>
        <p:txBody>
          <a:bodyPr/>
          <a:lstStyle/>
          <a:p>
            <a:pPr marL="0" indent="0">
              <a:buNone/>
            </a:pPr>
            <a:r>
              <a:rPr lang="hi-IN" dirty="0"/>
              <a:t>विभिन्न स्रोत हैं, जिन्हें ढूँढ़ना और उनका अध्ययन करना होता है। स्रोतों को निम्न प्रकार वर्गीकृत किया जा सकता </a:t>
            </a:r>
            <a:r>
              <a:rPr lang="hi-IN" dirty="0" smtClean="0"/>
              <a:t>है</a:t>
            </a:r>
            <a:endParaRPr lang="en-US" dirty="0" smtClean="0"/>
          </a:p>
          <a:p>
            <a:pPr marL="0" indent="0">
              <a:buNone/>
            </a:pPr>
            <a:r>
              <a:rPr lang="hi-IN" b="1" dirty="0" smtClean="0"/>
              <a:t>प्राथमिक </a:t>
            </a:r>
            <a:r>
              <a:rPr lang="hi-IN" b="1" dirty="0"/>
              <a:t>स्रोत: </a:t>
            </a:r>
            <a:r>
              <a:rPr lang="hi-IN" dirty="0"/>
              <a:t>शोध में डेटा का पहला स्रोत, मूल अध्ययन</a:t>
            </a:r>
            <a:r>
              <a:rPr lang="hi-IN" dirty="0" smtClean="0"/>
              <a:t>।</a:t>
            </a:r>
            <a:endParaRPr lang="en-US" dirty="0" smtClean="0"/>
          </a:p>
          <a:p>
            <a:pPr marL="0" indent="0">
              <a:buNone/>
            </a:pPr>
            <a:r>
              <a:rPr lang="hi-IN" b="1" dirty="0" smtClean="0"/>
              <a:t>द्वितीयक </a:t>
            </a:r>
            <a:r>
              <a:rPr lang="hi-IN" b="1" dirty="0"/>
              <a:t>स्रोत: </a:t>
            </a:r>
            <a:r>
              <a:rPr lang="hi-IN" dirty="0"/>
              <a:t>शोध में डेटा का स्रोत जिसमें लेखक ने पिछले शोध का मूल्यांकन और सारांश किया है।इसे प्रत्यक्ष और अप्रत्यक्ष स्रोतों में भी वर्गीकृत किया जा सकता है</a:t>
            </a:r>
            <a:r>
              <a:rPr lang="hi-IN" dirty="0" smtClean="0"/>
              <a:t>।</a:t>
            </a:r>
            <a:endParaRPr lang="en-US" dirty="0" smtClean="0"/>
          </a:p>
          <a:p>
            <a:pPr marL="0" indent="0">
              <a:buNone/>
            </a:pPr>
            <a:r>
              <a:rPr lang="hi-IN" b="1" dirty="0" smtClean="0"/>
              <a:t>प्रत्यक्ष </a:t>
            </a:r>
            <a:r>
              <a:rPr lang="hi-IN" b="1" dirty="0"/>
              <a:t>स्रोत</a:t>
            </a:r>
            <a:r>
              <a:rPr lang="hi-IN" b="1" dirty="0" smtClean="0"/>
              <a:t>:</a:t>
            </a:r>
            <a:r>
              <a:rPr lang="en-US" b="1" dirty="0" smtClean="0"/>
              <a:t> </a:t>
            </a:r>
            <a:r>
              <a:rPr lang="hi-IN" dirty="0" smtClean="0"/>
              <a:t>शारीरिक</a:t>
            </a:r>
            <a:r>
              <a:rPr lang="hi-IN" b="1" dirty="0" smtClean="0"/>
              <a:t> </a:t>
            </a:r>
            <a:r>
              <a:rPr lang="hi-IN" dirty="0"/>
              <a:t>शिक्षा के क्षेत्र में, सूचना के प्रत्यक्ष स्रोत शैक्षिक पत्रिकाएँ, पुस्तकें, मोनोग्राफ, बुलेटिन, वार्षिक पुस्तकें, शोध प्रबंध और थीसिस, और सरकारी प्रकाशन आदि हैं</a:t>
            </a:r>
            <a:r>
              <a:rPr lang="hi-IN" dirty="0" smtClean="0"/>
              <a:t>।</a:t>
            </a:r>
            <a:endParaRPr lang="en-US" dirty="0" smtClean="0"/>
          </a:p>
          <a:p>
            <a:pPr marL="0" indent="0">
              <a:buNone/>
            </a:pPr>
            <a:r>
              <a:rPr lang="hi-IN" b="1" dirty="0" smtClean="0"/>
              <a:t>अप्रत्यक्ष </a:t>
            </a:r>
            <a:r>
              <a:rPr lang="hi-IN" b="1" dirty="0"/>
              <a:t>स्रोत</a:t>
            </a:r>
            <a:r>
              <a:rPr lang="hi-IN" dirty="0" smtClean="0"/>
              <a:t>:</a:t>
            </a:r>
            <a:r>
              <a:rPr lang="en-US" dirty="0" smtClean="0"/>
              <a:t> </a:t>
            </a:r>
            <a:r>
              <a:rPr lang="hi-IN" dirty="0" smtClean="0"/>
              <a:t>अप्रत्यक्ष </a:t>
            </a:r>
            <a:r>
              <a:rPr lang="hi-IN" dirty="0"/>
              <a:t>स्रोत निर्देशिकाओं और ग्रंथ सूची, सार, अनुक्रमणिका, विश्वकोश के रूप में उपलब्ध हैं। विविध स्रोत उद्धरण स्रोत, ग्रंथ सूची संदर्भ आदि।</a:t>
            </a:r>
            <a:endParaRPr lang="en-IN" dirty="0"/>
          </a:p>
        </p:txBody>
      </p:sp>
    </p:spTree>
    <p:extLst>
      <p:ext uri="{BB962C8B-B14F-4D97-AF65-F5344CB8AC3E}">
        <p14:creationId xmlns:p14="http://schemas.microsoft.com/office/powerpoint/2010/main" val="196241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RESEARCH WORD STANDS FOR</a:t>
            </a:r>
          </a:p>
        </p:txBody>
      </p:sp>
      <p:sp>
        <p:nvSpPr>
          <p:cNvPr id="3" name="Content Placeholder 2"/>
          <p:cNvSpPr>
            <a:spLocks noGrp="1"/>
          </p:cNvSpPr>
          <p:nvPr>
            <p:ph idx="1"/>
          </p:nvPr>
        </p:nvSpPr>
        <p:spPr>
          <a:xfrm>
            <a:off x="323528" y="1600200"/>
            <a:ext cx="8640960" cy="4525963"/>
          </a:xfrm>
        </p:spPr>
        <p:txBody>
          <a:bodyPr>
            <a:normAutofit/>
          </a:bodyPr>
          <a:lstStyle/>
          <a:p>
            <a:pPr marL="0" indent="0">
              <a:buNone/>
            </a:pPr>
            <a:r>
              <a:rPr lang="en-IN" dirty="0" smtClean="0"/>
              <a:t>*</a:t>
            </a:r>
            <a:r>
              <a:rPr lang="en-IN" sz="2600" dirty="0" smtClean="0"/>
              <a:t>R-E-S-E-A-R-C-H </a:t>
            </a:r>
            <a:r>
              <a:rPr lang="hi-IN" sz="2600" dirty="0"/>
              <a:t>के प्रत्येक अक्षर का हिंदी में अनुवाद निम्नलिखित है</a:t>
            </a:r>
            <a:r>
              <a:rPr lang="hi-IN" sz="2600" dirty="0" smtClean="0"/>
              <a:t>:</a:t>
            </a:r>
            <a:endParaRPr lang="hi-IN" dirty="0"/>
          </a:p>
          <a:p>
            <a:pPr marL="0" indent="0">
              <a:buNone/>
            </a:pPr>
            <a:r>
              <a:rPr lang="hi-IN" sz="2600" dirty="0"/>
              <a:t>- </a:t>
            </a:r>
            <a:r>
              <a:rPr lang="en-IN" sz="2600" dirty="0" smtClean="0"/>
              <a:t>R </a:t>
            </a:r>
            <a:r>
              <a:rPr lang="en-IN" sz="2200" dirty="0"/>
              <a:t>– </a:t>
            </a:r>
            <a:r>
              <a:rPr lang="hi-IN" sz="2200" dirty="0"/>
              <a:t>तार्किक सोच</a:t>
            </a:r>
          </a:p>
          <a:p>
            <a:pPr marL="0" indent="0">
              <a:buNone/>
            </a:pPr>
            <a:r>
              <a:rPr lang="hi-IN" sz="2200" dirty="0"/>
              <a:t>- </a:t>
            </a:r>
            <a:r>
              <a:rPr lang="en-IN" sz="2200" dirty="0" smtClean="0"/>
              <a:t>E </a:t>
            </a:r>
            <a:r>
              <a:rPr lang="en-IN" sz="2200" dirty="0"/>
              <a:t>– </a:t>
            </a:r>
            <a:r>
              <a:rPr lang="hi-IN" sz="2200" dirty="0"/>
              <a:t>विशेषज्ञ और व्यापक उपचार</a:t>
            </a:r>
          </a:p>
          <a:p>
            <a:pPr marL="0" indent="0">
              <a:buNone/>
            </a:pPr>
            <a:r>
              <a:rPr lang="hi-IN" sz="2200" dirty="0"/>
              <a:t>- </a:t>
            </a:r>
            <a:r>
              <a:rPr lang="en-IN" sz="2200" dirty="0" smtClean="0"/>
              <a:t>S </a:t>
            </a:r>
            <a:r>
              <a:rPr lang="en-IN" sz="2200" dirty="0"/>
              <a:t>– </a:t>
            </a:r>
            <a:r>
              <a:rPr lang="hi-IN" sz="2200" dirty="0"/>
              <a:t>समस्याओं या समाधान की खोज</a:t>
            </a:r>
          </a:p>
          <a:p>
            <a:pPr marL="0" indent="0">
              <a:buNone/>
            </a:pPr>
            <a:r>
              <a:rPr lang="hi-IN" sz="2200" dirty="0"/>
              <a:t>- </a:t>
            </a:r>
            <a:r>
              <a:rPr lang="en-IN" sz="2200" dirty="0" smtClean="0"/>
              <a:t>E </a:t>
            </a:r>
            <a:r>
              <a:rPr lang="en-IN" sz="2200" dirty="0"/>
              <a:t>– </a:t>
            </a:r>
            <a:r>
              <a:rPr lang="hi-IN" sz="2200" dirty="0"/>
              <a:t>सटीकता</a:t>
            </a:r>
          </a:p>
          <a:p>
            <a:pPr marL="0" indent="0">
              <a:buNone/>
            </a:pPr>
            <a:r>
              <a:rPr lang="hi-IN" sz="2200" dirty="0"/>
              <a:t>- </a:t>
            </a:r>
            <a:r>
              <a:rPr lang="en-IN" sz="2200" dirty="0" smtClean="0"/>
              <a:t>A </a:t>
            </a:r>
            <a:r>
              <a:rPr lang="en-IN" sz="2200" dirty="0"/>
              <a:t>– </a:t>
            </a:r>
            <a:r>
              <a:rPr lang="hi-IN" sz="2200" dirty="0"/>
              <a:t>पर्याप्त डेटा का विश्लेषणात्मक विश्लेषण</a:t>
            </a:r>
          </a:p>
          <a:p>
            <a:pPr marL="0" indent="0">
              <a:buNone/>
            </a:pPr>
            <a:r>
              <a:rPr lang="hi-IN" sz="2200" dirty="0"/>
              <a:t>- </a:t>
            </a:r>
            <a:r>
              <a:rPr lang="en-IN" sz="2200" dirty="0" smtClean="0"/>
              <a:t>R </a:t>
            </a:r>
            <a:r>
              <a:rPr lang="en-IN" sz="2200" dirty="0"/>
              <a:t>– </a:t>
            </a:r>
            <a:r>
              <a:rPr lang="hi-IN" sz="2200" dirty="0"/>
              <a:t>तथ्यों का संबंध</a:t>
            </a:r>
          </a:p>
          <a:p>
            <a:pPr marL="0" indent="0">
              <a:buNone/>
            </a:pPr>
            <a:r>
              <a:rPr lang="hi-IN" sz="2200" dirty="0"/>
              <a:t>- </a:t>
            </a:r>
            <a:r>
              <a:rPr lang="en-IN" sz="2200" dirty="0" smtClean="0"/>
              <a:t>C </a:t>
            </a:r>
            <a:r>
              <a:rPr lang="en-IN" sz="2200" dirty="0"/>
              <a:t>– </a:t>
            </a:r>
            <a:r>
              <a:rPr lang="hi-IN" sz="2200" dirty="0"/>
              <a:t>सावधानीपूर्वक रिकॉर्डिंग, आलोचनात्मक अवलोकन, रचनात्मक दृष्टिकोण</a:t>
            </a:r>
          </a:p>
          <a:p>
            <a:pPr marL="0" indent="0">
              <a:buNone/>
            </a:pPr>
            <a:r>
              <a:rPr lang="hi-IN" sz="2200" dirty="0"/>
              <a:t>- </a:t>
            </a:r>
            <a:r>
              <a:rPr lang="en-IN" sz="2200" dirty="0" smtClean="0"/>
              <a:t>H </a:t>
            </a:r>
            <a:r>
              <a:rPr lang="en-IN" sz="2200" dirty="0"/>
              <a:t>– </a:t>
            </a:r>
            <a:r>
              <a:rPr lang="hi-IN" sz="2200" dirty="0"/>
              <a:t>ईमानदारी और मेहनत</a:t>
            </a:r>
            <a:endParaRPr lang="en-IN" sz="2200" dirty="0"/>
          </a:p>
        </p:txBody>
      </p:sp>
    </p:spTree>
    <p:extLst>
      <p:ext uri="{BB962C8B-B14F-4D97-AF65-F5344CB8AC3E}">
        <p14:creationId xmlns:p14="http://schemas.microsoft.com/office/powerpoint/2010/main" val="32869493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7"/>
            <a:ext cx="8352928" cy="6524863"/>
          </a:xfrm>
          <a:prstGeom prst="rect">
            <a:avLst/>
          </a:prstGeom>
        </p:spPr>
        <p:txBody>
          <a:bodyPr wrap="square">
            <a:spAutoFit/>
          </a:bodyPr>
          <a:lstStyle/>
          <a:p>
            <a:r>
              <a:rPr lang="en-US" sz="2800" dirty="0"/>
              <a:t>Some of the Library sources that are used for the research </a:t>
            </a:r>
            <a:r>
              <a:rPr lang="en-US" sz="2800" dirty="0" smtClean="0"/>
              <a:t>are</a:t>
            </a:r>
          </a:p>
          <a:p>
            <a:pPr marL="342900" indent="-342900">
              <a:buAutoNum type="arabicParenBoth"/>
            </a:pPr>
            <a:r>
              <a:rPr lang="en-US" sz="2800" dirty="0" smtClean="0"/>
              <a:t>Books</a:t>
            </a:r>
            <a:r>
              <a:rPr lang="en-US" sz="2800" dirty="0"/>
              <a:t>, Journals and periodicals</a:t>
            </a:r>
            <a:r>
              <a:rPr lang="en-US" sz="2800" dirty="0" smtClean="0"/>
              <a:t>.</a:t>
            </a:r>
          </a:p>
          <a:p>
            <a:pPr marL="342900" indent="-342900">
              <a:buAutoNum type="arabicParenBoth"/>
            </a:pPr>
            <a:r>
              <a:rPr lang="en-US" sz="2800" dirty="0" smtClean="0"/>
              <a:t> Abstracts</a:t>
            </a:r>
          </a:p>
          <a:p>
            <a:pPr marL="342900" indent="-342900">
              <a:buAutoNum type="arabicParenBoth"/>
            </a:pPr>
            <a:r>
              <a:rPr lang="en-US" sz="2800" dirty="0" smtClean="0"/>
              <a:t>Encyclopedias.</a:t>
            </a:r>
          </a:p>
          <a:p>
            <a:pPr marL="342900" indent="-342900">
              <a:buAutoNum type="arabicParenBoth"/>
            </a:pPr>
            <a:r>
              <a:rPr lang="en-US" sz="2800" dirty="0" smtClean="0"/>
              <a:t> </a:t>
            </a:r>
            <a:r>
              <a:rPr lang="en-US" sz="2800" dirty="0" err="1"/>
              <a:t>Speciliasized</a:t>
            </a:r>
            <a:r>
              <a:rPr lang="en-US" sz="2800" dirty="0"/>
              <a:t> </a:t>
            </a:r>
            <a:r>
              <a:rPr lang="en-US" sz="2800" dirty="0" smtClean="0"/>
              <a:t> dictionary</a:t>
            </a:r>
          </a:p>
          <a:p>
            <a:pPr marL="342900" indent="-342900">
              <a:buAutoNum type="arabicParenBoth"/>
            </a:pPr>
            <a:r>
              <a:rPr lang="en-US" sz="2800" dirty="0" smtClean="0"/>
              <a:t> </a:t>
            </a:r>
            <a:r>
              <a:rPr lang="en-US" sz="2800" dirty="0"/>
              <a:t>Dissertation and </a:t>
            </a:r>
            <a:r>
              <a:rPr lang="en-US" sz="2800" dirty="0" smtClean="0"/>
              <a:t>thesis</a:t>
            </a:r>
          </a:p>
          <a:p>
            <a:pPr marL="342900" indent="-342900">
              <a:buAutoNum type="arabicParenBoth"/>
            </a:pPr>
            <a:r>
              <a:rPr lang="en-US" sz="2800" dirty="0" smtClean="0"/>
              <a:t> Bibliographies</a:t>
            </a:r>
          </a:p>
          <a:p>
            <a:pPr marL="342900" indent="-342900">
              <a:buAutoNum type="arabicParenBoth"/>
            </a:pPr>
            <a:r>
              <a:rPr lang="en-US" sz="2800" dirty="0" smtClean="0"/>
              <a:t> Microfiche</a:t>
            </a:r>
          </a:p>
          <a:p>
            <a:pPr marL="342900" indent="-342900">
              <a:buAutoNum type="arabicParenBoth"/>
            </a:pPr>
            <a:r>
              <a:rPr lang="en-US" sz="2800" dirty="0" smtClean="0"/>
              <a:t> </a:t>
            </a:r>
            <a:r>
              <a:rPr lang="en-US" sz="2800" dirty="0"/>
              <a:t>Card </a:t>
            </a:r>
            <a:r>
              <a:rPr lang="en-US" sz="2800" dirty="0" smtClean="0"/>
              <a:t>catalog</a:t>
            </a:r>
          </a:p>
          <a:p>
            <a:pPr marL="342900" indent="-342900">
              <a:buAutoNum type="arabicParenBoth"/>
            </a:pPr>
            <a:r>
              <a:rPr lang="en-US" sz="2800" dirty="0" smtClean="0"/>
              <a:t>Almanacs</a:t>
            </a:r>
            <a:r>
              <a:rPr lang="en-US" sz="2800" dirty="0"/>
              <a:t>, Handbooks and yearbooks</a:t>
            </a:r>
            <a:r>
              <a:rPr lang="en-US" sz="2800" dirty="0" smtClean="0"/>
              <a:t>.</a:t>
            </a:r>
          </a:p>
          <a:p>
            <a:pPr marL="342900" indent="-342900">
              <a:buAutoNum type="arabicParenBoth"/>
            </a:pPr>
            <a:r>
              <a:rPr lang="en-US" sz="2800" dirty="0" smtClean="0"/>
              <a:t>News </a:t>
            </a:r>
            <a:r>
              <a:rPr lang="en-US" sz="2800" dirty="0"/>
              <a:t>Paper, conference and seminar papers</a:t>
            </a:r>
            <a:r>
              <a:rPr lang="en-US" sz="2800" dirty="0" smtClean="0"/>
              <a:t>.</a:t>
            </a:r>
          </a:p>
          <a:p>
            <a:pPr marL="342900" indent="-342900">
              <a:buAutoNum type="arabicParenBoth"/>
            </a:pPr>
            <a:r>
              <a:rPr lang="en-US" sz="2800" dirty="0" smtClean="0"/>
              <a:t> </a:t>
            </a:r>
            <a:r>
              <a:rPr lang="en-US" sz="2800" dirty="0"/>
              <a:t>Computer Sources</a:t>
            </a:r>
          </a:p>
          <a:p>
            <a:pPr marL="342900" indent="-342900">
              <a:buAutoNum type="arabicParenBoth"/>
            </a:pPr>
            <a:endParaRPr lang="en-US" dirty="0" smtClean="0"/>
          </a:p>
          <a:p>
            <a:pPr marL="342900" indent="-342900">
              <a:buAutoNum type="arabicParenBoth"/>
            </a:pPr>
            <a:endParaRPr lang="en-US" dirty="0"/>
          </a:p>
          <a:p>
            <a:pPr marL="342900" indent="-342900">
              <a:buAutoNum type="arabicParenBoth"/>
            </a:pPr>
            <a:endParaRPr lang="en-IN" dirty="0"/>
          </a:p>
        </p:txBody>
      </p:sp>
    </p:spTree>
    <p:extLst>
      <p:ext uri="{BB962C8B-B14F-4D97-AF65-F5344CB8AC3E}">
        <p14:creationId xmlns:p14="http://schemas.microsoft.com/office/powerpoint/2010/main" val="2045047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424936" cy="4524315"/>
          </a:xfrm>
          <a:prstGeom prst="rect">
            <a:avLst/>
          </a:prstGeom>
        </p:spPr>
        <p:txBody>
          <a:bodyPr wrap="square">
            <a:spAutoFit/>
          </a:bodyPr>
          <a:lstStyle/>
          <a:p>
            <a:r>
              <a:rPr lang="hi-IN" sz="2400" b="1" dirty="0"/>
              <a:t>शोध के लिए उपयोग किए जाने वाले कुछ पुस्तकालय स्रोत </a:t>
            </a:r>
            <a:r>
              <a:rPr lang="hi-IN" sz="2400" b="1" dirty="0" smtClean="0"/>
              <a:t>हैं</a:t>
            </a:r>
            <a:r>
              <a:rPr lang="en-US" sz="2400" dirty="0"/>
              <a:t>-</a:t>
            </a:r>
            <a:endParaRPr lang="en-US" sz="2400" dirty="0" smtClean="0"/>
          </a:p>
          <a:p>
            <a:pPr marL="342900" indent="-342900">
              <a:buAutoNum type="arabicParenR"/>
            </a:pPr>
            <a:r>
              <a:rPr lang="hi-IN" sz="2400" dirty="0" smtClean="0"/>
              <a:t>पुस्तकें</a:t>
            </a:r>
            <a:r>
              <a:rPr lang="hi-IN" sz="2400" dirty="0"/>
              <a:t>, जर्नल और पत्रिकाएँ।</a:t>
            </a:r>
            <a:endParaRPr lang="en-US" sz="2400" dirty="0" smtClean="0"/>
          </a:p>
          <a:p>
            <a:pPr marL="342900" indent="-342900">
              <a:buAutoNum type="arabicParenR"/>
            </a:pPr>
            <a:r>
              <a:rPr lang="hi-IN" sz="2400" dirty="0" smtClean="0"/>
              <a:t>सार</a:t>
            </a:r>
            <a:endParaRPr lang="en-US" sz="2400" dirty="0" smtClean="0"/>
          </a:p>
          <a:p>
            <a:pPr marL="342900" indent="-342900">
              <a:buAutoNum type="arabicParenR"/>
            </a:pPr>
            <a:r>
              <a:rPr lang="hi-IN" sz="2400" dirty="0" smtClean="0"/>
              <a:t>विश्वकोश।</a:t>
            </a:r>
            <a:endParaRPr lang="en-US" sz="2400" dirty="0" smtClean="0"/>
          </a:p>
          <a:p>
            <a:pPr marL="342900" indent="-342900">
              <a:buAutoNum type="arabicParenR"/>
            </a:pPr>
            <a:r>
              <a:rPr lang="hi-IN" sz="2400" dirty="0" smtClean="0"/>
              <a:t>विशेष शब्दकोश</a:t>
            </a:r>
            <a:endParaRPr lang="en-US" sz="2400" dirty="0" smtClean="0"/>
          </a:p>
          <a:p>
            <a:pPr marL="342900" indent="-342900">
              <a:buAutoNum type="arabicParenR"/>
            </a:pPr>
            <a:r>
              <a:rPr lang="hi-IN" sz="2400" dirty="0" smtClean="0"/>
              <a:t>शोध </a:t>
            </a:r>
            <a:r>
              <a:rPr lang="hi-IN" sz="2400" dirty="0"/>
              <a:t>प्रबंध और </a:t>
            </a:r>
            <a:r>
              <a:rPr lang="hi-IN" sz="2400" dirty="0" smtClean="0"/>
              <a:t>थीसिस</a:t>
            </a:r>
            <a:endParaRPr lang="en-US" sz="2400" dirty="0" smtClean="0"/>
          </a:p>
          <a:p>
            <a:pPr marL="342900" indent="-342900">
              <a:buAutoNum type="arabicParenR"/>
            </a:pPr>
            <a:r>
              <a:rPr lang="hi-IN" sz="2400" dirty="0" smtClean="0"/>
              <a:t>ग्रंथ </a:t>
            </a:r>
            <a:r>
              <a:rPr lang="hi-IN" sz="2400" dirty="0"/>
              <a:t>सूची</a:t>
            </a:r>
            <a:endParaRPr lang="en-US" sz="2400" dirty="0" smtClean="0"/>
          </a:p>
          <a:p>
            <a:r>
              <a:rPr lang="hi-IN" sz="2400" dirty="0" smtClean="0"/>
              <a:t>(</a:t>
            </a:r>
            <a:r>
              <a:rPr lang="hi-IN" sz="2400" dirty="0"/>
              <a:t>7) </a:t>
            </a:r>
            <a:r>
              <a:rPr lang="hi-IN" sz="2400" dirty="0" smtClean="0"/>
              <a:t>माइक्रोफ़िच</a:t>
            </a:r>
            <a:endParaRPr lang="en-US" sz="2400" dirty="0" smtClean="0"/>
          </a:p>
          <a:p>
            <a:r>
              <a:rPr lang="hi-IN" sz="2400" dirty="0" smtClean="0"/>
              <a:t>(</a:t>
            </a:r>
            <a:r>
              <a:rPr lang="hi-IN" sz="2400" dirty="0"/>
              <a:t>8) कार्ड </a:t>
            </a:r>
            <a:r>
              <a:rPr lang="hi-IN" sz="2400" dirty="0" smtClean="0"/>
              <a:t>कैटलॉग</a:t>
            </a:r>
            <a:endParaRPr lang="en-US" sz="2400" dirty="0" smtClean="0"/>
          </a:p>
          <a:p>
            <a:r>
              <a:rPr lang="hi-IN" sz="2400" dirty="0" smtClean="0"/>
              <a:t>(</a:t>
            </a:r>
            <a:r>
              <a:rPr lang="hi-IN" sz="2400" dirty="0"/>
              <a:t>9) पंचांग, ​​हैंडबुक और सालाना पुस्तकें</a:t>
            </a:r>
            <a:r>
              <a:rPr lang="hi-IN" sz="2400" dirty="0" smtClean="0"/>
              <a:t>।(</a:t>
            </a:r>
            <a:endParaRPr lang="en-US" sz="2400" dirty="0" smtClean="0"/>
          </a:p>
          <a:p>
            <a:r>
              <a:rPr lang="hi-IN" sz="2400" dirty="0" smtClean="0"/>
              <a:t>10</a:t>
            </a:r>
            <a:r>
              <a:rPr lang="hi-IN" sz="2400" dirty="0"/>
              <a:t>) समाचार पत्र, सम्मेलन और सेमिनार पेपर</a:t>
            </a:r>
            <a:r>
              <a:rPr lang="hi-IN" sz="2400" dirty="0" smtClean="0"/>
              <a:t>।</a:t>
            </a:r>
            <a:endParaRPr lang="en-US" sz="2400" dirty="0" smtClean="0"/>
          </a:p>
          <a:p>
            <a:r>
              <a:rPr lang="hi-IN" sz="2400" dirty="0" smtClean="0"/>
              <a:t>(</a:t>
            </a:r>
            <a:r>
              <a:rPr lang="hi-IN" sz="2400" dirty="0"/>
              <a:t>11) कंप्यूटर स्रोत।</a:t>
            </a:r>
            <a:endParaRPr lang="en-IN" sz="2400" dirty="0"/>
          </a:p>
        </p:txBody>
      </p:sp>
    </p:spTree>
    <p:extLst>
      <p:ext uri="{BB962C8B-B14F-4D97-AF65-F5344CB8AC3E}">
        <p14:creationId xmlns:p14="http://schemas.microsoft.com/office/powerpoint/2010/main" val="91331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352928" cy="360040"/>
          </a:xfrm>
        </p:spPr>
        <p:txBody>
          <a:bodyPr>
            <a:normAutofit fontScale="90000"/>
          </a:bodyPr>
          <a:lstStyle/>
          <a:p>
            <a:r>
              <a:rPr lang="en-US" dirty="0" smtClean="0"/>
              <a:t/>
            </a:r>
            <a:br>
              <a:rPr lang="en-US" dirty="0" smtClean="0"/>
            </a:br>
            <a:r>
              <a:rPr lang="en-IN" dirty="0"/>
              <a:t/>
            </a:r>
            <a:br>
              <a:rPr lang="en-IN" dirty="0"/>
            </a:br>
            <a:endParaRPr lang="en-IN"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US" sz="2800" dirty="0"/>
              <a:t>An older description of research may be explained with the characteristics of spelling out the </a:t>
            </a:r>
            <a:r>
              <a:rPr lang="en-US" sz="2800" dirty="0" smtClean="0"/>
              <a:t>word-</a:t>
            </a:r>
            <a:r>
              <a:rPr lang="en-US" sz="2800" b="1" dirty="0" smtClean="0"/>
              <a:t>MOVIE</a:t>
            </a:r>
            <a:r>
              <a:rPr lang="en-US" sz="2800" dirty="0"/>
              <a:t>* </a:t>
            </a:r>
            <a:endParaRPr lang="en-US" sz="2800" dirty="0" smtClean="0"/>
          </a:p>
          <a:p>
            <a:pPr marL="0" indent="0">
              <a:buNone/>
            </a:pPr>
            <a:r>
              <a:rPr lang="en-US" sz="2800" b="1" dirty="0" smtClean="0"/>
              <a:t>M</a:t>
            </a:r>
            <a:r>
              <a:rPr lang="en-US" sz="2800" dirty="0" smtClean="0"/>
              <a:t>-stands </a:t>
            </a:r>
            <a:r>
              <a:rPr lang="en-US" sz="2800" dirty="0"/>
              <a:t>for mathematical, precision, &amp; accuracy</a:t>
            </a:r>
            <a:r>
              <a:rPr lang="en-US" sz="2800" dirty="0" smtClean="0"/>
              <a:t>. </a:t>
            </a:r>
          </a:p>
          <a:p>
            <a:pPr marL="0" indent="0">
              <a:buNone/>
            </a:pPr>
            <a:r>
              <a:rPr lang="en-US" sz="2800" b="1" dirty="0" smtClean="0"/>
              <a:t>O</a:t>
            </a:r>
            <a:r>
              <a:rPr lang="en-US" sz="2800" dirty="0"/>
              <a:t>-</a:t>
            </a:r>
            <a:r>
              <a:rPr lang="en-US" sz="2800" dirty="0" smtClean="0"/>
              <a:t>stands </a:t>
            </a:r>
            <a:r>
              <a:rPr lang="en-US" sz="2800" dirty="0"/>
              <a:t>for objectivity</a:t>
            </a:r>
            <a:r>
              <a:rPr lang="en-US" sz="2800" dirty="0" smtClean="0"/>
              <a:t>.</a:t>
            </a:r>
          </a:p>
          <a:p>
            <a:pPr marL="0" indent="0">
              <a:buNone/>
            </a:pPr>
            <a:r>
              <a:rPr lang="en-US" sz="2800" b="1" dirty="0" smtClean="0"/>
              <a:t>V</a:t>
            </a:r>
            <a:r>
              <a:rPr lang="en-US" sz="2800" dirty="0"/>
              <a:t>-</a:t>
            </a:r>
            <a:r>
              <a:rPr lang="en-US" sz="2800" dirty="0" smtClean="0"/>
              <a:t>stands </a:t>
            </a:r>
            <a:r>
              <a:rPr lang="en-US" sz="2800" dirty="0"/>
              <a:t>for verifiability</a:t>
            </a:r>
            <a:r>
              <a:rPr lang="en-US" sz="2800" dirty="0" smtClean="0"/>
              <a:t>. </a:t>
            </a:r>
          </a:p>
          <a:p>
            <a:pPr marL="0" indent="0">
              <a:buNone/>
            </a:pPr>
            <a:r>
              <a:rPr lang="en-US" sz="2800" b="1" dirty="0" smtClean="0"/>
              <a:t>I-</a:t>
            </a:r>
            <a:r>
              <a:rPr lang="en-US" sz="2800" dirty="0" smtClean="0"/>
              <a:t>stands </a:t>
            </a:r>
            <a:r>
              <a:rPr lang="en-US" sz="2800" dirty="0"/>
              <a:t>for impartiality</a:t>
            </a:r>
            <a:r>
              <a:rPr lang="en-US" sz="2800" dirty="0" smtClean="0"/>
              <a:t>.</a:t>
            </a:r>
          </a:p>
          <a:p>
            <a:pPr marL="0" indent="0">
              <a:buNone/>
            </a:pPr>
            <a:r>
              <a:rPr lang="en-US" sz="2800" b="1" dirty="0" smtClean="0"/>
              <a:t>E-</a:t>
            </a:r>
            <a:r>
              <a:rPr lang="en-US" sz="2800" dirty="0" smtClean="0"/>
              <a:t>stands </a:t>
            </a:r>
            <a:r>
              <a:rPr lang="en-US" sz="2800" dirty="0"/>
              <a:t>for expertness.</a:t>
            </a:r>
            <a:endParaRPr lang="en-IN" sz="2800" dirty="0"/>
          </a:p>
        </p:txBody>
      </p:sp>
    </p:spTree>
    <p:extLst>
      <p:ext uri="{BB962C8B-B14F-4D97-AF65-F5344CB8AC3E}">
        <p14:creationId xmlns:p14="http://schemas.microsoft.com/office/powerpoint/2010/main" val="119954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hi-IN" dirty="0"/>
              <a:t>शोध का एक पुराना वर्णन शब्द **</a:t>
            </a:r>
            <a:r>
              <a:rPr lang="en-IN" dirty="0"/>
              <a:t>MOVIE** </a:t>
            </a:r>
            <a:r>
              <a:rPr lang="hi-IN" dirty="0"/>
              <a:t>के लक्षणों के साथ इस प्रकार समझाया जा सकता है</a:t>
            </a:r>
            <a:r>
              <a:rPr lang="hi-IN" dirty="0" smtClean="0"/>
              <a:t>:</a:t>
            </a:r>
            <a:endParaRPr lang="hi-IN" dirty="0"/>
          </a:p>
          <a:p>
            <a:pPr marL="0" indent="0">
              <a:buNone/>
            </a:pPr>
            <a:r>
              <a:rPr lang="hi-IN" dirty="0"/>
              <a:t>- </a:t>
            </a:r>
            <a:r>
              <a:rPr lang="en-IN" dirty="0" smtClean="0"/>
              <a:t>M </a:t>
            </a:r>
            <a:r>
              <a:rPr lang="en-IN" dirty="0"/>
              <a:t>– </a:t>
            </a:r>
            <a:r>
              <a:rPr lang="hi-IN" dirty="0"/>
              <a:t>गणितीय, सटीकता, और सही-सही होना</a:t>
            </a:r>
          </a:p>
          <a:p>
            <a:pPr marL="0" indent="0">
              <a:buNone/>
            </a:pPr>
            <a:r>
              <a:rPr lang="hi-IN" dirty="0"/>
              <a:t>- </a:t>
            </a:r>
            <a:r>
              <a:rPr lang="en-IN" dirty="0" smtClean="0"/>
              <a:t>O </a:t>
            </a:r>
            <a:r>
              <a:rPr lang="en-IN" dirty="0"/>
              <a:t>– </a:t>
            </a:r>
            <a:r>
              <a:rPr lang="hi-IN" dirty="0"/>
              <a:t>वस्तुपरकता</a:t>
            </a:r>
          </a:p>
          <a:p>
            <a:pPr marL="0" indent="0">
              <a:buNone/>
            </a:pPr>
            <a:r>
              <a:rPr lang="hi-IN" dirty="0"/>
              <a:t>- </a:t>
            </a:r>
            <a:r>
              <a:rPr lang="en-IN" dirty="0" smtClean="0"/>
              <a:t>V </a:t>
            </a:r>
            <a:r>
              <a:rPr lang="en-IN" dirty="0"/>
              <a:t>– </a:t>
            </a:r>
            <a:r>
              <a:rPr lang="hi-IN" dirty="0"/>
              <a:t>सत्यापन क्षमता</a:t>
            </a:r>
          </a:p>
          <a:p>
            <a:pPr marL="0" indent="0">
              <a:buNone/>
            </a:pPr>
            <a:r>
              <a:rPr lang="hi-IN" dirty="0"/>
              <a:t>- </a:t>
            </a:r>
            <a:r>
              <a:rPr lang="en-IN" dirty="0" smtClean="0"/>
              <a:t>I </a:t>
            </a:r>
            <a:r>
              <a:rPr lang="en-IN" dirty="0"/>
              <a:t>– </a:t>
            </a:r>
            <a:r>
              <a:rPr lang="hi-IN" dirty="0"/>
              <a:t>निष्पक्षता</a:t>
            </a:r>
          </a:p>
          <a:p>
            <a:pPr marL="0" indent="0">
              <a:buNone/>
            </a:pPr>
            <a:r>
              <a:rPr lang="hi-IN" dirty="0"/>
              <a:t>- </a:t>
            </a:r>
            <a:r>
              <a:rPr lang="en-IN" dirty="0" smtClean="0"/>
              <a:t>E </a:t>
            </a:r>
            <a:r>
              <a:rPr lang="en-IN" dirty="0"/>
              <a:t>– </a:t>
            </a:r>
            <a:r>
              <a:rPr lang="hi-IN" dirty="0"/>
              <a:t>विशेषज्ञता</a:t>
            </a:r>
            <a:endParaRPr lang="en-IN" dirty="0"/>
          </a:p>
        </p:txBody>
      </p:sp>
    </p:spTree>
    <p:extLst>
      <p:ext uri="{BB962C8B-B14F-4D97-AF65-F5344CB8AC3E}">
        <p14:creationId xmlns:p14="http://schemas.microsoft.com/office/powerpoint/2010/main" val="72309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lstStyle/>
          <a:p>
            <a:r>
              <a:rPr lang="en-IN" dirty="0" smtClean="0"/>
              <a:t>Meaning of Research</a:t>
            </a:r>
            <a:endParaRPr lang="en-IN" dirty="0"/>
          </a:p>
        </p:txBody>
      </p:sp>
      <p:sp>
        <p:nvSpPr>
          <p:cNvPr id="3" name="Content Placeholder 2"/>
          <p:cNvSpPr>
            <a:spLocks noGrp="1"/>
          </p:cNvSpPr>
          <p:nvPr>
            <p:ph idx="1"/>
          </p:nvPr>
        </p:nvSpPr>
        <p:spPr>
          <a:xfrm>
            <a:off x="323528" y="1340768"/>
            <a:ext cx="8568952" cy="4785395"/>
          </a:xfrm>
        </p:spPr>
        <p:txBody>
          <a:bodyPr>
            <a:normAutofit/>
          </a:bodyPr>
          <a:lstStyle/>
          <a:p>
            <a:pPr marL="0" indent="0">
              <a:buNone/>
            </a:pPr>
            <a:r>
              <a:rPr lang="en-US" sz="2800" dirty="0" smtClean="0"/>
              <a:t>Research is the process of  collecting/gathering data and information by a scientific or logical procedure that aims to solve a particular scientific problem. The word Research is derived From the Middle French "</a:t>
            </a:r>
            <a:r>
              <a:rPr lang="en-US" sz="2800" dirty="0" err="1" smtClean="0"/>
              <a:t>recherche</a:t>
            </a:r>
            <a:r>
              <a:rPr lang="en-US" sz="2800" dirty="0" smtClean="0"/>
              <a:t>", which means "to go about seeking", the term itself being derived from the Old French term "</a:t>
            </a:r>
            <a:r>
              <a:rPr lang="en-US" sz="2800" dirty="0" err="1" smtClean="0"/>
              <a:t>recerchier</a:t>
            </a:r>
            <a:r>
              <a:rPr lang="en-US" sz="2800" dirty="0" smtClean="0"/>
              <a:t>" a compound word from "re-" + "</a:t>
            </a:r>
            <a:r>
              <a:rPr lang="en-US" sz="2800" dirty="0" err="1" smtClean="0"/>
              <a:t>cerchier</a:t>
            </a:r>
            <a:r>
              <a:rPr lang="en-US" sz="2800" dirty="0" smtClean="0"/>
              <a:t>", or "</a:t>
            </a:r>
            <a:r>
              <a:rPr lang="en-US" sz="2800" dirty="0" err="1" smtClean="0"/>
              <a:t>sercher</a:t>
            </a:r>
            <a:r>
              <a:rPr lang="en-US" sz="2800" dirty="0" smtClean="0"/>
              <a:t>", meaning 'search'. In simple we may say that it is from the French word “CERCHIER” meaning “to seek or to search.” Research is an attempt to solve or gain a solution to a problem. </a:t>
            </a:r>
            <a:endParaRPr lang="en-IN" sz="2800" dirty="0"/>
          </a:p>
        </p:txBody>
      </p:sp>
    </p:spTree>
    <p:extLst>
      <p:ext uri="{BB962C8B-B14F-4D97-AF65-F5344CB8AC3E}">
        <p14:creationId xmlns:p14="http://schemas.microsoft.com/office/powerpoint/2010/main" val="392390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शोध का अर्थ</a:t>
            </a:r>
            <a:endParaRPr lang="en-IN" dirty="0"/>
          </a:p>
        </p:txBody>
      </p:sp>
      <p:sp>
        <p:nvSpPr>
          <p:cNvPr id="3" name="Content Placeholder 2"/>
          <p:cNvSpPr>
            <a:spLocks noGrp="1"/>
          </p:cNvSpPr>
          <p:nvPr>
            <p:ph idx="1"/>
          </p:nvPr>
        </p:nvSpPr>
        <p:spPr/>
        <p:txBody>
          <a:bodyPr>
            <a:noAutofit/>
          </a:bodyPr>
          <a:lstStyle/>
          <a:p>
            <a:pPr marL="0" indent="0">
              <a:buNone/>
            </a:pPr>
            <a:r>
              <a:rPr lang="hi-IN" sz="2400" dirty="0" smtClean="0"/>
              <a:t>शोध एक वैज्ञानिक या तार्किक प्रक्रिया के माध्यम से डेटा और जानकारी को इकट्ठा करने की प्रक्रिया है, जिसका उद्देश्य किसी विशेष वैज्ञानिक समस्या का समाधान करना है। शोध शब्द का उद्गम मध्यकालीन फ्रेंच "</a:t>
            </a:r>
            <a:r>
              <a:rPr lang="en-IN" sz="2400" dirty="0" err="1" smtClean="0"/>
              <a:t>recherche</a:t>
            </a:r>
            <a:r>
              <a:rPr lang="en-IN" sz="2400" dirty="0" smtClean="0"/>
              <a:t>" </a:t>
            </a:r>
            <a:r>
              <a:rPr lang="hi-IN" sz="2400" dirty="0" smtClean="0"/>
              <a:t>से हुआ है, जिसका अर्थ है "खोज करना।" यह शब्द पुरानी फ्रेंच के "</a:t>
            </a:r>
            <a:r>
              <a:rPr lang="en-IN" sz="2400" dirty="0" err="1" smtClean="0"/>
              <a:t>recerchier</a:t>
            </a:r>
            <a:r>
              <a:rPr lang="en-IN" sz="2400" dirty="0" smtClean="0"/>
              <a:t>" </a:t>
            </a:r>
            <a:r>
              <a:rPr lang="hi-IN" sz="2400" dirty="0" smtClean="0"/>
              <a:t>शब्द से बना है, जो "</a:t>
            </a:r>
            <a:r>
              <a:rPr lang="en-IN" sz="2400" dirty="0" smtClean="0"/>
              <a:t>re-" + "</a:t>
            </a:r>
            <a:r>
              <a:rPr lang="en-IN" sz="2400" dirty="0" err="1" smtClean="0"/>
              <a:t>cerchier</a:t>
            </a:r>
            <a:r>
              <a:rPr lang="en-IN" sz="2400" dirty="0" smtClean="0"/>
              <a:t>" </a:t>
            </a:r>
            <a:r>
              <a:rPr lang="hi-IN" sz="2400" dirty="0" smtClean="0"/>
              <a:t>या "</a:t>
            </a:r>
            <a:r>
              <a:rPr lang="en-IN" sz="2400" dirty="0" err="1" smtClean="0"/>
              <a:t>sercher</a:t>
            </a:r>
            <a:r>
              <a:rPr lang="en-IN" sz="2400" dirty="0" smtClean="0"/>
              <a:t>" </a:t>
            </a:r>
            <a:r>
              <a:rPr lang="hi-IN" sz="2400" dirty="0" smtClean="0"/>
              <a:t>का मिश्रित रूप है, जिसका अर्थ है 'खोजना'। सरल रूप में, हम कह सकते हैं कि यह फ्रेंच शब्द "</a:t>
            </a:r>
            <a:r>
              <a:rPr lang="en-IN" sz="2400" dirty="0" smtClean="0"/>
              <a:t>CERCHIER" </a:t>
            </a:r>
            <a:r>
              <a:rPr lang="hi-IN" sz="2400" dirty="0" smtClean="0"/>
              <a:t>से आया है, जिसका अर्थ है "खोजना या तलाशना।" शोध एक समस्या का समाधान खोजने या समाधान प्राप्त करने का प्रयास है।</a:t>
            </a:r>
            <a:endParaRPr lang="en-IN" sz="2400" dirty="0"/>
          </a:p>
        </p:txBody>
      </p:sp>
    </p:spTree>
    <p:extLst>
      <p:ext uri="{BB962C8B-B14F-4D97-AF65-F5344CB8AC3E}">
        <p14:creationId xmlns:p14="http://schemas.microsoft.com/office/powerpoint/2010/main" val="4224254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947</TotalTime>
  <Words>5202</Words>
  <Application>Microsoft Office PowerPoint</Application>
  <PresentationFormat>On-screen Show (4:3)</PresentationFormat>
  <Paragraphs>345</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RESEARCH AND STATISTICS MPED 1ST SEM</vt:lpstr>
      <vt:lpstr>MPED 1ST SEM.SYLLABUS</vt:lpstr>
      <vt:lpstr>Introduction. </vt:lpstr>
      <vt:lpstr>RESEARCH WORD STANDS FOR:</vt:lpstr>
      <vt:lpstr>RESEARCH WORD STANDS FOR</vt:lpstr>
      <vt:lpstr>  </vt:lpstr>
      <vt:lpstr>PowerPoint Presentation</vt:lpstr>
      <vt:lpstr>Meaning of Research</vt:lpstr>
      <vt:lpstr>शोध का अर्थ</vt:lpstr>
      <vt:lpstr>Definition of Research</vt:lpstr>
      <vt:lpstr>शोध की परिभाषा</vt:lpstr>
      <vt:lpstr>Need and Importance and its scope in Physical  Education</vt:lpstr>
      <vt:lpstr>PowerPoint Presentation</vt:lpstr>
      <vt:lpstr>PowerPoint Presentation</vt:lpstr>
      <vt:lpstr>शारीरिक शिक्षा में शोध की आवश्यकता और महत्व</vt:lpstr>
      <vt:lpstr>PowerPoint Presentation</vt:lpstr>
      <vt:lpstr>PowerPoint Presentation</vt:lpstr>
      <vt:lpstr>PowerPoint Presentation</vt:lpstr>
      <vt:lpstr>PowerPoint Presentation</vt:lpstr>
      <vt:lpstr>PowerPoint Presentation</vt:lpstr>
      <vt:lpstr>PowerPoint Presentation</vt:lpstr>
      <vt:lpstr>TYPES OF RESEARCH</vt:lpstr>
      <vt:lpstr>शोध के प्रकार:</vt:lpstr>
      <vt:lpstr>Types of Research (Based on Purpose) BASIC RESEARCH</vt:lpstr>
      <vt:lpstr>शोध के प्रकार (उद्देश्य के आधार पर)मौलिक शोध (Basic Research)</vt:lpstr>
      <vt:lpstr>APPLIED RESEARCH</vt:lpstr>
      <vt:lpstr>अनुप्रयुक्त शोध</vt:lpstr>
      <vt:lpstr>Evaluative Research</vt:lpstr>
      <vt:lpstr>मूल्यांकनात्मक अनुसंधान</vt:lpstr>
      <vt:lpstr>Types of Research (Based on Method) Historical Research:</vt:lpstr>
      <vt:lpstr>अनुसंधान के प्रकार (विधि के आधार पर)“ ऐतिहासिक अनुसंधान</vt:lpstr>
      <vt:lpstr>Descriptive Research</vt:lpstr>
      <vt:lpstr>वर्णनात्मक अनुसंधान </vt:lpstr>
      <vt:lpstr>Correlational Research:</vt:lpstr>
      <vt:lpstr>संबंधात्मक अनुसंधान </vt:lpstr>
      <vt:lpstr>Ex-post Facto Research</vt:lpstr>
      <vt:lpstr>पूर्ववर्ती अनुसंधान</vt:lpstr>
      <vt:lpstr>Ex-post Facto Research</vt:lpstr>
      <vt:lpstr>पूर्ववर्ती अनुसंधान</vt:lpstr>
      <vt:lpstr> Experimental Research </vt:lpstr>
      <vt:lpstr>प्रायोगिक अनुसंधान</vt:lpstr>
      <vt:lpstr>SURVEY OF RELATED LITERATURE</vt:lpstr>
      <vt:lpstr>**संबंधित साहित्य का सर्वेक्षण**</vt:lpstr>
      <vt:lpstr>NEED TO SURVEY RELATED LITERATURE</vt:lpstr>
      <vt:lpstr>संबंधित साहित्य का सर्वेक्षण करने की आवश्यकता</vt:lpstr>
      <vt:lpstr>PowerPoint Presentation</vt:lpstr>
      <vt:lpstr>PowerPoint Presentation</vt:lpstr>
      <vt:lpstr>Library Sources (OR) Sources of Review of Literature</vt:lpstr>
      <vt:lpstr>पुस्तकालय स्रोत (या) साहित्य समीक्षा के स्रोत</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66</cp:revision>
  <dcterms:created xsi:type="dcterms:W3CDTF">2024-08-30T08:02:37Z</dcterms:created>
  <dcterms:modified xsi:type="dcterms:W3CDTF">2024-11-05T16:45:03Z</dcterms:modified>
</cp:coreProperties>
</file>