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CBC2C2-8F13-473A-BA37-6777AF921040}" type="datetimeFigureOut">
              <a:rPr lang="en-IN" smtClean="0"/>
              <a:t>02-04-2025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1CEEFB-FE0B-42FC-87C3-36605CDFEFDB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268761"/>
            <a:ext cx="8424936" cy="201622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Motor Learning: Basic Considerations in Motor Learning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7128792" cy="1512168"/>
          </a:xfrm>
        </p:spPr>
        <p:txBody>
          <a:bodyPr>
            <a:normAutofit fontScale="47500" lnSpcReduction="20000"/>
          </a:bodyPr>
          <a:lstStyle/>
          <a:p>
            <a:r>
              <a:rPr lang="en-IN" sz="5100" b="1" dirty="0" smtClean="0">
                <a:solidFill>
                  <a:schemeClr val="tx1"/>
                </a:solidFill>
              </a:rPr>
              <a:t>PRESENTED BY</a:t>
            </a:r>
          </a:p>
          <a:p>
            <a:r>
              <a:rPr lang="en-IN" sz="5100" b="1" dirty="0" smtClean="0">
                <a:solidFill>
                  <a:schemeClr val="tx1"/>
                </a:solidFill>
              </a:rPr>
              <a:t>DR.VIPENDRA SINGH  PARMAR</a:t>
            </a:r>
          </a:p>
          <a:p>
            <a:r>
              <a:rPr lang="en-IN" sz="5100" b="1" dirty="0" smtClean="0">
                <a:solidFill>
                  <a:schemeClr val="tx1"/>
                </a:solidFill>
              </a:rPr>
              <a:t>VSSD PG COLLEGE </a:t>
            </a:r>
          </a:p>
          <a:p>
            <a:r>
              <a:rPr lang="en-IN" sz="5100" b="1" dirty="0" smtClean="0">
                <a:solidFill>
                  <a:schemeClr val="tx1"/>
                </a:solidFill>
              </a:rPr>
              <a:t>KANPUR</a:t>
            </a:r>
          </a:p>
          <a:p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8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Motor Perception and Its Importance in Sports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Definition:</a:t>
            </a:r>
            <a:r>
              <a:rPr lang="en-US" dirty="0" smtClean="0"/>
              <a:t> Motor perception is the process through which athletes interpret sensory information to control movements effectively.</a:t>
            </a:r>
          </a:p>
          <a:p>
            <a:r>
              <a:rPr lang="en-US" b="1" dirty="0" smtClean="0"/>
              <a:t>Key Components of Motor Perception: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b="1" dirty="0" smtClean="0"/>
              <a:t>Space Perception</a:t>
            </a:r>
            <a:r>
              <a:rPr lang="en-US" dirty="0" smtClean="0"/>
              <a:t>: Awareness of positioning on the field.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Time Perception</a:t>
            </a:r>
            <a:r>
              <a:rPr lang="en-US" dirty="0" smtClean="0"/>
              <a:t>: Making timely decisions.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Directional Perception</a:t>
            </a:r>
            <a:r>
              <a:rPr lang="en-US" dirty="0" smtClean="0"/>
              <a:t>: Understanding movement direction.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Body Awareness</a:t>
            </a:r>
            <a:r>
              <a:rPr lang="en-US" dirty="0" smtClean="0"/>
              <a:t>: Knowledge of body positioning and balance.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7600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Motor Perception in Sports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1" dirty="0" smtClean="0"/>
              <a:t>Space Perception</a:t>
            </a:r>
            <a:r>
              <a:rPr lang="en-US" dirty="0" smtClean="0"/>
              <a:t>: Football player assessing defenders before passing.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Time Perception</a:t>
            </a:r>
            <a:r>
              <a:rPr lang="en-US" dirty="0" smtClean="0"/>
              <a:t>: Cricket batsman timing the bat swing.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Directional Perception</a:t>
            </a:r>
            <a:r>
              <a:rPr lang="en-US" dirty="0" smtClean="0"/>
              <a:t>: Tennis player anticipating shot direction.</a:t>
            </a:r>
          </a:p>
          <a:p>
            <a:pPr>
              <a:buFont typeface="Arial"/>
              <a:buChar char="•"/>
            </a:pPr>
            <a:r>
              <a:rPr lang="en-US" b="1" dirty="0" smtClean="0"/>
              <a:t>Body Awareness</a:t>
            </a:r>
            <a:r>
              <a:rPr lang="en-US" dirty="0" smtClean="0"/>
              <a:t>: Gymnast maintaining balance on a beam.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93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Perception in Sports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IN" b="1" dirty="0" smtClean="0"/>
              <a:t>Sensory Sensitivity</a:t>
            </a:r>
            <a:r>
              <a:rPr lang="en-IN" dirty="0" smtClean="0"/>
              <a:t>: Sharp vision &amp; hearing enhance performance.</a:t>
            </a:r>
          </a:p>
          <a:p>
            <a:pPr>
              <a:buFont typeface="Arial"/>
              <a:buChar char="•"/>
            </a:pPr>
            <a:r>
              <a:rPr lang="en-IN" b="1" dirty="0" smtClean="0"/>
              <a:t>Experience &amp; Prior Knowledge</a:t>
            </a:r>
            <a:r>
              <a:rPr lang="en-IN" dirty="0" smtClean="0"/>
              <a:t>: Skilled players make quicker decisions.</a:t>
            </a:r>
          </a:p>
          <a:p>
            <a:pPr>
              <a:buFont typeface="Arial"/>
              <a:buChar char="•"/>
            </a:pPr>
            <a:r>
              <a:rPr lang="en-IN" b="1" dirty="0" smtClean="0"/>
              <a:t>Focus &amp; Attention</a:t>
            </a:r>
            <a:r>
              <a:rPr lang="en-IN" dirty="0" smtClean="0"/>
              <a:t>: Losing focus can lead to mistakes.</a:t>
            </a:r>
          </a:p>
          <a:p>
            <a:pPr>
              <a:buFont typeface="Arial"/>
              <a:buChar char="•"/>
            </a:pPr>
            <a:r>
              <a:rPr lang="en-IN" b="1" dirty="0" smtClean="0"/>
              <a:t>Reaction Time</a:t>
            </a:r>
            <a:r>
              <a:rPr lang="en-IN" dirty="0" smtClean="0"/>
              <a:t>: Quick responses are crucial.</a:t>
            </a:r>
          </a:p>
          <a:p>
            <a:pPr>
              <a:buFont typeface="Arial"/>
              <a:buChar char="•"/>
            </a:pPr>
            <a:r>
              <a:rPr lang="en-IN" b="1" dirty="0" smtClean="0"/>
              <a:t>Mental Fatigue</a:t>
            </a:r>
            <a:r>
              <a:rPr lang="en-IN" dirty="0" smtClean="0"/>
              <a:t>: Can reduce perception quality.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1182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Perceptual Mechanism in Sports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659023"/>
              </p:ext>
            </p:extLst>
          </p:nvPr>
        </p:nvGraphicFramePr>
        <p:xfrm>
          <a:off x="179511" y="1772815"/>
          <a:ext cx="8856984" cy="5015126"/>
        </p:xfrm>
        <a:graphic>
          <a:graphicData uri="http://schemas.openxmlformats.org/drawingml/2006/table">
            <a:tbl>
              <a:tblPr/>
              <a:tblGrid>
                <a:gridCol w="2952328"/>
                <a:gridCol w="2952328"/>
                <a:gridCol w="2952328"/>
              </a:tblGrid>
              <a:tr h="443126">
                <a:tc>
                  <a:txBody>
                    <a:bodyPr/>
                    <a:lstStyle/>
                    <a:p>
                      <a:r>
                        <a:rPr lang="en-IN" b="1" dirty="0"/>
                        <a:t>Stage</a:t>
                      </a:r>
                      <a:endParaRPr lang="en-IN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Description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/>
                        <a:t>Example</a:t>
                      </a:r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r>
                        <a:rPr lang="en-IN" b="1" dirty="0"/>
                        <a:t>Sensory Reception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Gathering information from senses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Watching the shuttlecock’s flight in badminton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r>
                        <a:rPr lang="en-IN" b="1" dirty="0"/>
                        <a:t>Sensory Integration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Combining and analyzing sensory inputs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 footballer assessing ball position &amp; opponents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r>
                        <a:rPr lang="en-IN" b="1" dirty="0"/>
                        <a:t>Sensory Interpretation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Brain processes data &amp; formulates strategies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 basketball player deciding to pass or dribble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r>
                        <a:rPr lang="en-IN" b="1" dirty="0"/>
                        <a:t>Response Selection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Choosing the appropriate motor response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 batsman deciding between defense or attack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5471">
                <a:tc>
                  <a:txBody>
                    <a:bodyPr/>
                    <a:lstStyle/>
                    <a:p>
                      <a:r>
                        <a:rPr lang="en-IN" b="1" dirty="0"/>
                        <a:t>Response Execution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Carrying out the selected response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 tennis player hitting the shot at the right moment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11455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089235"/>
            <a:ext cx="89644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868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Motor learning and motor perception are crucial in sports science.</a:t>
            </a:r>
          </a:p>
          <a:p>
            <a:pPr>
              <a:buFont typeface="Arial"/>
              <a:buChar char="•"/>
            </a:pPr>
            <a:r>
              <a:rPr lang="en-US" dirty="0" smtClean="0"/>
              <a:t>Athletes must develop quick decision-making skills and body coordination.</a:t>
            </a:r>
          </a:p>
          <a:p>
            <a:pPr>
              <a:buFont typeface="Arial"/>
              <a:buChar char="•"/>
            </a:pPr>
            <a:r>
              <a:rPr lang="en-US" dirty="0" smtClean="0"/>
              <a:t>Effective sensory processing enhances sports performance.</a:t>
            </a:r>
          </a:p>
          <a:p>
            <a:pPr>
              <a:buFont typeface="Arial"/>
              <a:buChar char="•"/>
            </a:pPr>
            <a:r>
              <a:rPr lang="en-US" dirty="0" smtClean="0"/>
              <a:t>Continuous practice and mental resilience are essential for improvement.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02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to Motor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Motor Learning is the process of acquiring and improving new physical movements (motor skills) through practice and experience. It is essential for mastering sports, dance, music, and other physical activities.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589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Motor Learning and Sports Science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Definition:</a:t>
            </a:r>
            <a:r>
              <a:rPr lang="en-US" dirty="0" smtClean="0"/>
              <a:t> Motor learning is the process through which athletes enhance their sports skills through practice, experience, and feedback.</a:t>
            </a:r>
          </a:p>
          <a:p>
            <a:pPr marL="0" indent="0">
              <a:buNone/>
            </a:pPr>
            <a:r>
              <a:rPr lang="en-US" b="1" dirty="0" smtClean="0"/>
              <a:t>    Role of Motor Learning in Sports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Improvement in Performance</a:t>
            </a:r>
          </a:p>
          <a:p>
            <a:r>
              <a:rPr lang="en-US" dirty="0" smtClean="0"/>
              <a:t>Development of Coordination</a:t>
            </a:r>
          </a:p>
          <a:p>
            <a:r>
              <a:rPr lang="en-US" dirty="0" smtClean="0"/>
              <a:t>Enhancement of Speed &amp; Reaction time</a:t>
            </a:r>
          </a:p>
          <a:p>
            <a:r>
              <a:rPr lang="en-US" dirty="0" smtClean="0"/>
              <a:t>Accuracy &amp; Technical development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65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Motor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39"/>
            <a:ext cx="8291264" cy="3816425"/>
          </a:xfrm>
        </p:spPr>
        <p:txBody>
          <a:bodyPr/>
          <a:lstStyle/>
          <a:p>
            <a:r>
              <a:rPr lang="en-US" dirty="0" smtClean="0"/>
              <a:t> Continuous Process</a:t>
            </a:r>
          </a:p>
          <a:p>
            <a:r>
              <a:rPr lang="en-US" dirty="0" smtClean="0"/>
              <a:t> Individual Variation</a:t>
            </a:r>
          </a:p>
          <a:p>
            <a:r>
              <a:rPr lang="en-US" dirty="0" smtClean="0"/>
              <a:t> Performance Enhancement</a:t>
            </a:r>
          </a:p>
          <a:p>
            <a:r>
              <a:rPr lang="en-US" dirty="0"/>
              <a:t> </a:t>
            </a:r>
            <a:r>
              <a:rPr lang="en-US" dirty="0" smtClean="0"/>
              <a:t>Dependent on Practice and Feedback</a:t>
            </a:r>
          </a:p>
          <a:p>
            <a:r>
              <a:rPr lang="en-US" dirty="0" smtClean="0"/>
              <a:t> Memory-Based Learning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1317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Stages of Motor Learning in Sports</a:t>
            </a:r>
            <a:br>
              <a:rPr lang="en-US" b="1" dirty="0" smtClean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633406"/>
              </p:ext>
            </p:extLst>
          </p:nvPr>
        </p:nvGraphicFramePr>
        <p:xfrm>
          <a:off x="467545" y="1124744"/>
          <a:ext cx="8352927" cy="5184576"/>
        </p:xfrm>
        <a:graphic>
          <a:graphicData uri="http://schemas.openxmlformats.org/drawingml/2006/table">
            <a:tbl>
              <a:tblPr/>
              <a:tblGrid>
                <a:gridCol w="2784309"/>
                <a:gridCol w="2784309"/>
                <a:gridCol w="2784309"/>
              </a:tblGrid>
              <a:tr h="498516">
                <a:tc>
                  <a:txBody>
                    <a:bodyPr/>
                    <a:lstStyle/>
                    <a:p>
                      <a:r>
                        <a:rPr lang="en-IN" sz="2400" b="1" dirty="0"/>
                        <a:t>Stage</a:t>
                      </a:r>
                      <a:endParaRPr lang="en-IN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/>
                        <a:t>Characteristics</a:t>
                      </a:r>
                      <a:endParaRPr lang="en-IN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b="1"/>
                        <a:t>Example</a:t>
                      </a:r>
                      <a:endParaRPr lang="en-IN" sz="24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en-IN" sz="2000" b="1" dirty="0"/>
                        <a:t>Cognitive Stage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Understanding and learning the skill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 badminton player learning the correct way to serve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958">
                <a:tc>
                  <a:txBody>
                    <a:bodyPr/>
                    <a:lstStyle/>
                    <a:p>
                      <a:r>
                        <a:rPr lang="en-IN" sz="2000" b="1"/>
                        <a:t>Associative Stage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Improving performance through practice and error correction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Increasing shot accuracy through regular practice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94958">
                <a:tc>
                  <a:txBody>
                    <a:bodyPr/>
                    <a:lstStyle/>
                    <a:p>
                      <a:r>
                        <a:rPr lang="en-IN" sz="2000" b="1"/>
                        <a:t>Autonomous Stage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/>
                        <a:t>Performing the skill effortlessly without much conscious thought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 badminton player hitting precise shots instinctively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28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Affecting Motor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</a:p>
          <a:p>
            <a:r>
              <a:rPr lang="en-US" dirty="0" smtClean="0"/>
              <a:t>Feedback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Attention &amp; Concentration</a:t>
            </a:r>
          </a:p>
          <a:p>
            <a:r>
              <a:rPr lang="en-US" dirty="0" smtClean="0"/>
              <a:t>Muscular Strength &amp; Coordination</a:t>
            </a:r>
          </a:p>
          <a:p>
            <a:r>
              <a:rPr lang="en-US" dirty="0" smtClean="0"/>
              <a:t>Learning Methods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6521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Motor 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Fine Motor Skills: </a:t>
            </a:r>
          </a:p>
          <a:p>
            <a:pPr marL="0" indent="0">
              <a:buNone/>
            </a:pPr>
            <a:r>
              <a:rPr lang="en-US" dirty="0" smtClean="0"/>
              <a:t>Small, precise movements we make with our   </a:t>
            </a:r>
            <a:r>
              <a:rPr lang="en-US" dirty="0" smtClean="0"/>
              <a:t>wrists</a:t>
            </a:r>
            <a:r>
              <a:rPr lang="en-US" dirty="0" smtClean="0"/>
              <a:t>, hand and fingers.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800" b="1" dirty="0" smtClean="0"/>
              <a:t>Examples</a:t>
            </a:r>
            <a:r>
              <a:rPr lang="en-US" dirty="0" smtClean="0"/>
              <a:t>- writing, drawing, typing</a:t>
            </a:r>
            <a:r>
              <a:rPr lang="en-US" dirty="0"/>
              <a:t> </a:t>
            </a:r>
            <a:r>
              <a:rPr lang="en-US" dirty="0" smtClean="0"/>
              <a:t>etc.</a:t>
            </a:r>
          </a:p>
          <a:p>
            <a:r>
              <a:rPr lang="en-US" b="1" dirty="0" smtClean="0"/>
              <a:t>Gross Motor Skills: </a:t>
            </a:r>
          </a:p>
          <a:p>
            <a:pPr marL="0" indent="0">
              <a:buNone/>
            </a:pPr>
            <a:r>
              <a:rPr lang="en-US" dirty="0" smtClean="0"/>
              <a:t>Involve large muscle groups and require coordination of the whole body.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800" b="1" dirty="0" smtClean="0"/>
              <a:t>Examples</a:t>
            </a:r>
            <a:r>
              <a:rPr lang="en-US" dirty="0" smtClean="0"/>
              <a:t>- walking running, jumping etc.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0402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Methods of Motor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 Method</a:t>
            </a:r>
          </a:p>
          <a:p>
            <a:r>
              <a:rPr lang="en-US" dirty="0" smtClean="0"/>
              <a:t>Part Method</a:t>
            </a:r>
          </a:p>
          <a:p>
            <a:r>
              <a:rPr lang="en-US" dirty="0" smtClean="0"/>
              <a:t>Progressive-Part Method</a:t>
            </a:r>
          </a:p>
          <a:p>
            <a:r>
              <a:rPr lang="en-US" dirty="0" smtClean="0"/>
              <a:t>Imitation Method</a:t>
            </a:r>
          </a:p>
          <a:p>
            <a:r>
              <a:rPr lang="en-US" dirty="0" smtClean="0"/>
              <a:t>Trial and Error Method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4867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Feedback in Motor Learning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Intrinsic Feedback</a:t>
            </a:r>
            <a:r>
              <a:rPr lang="en-US" dirty="0" smtClean="0"/>
              <a:t>: Self-perceived corrections.</a:t>
            </a:r>
          </a:p>
          <a:p>
            <a:r>
              <a:rPr lang="en-US" b="1" dirty="0" smtClean="0"/>
              <a:t>Extrinsic Feedback</a:t>
            </a:r>
            <a:r>
              <a:rPr lang="en-US" dirty="0" smtClean="0"/>
              <a:t>: Guidance from coaches/trainers.</a:t>
            </a:r>
          </a:p>
          <a:p>
            <a:r>
              <a:rPr lang="en-US" b="1" dirty="0" smtClean="0"/>
              <a:t>Immediate Feedback</a:t>
            </a:r>
            <a:r>
              <a:rPr lang="en-US" dirty="0" smtClean="0"/>
              <a:t>: Given right after the activity.</a:t>
            </a:r>
          </a:p>
          <a:p>
            <a:r>
              <a:rPr lang="en-US" b="1" dirty="0" smtClean="0"/>
              <a:t>Delayed Feedback</a:t>
            </a:r>
            <a:r>
              <a:rPr lang="en-US" dirty="0" smtClean="0"/>
              <a:t>: Given after some time for analysis.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9922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594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Motor Learning: Basic Considerations in Motor Learning</vt:lpstr>
      <vt:lpstr>Introduction to Motor Learning</vt:lpstr>
      <vt:lpstr>Motor Learning and Sports Science </vt:lpstr>
      <vt:lpstr>Characteristics of Motor Learning</vt:lpstr>
      <vt:lpstr>Stages of Motor Learning in Sports </vt:lpstr>
      <vt:lpstr>Factors Affecting Motor Learning</vt:lpstr>
      <vt:lpstr>Types of Motor Skills</vt:lpstr>
      <vt:lpstr>Methods of Motor Learning</vt:lpstr>
      <vt:lpstr> Feedback in Motor Learning</vt:lpstr>
      <vt:lpstr>Motor Perception and Its Importance in Sports</vt:lpstr>
      <vt:lpstr>Examples of Motor Perception in Sports</vt:lpstr>
      <vt:lpstr>Factors Affecting Perception in Sports</vt:lpstr>
      <vt:lpstr>Perceptual Mechanism in Sports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2025-04-01T17:03:05Z</dcterms:created>
  <dcterms:modified xsi:type="dcterms:W3CDTF">2025-04-02T06:54:54Z</dcterms:modified>
</cp:coreProperties>
</file>