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49"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AA16F70-323F-4CC7-BE41-F7606B641F54}" type="datetimeFigureOut">
              <a:rPr lang="en-IN" smtClean="0"/>
              <a:t>17-08-2026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7CDDDC8-8B03-4032-88BF-8C39FF496A72}" type="slidenum">
              <a:rPr lang="en-IN" smtClean="0"/>
              <a:t>‹#›</a:t>
            </a:fld>
            <a:endParaRPr lang="en-IN"/>
          </a:p>
        </p:txBody>
      </p:sp>
    </p:spTree>
    <p:extLst>
      <p:ext uri="{BB962C8B-B14F-4D97-AF65-F5344CB8AC3E}">
        <p14:creationId xmlns:p14="http://schemas.microsoft.com/office/powerpoint/2010/main" val="32176482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AA16F70-323F-4CC7-BE41-F7606B641F54}" type="datetimeFigureOut">
              <a:rPr lang="en-IN" smtClean="0"/>
              <a:t>17-08-2026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7CDDDC8-8B03-4032-88BF-8C39FF496A72}" type="slidenum">
              <a:rPr lang="en-IN" smtClean="0"/>
              <a:t>‹#›</a:t>
            </a:fld>
            <a:endParaRPr lang="en-IN"/>
          </a:p>
        </p:txBody>
      </p:sp>
    </p:spTree>
    <p:extLst>
      <p:ext uri="{BB962C8B-B14F-4D97-AF65-F5344CB8AC3E}">
        <p14:creationId xmlns:p14="http://schemas.microsoft.com/office/powerpoint/2010/main" val="15272358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AA16F70-323F-4CC7-BE41-F7606B641F54}" type="datetimeFigureOut">
              <a:rPr lang="en-IN" smtClean="0"/>
              <a:t>17-08-2026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7CDDDC8-8B03-4032-88BF-8C39FF496A72}"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7767571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AA16F70-323F-4CC7-BE41-F7606B641F54}" type="datetimeFigureOut">
              <a:rPr lang="en-IN" smtClean="0"/>
              <a:t>17-08-2026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7CDDDC8-8B03-4032-88BF-8C39FF496A72}" type="slidenum">
              <a:rPr lang="en-IN" smtClean="0"/>
              <a:t>‹#›</a:t>
            </a:fld>
            <a:endParaRPr lang="en-IN"/>
          </a:p>
        </p:txBody>
      </p:sp>
    </p:spTree>
    <p:extLst>
      <p:ext uri="{BB962C8B-B14F-4D97-AF65-F5344CB8AC3E}">
        <p14:creationId xmlns:p14="http://schemas.microsoft.com/office/powerpoint/2010/main" val="3399532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AA16F70-323F-4CC7-BE41-F7606B641F54}" type="datetimeFigureOut">
              <a:rPr lang="en-IN" smtClean="0"/>
              <a:t>17-08-2026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7CDDDC8-8B03-4032-88BF-8C39FF496A72}"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2992918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AA16F70-323F-4CC7-BE41-F7606B641F54}" type="datetimeFigureOut">
              <a:rPr lang="en-IN" smtClean="0"/>
              <a:t>17-08-2026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7CDDDC8-8B03-4032-88BF-8C39FF496A72}" type="slidenum">
              <a:rPr lang="en-IN" smtClean="0"/>
              <a:t>‹#›</a:t>
            </a:fld>
            <a:endParaRPr lang="en-IN"/>
          </a:p>
        </p:txBody>
      </p:sp>
    </p:spTree>
    <p:extLst>
      <p:ext uri="{BB962C8B-B14F-4D97-AF65-F5344CB8AC3E}">
        <p14:creationId xmlns:p14="http://schemas.microsoft.com/office/powerpoint/2010/main" val="25684366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AA16F70-323F-4CC7-BE41-F7606B641F54}" type="datetimeFigureOut">
              <a:rPr lang="en-IN" smtClean="0"/>
              <a:t>17-08-2026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7CDDDC8-8B03-4032-88BF-8C39FF496A72}" type="slidenum">
              <a:rPr lang="en-IN" smtClean="0"/>
              <a:t>‹#›</a:t>
            </a:fld>
            <a:endParaRPr lang="en-IN"/>
          </a:p>
        </p:txBody>
      </p:sp>
    </p:spTree>
    <p:extLst>
      <p:ext uri="{BB962C8B-B14F-4D97-AF65-F5344CB8AC3E}">
        <p14:creationId xmlns:p14="http://schemas.microsoft.com/office/powerpoint/2010/main" val="32634935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AA16F70-323F-4CC7-BE41-F7606B641F54}" type="datetimeFigureOut">
              <a:rPr lang="en-IN" smtClean="0"/>
              <a:t>17-08-2026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7CDDDC8-8B03-4032-88BF-8C39FF496A72}" type="slidenum">
              <a:rPr lang="en-IN" smtClean="0"/>
              <a:t>‹#›</a:t>
            </a:fld>
            <a:endParaRPr lang="en-IN"/>
          </a:p>
        </p:txBody>
      </p:sp>
    </p:spTree>
    <p:extLst>
      <p:ext uri="{BB962C8B-B14F-4D97-AF65-F5344CB8AC3E}">
        <p14:creationId xmlns:p14="http://schemas.microsoft.com/office/powerpoint/2010/main" val="32345320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AA16F70-323F-4CC7-BE41-F7606B641F54}" type="datetimeFigureOut">
              <a:rPr lang="en-IN" smtClean="0"/>
              <a:t>17-08-2026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7CDDDC8-8B03-4032-88BF-8C39FF496A72}" type="slidenum">
              <a:rPr lang="en-IN" smtClean="0"/>
              <a:t>‹#›</a:t>
            </a:fld>
            <a:endParaRPr lang="en-IN"/>
          </a:p>
        </p:txBody>
      </p:sp>
    </p:spTree>
    <p:extLst>
      <p:ext uri="{BB962C8B-B14F-4D97-AF65-F5344CB8AC3E}">
        <p14:creationId xmlns:p14="http://schemas.microsoft.com/office/powerpoint/2010/main" val="32107804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AA16F70-323F-4CC7-BE41-F7606B641F54}" type="datetimeFigureOut">
              <a:rPr lang="en-IN" smtClean="0"/>
              <a:t>17-08-2026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7CDDDC8-8B03-4032-88BF-8C39FF496A72}" type="slidenum">
              <a:rPr lang="en-IN" smtClean="0"/>
              <a:t>‹#›</a:t>
            </a:fld>
            <a:endParaRPr lang="en-IN"/>
          </a:p>
        </p:txBody>
      </p:sp>
    </p:spTree>
    <p:extLst>
      <p:ext uri="{BB962C8B-B14F-4D97-AF65-F5344CB8AC3E}">
        <p14:creationId xmlns:p14="http://schemas.microsoft.com/office/powerpoint/2010/main" val="32425843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AA16F70-323F-4CC7-BE41-F7606B641F54}" type="datetimeFigureOut">
              <a:rPr lang="en-IN" smtClean="0"/>
              <a:t>17-08-2026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C7CDDDC8-8B03-4032-88BF-8C39FF496A72}" type="slidenum">
              <a:rPr lang="en-IN" smtClean="0"/>
              <a:t>‹#›</a:t>
            </a:fld>
            <a:endParaRPr lang="en-IN"/>
          </a:p>
        </p:txBody>
      </p:sp>
    </p:spTree>
    <p:extLst>
      <p:ext uri="{BB962C8B-B14F-4D97-AF65-F5344CB8AC3E}">
        <p14:creationId xmlns:p14="http://schemas.microsoft.com/office/powerpoint/2010/main" val="1461192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AA16F70-323F-4CC7-BE41-F7606B641F54}" type="datetimeFigureOut">
              <a:rPr lang="en-IN" smtClean="0"/>
              <a:t>17-08-2026</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C7CDDDC8-8B03-4032-88BF-8C39FF496A72}" type="slidenum">
              <a:rPr lang="en-IN" smtClean="0"/>
              <a:t>‹#›</a:t>
            </a:fld>
            <a:endParaRPr lang="en-IN"/>
          </a:p>
        </p:txBody>
      </p:sp>
    </p:spTree>
    <p:extLst>
      <p:ext uri="{BB962C8B-B14F-4D97-AF65-F5344CB8AC3E}">
        <p14:creationId xmlns:p14="http://schemas.microsoft.com/office/powerpoint/2010/main" val="1339517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AA16F70-323F-4CC7-BE41-F7606B641F54}" type="datetimeFigureOut">
              <a:rPr lang="en-IN" smtClean="0"/>
              <a:t>17-08-2026</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C7CDDDC8-8B03-4032-88BF-8C39FF496A72}" type="slidenum">
              <a:rPr lang="en-IN" smtClean="0"/>
              <a:t>‹#›</a:t>
            </a:fld>
            <a:endParaRPr lang="en-IN"/>
          </a:p>
        </p:txBody>
      </p:sp>
    </p:spTree>
    <p:extLst>
      <p:ext uri="{BB962C8B-B14F-4D97-AF65-F5344CB8AC3E}">
        <p14:creationId xmlns:p14="http://schemas.microsoft.com/office/powerpoint/2010/main" val="39521368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A16F70-323F-4CC7-BE41-F7606B641F54}" type="datetimeFigureOut">
              <a:rPr lang="en-IN" smtClean="0"/>
              <a:t>17-08-2026</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C7CDDDC8-8B03-4032-88BF-8C39FF496A72}" type="slidenum">
              <a:rPr lang="en-IN" smtClean="0"/>
              <a:t>‹#›</a:t>
            </a:fld>
            <a:endParaRPr lang="en-IN"/>
          </a:p>
        </p:txBody>
      </p:sp>
    </p:spTree>
    <p:extLst>
      <p:ext uri="{BB962C8B-B14F-4D97-AF65-F5344CB8AC3E}">
        <p14:creationId xmlns:p14="http://schemas.microsoft.com/office/powerpoint/2010/main" val="2918339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AA16F70-323F-4CC7-BE41-F7606B641F54}" type="datetimeFigureOut">
              <a:rPr lang="en-IN" smtClean="0"/>
              <a:t>17-08-2026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C7CDDDC8-8B03-4032-88BF-8C39FF496A72}" type="slidenum">
              <a:rPr lang="en-IN" smtClean="0"/>
              <a:t>‹#›</a:t>
            </a:fld>
            <a:endParaRPr lang="en-IN"/>
          </a:p>
        </p:txBody>
      </p:sp>
    </p:spTree>
    <p:extLst>
      <p:ext uri="{BB962C8B-B14F-4D97-AF65-F5344CB8AC3E}">
        <p14:creationId xmlns:p14="http://schemas.microsoft.com/office/powerpoint/2010/main" val="15207528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3AA16F70-323F-4CC7-BE41-F7606B641F54}" type="datetimeFigureOut">
              <a:rPr lang="en-IN" smtClean="0"/>
              <a:t>17-08-2026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C7CDDDC8-8B03-4032-88BF-8C39FF496A72}" type="slidenum">
              <a:rPr lang="en-IN" smtClean="0"/>
              <a:t>‹#›</a:t>
            </a:fld>
            <a:endParaRPr lang="en-IN"/>
          </a:p>
        </p:txBody>
      </p:sp>
    </p:spTree>
    <p:extLst>
      <p:ext uri="{BB962C8B-B14F-4D97-AF65-F5344CB8AC3E}">
        <p14:creationId xmlns:p14="http://schemas.microsoft.com/office/powerpoint/2010/main" val="29627894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AA16F70-323F-4CC7-BE41-F7606B641F54}" type="datetimeFigureOut">
              <a:rPr lang="en-IN" smtClean="0"/>
              <a:t>17-08-2026</a:t>
            </a:fld>
            <a:endParaRPr lang="en-IN"/>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C7CDDDC8-8B03-4032-88BF-8C39FF496A72}" type="slidenum">
              <a:rPr lang="en-IN" smtClean="0"/>
              <a:t>‹#›</a:t>
            </a:fld>
            <a:endParaRPr lang="en-IN"/>
          </a:p>
        </p:txBody>
      </p:sp>
    </p:spTree>
    <p:extLst>
      <p:ext uri="{BB962C8B-B14F-4D97-AF65-F5344CB8AC3E}">
        <p14:creationId xmlns:p14="http://schemas.microsoft.com/office/powerpoint/2010/main" val="3824199417"/>
      </p:ext>
    </p:extLst>
  </p:cSld>
  <p:clrMap bg1="lt1" tx1="dk1" bg2="lt2" tx2="dk2" accent1="accent1" accent2="accent2" accent3="accent3" accent4="accent4" accent5="accent5" accent6="accent6" hlink="hlink" folHlink="folHlink"/>
  <p:sldLayoutIdLst>
    <p:sldLayoutId id="2147483950" r:id="rId1"/>
    <p:sldLayoutId id="2147483951" r:id="rId2"/>
    <p:sldLayoutId id="2147483952" r:id="rId3"/>
    <p:sldLayoutId id="2147483953" r:id="rId4"/>
    <p:sldLayoutId id="2147483954" r:id="rId5"/>
    <p:sldLayoutId id="2147483955" r:id="rId6"/>
    <p:sldLayoutId id="2147483956" r:id="rId7"/>
    <p:sldLayoutId id="2147483957" r:id="rId8"/>
    <p:sldLayoutId id="2147483958" r:id="rId9"/>
    <p:sldLayoutId id="2147483959" r:id="rId10"/>
    <p:sldLayoutId id="2147483960" r:id="rId11"/>
    <p:sldLayoutId id="2147483961" r:id="rId12"/>
    <p:sldLayoutId id="2147483962" r:id="rId13"/>
    <p:sldLayoutId id="2147483963" r:id="rId14"/>
    <p:sldLayoutId id="2147483964" r:id="rId15"/>
    <p:sldLayoutId id="2147483965" r:id="rId16"/>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b="1" dirty="0">
                <a:latin typeface="Arial Black" panose="020B0A04020102020204" pitchFamily="34" charset="0"/>
              </a:rPr>
              <a:t>Introduction to Active Pharmaceutical Ingredients and </a:t>
            </a:r>
            <a:r>
              <a:rPr lang="en-US" b="1" dirty="0" smtClean="0">
                <a:latin typeface="Arial Black" panose="020B0A04020102020204" pitchFamily="34" charset="0"/>
              </a:rPr>
              <a:t>Excipients</a:t>
            </a:r>
            <a:endParaRPr lang="en-IN" b="1" dirty="0">
              <a:latin typeface="Arial Black" panose="020B0A04020102020204" pitchFamily="34" charset="0"/>
            </a:endParaRPr>
          </a:p>
        </p:txBody>
      </p:sp>
      <p:sp>
        <p:nvSpPr>
          <p:cNvPr id="3" name="Subtitle 2"/>
          <p:cNvSpPr>
            <a:spLocks noGrp="1"/>
          </p:cNvSpPr>
          <p:nvPr>
            <p:ph type="subTitle" idx="1"/>
          </p:nvPr>
        </p:nvSpPr>
        <p:spPr/>
        <p:txBody>
          <a:bodyPr/>
          <a:lstStyle/>
          <a:p>
            <a:endParaRPr lang="en-IN"/>
          </a:p>
        </p:txBody>
      </p:sp>
    </p:spTree>
    <p:extLst>
      <p:ext uri="{BB962C8B-B14F-4D97-AF65-F5344CB8AC3E}">
        <p14:creationId xmlns:p14="http://schemas.microsoft.com/office/powerpoint/2010/main" val="20257739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r>
              <a:rPr lang="en-IN" b="1" dirty="0" smtClean="0">
                <a:latin typeface="Times New Roman" panose="02020603050405020304" pitchFamily="18" charset="0"/>
                <a:cs typeface="Times New Roman" panose="02020603050405020304" pitchFamily="18" charset="0"/>
              </a:rPr>
              <a:t>Importance of Excipients</a:t>
            </a:r>
            <a:endParaRPr lang="en-IN" dirty="0"/>
          </a:p>
        </p:txBody>
      </p:sp>
      <p:sp>
        <p:nvSpPr>
          <p:cNvPr id="3" name="Content Placeholder 2"/>
          <p:cNvSpPr>
            <a:spLocks noGrp="1"/>
          </p:cNvSpPr>
          <p:nvPr>
            <p:ph idx="1"/>
          </p:nvPr>
        </p:nvSpPr>
        <p:spPr>
          <a:xfrm>
            <a:off x="838200" y="1090569"/>
            <a:ext cx="10515600" cy="5086394"/>
          </a:xfrm>
        </p:spPr>
        <p:txBody>
          <a:bodyPr>
            <a:normAutofit/>
          </a:bodyPr>
          <a:lstStyle/>
          <a:p>
            <a:r>
              <a:rPr lang="en-IN" b="1" dirty="0" smtClean="0"/>
              <a:t>Improve bioavailability: </a:t>
            </a:r>
            <a:r>
              <a:rPr lang="en-IN" dirty="0" smtClean="0"/>
              <a:t>Certain excipients can improve drug absorption by: Enhancing solubility, Improving wetting, Increasing dissolution, Maintaining </a:t>
            </a:r>
            <a:r>
              <a:rPr lang="en-IN" dirty="0" err="1" smtClean="0"/>
              <a:t>supersaturation</a:t>
            </a:r>
            <a:r>
              <a:rPr lang="en-IN" dirty="0" smtClean="0"/>
              <a:t>, Modifying membrane permeability. Surfactants, </a:t>
            </a:r>
            <a:r>
              <a:rPr lang="en-IN" dirty="0" err="1" smtClean="0"/>
              <a:t>cosolvents</a:t>
            </a:r>
            <a:r>
              <a:rPr lang="en-IN" dirty="0" smtClean="0"/>
              <a:t>, polymers, and lipid-based excipients are examples.</a:t>
            </a:r>
          </a:p>
          <a:p>
            <a:r>
              <a:rPr lang="en-IN" b="1" dirty="0" smtClean="0"/>
              <a:t>Improve patient acceptability: </a:t>
            </a:r>
            <a:r>
              <a:rPr lang="en-IN" dirty="0" smtClean="0"/>
              <a:t>Excipients can improve the sensory properties of medicines.</a:t>
            </a:r>
          </a:p>
          <a:p>
            <a:pPr marL="0" indent="0">
              <a:buNone/>
            </a:pPr>
            <a:r>
              <a:rPr lang="en-IN" dirty="0" smtClean="0"/>
              <a:t>For example:</a:t>
            </a:r>
          </a:p>
          <a:p>
            <a:pPr marL="0" indent="0">
              <a:buNone/>
            </a:pPr>
            <a:r>
              <a:rPr lang="en-IN" dirty="0" smtClean="0"/>
              <a:t>Sweeteners → improve taste </a:t>
            </a:r>
          </a:p>
          <a:p>
            <a:pPr marL="0" indent="0">
              <a:buNone/>
            </a:pPr>
            <a:r>
              <a:rPr lang="en-IN" dirty="0" smtClean="0"/>
              <a:t>Flavours → mask unpleasant odour/taste </a:t>
            </a:r>
          </a:p>
          <a:p>
            <a:pPr marL="0" indent="0">
              <a:buNone/>
            </a:pPr>
            <a:r>
              <a:rPr lang="en-IN" dirty="0" smtClean="0"/>
              <a:t>Colouring agents → improve appearance </a:t>
            </a:r>
          </a:p>
          <a:p>
            <a:pPr marL="0" indent="0">
              <a:buNone/>
            </a:pPr>
            <a:r>
              <a:rPr lang="en-IN" dirty="0" smtClean="0"/>
              <a:t>Suspending agents → improve physical stability </a:t>
            </a:r>
          </a:p>
          <a:p>
            <a:pPr marL="0" indent="0">
              <a:buNone/>
            </a:pPr>
            <a:r>
              <a:rPr lang="en-IN" dirty="0" smtClean="0"/>
              <a:t>This is particularly important for </a:t>
            </a:r>
            <a:r>
              <a:rPr lang="en-IN" b="1" dirty="0" smtClean="0"/>
              <a:t>oral liquids, chewable tablets, orally disintegrating tablets, and </a:t>
            </a:r>
            <a:r>
              <a:rPr lang="en-IN" b="1" dirty="0" err="1" smtClean="0"/>
              <a:t>pediatric</a:t>
            </a:r>
            <a:r>
              <a:rPr lang="en-IN" b="1" dirty="0" smtClean="0"/>
              <a:t> formulations</a:t>
            </a:r>
            <a:r>
              <a:rPr lang="en-IN" dirty="0" smtClean="0"/>
              <a:t>.</a:t>
            </a:r>
          </a:p>
          <a:p>
            <a:endParaRPr lang="en-IN" b="1" dirty="0" smtClean="0"/>
          </a:p>
          <a:p>
            <a:endParaRPr lang="en-IN" dirty="0"/>
          </a:p>
        </p:txBody>
      </p:sp>
    </p:spTree>
    <p:extLst>
      <p:ext uri="{BB962C8B-B14F-4D97-AF65-F5344CB8AC3E}">
        <p14:creationId xmlns:p14="http://schemas.microsoft.com/office/powerpoint/2010/main" val="19241665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normAutofit/>
          </a:bodyPr>
          <a:lstStyle/>
          <a:p>
            <a:r>
              <a:rPr lang="en-IN" b="1" dirty="0" smtClean="0">
                <a:latin typeface="Times New Roman" panose="02020603050405020304" pitchFamily="18" charset="0"/>
                <a:cs typeface="Times New Roman" panose="02020603050405020304" pitchFamily="18" charset="0"/>
              </a:rPr>
              <a:t>Common Types of Excipients</a:t>
            </a:r>
            <a:endParaRPr lang="en-IN" b="1" dirty="0">
              <a:latin typeface="Times New Roman" panose="02020603050405020304" pitchFamily="18" charset="0"/>
              <a:cs typeface="Times New Roman" panose="020206030504050203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09739046"/>
              </p:ext>
            </p:extLst>
          </p:nvPr>
        </p:nvGraphicFramePr>
        <p:xfrm>
          <a:off x="838200" y="1602423"/>
          <a:ext cx="10515600" cy="4297680"/>
        </p:xfrm>
        <a:graphic>
          <a:graphicData uri="http://schemas.openxmlformats.org/drawingml/2006/table">
            <a:tbl>
              <a:tblPr>
                <a:tableStyleId>{3C2FFA5D-87B4-456A-9821-1D502468CF0F}</a:tableStyleId>
              </a:tblPr>
              <a:tblGrid>
                <a:gridCol w="3505200">
                  <a:extLst>
                    <a:ext uri="{9D8B030D-6E8A-4147-A177-3AD203B41FA5}">
                      <a16:colId xmlns:a16="http://schemas.microsoft.com/office/drawing/2014/main" val="665545426"/>
                    </a:ext>
                  </a:extLst>
                </a:gridCol>
                <a:gridCol w="3505200">
                  <a:extLst>
                    <a:ext uri="{9D8B030D-6E8A-4147-A177-3AD203B41FA5}">
                      <a16:colId xmlns:a16="http://schemas.microsoft.com/office/drawing/2014/main" val="2972818846"/>
                    </a:ext>
                  </a:extLst>
                </a:gridCol>
                <a:gridCol w="3505200">
                  <a:extLst>
                    <a:ext uri="{9D8B030D-6E8A-4147-A177-3AD203B41FA5}">
                      <a16:colId xmlns:a16="http://schemas.microsoft.com/office/drawing/2014/main" val="3277598576"/>
                    </a:ext>
                  </a:extLst>
                </a:gridCol>
              </a:tblGrid>
              <a:tr h="0">
                <a:tc>
                  <a:txBody>
                    <a:bodyPr/>
                    <a:lstStyle/>
                    <a:p>
                      <a:r>
                        <a:rPr lang="en-IN" b="1" dirty="0">
                          <a:latin typeface="Times New Roman" panose="02020603050405020304" pitchFamily="18" charset="0"/>
                          <a:cs typeface="Times New Roman" panose="02020603050405020304" pitchFamily="18" charset="0"/>
                        </a:rPr>
                        <a:t>Type</a:t>
                      </a:r>
                    </a:p>
                  </a:txBody>
                  <a:tcPr anchor="ctr"/>
                </a:tc>
                <a:tc>
                  <a:txBody>
                    <a:bodyPr/>
                    <a:lstStyle/>
                    <a:p>
                      <a:r>
                        <a:rPr lang="en-IN" b="1" dirty="0">
                          <a:latin typeface="Times New Roman" panose="02020603050405020304" pitchFamily="18" charset="0"/>
                          <a:cs typeface="Times New Roman" panose="02020603050405020304" pitchFamily="18" charset="0"/>
                        </a:rPr>
                        <a:t>Function</a:t>
                      </a:r>
                    </a:p>
                  </a:txBody>
                  <a:tcPr anchor="ctr"/>
                </a:tc>
                <a:tc>
                  <a:txBody>
                    <a:bodyPr/>
                    <a:lstStyle/>
                    <a:p>
                      <a:r>
                        <a:rPr lang="en-IN" b="1" dirty="0">
                          <a:latin typeface="Times New Roman" panose="02020603050405020304" pitchFamily="18" charset="0"/>
                          <a:cs typeface="Times New Roman" panose="02020603050405020304" pitchFamily="18" charset="0"/>
                        </a:rPr>
                        <a:t>Examples</a:t>
                      </a:r>
                    </a:p>
                  </a:txBody>
                  <a:tcPr anchor="ctr"/>
                </a:tc>
                <a:extLst>
                  <a:ext uri="{0D108BD9-81ED-4DB2-BD59-A6C34878D82A}">
                    <a16:rowId xmlns:a16="http://schemas.microsoft.com/office/drawing/2014/main" val="2576059296"/>
                  </a:ext>
                </a:extLst>
              </a:tr>
              <a:tr h="0">
                <a:tc>
                  <a:txBody>
                    <a:bodyPr/>
                    <a:lstStyle/>
                    <a:p>
                      <a:r>
                        <a:rPr lang="en-IN" b="1" dirty="0">
                          <a:latin typeface="Times New Roman" panose="02020603050405020304" pitchFamily="18" charset="0"/>
                          <a:cs typeface="Times New Roman" panose="02020603050405020304" pitchFamily="18" charset="0"/>
                        </a:rPr>
                        <a:t>Diluents</a:t>
                      </a:r>
                    </a:p>
                  </a:txBody>
                  <a:tcPr anchor="ctr"/>
                </a:tc>
                <a:tc>
                  <a:txBody>
                    <a:bodyPr/>
                    <a:lstStyle/>
                    <a:p>
                      <a:r>
                        <a:rPr lang="en-IN" dirty="0">
                          <a:latin typeface="Times New Roman" panose="02020603050405020304" pitchFamily="18" charset="0"/>
                          <a:cs typeface="Times New Roman" panose="02020603050405020304" pitchFamily="18" charset="0"/>
                        </a:rPr>
                        <a:t>Increase bulk of tablets/capsules</a:t>
                      </a:r>
                    </a:p>
                  </a:txBody>
                  <a:tcPr anchor="ctr"/>
                </a:tc>
                <a:tc>
                  <a:txBody>
                    <a:bodyPr/>
                    <a:lstStyle/>
                    <a:p>
                      <a:r>
                        <a:rPr lang="en-IN" dirty="0">
                          <a:latin typeface="Times New Roman" panose="02020603050405020304" pitchFamily="18" charset="0"/>
                          <a:cs typeface="Times New Roman" panose="02020603050405020304" pitchFamily="18" charset="0"/>
                        </a:rPr>
                        <a:t>Lactose, MCC</a:t>
                      </a:r>
                    </a:p>
                  </a:txBody>
                  <a:tcPr anchor="ctr"/>
                </a:tc>
                <a:extLst>
                  <a:ext uri="{0D108BD9-81ED-4DB2-BD59-A6C34878D82A}">
                    <a16:rowId xmlns:a16="http://schemas.microsoft.com/office/drawing/2014/main" val="1182901594"/>
                  </a:ext>
                </a:extLst>
              </a:tr>
              <a:tr h="0">
                <a:tc>
                  <a:txBody>
                    <a:bodyPr/>
                    <a:lstStyle/>
                    <a:p>
                      <a:r>
                        <a:rPr lang="en-IN" b="1" dirty="0">
                          <a:latin typeface="Times New Roman" panose="02020603050405020304" pitchFamily="18" charset="0"/>
                          <a:cs typeface="Times New Roman" panose="02020603050405020304" pitchFamily="18" charset="0"/>
                        </a:rPr>
                        <a:t>Binders</a:t>
                      </a:r>
                    </a:p>
                  </a:txBody>
                  <a:tcPr anchor="ctr"/>
                </a:tc>
                <a:tc>
                  <a:txBody>
                    <a:bodyPr/>
                    <a:lstStyle/>
                    <a:p>
                      <a:r>
                        <a:rPr lang="en-IN" dirty="0">
                          <a:latin typeface="Times New Roman" panose="02020603050405020304" pitchFamily="18" charset="0"/>
                          <a:cs typeface="Times New Roman" panose="02020603050405020304" pitchFamily="18" charset="0"/>
                        </a:rPr>
                        <a:t>Promote particle binding</a:t>
                      </a:r>
                    </a:p>
                  </a:txBody>
                  <a:tcPr anchor="ctr"/>
                </a:tc>
                <a:tc>
                  <a:txBody>
                    <a:bodyPr/>
                    <a:lstStyle/>
                    <a:p>
                      <a:r>
                        <a:rPr lang="en-IN" dirty="0">
                          <a:latin typeface="Times New Roman" panose="02020603050405020304" pitchFamily="18" charset="0"/>
                          <a:cs typeface="Times New Roman" panose="02020603050405020304" pitchFamily="18" charset="0"/>
                        </a:rPr>
                        <a:t>Povidone, starch</a:t>
                      </a:r>
                    </a:p>
                  </a:txBody>
                  <a:tcPr anchor="ctr"/>
                </a:tc>
                <a:extLst>
                  <a:ext uri="{0D108BD9-81ED-4DB2-BD59-A6C34878D82A}">
                    <a16:rowId xmlns:a16="http://schemas.microsoft.com/office/drawing/2014/main" val="1996791650"/>
                  </a:ext>
                </a:extLst>
              </a:tr>
              <a:tr h="0">
                <a:tc>
                  <a:txBody>
                    <a:bodyPr/>
                    <a:lstStyle/>
                    <a:p>
                      <a:r>
                        <a:rPr lang="en-IN" b="1" dirty="0" err="1">
                          <a:latin typeface="Times New Roman" panose="02020603050405020304" pitchFamily="18" charset="0"/>
                          <a:cs typeface="Times New Roman" panose="02020603050405020304" pitchFamily="18" charset="0"/>
                        </a:rPr>
                        <a:t>Disintegrants</a:t>
                      </a:r>
                      <a:endParaRPr lang="en-IN" b="1" dirty="0">
                        <a:latin typeface="Times New Roman" panose="02020603050405020304" pitchFamily="18" charset="0"/>
                        <a:cs typeface="Times New Roman" panose="02020603050405020304" pitchFamily="18" charset="0"/>
                      </a:endParaRPr>
                    </a:p>
                  </a:txBody>
                  <a:tcPr anchor="ctr"/>
                </a:tc>
                <a:tc>
                  <a:txBody>
                    <a:bodyPr/>
                    <a:lstStyle/>
                    <a:p>
                      <a:r>
                        <a:rPr lang="en-IN">
                          <a:latin typeface="Times New Roman" panose="02020603050405020304" pitchFamily="18" charset="0"/>
                          <a:cs typeface="Times New Roman" panose="02020603050405020304" pitchFamily="18" charset="0"/>
                        </a:rPr>
                        <a:t>Promote tablet breakup</a:t>
                      </a:r>
                    </a:p>
                  </a:txBody>
                  <a:tcPr anchor="ctr"/>
                </a:tc>
                <a:tc>
                  <a:txBody>
                    <a:bodyPr/>
                    <a:lstStyle/>
                    <a:p>
                      <a:r>
                        <a:rPr lang="en-IN" dirty="0">
                          <a:latin typeface="Times New Roman" panose="02020603050405020304" pitchFamily="18" charset="0"/>
                          <a:cs typeface="Times New Roman" panose="02020603050405020304" pitchFamily="18" charset="0"/>
                        </a:rPr>
                        <a:t>Sodium starch </a:t>
                      </a:r>
                      <a:r>
                        <a:rPr lang="en-IN" dirty="0" err="1">
                          <a:latin typeface="Times New Roman" panose="02020603050405020304" pitchFamily="18" charset="0"/>
                          <a:cs typeface="Times New Roman" panose="02020603050405020304" pitchFamily="18" charset="0"/>
                        </a:rPr>
                        <a:t>glycolate</a:t>
                      </a:r>
                      <a:r>
                        <a:rPr lang="en-IN" dirty="0">
                          <a:latin typeface="Times New Roman" panose="02020603050405020304" pitchFamily="18" charset="0"/>
                          <a:cs typeface="Times New Roman" panose="02020603050405020304" pitchFamily="18" charset="0"/>
                        </a:rPr>
                        <a:t>, </a:t>
                      </a:r>
                      <a:r>
                        <a:rPr lang="en-IN" dirty="0" err="1">
                          <a:latin typeface="Times New Roman" panose="02020603050405020304" pitchFamily="18" charset="0"/>
                          <a:cs typeface="Times New Roman" panose="02020603050405020304" pitchFamily="18" charset="0"/>
                        </a:rPr>
                        <a:t>croscarmellose</a:t>
                      </a:r>
                      <a:r>
                        <a:rPr lang="en-IN" dirty="0">
                          <a:latin typeface="Times New Roman" panose="02020603050405020304" pitchFamily="18" charset="0"/>
                          <a:cs typeface="Times New Roman" panose="02020603050405020304" pitchFamily="18" charset="0"/>
                        </a:rPr>
                        <a:t> sodium</a:t>
                      </a:r>
                    </a:p>
                  </a:txBody>
                  <a:tcPr anchor="ctr"/>
                </a:tc>
                <a:extLst>
                  <a:ext uri="{0D108BD9-81ED-4DB2-BD59-A6C34878D82A}">
                    <a16:rowId xmlns:a16="http://schemas.microsoft.com/office/drawing/2014/main" val="3145935952"/>
                  </a:ext>
                </a:extLst>
              </a:tr>
              <a:tr h="0">
                <a:tc>
                  <a:txBody>
                    <a:bodyPr/>
                    <a:lstStyle/>
                    <a:p>
                      <a:r>
                        <a:rPr lang="en-IN" b="1" dirty="0">
                          <a:latin typeface="Times New Roman" panose="02020603050405020304" pitchFamily="18" charset="0"/>
                          <a:cs typeface="Times New Roman" panose="02020603050405020304" pitchFamily="18" charset="0"/>
                        </a:rPr>
                        <a:t>Lubricants</a:t>
                      </a:r>
                    </a:p>
                  </a:txBody>
                  <a:tcPr anchor="ctr"/>
                </a:tc>
                <a:tc>
                  <a:txBody>
                    <a:bodyPr/>
                    <a:lstStyle/>
                    <a:p>
                      <a:r>
                        <a:rPr lang="en-IN">
                          <a:latin typeface="Times New Roman" panose="02020603050405020304" pitchFamily="18" charset="0"/>
                          <a:cs typeface="Times New Roman" panose="02020603050405020304" pitchFamily="18" charset="0"/>
                        </a:rPr>
                        <a:t>Reduce friction during compression</a:t>
                      </a:r>
                    </a:p>
                  </a:txBody>
                  <a:tcPr anchor="ctr"/>
                </a:tc>
                <a:tc>
                  <a:txBody>
                    <a:bodyPr/>
                    <a:lstStyle/>
                    <a:p>
                      <a:r>
                        <a:rPr lang="en-IN" dirty="0">
                          <a:latin typeface="Times New Roman" panose="02020603050405020304" pitchFamily="18" charset="0"/>
                          <a:cs typeface="Times New Roman" panose="02020603050405020304" pitchFamily="18" charset="0"/>
                        </a:rPr>
                        <a:t>Magnesium stearate</a:t>
                      </a:r>
                    </a:p>
                  </a:txBody>
                  <a:tcPr anchor="ctr"/>
                </a:tc>
                <a:extLst>
                  <a:ext uri="{0D108BD9-81ED-4DB2-BD59-A6C34878D82A}">
                    <a16:rowId xmlns:a16="http://schemas.microsoft.com/office/drawing/2014/main" val="4074871194"/>
                  </a:ext>
                </a:extLst>
              </a:tr>
              <a:tr h="0">
                <a:tc>
                  <a:txBody>
                    <a:bodyPr/>
                    <a:lstStyle/>
                    <a:p>
                      <a:r>
                        <a:rPr lang="en-IN" b="1" dirty="0" err="1">
                          <a:latin typeface="Times New Roman" panose="02020603050405020304" pitchFamily="18" charset="0"/>
                          <a:cs typeface="Times New Roman" panose="02020603050405020304" pitchFamily="18" charset="0"/>
                        </a:rPr>
                        <a:t>Glidants</a:t>
                      </a:r>
                      <a:endParaRPr lang="en-IN" b="1" dirty="0">
                        <a:latin typeface="Times New Roman" panose="02020603050405020304" pitchFamily="18" charset="0"/>
                        <a:cs typeface="Times New Roman" panose="02020603050405020304" pitchFamily="18" charset="0"/>
                      </a:endParaRPr>
                    </a:p>
                  </a:txBody>
                  <a:tcPr anchor="ctr"/>
                </a:tc>
                <a:tc>
                  <a:txBody>
                    <a:bodyPr/>
                    <a:lstStyle/>
                    <a:p>
                      <a:r>
                        <a:rPr lang="en-IN">
                          <a:latin typeface="Times New Roman" panose="02020603050405020304" pitchFamily="18" charset="0"/>
                          <a:cs typeface="Times New Roman" panose="02020603050405020304" pitchFamily="18" charset="0"/>
                        </a:rPr>
                        <a:t>Improve powder flow</a:t>
                      </a:r>
                    </a:p>
                  </a:txBody>
                  <a:tcPr anchor="ctr"/>
                </a:tc>
                <a:tc>
                  <a:txBody>
                    <a:bodyPr/>
                    <a:lstStyle/>
                    <a:p>
                      <a:r>
                        <a:rPr lang="en-IN" dirty="0">
                          <a:latin typeface="Times New Roman" panose="02020603050405020304" pitchFamily="18" charset="0"/>
                          <a:cs typeface="Times New Roman" panose="02020603050405020304" pitchFamily="18" charset="0"/>
                        </a:rPr>
                        <a:t>Colloidal silicon dioxide</a:t>
                      </a:r>
                    </a:p>
                  </a:txBody>
                  <a:tcPr anchor="ctr"/>
                </a:tc>
                <a:extLst>
                  <a:ext uri="{0D108BD9-81ED-4DB2-BD59-A6C34878D82A}">
                    <a16:rowId xmlns:a16="http://schemas.microsoft.com/office/drawing/2014/main" val="1059293911"/>
                  </a:ext>
                </a:extLst>
              </a:tr>
              <a:tr h="0">
                <a:tc>
                  <a:txBody>
                    <a:bodyPr/>
                    <a:lstStyle/>
                    <a:p>
                      <a:r>
                        <a:rPr lang="en-IN" b="1" dirty="0">
                          <a:latin typeface="Times New Roman" panose="02020603050405020304" pitchFamily="18" charset="0"/>
                          <a:cs typeface="Times New Roman" panose="02020603050405020304" pitchFamily="18" charset="0"/>
                        </a:rPr>
                        <a:t>Preservatives</a:t>
                      </a:r>
                    </a:p>
                  </a:txBody>
                  <a:tcPr anchor="ctr"/>
                </a:tc>
                <a:tc>
                  <a:txBody>
                    <a:bodyPr/>
                    <a:lstStyle/>
                    <a:p>
                      <a:r>
                        <a:rPr lang="en-IN">
                          <a:latin typeface="Times New Roman" panose="02020603050405020304" pitchFamily="18" charset="0"/>
                          <a:cs typeface="Times New Roman" panose="02020603050405020304" pitchFamily="18" charset="0"/>
                        </a:rPr>
                        <a:t>Prevent microbial growth</a:t>
                      </a:r>
                    </a:p>
                  </a:txBody>
                  <a:tcPr anchor="ctr"/>
                </a:tc>
                <a:tc>
                  <a:txBody>
                    <a:bodyPr/>
                    <a:lstStyle/>
                    <a:p>
                      <a:r>
                        <a:rPr lang="en-IN" dirty="0" err="1">
                          <a:latin typeface="Times New Roman" panose="02020603050405020304" pitchFamily="18" charset="0"/>
                          <a:cs typeface="Times New Roman" panose="02020603050405020304" pitchFamily="18" charset="0"/>
                        </a:rPr>
                        <a:t>Methylparaben</a:t>
                      </a:r>
                      <a:r>
                        <a:rPr lang="en-IN" dirty="0">
                          <a:latin typeface="Times New Roman" panose="02020603050405020304" pitchFamily="18" charset="0"/>
                          <a:cs typeface="Times New Roman" panose="02020603050405020304" pitchFamily="18" charset="0"/>
                        </a:rPr>
                        <a:t>, </a:t>
                      </a:r>
                      <a:r>
                        <a:rPr lang="en-IN" dirty="0" err="1">
                          <a:latin typeface="Times New Roman" panose="02020603050405020304" pitchFamily="18" charset="0"/>
                          <a:cs typeface="Times New Roman" panose="02020603050405020304" pitchFamily="18" charset="0"/>
                        </a:rPr>
                        <a:t>propylparaben</a:t>
                      </a:r>
                      <a:endParaRPr lang="en-IN"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404526618"/>
                  </a:ext>
                </a:extLst>
              </a:tr>
              <a:tr h="0">
                <a:tc>
                  <a:txBody>
                    <a:bodyPr/>
                    <a:lstStyle/>
                    <a:p>
                      <a:r>
                        <a:rPr lang="en-IN" b="1" dirty="0">
                          <a:latin typeface="Times New Roman" panose="02020603050405020304" pitchFamily="18" charset="0"/>
                          <a:cs typeface="Times New Roman" panose="02020603050405020304" pitchFamily="18" charset="0"/>
                        </a:rPr>
                        <a:t>Antioxidants</a:t>
                      </a:r>
                    </a:p>
                  </a:txBody>
                  <a:tcPr anchor="ctr"/>
                </a:tc>
                <a:tc>
                  <a:txBody>
                    <a:bodyPr/>
                    <a:lstStyle/>
                    <a:p>
                      <a:r>
                        <a:rPr lang="en-IN">
                          <a:latin typeface="Times New Roman" panose="02020603050405020304" pitchFamily="18" charset="0"/>
                          <a:cs typeface="Times New Roman" panose="02020603050405020304" pitchFamily="18" charset="0"/>
                        </a:rPr>
                        <a:t>Prevent oxidation</a:t>
                      </a:r>
                    </a:p>
                  </a:txBody>
                  <a:tcPr anchor="ctr"/>
                </a:tc>
                <a:tc>
                  <a:txBody>
                    <a:bodyPr/>
                    <a:lstStyle/>
                    <a:p>
                      <a:r>
                        <a:rPr lang="en-IN" dirty="0">
                          <a:latin typeface="Times New Roman" panose="02020603050405020304" pitchFamily="18" charset="0"/>
                          <a:cs typeface="Times New Roman" panose="02020603050405020304" pitchFamily="18" charset="0"/>
                        </a:rPr>
                        <a:t>Ascorbic acid, sodium </a:t>
                      </a:r>
                      <a:r>
                        <a:rPr lang="en-IN" dirty="0" err="1">
                          <a:latin typeface="Times New Roman" panose="02020603050405020304" pitchFamily="18" charset="0"/>
                          <a:cs typeface="Times New Roman" panose="02020603050405020304" pitchFamily="18" charset="0"/>
                        </a:rPr>
                        <a:t>metabisulfite</a:t>
                      </a:r>
                      <a:endParaRPr lang="en-IN"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3128982191"/>
                  </a:ext>
                </a:extLst>
              </a:tr>
              <a:tr h="0">
                <a:tc>
                  <a:txBody>
                    <a:bodyPr/>
                    <a:lstStyle/>
                    <a:p>
                      <a:r>
                        <a:rPr lang="en-IN" b="1" dirty="0">
                          <a:latin typeface="Times New Roman" panose="02020603050405020304" pitchFamily="18" charset="0"/>
                          <a:cs typeface="Times New Roman" panose="02020603050405020304" pitchFamily="18" charset="0"/>
                        </a:rPr>
                        <a:t>Sweeteners</a:t>
                      </a:r>
                    </a:p>
                  </a:txBody>
                  <a:tcPr anchor="ctr"/>
                </a:tc>
                <a:tc>
                  <a:txBody>
                    <a:bodyPr/>
                    <a:lstStyle/>
                    <a:p>
                      <a:r>
                        <a:rPr lang="en-IN">
                          <a:latin typeface="Times New Roman" panose="02020603050405020304" pitchFamily="18" charset="0"/>
                          <a:cs typeface="Times New Roman" panose="02020603050405020304" pitchFamily="18" charset="0"/>
                        </a:rPr>
                        <a:t>Improve taste</a:t>
                      </a:r>
                    </a:p>
                  </a:txBody>
                  <a:tcPr anchor="ctr"/>
                </a:tc>
                <a:tc>
                  <a:txBody>
                    <a:bodyPr/>
                    <a:lstStyle/>
                    <a:p>
                      <a:r>
                        <a:rPr lang="en-IN" dirty="0">
                          <a:latin typeface="Times New Roman" panose="02020603050405020304" pitchFamily="18" charset="0"/>
                          <a:cs typeface="Times New Roman" panose="02020603050405020304" pitchFamily="18" charset="0"/>
                        </a:rPr>
                        <a:t>Sucrose, sucralose</a:t>
                      </a:r>
                    </a:p>
                  </a:txBody>
                  <a:tcPr anchor="ctr"/>
                </a:tc>
                <a:extLst>
                  <a:ext uri="{0D108BD9-81ED-4DB2-BD59-A6C34878D82A}">
                    <a16:rowId xmlns:a16="http://schemas.microsoft.com/office/drawing/2014/main" val="878889262"/>
                  </a:ext>
                </a:extLst>
              </a:tr>
              <a:tr h="0">
                <a:tc>
                  <a:txBody>
                    <a:bodyPr/>
                    <a:lstStyle/>
                    <a:p>
                      <a:r>
                        <a:rPr lang="en-IN" b="1" dirty="0">
                          <a:latin typeface="Times New Roman" panose="02020603050405020304" pitchFamily="18" charset="0"/>
                          <a:cs typeface="Times New Roman" panose="02020603050405020304" pitchFamily="18" charset="0"/>
                        </a:rPr>
                        <a:t>Surfactants</a:t>
                      </a:r>
                    </a:p>
                  </a:txBody>
                  <a:tcPr anchor="ctr"/>
                </a:tc>
                <a:tc>
                  <a:txBody>
                    <a:bodyPr/>
                    <a:lstStyle/>
                    <a:p>
                      <a:r>
                        <a:rPr lang="en-IN">
                          <a:latin typeface="Times New Roman" panose="02020603050405020304" pitchFamily="18" charset="0"/>
                          <a:cs typeface="Times New Roman" panose="02020603050405020304" pitchFamily="18" charset="0"/>
                        </a:rPr>
                        <a:t>Improve wetting/solubilization</a:t>
                      </a:r>
                    </a:p>
                  </a:txBody>
                  <a:tcPr anchor="ctr"/>
                </a:tc>
                <a:tc>
                  <a:txBody>
                    <a:bodyPr/>
                    <a:lstStyle/>
                    <a:p>
                      <a:r>
                        <a:rPr lang="en-IN" dirty="0" err="1">
                          <a:latin typeface="Times New Roman" panose="02020603050405020304" pitchFamily="18" charset="0"/>
                          <a:cs typeface="Times New Roman" panose="02020603050405020304" pitchFamily="18" charset="0"/>
                        </a:rPr>
                        <a:t>Polysorbates</a:t>
                      </a:r>
                      <a:endParaRPr lang="en-IN"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90100379"/>
                  </a:ext>
                </a:extLst>
              </a:tr>
              <a:tr h="0">
                <a:tc>
                  <a:txBody>
                    <a:bodyPr/>
                    <a:lstStyle/>
                    <a:p>
                      <a:r>
                        <a:rPr lang="en-IN" b="1" dirty="0">
                          <a:latin typeface="Times New Roman" panose="02020603050405020304" pitchFamily="18" charset="0"/>
                          <a:cs typeface="Times New Roman" panose="02020603050405020304" pitchFamily="18" charset="0"/>
                        </a:rPr>
                        <a:t>Thickening agents</a:t>
                      </a:r>
                    </a:p>
                  </a:txBody>
                  <a:tcPr anchor="ctr"/>
                </a:tc>
                <a:tc>
                  <a:txBody>
                    <a:bodyPr/>
                    <a:lstStyle/>
                    <a:p>
                      <a:r>
                        <a:rPr lang="en-IN">
                          <a:latin typeface="Times New Roman" panose="02020603050405020304" pitchFamily="18" charset="0"/>
                          <a:cs typeface="Times New Roman" panose="02020603050405020304" pitchFamily="18" charset="0"/>
                        </a:rPr>
                        <a:t>Increase viscosity</a:t>
                      </a:r>
                    </a:p>
                  </a:txBody>
                  <a:tcPr anchor="ctr"/>
                </a:tc>
                <a:tc>
                  <a:txBody>
                    <a:bodyPr/>
                    <a:lstStyle/>
                    <a:p>
                      <a:r>
                        <a:rPr lang="en-IN" dirty="0" err="1">
                          <a:latin typeface="Times New Roman" panose="02020603050405020304" pitchFamily="18" charset="0"/>
                          <a:cs typeface="Times New Roman" panose="02020603050405020304" pitchFamily="18" charset="0"/>
                        </a:rPr>
                        <a:t>Carbomer</a:t>
                      </a:r>
                      <a:r>
                        <a:rPr lang="en-IN" dirty="0">
                          <a:latin typeface="Times New Roman" panose="02020603050405020304" pitchFamily="18" charset="0"/>
                          <a:cs typeface="Times New Roman" panose="02020603050405020304" pitchFamily="18" charset="0"/>
                        </a:rPr>
                        <a:t>, xanthan gum</a:t>
                      </a:r>
                    </a:p>
                  </a:txBody>
                  <a:tcPr anchor="ctr"/>
                </a:tc>
                <a:extLst>
                  <a:ext uri="{0D108BD9-81ED-4DB2-BD59-A6C34878D82A}">
                    <a16:rowId xmlns:a16="http://schemas.microsoft.com/office/drawing/2014/main" val="3401871202"/>
                  </a:ext>
                </a:extLst>
              </a:tr>
            </a:tbl>
          </a:graphicData>
        </a:graphic>
      </p:graphicFrame>
    </p:spTree>
    <p:extLst>
      <p:ext uri="{BB962C8B-B14F-4D97-AF65-F5344CB8AC3E}">
        <p14:creationId xmlns:p14="http://schemas.microsoft.com/office/powerpoint/2010/main" val="35556414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latin typeface="Times New Roman" panose="02020603050405020304" pitchFamily="18" charset="0"/>
                <a:cs typeface="Times New Roman" panose="02020603050405020304" pitchFamily="18" charset="0"/>
              </a:rPr>
              <a:t>API vs Excipients</a:t>
            </a:r>
            <a:endParaRPr lang="en-IN" b="1" dirty="0">
              <a:latin typeface="Times New Roman" panose="02020603050405020304" pitchFamily="18" charset="0"/>
              <a:cs typeface="Times New Roman" panose="020206030504050203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94742079"/>
              </p:ext>
            </p:extLst>
          </p:nvPr>
        </p:nvGraphicFramePr>
        <p:xfrm>
          <a:off x="838200" y="1837187"/>
          <a:ext cx="10515600" cy="3672867"/>
        </p:xfrm>
        <a:graphic>
          <a:graphicData uri="http://schemas.openxmlformats.org/drawingml/2006/table">
            <a:tbl>
              <a:tblPr>
                <a:tableStyleId>{3C2FFA5D-87B4-456A-9821-1D502468CF0F}</a:tableStyleId>
              </a:tblPr>
              <a:tblGrid>
                <a:gridCol w="3505200">
                  <a:extLst>
                    <a:ext uri="{9D8B030D-6E8A-4147-A177-3AD203B41FA5}">
                      <a16:colId xmlns:a16="http://schemas.microsoft.com/office/drawing/2014/main" val="3959483399"/>
                    </a:ext>
                  </a:extLst>
                </a:gridCol>
                <a:gridCol w="3505200">
                  <a:extLst>
                    <a:ext uri="{9D8B030D-6E8A-4147-A177-3AD203B41FA5}">
                      <a16:colId xmlns:a16="http://schemas.microsoft.com/office/drawing/2014/main" val="4120703963"/>
                    </a:ext>
                  </a:extLst>
                </a:gridCol>
                <a:gridCol w="3505200">
                  <a:extLst>
                    <a:ext uri="{9D8B030D-6E8A-4147-A177-3AD203B41FA5}">
                      <a16:colId xmlns:a16="http://schemas.microsoft.com/office/drawing/2014/main" val="2191974265"/>
                    </a:ext>
                  </a:extLst>
                </a:gridCol>
              </a:tblGrid>
              <a:tr h="445196">
                <a:tc>
                  <a:txBody>
                    <a:bodyPr/>
                    <a:lstStyle/>
                    <a:p>
                      <a:r>
                        <a:rPr lang="en-IN" b="1" dirty="0">
                          <a:latin typeface="Times New Roman" panose="02020603050405020304" pitchFamily="18" charset="0"/>
                          <a:cs typeface="Times New Roman" panose="02020603050405020304" pitchFamily="18" charset="0"/>
                        </a:rPr>
                        <a:t>Feature</a:t>
                      </a:r>
                    </a:p>
                  </a:txBody>
                  <a:tcPr anchor="ctr"/>
                </a:tc>
                <a:tc>
                  <a:txBody>
                    <a:bodyPr/>
                    <a:lstStyle/>
                    <a:p>
                      <a:r>
                        <a:rPr lang="en-IN" b="1" dirty="0">
                          <a:latin typeface="Times New Roman" panose="02020603050405020304" pitchFamily="18" charset="0"/>
                          <a:cs typeface="Times New Roman" panose="02020603050405020304" pitchFamily="18" charset="0"/>
                        </a:rPr>
                        <a:t>API</a:t>
                      </a:r>
                    </a:p>
                  </a:txBody>
                  <a:tcPr anchor="ctr"/>
                </a:tc>
                <a:tc>
                  <a:txBody>
                    <a:bodyPr/>
                    <a:lstStyle/>
                    <a:p>
                      <a:r>
                        <a:rPr lang="en-IN" b="1" dirty="0">
                          <a:latin typeface="Times New Roman" panose="02020603050405020304" pitchFamily="18" charset="0"/>
                          <a:cs typeface="Times New Roman" panose="02020603050405020304" pitchFamily="18" charset="0"/>
                        </a:rPr>
                        <a:t>Excipients</a:t>
                      </a:r>
                    </a:p>
                  </a:txBody>
                  <a:tcPr anchor="ctr"/>
                </a:tc>
                <a:extLst>
                  <a:ext uri="{0D108BD9-81ED-4DB2-BD59-A6C34878D82A}">
                    <a16:rowId xmlns:a16="http://schemas.microsoft.com/office/drawing/2014/main" val="2540265347"/>
                  </a:ext>
                </a:extLst>
              </a:tr>
              <a:tr h="445196">
                <a:tc>
                  <a:txBody>
                    <a:bodyPr/>
                    <a:lstStyle/>
                    <a:p>
                      <a:r>
                        <a:rPr lang="en-IN" b="1" dirty="0">
                          <a:latin typeface="Times New Roman" panose="02020603050405020304" pitchFamily="18" charset="0"/>
                          <a:cs typeface="Times New Roman" panose="02020603050405020304" pitchFamily="18" charset="0"/>
                        </a:rPr>
                        <a:t>Primary role</a:t>
                      </a:r>
                    </a:p>
                  </a:txBody>
                  <a:tcPr anchor="ctr"/>
                </a:tc>
                <a:tc>
                  <a:txBody>
                    <a:bodyPr/>
                    <a:lstStyle/>
                    <a:p>
                      <a:r>
                        <a:rPr lang="en-IN" dirty="0">
                          <a:latin typeface="Times New Roman" panose="02020603050405020304" pitchFamily="18" charset="0"/>
                          <a:cs typeface="Times New Roman" panose="02020603050405020304" pitchFamily="18" charset="0"/>
                        </a:rPr>
                        <a:t>Produces therapeutic effect</a:t>
                      </a:r>
                    </a:p>
                  </a:txBody>
                  <a:tcPr anchor="ctr"/>
                </a:tc>
                <a:tc>
                  <a:txBody>
                    <a:bodyPr/>
                    <a:lstStyle/>
                    <a:p>
                      <a:r>
                        <a:rPr lang="en-IN" dirty="0">
                          <a:latin typeface="Times New Roman" panose="02020603050405020304" pitchFamily="18" charset="0"/>
                          <a:cs typeface="Times New Roman" panose="02020603050405020304" pitchFamily="18" charset="0"/>
                        </a:rPr>
                        <a:t>Supports formulation and delivery</a:t>
                      </a:r>
                    </a:p>
                  </a:txBody>
                  <a:tcPr anchor="ctr"/>
                </a:tc>
                <a:extLst>
                  <a:ext uri="{0D108BD9-81ED-4DB2-BD59-A6C34878D82A}">
                    <a16:rowId xmlns:a16="http://schemas.microsoft.com/office/drawing/2014/main" val="3049744257"/>
                  </a:ext>
                </a:extLst>
              </a:tr>
              <a:tr h="779093">
                <a:tc>
                  <a:txBody>
                    <a:bodyPr/>
                    <a:lstStyle/>
                    <a:p>
                      <a:r>
                        <a:rPr lang="en-IN" b="1" dirty="0">
                          <a:latin typeface="Times New Roman" panose="02020603050405020304" pitchFamily="18" charset="0"/>
                          <a:cs typeface="Times New Roman" panose="02020603050405020304" pitchFamily="18" charset="0"/>
                        </a:rPr>
                        <a:t>Pharmacological activity</a:t>
                      </a:r>
                    </a:p>
                  </a:txBody>
                  <a:tcPr anchor="ctr"/>
                </a:tc>
                <a:tc>
                  <a:txBody>
                    <a:bodyPr/>
                    <a:lstStyle/>
                    <a:p>
                      <a:r>
                        <a:rPr lang="en-US" dirty="0">
                          <a:latin typeface="Times New Roman" panose="02020603050405020304" pitchFamily="18" charset="0"/>
                          <a:cs typeface="Times New Roman" panose="02020603050405020304" pitchFamily="18" charset="0"/>
                        </a:rPr>
                        <a:t>Usually responsible for therapeutic action</a:t>
                      </a:r>
                    </a:p>
                  </a:txBody>
                  <a:tcPr anchor="ctr"/>
                </a:tc>
                <a:tc>
                  <a:txBody>
                    <a:bodyPr/>
                    <a:lstStyle/>
                    <a:p>
                      <a:r>
                        <a:rPr lang="en-IN" dirty="0">
                          <a:latin typeface="Times New Roman" panose="02020603050405020304" pitchFamily="18" charset="0"/>
                          <a:cs typeface="Times New Roman" panose="02020603050405020304" pitchFamily="18" charset="0"/>
                        </a:rPr>
                        <a:t>Generally not therapeutically active</a:t>
                      </a:r>
                    </a:p>
                  </a:txBody>
                  <a:tcPr anchor="ctr"/>
                </a:tc>
                <a:extLst>
                  <a:ext uri="{0D108BD9-81ED-4DB2-BD59-A6C34878D82A}">
                    <a16:rowId xmlns:a16="http://schemas.microsoft.com/office/drawing/2014/main" val="3873764128"/>
                  </a:ext>
                </a:extLst>
              </a:tr>
              <a:tr h="779093">
                <a:tc>
                  <a:txBody>
                    <a:bodyPr/>
                    <a:lstStyle/>
                    <a:p>
                      <a:r>
                        <a:rPr lang="en-IN" b="1" dirty="0">
                          <a:latin typeface="Times New Roman" panose="02020603050405020304" pitchFamily="18" charset="0"/>
                          <a:cs typeface="Times New Roman" panose="02020603050405020304" pitchFamily="18" charset="0"/>
                        </a:rPr>
                        <a:t>Amount</a:t>
                      </a:r>
                    </a:p>
                  </a:txBody>
                  <a:tcPr anchor="ctr"/>
                </a:tc>
                <a:tc>
                  <a:txBody>
                    <a:bodyPr/>
                    <a:lstStyle/>
                    <a:p>
                      <a:r>
                        <a:rPr lang="en-IN" dirty="0">
                          <a:latin typeface="Times New Roman" panose="02020603050405020304" pitchFamily="18" charset="0"/>
                          <a:cs typeface="Times New Roman" panose="02020603050405020304" pitchFamily="18" charset="0"/>
                        </a:rPr>
                        <a:t>Often relatively small</a:t>
                      </a:r>
                    </a:p>
                  </a:txBody>
                  <a:tcPr anchor="ctr"/>
                </a:tc>
                <a:tc>
                  <a:txBody>
                    <a:bodyPr/>
                    <a:lstStyle/>
                    <a:p>
                      <a:r>
                        <a:rPr lang="en-US" dirty="0">
                          <a:latin typeface="Times New Roman" panose="02020603050405020304" pitchFamily="18" charset="0"/>
                          <a:cs typeface="Times New Roman" panose="02020603050405020304" pitchFamily="18" charset="0"/>
                        </a:rPr>
                        <a:t>May constitute a major portion of formulation</a:t>
                      </a:r>
                    </a:p>
                  </a:txBody>
                  <a:tcPr anchor="ctr"/>
                </a:tc>
                <a:extLst>
                  <a:ext uri="{0D108BD9-81ED-4DB2-BD59-A6C34878D82A}">
                    <a16:rowId xmlns:a16="http://schemas.microsoft.com/office/drawing/2014/main" val="1983092501"/>
                  </a:ext>
                </a:extLst>
              </a:tr>
              <a:tr h="445196">
                <a:tc>
                  <a:txBody>
                    <a:bodyPr/>
                    <a:lstStyle/>
                    <a:p>
                      <a:r>
                        <a:rPr lang="en-IN" b="1" dirty="0">
                          <a:latin typeface="Times New Roman" panose="02020603050405020304" pitchFamily="18" charset="0"/>
                          <a:cs typeface="Times New Roman" panose="02020603050405020304" pitchFamily="18" charset="0"/>
                        </a:rPr>
                        <a:t>Examples</a:t>
                      </a:r>
                    </a:p>
                  </a:txBody>
                  <a:tcPr anchor="ctr"/>
                </a:tc>
                <a:tc>
                  <a:txBody>
                    <a:bodyPr/>
                    <a:lstStyle/>
                    <a:p>
                      <a:r>
                        <a:rPr lang="en-IN">
                          <a:latin typeface="Times New Roman" panose="02020603050405020304" pitchFamily="18" charset="0"/>
                          <a:cs typeface="Times New Roman" panose="02020603050405020304" pitchFamily="18" charset="0"/>
                        </a:rPr>
                        <a:t>Paracetamol, metformin</a:t>
                      </a:r>
                    </a:p>
                  </a:txBody>
                  <a:tcPr anchor="ctr"/>
                </a:tc>
                <a:tc>
                  <a:txBody>
                    <a:bodyPr/>
                    <a:lstStyle/>
                    <a:p>
                      <a:r>
                        <a:rPr lang="en-IN" dirty="0">
                          <a:latin typeface="Times New Roman" panose="02020603050405020304" pitchFamily="18" charset="0"/>
                          <a:cs typeface="Times New Roman" panose="02020603050405020304" pitchFamily="18" charset="0"/>
                        </a:rPr>
                        <a:t>Lactose, MCC, magnesium stearate</a:t>
                      </a:r>
                    </a:p>
                  </a:txBody>
                  <a:tcPr anchor="ctr"/>
                </a:tc>
                <a:extLst>
                  <a:ext uri="{0D108BD9-81ED-4DB2-BD59-A6C34878D82A}">
                    <a16:rowId xmlns:a16="http://schemas.microsoft.com/office/drawing/2014/main" val="1678074384"/>
                  </a:ext>
                </a:extLst>
              </a:tr>
              <a:tr h="779093">
                <a:tc>
                  <a:txBody>
                    <a:bodyPr/>
                    <a:lstStyle/>
                    <a:p>
                      <a:r>
                        <a:rPr lang="en-IN" b="1" dirty="0">
                          <a:latin typeface="Times New Roman" panose="02020603050405020304" pitchFamily="18" charset="0"/>
                          <a:cs typeface="Times New Roman" panose="02020603050405020304" pitchFamily="18" charset="0"/>
                        </a:rPr>
                        <a:t>Main importance</a:t>
                      </a:r>
                    </a:p>
                  </a:txBody>
                  <a:tcPr anchor="ctr"/>
                </a:tc>
                <a:tc>
                  <a:txBody>
                    <a:bodyPr/>
                    <a:lstStyle/>
                    <a:p>
                      <a:r>
                        <a:rPr lang="en-IN">
                          <a:latin typeface="Times New Roman" panose="02020603050405020304" pitchFamily="18" charset="0"/>
                          <a:cs typeface="Times New Roman" panose="02020603050405020304" pitchFamily="18" charset="0"/>
                        </a:rPr>
                        <a:t>Efficacy and therapeutic action</a:t>
                      </a:r>
                    </a:p>
                  </a:txBody>
                  <a:tcPr anchor="ctr"/>
                </a:tc>
                <a:tc>
                  <a:txBody>
                    <a:bodyPr/>
                    <a:lstStyle/>
                    <a:p>
                      <a:r>
                        <a:rPr lang="en-US" dirty="0">
                          <a:latin typeface="Times New Roman" panose="02020603050405020304" pitchFamily="18" charset="0"/>
                          <a:cs typeface="Times New Roman" panose="02020603050405020304" pitchFamily="18" charset="0"/>
                        </a:rPr>
                        <a:t>Stability, manufacturing, delivery and acceptability</a:t>
                      </a:r>
                    </a:p>
                  </a:txBody>
                  <a:tcPr anchor="ctr"/>
                </a:tc>
                <a:extLst>
                  <a:ext uri="{0D108BD9-81ED-4DB2-BD59-A6C34878D82A}">
                    <a16:rowId xmlns:a16="http://schemas.microsoft.com/office/drawing/2014/main" val="1317766672"/>
                  </a:ext>
                </a:extLst>
              </a:tr>
            </a:tbl>
          </a:graphicData>
        </a:graphic>
      </p:graphicFrame>
    </p:spTree>
    <p:extLst>
      <p:ext uri="{BB962C8B-B14F-4D97-AF65-F5344CB8AC3E}">
        <p14:creationId xmlns:p14="http://schemas.microsoft.com/office/powerpoint/2010/main" val="37257890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13455"/>
            <a:ext cx="10515600" cy="1325563"/>
          </a:xfrm>
        </p:spPr>
        <p:txBody>
          <a:bodyPr>
            <a:normAutofit/>
          </a:bodyPr>
          <a:lstStyle/>
          <a:p>
            <a:r>
              <a:rPr lang="en-IN" b="1" dirty="0" smtClean="0">
                <a:latin typeface="Times New Roman" panose="02020603050405020304" pitchFamily="18" charset="0"/>
                <a:cs typeface="Times New Roman" panose="02020603050405020304" pitchFamily="18" charset="0"/>
              </a:rPr>
              <a:t>Active Pharmaceutical Ingredients (APIs)</a:t>
            </a:r>
            <a:endParaRPr lang="en-IN"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560352"/>
            <a:ext cx="10515600" cy="4943781"/>
          </a:xfrm>
        </p:spPr>
        <p:txBody>
          <a:bodyPr/>
          <a:lstStyle/>
          <a:p>
            <a:r>
              <a:rPr lang="en-US" dirty="0" smtClean="0">
                <a:latin typeface="Times New Roman" panose="02020603050405020304" pitchFamily="18" charset="0"/>
                <a:cs typeface="Times New Roman" panose="02020603050405020304" pitchFamily="18" charset="0"/>
              </a:rPr>
              <a:t>An </a:t>
            </a:r>
            <a:r>
              <a:rPr lang="en-US" b="1" dirty="0" smtClean="0">
                <a:latin typeface="Times New Roman" panose="02020603050405020304" pitchFamily="18" charset="0"/>
                <a:cs typeface="Times New Roman" panose="02020603050405020304" pitchFamily="18" charset="0"/>
              </a:rPr>
              <a:t>Active Pharmaceutical Ingredient (API)</a:t>
            </a:r>
            <a:r>
              <a:rPr lang="en-US" dirty="0" smtClean="0">
                <a:latin typeface="Times New Roman" panose="02020603050405020304" pitchFamily="18" charset="0"/>
                <a:cs typeface="Times New Roman" panose="02020603050405020304" pitchFamily="18" charset="0"/>
              </a:rPr>
              <a:t> is the substance in a pharmaceutical product that is responsible for producing the intended </a:t>
            </a:r>
            <a:r>
              <a:rPr lang="en-US" b="1" dirty="0" smtClean="0">
                <a:latin typeface="Times New Roman" panose="02020603050405020304" pitchFamily="18" charset="0"/>
                <a:cs typeface="Times New Roman" panose="02020603050405020304" pitchFamily="18" charset="0"/>
              </a:rPr>
              <a:t>pharmacological or therapeutic effect</a:t>
            </a:r>
            <a:r>
              <a:rPr lang="en-US" dirty="0" smtClean="0">
                <a:latin typeface="Times New Roman" panose="02020603050405020304" pitchFamily="18" charset="0"/>
                <a:cs typeface="Times New Roman" panose="02020603050405020304" pitchFamily="18" charset="0"/>
              </a:rPr>
              <a:t>.</a:t>
            </a:r>
          </a:p>
          <a:p>
            <a:r>
              <a:rPr lang="en-US" dirty="0" smtClean="0">
                <a:latin typeface="Times New Roman" panose="02020603050405020304" pitchFamily="18" charset="0"/>
                <a:cs typeface="Times New Roman" panose="02020603050405020304" pitchFamily="18" charset="0"/>
              </a:rPr>
              <a:t>It may be a chemically synthesized compound, biological substance, naturally derived molecule, or biotechnology-derived product.</a:t>
            </a:r>
          </a:p>
          <a:p>
            <a:r>
              <a:rPr lang="en-IN" b="1" dirty="0" smtClean="0">
                <a:latin typeface="Times New Roman" panose="02020603050405020304" pitchFamily="18" charset="0"/>
                <a:cs typeface="Times New Roman" panose="02020603050405020304" pitchFamily="18" charset="0"/>
              </a:rPr>
              <a:t>Examples:</a:t>
            </a:r>
            <a:r>
              <a:rPr lang="en-IN" dirty="0" smtClean="0">
                <a:latin typeface="Times New Roman" panose="02020603050405020304" pitchFamily="18" charset="0"/>
                <a:cs typeface="Times New Roman" panose="02020603050405020304" pitchFamily="18" charset="0"/>
              </a:rPr>
              <a:t> Paracetamol in analgesic tablets, amoxicillin in antibiotic formulations, metformin in antidiabetic tablets, and omeprazole in acid-reducing medicines.</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929091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0334"/>
            <a:ext cx="10515600" cy="1325563"/>
          </a:xfrm>
        </p:spPr>
        <p:txBody>
          <a:bodyPr>
            <a:normAutofit/>
          </a:bodyPr>
          <a:lstStyle/>
          <a:p>
            <a:r>
              <a:rPr lang="en-US" b="1" dirty="0" smtClean="0">
                <a:latin typeface="Times New Roman" panose="02020603050405020304" pitchFamily="18" charset="0"/>
                <a:cs typeface="Times New Roman" panose="02020603050405020304" pitchFamily="18" charset="0"/>
              </a:rPr>
              <a:t>Ideal Characteristics of an API</a:t>
            </a:r>
            <a:endParaRPr lang="en-IN"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711354"/>
            <a:ext cx="10515600" cy="5931017"/>
          </a:xfrm>
        </p:spPr>
        <p:txBody>
          <a:bodyPr>
            <a:normAutofit/>
          </a:bodyPr>
          <a:lstStyle/>
          <a:p>
            <a:r>
              <a:rPr lang="en-IN" b="1" dirty="0" smtClean="0">
                <a:latin typeface="Times New Roman" panose="02020603050405020304" pitchFamily="18" charset="0"/>
                <a:cs typeface="Times New Roman" panose="02020603050405020304" pitchFamily="18" charset="0"/>
              </a:rPr>
              <a:t>High therapeutic efficacy: </a:t>
            </a:r>
            <a:r>
              <a:rPr lang="en-US" dirty="0" smtClean="0">
                <a:latin typeface="Times New Roman" panose="02020603050405020304" pitchFamily="18" charset="0"/>
                <a:cs typeface="Times New Roman" panose="02020603050405020304" pitchFamily="18" charset="0"/>
              </a:rPr>
              <a:t>The API should produce the desired therapeutic effect at an appropriate dose.</a:t>
            </a:r>
          </a:p>
          <a:p>
            <a:pPr marL="0" indent="0">
              <a:buNone/>
            </a:pPr>
            <a:r>
              <a:rPr lang="en-US" dirty="0" smtClean="0">
                <a:latin typeface="Times New Roman" panose="02020603050405020304" pitchFamily="18" charset="0"/>
                <a:cs typeface="Times New Roman" panose="02020603050405020304" pitchFamily="18" charset="0"/>
              </a:rPr>
              <a:t>For example, an analgesic API should effectively reduce pain without requiring an excessively high dose.</a:t>
            </a:r>
          </a:p>
          <a:p>
            <a:r>
              <a:rPr lang="en-IN" b="1" dirty="0" smtClean="0">
                <a:latin typeface="Times New Roman" panose="02020603050405020304" pitchFamily="18" charset="0"/>
                <a:cs typeface="Times New Roman" panose="02020603050405020304" pitchFamily="18" charset="0"/>
              </a:rPr>
              <a:t>Appropriate potency: </a:t>
            </a:r>
            <a:r>
              <a:rPr lang="en-US" dirty="0" smtClean="0">
                <a:latin typeface="Times New Roman" panose="02020603050405020304" pitchFamily="18" charset="0"/>
                <a:cs typeface="Times New Roman" panose="02020603050405020304" pitchFamily="18" charset="0"/>
              </a:rPr>
              <a:t>The API should have sufficient potency to produce the desired therapeutic response. Very low-potency drugs may require large quantities, which can create formulation and administration problems. Conversely, extremely potent drugs require careful handling and accurate dosing.</a:t>
            </a:r>
          </a:p>
          <a:p>
            <a:r>
              <a:rPr lang="en-IN" b="1" dirty="0" smtClean="0">
                <a:latin typeface="Times New Roman" panose="02020603050405020304" pitchFamily="18" charset="0"/>
                <a:cs typeface="Times New Roman" panose="02020603050405020304" pitchFamily="18" charset="0"/>
              </a:rPr>
              <a:t>Adequate solubility: </a:t>
            </a:r>
            <a:r>
              <a:rPr lang="en-IN" dirty="0" smtClean="0">
                <a:latin typeface="Times New Roman" panose="02020603050405020304" pitchFamily="18" charset="0"/>
                <a:cs typeface="Times New Roman" panose="02020603050405020304" pitchFamily="18" charset="0"/>
              </a:rPr>
              <a:t>Solubility is particularly important for orally administered drugs. A poorly water-soluble API may dissolve slowly in gastrointestinal fluids, resulting in:</a:t>
            </a:r>
          </a:p>
          <a:p>
            <a:pPr marL="0" indent="0">
              <a:buNone/>
            </a:pPr>
            <a:r>
              <a:rPr lang="en-IN" b="1" dirty="0" smtClean="0">
                <a:latin typeface="Times New Roman" panose="02020603050405020304" pitchFamily="18" charset="0"/>
                <a:cs typeface="Times New Roman" panose="02020603050405020304" pitchFamily="18" charset="0"/>
              </a:rPr>
              <a:t>Poor dissolution → reduced absorption → low bioavailability → reduced therapeutic effect</a:t>
            </a:r>
            <a:endParaRPr lang="en-IN" dirty="0" smtClean="0">
              <a:latin typeface="Times New Roman" panose="02020603050405020304" pitchFamily="18" charset="0"/>
              <a:cs typeface="Times New Roman" panose="02020603050405020304" pitchFamily="18" charset="0"/>
            </a:endParaRPr>
          </a:p>
          <a:p>
            <a:pPr marL="0" indent="0">
              <a:buNone/>
            </a:pPr>
            <a:r>
              <a:rPr lang="en-IN" dirty="0" smtClean="0">
                <a:latin typeface="Times New Roman" panose="02020603050405020304" pitchFamily="18" charset="0"/>
                <a:cs typeface="Times New Roman" panose="02020603050405020304" pitchFamily="18" charset="0"/>
              </a:rPr>
              <a:t>Therefore, solubility enhancement techniques such as solid dispersions, nanocrystals, lipid-based systems, or </a:t>
            </a:r>
            <a:r>
              <a:rPr lang="en-IN" dirty="0" err="1" smtClean="0">
                <a:latin typeface="Times New Roman" panose="02020603050405020304" pitchFamily="18" charset="0"/>
                <a:cs typeface="Times New Roman" panose="02020603050405020304" pitchFamily="18" charset="0"/>
              </a:rPr>
              <a:t>nanocarriers</a:t>
            </a:r>
            <a:r>
              <a:rPr lang="en-IN" dirty="0" smtClean="0">
                <a:latin typeface="Times New Roman" panose="02020603050405020304" pitchFamily="18" charset="0"/>
                <a:cs typeface="Times New Roman" panose="02020603050405020304" pitchFamily="18" charset="0"/>
              </a:rPr>
              <a:t> may be required.</a:t>
            </a:r>
          </a:p>
          <a:p>
            <a:r>
              <a:rPr lang="en-IN" b="1" dirty="0" smtClean="0">
                <a:latin typeface="Times New Roman" panose="02020603050405020304" pitchFamily="18" charset="0"/>
                <a:cs typeface="Times New Roman" panose="02020603050405020304" pitchFamily="18" charset="0"/>
              </a:rPr>
              <a:t>Suitable permeability: </a:t>
            </a:r>
            <a:r>
              <a:rPr lang="en-US" dirty="0" smtClean="0">
                <a:latin typeface="Times New Roman" panose="02020603050405020304" pitchFamily="18" charset="0"/>
                <a:cs typeface="Times New Roman" panose="02020603050405020304" pitchFamily="18" charset="0"/>
              </a:rPr>
              <a:t>For many drugs, particularly orally administered drugs, the API must be capable of crossing biological membranes to reach the systemic circulation or site of action. Solubility and permeability together strongly influence drug absorption.</a:t>
            </a:r>
          </a:p>
          <a:p>
            <a:endParaRPr lang="en-IN" dirty="0" smtClean="0"/>
          </a:p>
          <a:p>
            <a:endParaRPr lang="en-US" dirty="0" smtClean="0"/>
          </a:p>
          <a:p>
            <a:endParaRPr lang="en-US" dirty="0" smtClean="0"/>
          </a:p>
          <a:p>
            <a:endParaRPr lang="en-IN" dirty="0"/>
          </a:p>
        </p:txBody>
      </p:sp>
    </p:spTree>
    <p:extLst>
      <p:ext uri="{BB962C8B-B14F-4D97-AF65-F5344CB8AC3E}">
        <p14:creationId xmlns:p14="http://schemas.microsoft.com/office/powerpoint/2010/main" val="26263440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96677"/>
            <a:ext cx="10515600" cy="1325563"/>
          </a:xfrm>
        </p:spPr>
        <p:txBody>
          <a:bodyPr>
            <a:normAutofit/>
          </a:bodyPr>
          <a:lstStyle/>
          <a:p>
            <a:r>
              <a:rPr lang="en-US" b="1" dirty="0" smtClean="0">
                <a:latin typeface="Times New Roman" panose="02020603050405020304" pitchFamily="18" charset="0"/>
                <a:cs typeface="Times New Roman" panose="02020603050405020304" pitchFamily="18" charset="0"/>
              </a:rPr>
              <a:t>Ideal Characteristics of an API</a:t>
            </a:r>
            <a:endParaRPr lang="en-IN"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233182"/>
            <a:ext cx="10515600" cy="5528345"/>
          </a:xfrm>
        </p:spPr>
        <p:txBody>
          <a:bodyPr>
            <a:normAutofit/>
          </a:bodyPr>
          <a:lstStyle/>
          <a:p>
            <a:r>
              <a:rPr lang="en-IN" b="1" dirty="0" smtClean="0">
                <a:latin typeface="Times New Roman" panose="02020603050405020304" pitchFamily="18" charset="0"/>
                <a:cs typeface="Times New Roman" panose="02020603050405020304" pitchFamily="18" charset="0"/>
              </a:rPr>
              <a:t>Good chemical stability: </a:t>
            </a:r>
            <a:r>
              <a:rPr lang="en-US" dirty="0" smtClean="0">
                <a:latin typeface="Times New Roman" panose="02020603050405020304" pitchFamily="18" charset="0"/>
                <a:cs typeface="Times New Roman" panose="02020603050405020304" pitchFamily="18" charset="0"/>
              </a:rPr>
              <a:t>An API should remain chemically stable during: Manufacturing, Processing, Packaging, Transportation and Storage. It should ideally resist degradation caused by: Heat, Light, Oxygen, Moisture, Changes in pH and Chemical degradation may result in loss of potency or formation of undesirable degradation products.</a:t>
            </a:r>
          </a:p>
          <a:p>
            <a:r>
              <a:rPr lang="en-IN" b="1" dirty="0" smtClean="0">
                <a:latin typeface="Times New Roman" panose="02020603050405020304" pitchFamily="18" charset="0"/>
                <a:cs typeface="Times New Roman" panose="02020603050405020304" pitchFamily="18" charset="0"/>
              </a:rPr>
              <a:t>Good physical stability: </a:t>
            </a:r>
            <a:r>
              <a:rPr lang="en-US" dirty="0" smtClean="0">
                <a:latin typeface="Times New Roman" panose="02020603050405020304" pitchFamily="18" charset="0"/>
                <a:cs typeface="Times New Roman" panose="02020603050405020304" pitchFamily="18" charset="0"/>
              </a:rPr>
              <a:t>The physical properties of the API should remain relatively consistent during storage and processing. Important physical properties include: Particle size, Crystal form, Polymorphism, </a:t>
            </a:r>
            <a:r>
              <a:rPr lang="en-US" dirty="0" err="1" smtClean="0">
                <a:latin typeface="Times New Roman" panose="02020603050405020304" pitchFamily="18" charset="0"/>
                <a:cs typeface="Times New Roman" panose="02020603050405020304" pitchFamily="18" charset="0"/>
              </a:rPr>
              <a:t>Hygroscopicity</a:t>
            </a:r>
            <a:r>
              <a:rPr lang="en-US" dirty="0" smtClean="0">
                <a:latin typeface="Times New Roman" panose="02020603050405020304" pitchFamily="18" charset="0"/>
                <a:cs typeface="Times New Roman" panose="02020603050405020304" pitchFamily="18" charset="0"/>
              </a:rPr>
              <a:t>, Flow properties, Density and Changes in crystal form or particle size can alter dissolution, bioavailability, and product performance.</a:t>
            </a:r>
          </a:p>
          <a:p>
            <a:r>
              <a:rPr lang="en-IN" b="1" dirty="0" smtClean="0">
                <a:latin typeface="Times New Roman" panose="02020603050405020304" pitchFamily="18" charset="0"/>
                <a:cs typeface="Times New Roman" panose="02020603050405020304" pitchFamily="18" charset="0"/>
              </a:rPr>
              <a:t>Acceptable safety profile:</a:t>
            </a:r>
            <a:r>
              <a:rPr lang="en-US" dirty="0" smtClean="0">
                <a:latin typeface="Times New Roman" panose="02020603050405020304" pitchFamily="18" charset="0"/>
                <a:cs typeface="Times New Roman" panose="02020603050405020304" pitchFamily="18" charset="0"/>
              </a:rPr>
              <a:t>Should have minimum toxicity and adverse effects at therapeutic concentrations.</a:t>
            </a:r>
          </a:p>
          <a:p>
            <a:r>
              <a:rPr lang="en-IN" b="1" dirty="0" smtClean="0">
                <a:latin typeface="Times New Roman" panose="02020603050405020304" pitchFamily="18" charset="0"/>
                <a:cs typeface="Times New Roman" panose="02020603050405020304" pitchFamily="18" charset="0"/>
              </a:rPr>
              <a:t>Good manufacturability: </a:t>
            </a:r>
            <a:r>
              <a:rPr lang="en-US" dirty="0" smtClean="0">
                <a:latin typeface="Times New Roman" panose="02020603050405020304" pitchFamily="18" charset="0"/>
                <a:cs typeface="Times New Roman" panose="02020603050405020304" pitchFamily="18" charset="0"/>
              </a:rPr>
              <a:t>The API should possess properties that allow it to be processed into the required dosage form.</a:t>
            </a:r>
          </a:p>
          <a:p>
            <a:r>
              <a:rPr lang="en-IN" b="1" dirty="0" smtClean="0">
                <a:latin typeface="Times New Roman" panose="02020603050405020304" pitchFamily="18" charset="0"/>
                <a:cs typeface="Times New Roman" panose="02020603050405020304" pitchFamily="18" charset="0"/>
              </a:rPr>
              <a:t>Compatibility with excipients: </a:t>
            </a:r>
            <a:r>
              <a:rPr lang="en-US" dirty="0" smtClean="0">
                <a:latin typeface="Times New Roman" panose="02020603050405020304" pitchFamily="18" charset="0"/>
                <a:cs typeface="Times New Roman" panose="02020603050405020304" pitchFamily="18" charset="0"/>
              </a:rPr>
              <a:t>The API should be compatible with the excipients used in the formulation.</a:t>
            </a:r>
          </a:p>
          <a:p>
            <a:r>
              <a:rPr lang="en-IN" b="1" dirty="0" smtClean="0">
                <a:latin typeface="Times New Roman" panose="02020603050405020304" pitchFamily="18" charset="0"/>
                <a:cs typeface="Times New Roman" panose="02020603050405020304" pitchFamily="18" charset="0"/>
              </a:rPr>
              <a:t>Reproducible purity and quality:</a:t>
            </a:r>
            <a:r>
              <a:rPr lang="en-US" dirty="0" smtClean="0">
                <a:latin typeface="Times New Roman" panose="02020603050405020304" pitchFamily="18" charset="0"/>
                <a:cs typeface="Times New Roman" panose="02020603050405020304" pitchFamily="18" charset="0"/>
              </a:rPr>
              <a:t>Should meet established pharmaceutical quality standards.</a:t>
            </a:r>
            <a:endParaRPr lang="en-US" b="1" dirty="0" smtClean="0">
              <a:latin typeface="Times New Roman" panose="02020603050405020304" pitchFamily="18" charset="0"/>
              <a:cs typeface="Times New Roman" panose="02020603050405020304" pitchFamily="18" charset="0"/>
            </a:endParaRPr>
          </a:p>
          <a:p>
            <a:endParaRPr lang="en-IN" dirty="0"/>
          </a:p>
        </p:txBody>
      </p:sp>
    </p:spTree>
    <p:extLst>
      <p:ext uri="{BB962C8B-B14F-4D97-AF65-F5344CB8AC3E}">
        <p14:creationId xmlns:p14="http://schemas.microsoft.com/office/powerpoint/2010/main" val="5679764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96677"/>
            <a:ext cx="10515600" cy="1325563"/>
          </a:xfrm>
        </p:spPr>
        <p:txBody>
          <a:bodyPr/>
          <a:lstStyle/>
          <a:p>
            <a:r>
              <a:rPr lang="en-IN" b="1" dirty="0" smtClean="0">
                <a:latin typeface="Times New Roman" panose="02020603050405020304" pitchFamily="18" charset="0"/>
                <a:cs typeface="Times New Roman" panose="02020603050405020304" pitchFamily="18" charset="0"/>
              </a:rPr>
              <a:t>Importance of APIs</a:t>
            </a:r>
            <a:endParaRPr lang="en-IN"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191236"/>
            <a:ext cx="10515600" cy="5666763"/>
          </a:xfrm>
        </p:spPr>
        <p:txBody>
          <a:bodyPr>
            <a:normAutofit lnSpcReduction="10000"/>
          </a:bodyPr>
          <a:lstStyle/>
          <a:p>
            <a:pPr marL="0" indent="0">
              <a:buNone/>
            </a:pPr>
            <a:r>
              <a:rPr lang="en-US" dirty="0" smtClean="0">
                <a:latin typeface="Times New Roman" panose="02020603050405020304" pitchFamily="18" charset="0"/>
                <a:cs typeface="Times New Roman" panose="02020603050405020304" pitchFamily="18" charset="0"/>
              </a:rPr>
              <a:t>The API is the </a:t>
            </a:r>
            <a:r>
              <a:rPr lang="en-US" b="1" dirty="0" smtClean="0">
                <a:latin typeface="Times New Roman" panose="02020603050405020304" pitchFamily="18" charset="0"/>
                <a:cs typeface="Times New Roman" panose="02020603050405020304" pitchFamily="18" charset="0"/>
              </a:rPr>
              <a:t>core therapeutic component</a:t>
            </a:r>
            <a:r>
              <a:rPr lang="en-US" dirty="0" smtClean="0">
                <a:latin typeface="Times New Roman" panose="02020603050405020304" pitchFamily="18" charset="0"/>
                <a:cs typeface="Times New Roman" panose="02020603050405020304" pitchFamily="18" charset="0"/>
              </a:rPr>
              <a:t> of a pharmaceutical product.</a:t>
            </a:r>
          </a:p>
          <a:p>
            <a:r>
              <a:rPr lang="en-IN" b="1" dirty="0" smtClean="0">
                <a:latin typeface="Times New Roman" panose="02020603050405020304" pitchFamily="18" charset="0"/>
                <a:cs typeface="Times New Roman" panose="02020603050405020304" pitchFamily="18" charset="0"/>
              </a:rPr>
              <a:t>Provides therapeutic activity: </a:t>
            </a:r>
            <a:r>
              <a:rPr lang="en-US" dirty="0" smtClean="0">
                <a:latin typeface="Times New Roman" panose="02020603050405020304" pitchFamily="18" charset="0"/>
                <a:cs typeface="Times New Roman" panose="02020603050405020304" pitchFamily="18" charset="0"/>
              </a:rPr>
              <a:t>The primary function of an API is to produce the intended therapeutic response.</a:t>
            </a:r>
          </a:p>
          <a:p>
            <a:pPr marL="0" indent="0">
              <a:buNone/>
            </a:pPr>
            <a:r>
              <a:rPr lang="en-US" dirty="0" smtClean="0">
                <a:latin typeface="Times New Roman" panose="02020603050405020304" pitchFamily="18" charset="0"/>
                <a:cs typeface="Times New Roman" panose="02020603050405020304" pitchFamily="18" charset="0"/>
              </a:rPr>
              <a:t>For example:</a:t>
            </a:r>
          </a:p>
          <a:p>
            <a:pPr marL="0" indent="0">
              <a:buNone/>
            </a:pPr>
            <a:r>
              <a:rPr lang="en-US" b="1" dirty="0" smtClean="0">
                <a:latin typeface="Times New Roman" panose="02020603050405020304" pitchFamily="18" charset="0"/>
                <a:cs typeface="Times New Roman" panose="02020603050405020304" pitchFamily="18" charset="0"/>
              </a:rPr>
              <a:t>Metformin → reduces blood glucose</a:t>
            </a:r>
            <a:endParaRPr lang="en-US" dirty="0" smtClean="0">
              <a:latin typeface="Times New Roman" panose="02020603050405020304" pitchFamily="18" charset="0"/>
              <a:cs typeface="Times New Roman" panose="02020603050405020304" pitchFamily="18" charset="0"/>
            </a:endParaRPr>
          </a:p>
          <a:p>
            <a:pPr marL="0" indent="0">
              <a:buNone/>
            </a:pPr>
            <a:r>
              <a:rPr lang="en-US" b="1" dirty="0" smtClean="0">
                <a:latin typeface="Times New Roman" panose="02020603050405020304" pitchFamily="18" charset="0"/>
                <a:cs typeface="Times New Roman" panose="02020603050405020304" pitchFamily="18" charset="0"/>
              </a:rPr>
              <a:t>Paracetamol → reduces pain and fever</a:t>
            </a:r>
            <a:endParaRPr lang="en-US" dirty="0" smtClean="0">
              <a:latin typeface="Times New Roman" panose="02020603050405020304" pitchFamily="18" charset="0"/>
              <a:cs typeface="Times New Roman" panose="02020603050405020304" pitchFamily="18" charset="0"/>
            </a:endParaRPr>
          </a:p>
          <a:p>
            <a:r>
              <a:rPr lang="en-IN" b="1" dirty="0" smtClean="0">
                <a:latin typeface="Times New Roman" panose="02020603050405020304" pitchFamily="18" charset="0"/>
                <a:cs typeface="Times New Roman" panose="02020603050405020304" pitchFamily="18" charset="0"/>
              </a:rPr>
              <a:t>Determines dose: </a:t>
            </a:r>
            <a:r>
              <a:rPr lang="en-US" dirty="0" smtClean="0">
                <a:latin typeface="Times New Roman" panose="02020603050405020304" pitchFamily="18" charset="0"/>
                <a:cs typeface="Times New Roman" panose="02020603050405020304" pitchFamily="18" charset="0"/>
              </a:rPr>
              <a:t>The potency and pharmacological properties of an API influence the amount required in the dosage form.</a:t>
            </a:r>
          </a:p>
          <a:p>
            <a:r>
              <a:rPr lang="en-IN" b="1" dirty="0" smtClean="0">
                <a:latin typeface="Times New Roman" panose="02020603050405020304" pitchFamily="18" charset="0"/>
                <a:cs typeface="Times New Roman" panose="02020603050405020304" pitchFamily="18" charset="0"/>
              </a:rPr>
              <a:t>Influences bioavailability: </a:t>
            </a:r>
            <a:r>
              <a:rPr lang="en-US" dirty="0" smtClean="0">
                <a:latin typeface="Times New Roman" panose="02020603050405020304" pitchFamily="18" charset="0"/>
                <a:cs typeface="Times New Roman" panose="02020603050405020304" pitchFamily="18" charset="0"/>
              </a:rPr>
              <a:t>Physicochemical properties such as: Solubility, </a:t>
            </a:r>
            <a:r>
              <a:rPr lang="en-US" dirty="0" err="1" smtClean="0">
                <a:latin typeface="Times New Roman" panose="02020603050405020304" pitchFamily="18" charset="0"/>
                <a:cs typeface="Times New Roman" panose="02020603050405020304" pitchFamily="18" charset="0"/>
              </a:rPr>
              <a:t>Lipophilicity</a:t>
            </a:r>
            <a:r>
              <a:rPr lang="en-US" dirty="0" smtClean="0">
                <a:latin typeface="Times New Roman" panose="02020603050405020304" pitchFamily="18" charset="0"/>
                <a:cs typeface="Times New Roman" panose="02020603050405020304" pitchFamily="18" charset="0"/>
              </a:rPr>
              <a:t>, Particle size, Crystal form and Permeability can influence the amount of drug reaching systemic circulation.</a:t>
            </a:r>
          </a:p>
          <a:p>
            <a:r>
              <a:rPr lang="en-IN" b="1" dirty="0" smtClean="0">
                <a:latin typeface="Times New Roman" panose="02020603050405020304" pitchFamily="18" charset="0"/>
                <a:cs typeface="Times New Roman" panose="02020603050405020304" pitchFamily="18" charset="0"/>
              </a:rPr>
              <a:t>Determines pharmacokinetic behaviour: </a:t>
            </a:r>
            <a:r>
              <a:rPr lang="en-US" dirty="0" smtClean="0">
                <a:latin typeface="Times New Roman" panose="02020603050405020304" pitchFamily="18" charset="0"/>
                <a:cs typeface="Times New Roman" panose="02020603050405020304" pitchFamily="18" charset="0"/>
              </a:rPr>
              <a:t>The API determines important pharmacokinetic characteristics such as: Absorption, Distribution, Metabolism and Excretion. These factors influence the onset, intensity, and duration of therapeutic action.</a:t>
            </a:r>
          </a:p>
          <a:p>
            <a:r>
              <a:rPr lang="en-IN" b="1" dirty="0" smtClean="0">
                <a:latin typeface="Times New Roman" panose="02020603050405020304" pitchFamily="18" charset="0"/>
                <a:cs typeface="Times New Roman" panose="02020603050405020304" pitchFamily="18" charset="0"/>
              </a:rPr>
              <a:t>Determines formulation strategy:</a:t>
            </a:r>
            <a:r>
              <a:rPr lang="en-US" dirty="0" smtClean="0">
                <a:latin typeface="Times New Roman" panose="02020603050405020304" pitchFamily="18" charset="0"/>
                <a:cs typeface="Times New Roman" panose="02020603050405020304" pitchFamily="18" charset="0"/>
              </a:rPr>
              <a:t>The physicochemical characteristics of an API determine whether a formulation may require: Solubility enhancement, Sustained release, Controlled release, Enteric coating, Nanotechnology, Lipid-based delivery, Transdermal delivery and Targeted drug delivery. Thus, API properties are central to formulation development.</a:t>
            </a:r>
          </a:p>
          <a:p>
            <a:endParaRPr lang="en-US" b="1" dirty="0" smtClean="0"/>
          </a:p>
          <a:p>
            <a:endParaRPr lang="en-US" b="1" dirty="0" smtClean="0"/>
          </a:p>
          <a:p>
            <a:endParaRPr lang="en-IN" dirty="0"/>
          </a:p>
        </p:txBody>
      </p:sp>
    </p:spTree>
    <p:extLst>
      <p:ext uri="{BB962C8B-B14F-4D97-AF65-F5344CB8AC3E}">
        <p14:creationId xmlns:p14="http://schemas.microsoft.com/office/powerpoint/2010/main" val="24552068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latin typeface="Times New Roman" panose="02020603050405020304" pitchFamily="18" charset="0"/>
                <a:cs typeface="Times New Roman" panose="02020603050405020304" pitchFamily="18" charset="0"/>
              </a:rPr>
              <a:t>Excipients</a:t>
            </a:r>
            <a:endParaRPr lang="en-IN"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r>
              <a:rPr lang="en-US" dirty="0" smtClean="0">
                <a:latin typeface="Times New Roman" panose="02020603050405020304" pitchFamily="18" charset="0"/>
                <a:cs typeface="Times New Roman" panose="02020603050405020304" pitchFamily="18" charset="0"/>
              </a:rPr>
              <a:t>Excipients are substances other than the API that are intentionally added to a pharmaceutical formulation to assist in </a:t>
            </a:r>
            <a:r>
              <a:rPr lang="en-US" b="1" dirty="0" smtClean="0">
                <a:latin typeface="Times New Roman" panose="02020603050405020304" pitchFamily="18" charset="0"/>
                <a:cs typeface="Times New Roman" panose="02020603050405020304" pitchFamily="18" charset="0"/>
              </a:rPr>
              <a:t>manufacturing, stability, drug release, administration, appearance, preservation, or patient acceptability</a:t>
            </a:r>
            <a:r>
              <a:rPr lang="en-US" dirty="0" smtClean="0">
                <a:latin typeface="Times New Roman" panose="02020603050405020304" pitchFamily="18" charset="0"/>
                <a:cs typeface="Times New Roman" panose="02020603050405020304" pitchFamily="18" charset="0"/>
              </a:rPr>
              <a:t>.</a:t>
            </a:r>
          </a:p>
          <a:p>
            <a:r>
              <a:rPr lang="en-IN" dirty="0" smtClean="0">
                <a:latin typeface="Times New Roman" panose="02020603050405020304" pitchFamily="18" charset="0"/>
                <a:cs typeface="Times New Roman" panose="02020603050405020304" pitchFamily="18" charset="0"/>
              </a:rPr>
              <a:t>Excipients are generally not intended to provide the primary therapeutic effect.</a:t>
            </a:r>
          </a:p>
          <a:p>
            <a:r>
              <a:rPr lang="en-IN" b="1" dirty="0" smtClean="0">
                <a:latin typeface="Times New Roman" panose="02020603050405020304" pitchFamily="18" charset="0"/>
                <a:cs typeface="Times New Roman" panose="02020603050405020304" pitchFamily="18" charset="0"/>
              </a:rPr>
              <a:t>Examples:</a:t>
            </a:r>
            <a:r>
              <a:rPr lang="en-IN" dirty="0" smtClean="0">
                <a:latin typeface="Times New Roman" panose="02020603050405020304" pitchFamily="18" charset="0"/>
                <a:cs typeface="Times New Roman" panose="02020603050405020304" pitchFamily="18" charset="0"/>
              </a:rPr>
              <a:t> Lactose, microcrystalline cellulose, starch, magnesium stearate, talc, povidone, sodium starch </a:t>
            </a:r>
            <a:r>
              <a:rPr lang="en-IN" dirty="0" err="1" smtClean="0">
                <a:latin typeface="Times New Roman" panose="02020603050405020304" pitchFamily="18" charset="0"/>
                <a:cs typeface="Times New Roman" panose="02020603050405020304" pitchFamily="18" charset="0"/>
              </a:rPr>
              <a:t>glycolate</a:t>
            </a:r>
            <a:r>
              <a:rPr lang="en-IN" dirty="0" smtClean="0">
                <a:latin typeface="Times New Roman" panose="02020603050405020304" pitchFamily="18" charset="0"/>
                <a:cs typeface="Times New Roman" panose="02020603050405020304" pitchFamily="18" charset="0"/>
              </a:rPr>
              <a:t>, preservatives, sweeteners, and colouring agents.</a:t>
            </a:r>
          </a:p>
          <a:p>
            <a:endParaRPr lang="en-IN" dirty="0"/>
          </a:p>
        </p:txBody>
      </p:sp>
    </p:spTree>
    <p:extLst>
      <p:ext uri="{BB962C8B-B14F-4D97-AF65-F5344CB8AC3E}">
        <p14:creationId xmlns:p14="http://schemas.microsoft.com/office/powerpoint/2010/main" val="27205140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9899"/>
            <a:ext cx="10515600" cy="1325563"/>
          </a:xfrm>
        </p:spPr>
        <p:txBody>
          <a:bodyPr>
            <a:normAutofit/>
          </a:bodyPr>
          <a:lstStyle/>
          <a:p>
            <a:r>
              <a:rPr lang="en-IN" b="1" dirty="0" smtClean="0">
                <a:latin typeface="Times New Roman" panose="02020603050405020304" pitchFamily="18" charset="0"/>
                <a:cs typeface="Times New Roman" panose="02020603050405020304" pitchFamily="18" charset="0"/>
              </a:rPr>
              <a:t>Ideal Characteristics of Excipients</a:t>
            </a:r>
            <a:endParaRPr lang="en-IN"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048624"/>
            <a:ext cx="10515600" cy="5662569"/>
          </a:xfrm>
        </p:spPr>
        <p:txBody>
          <a:bodyPr>
            <a:normAutofit fontScale="92500" lnSpcReduction="20000"/>
          </a:bodyPr>
          <a:lstStyle/>
          <a:p>
            <a:pPr marL="0" indent="0">
              <a:buNone/>
            </a:pPr>
            <a:r>
              <a:rPr lang="en-US" dirty="0" smtClean="0">
                <a:latin typeface="Times New Roman" panose="02020603050405020304" pitchFamily="18" charset="0"/>
                <a:cs typeface="Times New Roman" panose="02020603050405020304" pitchFamily="18" charset="0"/>
              </a:rPr>
              <a:t>An ideal excipient should possess the following characteristics.</a:t>
            </a:r>
          </a:p>
          <a:p>
            <a:r>
              <a:rPr lang="en-US" b="1" dirty="0" smtClean="0">
                <a:latin typeface="Times New Roman" panose="02020603050405020304" pitchFamily="18" charset="0"/>
                <a:cs typeface="Times New Roman" panose="02020603050405020304" pitchFamily="18" charset="0"/>
              </a:rPr>
              <a:t>Safety: </a:t>
            </a:r>
            <a:r>
              <a:rPr lang="en-US" dirty="0" smtClean="0">
                <a:latin typeface="Times New Roman" panose="02020603050405020304" pitchFamily="18" charset="0"/>
                <a:cs typeface="Times New Roman" panose="02020603050405020304" pitchFamily="18" charset="0"/>
              </a:rPr>
              <a:t>The excipient should be safe at the concentration used in the formulation and should have an acceptable toxicological profile.</a:t>
            </a:r>
          </a:p>
          <a:p>
            <a:r>
              <a:rPr lang="en-IN" b="1" dirty="0" smtClean="0">
                <a:latin typeface="Times New Roman" panose="02020603050405020304" pitchFamily="18" charset="0"/>
                <a:cs typeface="Times New Roman" panose="02020603050405020304" pitchFamily="18" charset="0"/>
              </a:rPr>
              <a:t>Non-reactivity: </a:t>
            </a:r>
            <a:r>
              <a:rPr lang="en-US" dirty="0" smtClean="0">
                <a:latin typeface="Times New Roman" panose="02020603050405020304" pitchFamily="18" charset="0"/>
                <a:cs typeface="Times New Roman" panose="02020603050405020304" pitchFamily="18" charset="0"/>
              </a:rPr>
              <a:t>It should not chemically react with: API, Other excipients and Packaging materials, unless such interaction is specifically intended.</a:t>
            </a:r>
          </a:p>
          <a:p>
            <a:r>
              <a:rPr lang="en-IN" b="1" dirty="0" smtClean="0">
                <a:latin typeface="Times New Roman" panose="02020603050405020304" pitchFamily="18" charset="0"/>
                <a:cs typeface="Times New Roman" panose="02020603050405020304" pitchFamily="18" charset="0"/>
              </a:rPr>
              <a:t>Good stability: </a:t>
            </a:r>
            <a:r>
              <a:rPr lang="en-US" dirty="0" smtClean="0">
                <a:latin typeface="Times New Roman" panose="02020603050405020304" pitchFamily="18" charset="0"/>
                <a:cs typeface="Times New Roman" panose="02020603050405020304" pitchFamily="18" charset="0"/>
              </a:rPr>
              <a:t>The excipient should remain stable throughout the product's shelf life. It should preferably resist: Oxidation, Hydrolysis, Light-induced degradation and Temperature-related degradation.</a:t>
            </a:r>
          </a:p>
          <a:p>
            <a:r>
              <a:rPr lang="en-IN" b="1" dirty="0" smtClean="0">
                <a:latin typeface="Times New Roman" panose="02020603050405020304" pitchFamily="18" charset="0"/>
                <a:cs typeface="Times New Roman" panose="02020603050405020304" pitchFamily="18" charset="0"/>
              </a:rPr>
              <a:t>Compatibility:</a:t>
            </a:r>
            <a:r>
              <a:rPr lang="en-IN"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Compatibility between the API and excipients is extremely important.</a:t>
            </a:r>
          </a:p>
          <a:p>
            <a:pPr marL="0" indent="0">
              <a:buNone/>
            </a:pPr>
            <a:r>
              <a:rPr lang="en-US" dirty="0" smtClean="0">
                <a:latin typeface="Times New Roman" panose="02020603050405020304" pitchFamily="18" charset="0"/>
                <a:cs typeface="Times New Roman" panose="02020603050405020304" pitchFamily="18" charset="0"/>
              </a:rPr>
              <a:t>For example:</a:t>
            </a:r>
          </a:p>
          <a:p>
            <a:pPr marL="0" indent="0">
              <a:buNone/>
            </a:pPr>
            <a:r>
              <a:rPr lang="en-US" b="1" dirty="0" smtClean="0">
                <a:latin typeface="Times New Roman" panose="02020603050405020304" pitchFamily="18" charset="0"/>
                <a:cs typeface="Times New Roman" panose="02020603050405020304" pitchFamily="18" charset="0"/>
              </a:rPr>
              <a:t>API + incompatible excipient → degradation → reduced potency → poor product quality</a:t>
            </a:r>
            <a:endParaRPr lang="en-US" dirty="0" smtClean="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Therefore, compatibility studies are an important part of </a:t>
            </a:r>
            <a:r>
              <a:rPr lang="en-US" dirty="0" err="1" smtClean="0">
                <a:latin typeface="Times New Roman" panose="02020603050405020304" pitchFamily="18" charset="0"/>
                <a:cs typeface="Times New Roman" panose="02020603050405020304" pitchFamily="18" charset="0"/>
              </a:rPr>
              <a:t>preformulation</a:t>
            </a:r>
            <a:r>
              <a:rPr lang="en-US" dirty="0" smtClean="0">
                <a:latin typeface="Times New Roman" panose="02020603050405020304" pitchFamily="18" charset="0"/>
                <a:cs typeface="Times New Roman" panose="02020603050405020304" pitchFamily="18" charset="0"/>
              </a:rPr>
              <a:t>.</a:t>
            </a:r>
          </a:p>
          <a:p>
            <a:r>
              <a:rPr lang="en-IN" b="1" dirty="0" smtClean="0">
                <a:latin typeface="Times New Roman" panose="02020603050405020304" pitchFamily="18" charset="0"/>
                <a:cs typeface="Times New Roman" panose="02020603050405020304" pitchFamily="18" charset="0"/>
              </a:rPr>
              <a:t>Functional effectiveness: </a:t>
            </a:r>
            <a:r>
              <a:rPr lang="en-US" dirty="0" smtClean="0">
                <a:latin typeface="Times New Roman" panose="02020603050405020304" pitchFamily="18" charset="0"/>
                <a:cs typeface="Times New Roman" panose="02020603050405020304" pitchFamily="18" charset="0"/>
              </a:rPr>
              <a:t>An excipient should perform its intended function effectively.</a:t>
            </a:r>
          </a:p>
          <a:p>
            <a:pPr marL="0" indent="0">
              <a:buNone/>
            </a:pPr>
            <a:r>
              <a:rPr lang="en-US" dirty="0" smtClean="0">
                <a:latin typeface="Times New Roman" panose="02020603050405020304" pitchFamily="18" charset="0"/>
                <a:cs typeface="Times New Roman" panose="02020603050405020304" pitchFamily="18" charset="0"/>
              </a:rPr>
              <a:t>For example:</a:t>
            </a:r>
          </a:p>
          <a:p>
            <a:pPr marL="0" indent="0">
              <a:buNone/>
            </a:pPr>
            <a:r>
              <a:rPr lang="en-US" dirty="0" smtClean="0">
                <a:latin typeface="Times New Roman" panose="02020603050405020304" pitchFamily="18" charset="0"/>
                <a:cs typeface="Times New Roman" panose="02020603050405020304" pitchFamily="18" charset="0"/>
              </a:rPr>
              <a:t>A binder should provide adequate binding. </a:t>
            </a:r>
          </a:p>
          <a:p>
            <a:pPr marL="0" indent="0">
              <a:buNone/>
            </a:pPr>
            <a:r>
              <a:rPr lang="en-US" dirty="0" smtClean="0">
                <a:latin typeface="Times New Roman" panose="02020603050405020304" pitchFamily="18" charset="0"/>
                <a:cs typeface="Times New Roman" panose="02020603050405020304" pitchFamily="18" charset="0"/>
              </a:rPr>
              <a:t>A </a:t>
            </a:r>
            <a:r>
              <a:rPr lang="en-US" dirty="0" err="1" smtClean="0">
                <a:latin typeface="Times New Roman" panose="02020603050405020304" pitchFamily="18" charset="0"/>
                <a:cs typeface="Times New Roman" panose="02020603050405020304" pitchFamily="18" charset="0"/>
              </a:rPr>
              <a:t>disintegrant</a:t>
            </a:r>
            <a:r>
              <a:rPr lang="en-US" dirty="0" smtClean="0">
                <a:latin typeface="Times New Roman" panose="02020603050405020304" pitchFamily="18" charset="0"/>
                <a:cs typeface="Times New Roman" panose="02020603050405020304" pitchFamily="18" charset="0"/>
              </a:rPr>
              <a:t> should facilitate tablet breakup. </a:t>
            </a:r>
          </a:p>
          <a:p>
            <a:pPr marL="0" indent="0">
              <a:buNone/>
            </a:pPr>
            <a:r>
              <a:rPr lang="en-US" dirty="0" smtClean="0">
                <a:latin typeface="Times New Roman" panose="02020603050405020304" pitchFamily="18" charset="0"/>
                <a:cs typeface="Times New Roman" panose="02020603050405020304" pitchFamily="18" charset="0"/>
              </a:rPr>
              <a:t>A lubricant should reduce friction. </a:t>
            </a:r>
          </a:p>
          <a:p>
            <a:pPr marL="0" indent="0">
              <a:buNone/>
            </a:pPr>
            <a:r>
              <a:rPr lang="en-US" dirty="0" smtClean="0">
                <a:latin typeface="Times New Roman" panose="02020603050405020304" pitchFamily="18" charset="0"/>
                <a:cs typeface="Times New Roman" panose="02020603050405020304" pitchFamily="18" charset="0"/>
              </a:rPr>
              <a:t>A preservative should provide adequate antimicrobial protection.</a:t>
            </a:r>
          </a:p>
          <a:p>
            <a:endParaRPr lang="en-US" dirty="0" smtClean="0"/>
          </a:p>
          <a:p>
            <a:endParaRPr lang="en-US" dirty="0" smtClean="0"/>
          </a:p>
          <a:p>
            <a:endParaRPr lang="en-US" dirty="0" smtClean="0"/>
          </a:p>
          <a:p>
            <a:endParaRPr lang="en-US" b="1" dirty="0" smtClean="0"/>
          </a:p>
          <a:p>
            <a:endParaRPr lang="en-IN" dirty="0"/>
          </a:p>
        </p:txBody>
      </p:sp>
    </p:spTree>
    <p:extLst>
      <p:ext uri="{BB962C8B-B14F-4D97-AF65-F5344CB8AC3E}">
        <p14:creationId xmlns:p14="http://schemas.microsoft.com/office/powerpoint/2010/main" val="23643075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normAutofit/>
          </a:bodyPr>
          <a:lstStyle/>
          <a:p>
            <a:r>
              <a:rPr lang="en-IN" b="1" dirty="0" smtClean="0">
                <a:latin typeface="Times New Roman" panose="02020603050405020304" pitchFamily="18" charset="0"/>
                <a:cs typeface="Times New Roman" panose="02020603050405020304" pitchFamily="18" charset="0"/>
              </a:rPr>
              <a:t>Ideal Characteristics of Excipients</a:t>
            </a:r>
            <a:endParaRPr lang="en-IN" dirty="0"/>
          </a:p>
        </p:txBody>
      </p:sp>
      <p:sp>
        <p:nvSpPr>
          <p:cNvPr id="3" name="Content Placeholder 2"/>
          <p:cNvSpPr>
            <a:spLocks noGrp="1"/>
          </p:cNvSpPr>
          <p:nvPr>
            <p:ph idx="1"/>
          </p:nvPr>
        </p:nvSpPr>
        <p:spPr>
          <a:xfrm>
            <a:off x="838200" y="1132514"/>
            <a:ext cx="10515600" cy="5044449"/>
          </a:xfrm>
        </p:spPr>
        <p:txBody>
          <a:bodyPr>
            <a:normAutofit/>
          </a:bodyPr>
          <a:lstStyle/>
          <a:p>
            <a:r>
              <a:rPr lang="en-IN" b="1" dirty="0" smtClean="0">
                <a:latin typeface="Times New Roman" panose="02020603050405020304" pitchFamily="18" charset="0"/>
                <a:cs typeface="Times New Roman" panose="02020603050405020304" pitchFamily="18" charset="0"/>
              </a:rPr>
              <a:t>Good manufacturability: </a:t>
            </a:r>
            <a:r>
              <a:rPr lang="en-US" dirty="0" smtClean="0">
                <a:latin typeface="Times New Roman" panose="02020603050405020304" pitchFamily="18" charset="0"/>
                <a:cs typeface="Times New Roman" panose="02020603050405020304" pitchFamily="18" charset="0"/>
              </a:rPr>
              <a:t>The excipient should facilitate manufacturing operations such as: Mixing, Granulation, Compression, Coating, Filling and Packaging</a:t>
            </a:r>
          </a:p>
          <a:p>
            <a:r>
              <a:rPr lang="en-IN" b="1" dirty="0" smtClean="0">
                <a:latin typeface="Times New Roman" panose="02020603050405020304" pitchFamily="18" charset="0"/>
                <a:cs typeface="Times New Roman" panose="02020603050405020304" pitchFamily="18" charset="0"/>
              </a:rPr>
              <a:t>Reproducible quality:</a:t>
            </a:r>
            <a:r>
              <a:rPr lang="en-US" dirty="0" smtClean="0">
                <a:latin typeface="Times New Roman" panose="02020603050405020304" pitchFamily="18" charset="0"/>
                <a:cs typeface="Times New Roman" panose="02020603050405020304" pitchFamily="18" charset="0"/>
              </a:rPr>
              <a:t>The physical and chemical properties of an excipient should be consistent from batch to batch.</a:t>
            </a:r>
          </a:p>
          <a:p>
            <a:r>
              <a:rPr lang="en-IN" b="1" dirty="0" smtClean="0">
                <a:latin typeface="Times New Roman" panose="02020603050405020304" pitchFamily="18" charset="0"/>
                <a:cs typeface="Times New Roman" panose="02020603050405020304" pitchFamily="18" charset="0"/>
              </a:rPr>
              <a:t>Acceptable organoleptic properties: </a:t>
            </a:r>
            <a:r>
              <a:rPr lang="en-US" dirty="0" smtClean="0">
                <a:latin typeface="Times New Roman" panose="02020603050405020304" pitchFamily="18" charset="0"/>
                <a:cs typeface="Times New Roman" panose="02020603050405020304" pitchFamily="18" charset="0"/>
              </a:rPr>
              <a:t>For oral formulations, excipients should preferably have acceptable: Taste, </a:t>
            </a:r>
            <a:r>
              <a:rPr lang="en-US" dirty="0" err="1" smtClean="0">
                <a:latin typeface="Times New Roman" panose="02020603050405020304" pitchFamily="18" charset="0"/>
                <a:cs typeface="Times New Roman" panose="02020603050405020304" pitchFamily="18" charset="0"/>
              </a:rPr>
              <a:t>Odour</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Colour</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and Mouthfeel. This is particularly important for pediatric and geriatric formulations.</a:t>
            </a:r>
          </a:p>
          <a:p>
            <a:r>
              <a:rPr lang="en-IN" b="1" dirty="0" smtClean="0">
                <a:latin typeface="Times New Roman" panose="02020603050405020304" pitchFamily="18" charset="0"/>
                <a:cs typeface="Times New Roman" panose="02020603050405020304" pitchFamily="18" charset="0"/>
              </a:rPr>
              <a:t>Regulatory acceptability: </a:t>
            </a:r>
            <a:r>
              <a:rPr lang="en-US" dirty="0" smtClean="0">
                <a:latin typeface="Times New Roman" panose="02020603050405020304" pitchFamily="18" charset="0"/>
                <a:cs typeface="Times New Roman" panose="02020603050405020304" pitchFamily="18" charset="0"/>
              </a:rPr>
              <a:t>Excipients should comply with applicable pharmaceutical quality and regulatory requirements.</a:t>
            </a:r>
          </a:p>
          <a:p>
            <a:r>
              <a:rPr lang="en-IN" b="1" dirty="0" smtClean="0">
                <a:latin typeface="Times New Roman" panose="02020603050405020304" pitchFamily="18" charset="0"/>
                <a:cs typeface="Times New Roman" panose="02020603050405020304" pitchFamily="18" charset="0"/>
              </a:rPr>
              <a:t>Economic feasibility: </a:t>
            </a:r>
            <a:r>
              <a:rPr lang="en-US" dirty="0" smtClean="0">
                <a:latin typeface="Times New Roman" panose="02020603050405020304" pitchFamily="18" charset="0"/>
                <a:cs typeface="Times New Roman" panose="02020603050405020304" pitchFamily="18" charset="0"/>
              </a:rPr>
              <a:t>The excipient should ideally be: Readily available, Affordable, Easy to process and Suitable for large-scale production.</a:t>
            </a:r>
          </a:p>
          <a:p>
            <a:endParaRPr lang="en-IN" b="1" dirty="0"/>
          </a:p>
        </p:txBody>
      </p:sp>
    </p:spTree>
    <p:extLst>
      <p:ext uri="{BB962C8B-B14F-4D97-AF65-F5344CB8AC3E}">
        <p14:creationId xmlns:p14="http://schemas.microsoft.com/office/powerpoint/2010/main" val="20795394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r>
              <a:rPr lang="en-IN" b="1" dirty="0" smtClean="0">
                <a:latin typeface="Times New Roman" panose="02020603050405020304" pitchFamily="18" charset="0"/>
                <a:cs typeface="Times New Roman" panose="02020603050405020304" pitchFamily="18" charset="0"/>
              </a:rPr>
              <a:t>Importance of Excipients</a:t>
            </a:r>
            <a:endParaRPr lang="en-IN"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023456"/>
            <a:ext cx="10515600" cy="5629013"/>
          </a:xfrm>
        </p:spPr>
        <p:txBody>
          <a:bodyPr>
            <a:normAutofit/>
          </a:bodyPr>
          <a:lstStyle/>
          <a:p>
            <a:pPr marL="0" indent="0">
              <a:buNone/>
            </a:pPr>
            <a:r>
              <a:rPr lang="en-US" dirty="0" smtClean="0">
                <a:latin typeface="Times New Roman" panose="02020603050405020304" pitchFamily="18" charset="0"/>
                <a:cs typeface="Times New Roman" panose="02020603050405020304" pitchFamily="18" charset="0"/>
              </a:rPr>
              <a:t>Excipients play a much greater role than simply "adding bulk" to a formulation.</a:t>
            </a:r>
          </a:p>
          <a:p>
            <a:r>
              <a:rPr lang="en-IN" b="1" dirty="0" smtClean="0">
                <a:latin typeface="Times New Roman" panose="02020603050405020304" pitchFamily="18" charset="0"/>
                <a:cs typeface="Times New Roman" panose="02020603050405020304" pitchFamily="18" charset="0"/>
              </a:rPr>
              <a:t>Improve manufacturing:</a:t>
            </a:r>
            <a:r>
              <a:rPr lang="en-US" dirty="0" smtClean="0">
                <a:latin typeface="Times New Roman" panose="02020603050405020304" pitchFamily="18" charset="0"/>
                <a:cs typeface="Times New Roman" panose="02020603050405020304" pitchFamily="18" charset="0"/>
              </a:rPr>
              <a:t>Many APIs cannot be directly compressed into tablets because they may have poor flow or poor compressibility. Excipients can improve these properties.</a:t>
            </a:r>
          </a:p>
          <a:p>
            <a:pPr marL="0" indent="0">
              <a:buNone/>
            </a:pPr>
            <a:r>
              <a:rPr lang="en-US" dirty="0" smtClean="0">
                <a:latin typeface="Times New Roman" panose="02020603050405020304" pitchFamily="18" charset="0"/>
                <a:cs typeface="Times New Roman" panose="02020603050405020304" pitchFamily="18" charset="0"/>
              </a:rPr>
              <a:t>For example:</a:t>
            </a:r>
          </a:p>
          <a:p>
            <a:pPr marL="0" indent="0">
              <a:buNone/>
            </a:pPr>
            <a:r>
              <a:rPr lang="en-US" b="1" dirty="0" smtClean="0">
                <a:latin typeface="Times New Roman" panose="02020603050405020304" pitchFamily="18" charset="0"/>
                <a:cs typeface="Times New Roman" panose="02020603050405020304" pitchFamily="18" charset="0"/>
              </a:rPr>
              <a:t>API + diluent + binder + lubricant → suitable tablet formulation</a:t>
            </a:r>
          </a:p>
          <a:p>
            <a:r>
              <a:rPr lang="en-IN" b="1" dirty="0" smtClean="0">
                <a:latin typeface="Times New Roman" panose="02020603050405020304" pitchFamily="18" charset="0"/>
                <a:cs typeface="Times New Roman" panose="02020603050405020304" pitchFamily="18" charset="0"/>
              </a:rPr>
              <a:t>Improve stability: </a:t>
            </a:r>
            <a:r>
              <a:rPr lang="en-US" dirty="0" smtClean="0">
                <a:latin typeface="Times New Roman" panose="02020603050405020304" pitchFamily="18" charset="0"/>
                <a:cs typeface="Times New Roman" panose="02020603050405020304" pitchFamily="18" charset="0"/>
              </a:rPr>
              <a:t>Excipients can protect APIs against degradation.</a:t>
            </a:r>
          </a:p>
          <a:p>
            <a:pPr marL="0" indent="0">
              <a:buNone/>
            </a:pPr>
            <a:r>
              <a:rPr lang="en-US" dirty="0" smtClean="0">
                <a:latin typeface="Times New Roman" panose="02020603050405020304" pitchFamily="18" charset="0"/>
                <a:cs typeface="Times New Roman" panose="02020603050405020304" pitchFamily="18" charset="0"/>
              </a:rPr>
              <a:t>For example:</a:t>
            </a:r>
          </a:p>
          <a:p>
            <a:pPr marL="0" indent="0">
              <a:buNone/>
            </a:pPr>
            <a:r>
              <a:rPr lang="en-US" dirty="0" smtClean="0">
                <a:latin typeface="Times New Roman" panose="02020603050405020304" pitchFamily="18" charset="0"/>
                <a:cs typeface="Times New Roman" panose="02020603050405020304" pitchFamily="18" charset="0"/>
              </a:rPr>
              <a:t>Antioxidants protect against oxidation. </a:t>
            </a:r>
          </a:p>
          <a:p>
            <a:pPr marL="0" indent="0">
              <a:buNone/>
            </a:pPr>
            <a:r>
              <a:rPr lang="en-US" dirty="0" smtClean="0">
                <a:latin typeface="Times New Roman" panose="02020603050405020304" pitchFamily="18" charset="0"/>
                <a:cs typeface="Times New Roman" panose="02020603050405020304" pitchFamily="18" charset="0"/>
              </a:rPr>
              <a:t>Buffers maintain appropriate </a:t>
            </a:r>
            <a:r>
              <a:rPr lang="en-US" dirty="0" err="1" smtClean="0">
                <a:latin typeface="Times New Roman" panose="02020603050405020304" pitchFamily="18" charset="0"/>
                <a:cs typeface="Times New Roman" panose="02020603050405020304" pitchFamily="18" charset="0"/>
              </a:rPr>
              <a:t>pH.</a:t>
            </a:r>
            <a:r>
              <a:rPr lang="en-US" dirty="0" smtClean="0">
                <a:latin typeface="Times New Roman" panose="02020603050405020304" pitchFamily="18" charset="0"/>
                <a:cs typeface="Times New Roman" panose="02020603050405020304" pitchFamily="18" charset="0"/>
              </a:rPr>
              <a:t> </a:t>
            </a:r>
          </a:p>
          <a:p>
            <a:pPr marL="0" indent="0">
              <a:buNone/>
            </a:pPr>
            <a:r>
              <a:rPr lang="en-US" dirty="0" smtClean="0">
                <a:latin typeface="Times New Roman" panose="02020603050405020304" pitchFamily="18" charset="0"/>
                <a:cs typeface="Times New Roman" panose="02020603050405020304" pitchFamily="18" charset="0"/>
              </a:rPr>
              <a:t>Chelating agents can bind trace metals. </a:t>
            </a:r>
          </a:p>
          <a:p>
            <a:pPr marL="0" indent="0">
              <a:buNone/>
            </a:pPr>
            <a:r>
              <a:rPr lang="en-US" dirty="0" smtClean="0">
                <a:latin typeface="Times New Roman" panose="02020603050405020304" pitchFamily="18" charset="0"/>
                <a:cs typeface="Times New Roman" panose="02020603050405020304" pitchFamily="18" charset="0"/>
              </a:rPr>
              <a:t>Preservatives control microbial growth.</a:t>
            </a:r>
          </a:p>
          <a:p>
            <a:r>
              <a:rPr lang="en-IN" b="1" dirty="0" smtClean="0">
                <a:latin typeface="Times New Roman" panose="02020603050405020304" pitchFamily="18" charset="0"/>
                <a:cs typeface="Times New Roman" panose="02020603050405020304" pitchFamily="18" charset="0"/>
              </a:rPr>
              <a:t>Control drug release: </a:t>
            </a:r>
            <a:r>
              <a:rPr lang="en-US" dirty="0" smtClean="0">
                <a:latin typeface="Times New Roman" panose="02020603050405020304" pitchFamily="18" charset="0"/>
                <a:cs typeface="Times New Roman" panose="02020603050405020304" pitchFamily="18" charset="0"/>
              </a:rPr>
              <a:t>Specialized excipients can modify the rate at which the API is released. They are used to develop: Immediate-release formulations, Sustained-release formulations, Controlled-release formulations, Delayed-release formulations and Enteric formulations.</a:t>
            </a:r>
          </a:p>
          <a:p>
            <a:pPr marL="0" indent="0">
              <a:buNone/>
            </a:pPr>
            <a:r>
              <a:rPr lang="en-US" dirty="0" smtClean="0">
                <a:latin typeface="Times New Roman" panose="02020603050405020304" pitchFamily="18" charset="0"/>
                <a:cs typeface="Times New Roman" panose="02020603050405020304" pitchFamily="18" charset="0"/>
              </a:rPr>
              <a:t>For example, polymers can form a matrix around the drug and control its diffusion.</a:t>
            </a:r>
          </a:p>
          <a:p>
            <a:endParaRPr lang="en-US" dirty="0" smtClean="0"/>
          </a:p>
          <a:p>
            <a:endParaRPr lang="en-US" b="1" dirty="0" smtClean="0"/>
          </a:p>
        </p:txBody>
      </p:sp>
    </p:spTree>
    <p:extLst>
      <p:ext uri="{BB962C8B-B14F-4D97-AF65-F5344CB8AC3E}">
        <p14:creationId xmlns:p14="http://schemas.microsoft.com/office/powerpoint/2010/main" val="995236447"/>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F496CB"/>
      </a:accent1>
      <a:accent2>
        <a:srgbClr val="BC356F"/>
      </a:accent2>
      <a:accent3>
        <a:srgbClr val="E65331"/>
      </a:accent3>
      <a:accent4>
        <a:srgbClr val="F27E19"/>
      </a:accent4>
      <a:accent5>
        <a:srgbClr val="F2AC19"/>
      </a:accent5>
      <a:accent6>
        <a:srgbClr val="BC80E0"/>
      </a:accent6>
      <a:hlink>
        <a:srgbClr val="EF5285"/>
      </a:hlink>
      <a:folHlink>
        <a:srgbClr val="F77F90"/>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docProps/app.xml><?xml version="1.0" encoding="utf-8"?>
<Properties xmlns="http://schemas.openxmlformats.org/officeDocument/2006/extended-properties" xmlns:vt="http://schemas.openxmlformats.org/officeDocument/2006/docPropsVTypes">
  <Template>Facet</Template>
  <TotalTime>30</TotalTime>
  <Words>1368</Words>
  <Application>Microsoft Office PowerPoint</Application>
  <PresentationFormat>Widescreen</PresentationFormat>
  <Paragraphs>136</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Arial Black</vt:lpstr>
      <vt:lpstr>Times New Roman</vt:lpstr>
      <vt:lpstr>Trebuchet MS</vt:lpstr>
      <vt:lpstr>Wingdings 3</vt:lpstr>
      <vt:lpstr>Facet</vt:lpstr>
      <vt:lpstr>Introduction to Active Pharmaceutical Ingredients and Excipients</vt:lpstr>
      <vt:lpstr>Active Pharmaceutical Ingredients (APIs)</vt:lpstr>
      <vt:lpstr>Ideal Characteristics of an API</vt:lpstr>
      <vt:lpstr>Ideal Characteristics of an API</vt:lpstr>
      <vt:lpstr>Importance of APIs</vt:lpstr>
      <vt:lpstr>Excipients</vt:lpstr>
      <vt:lpstr>Ideal Characteristics of Excipients</vt:lpstr>
      <vt:lpstr>Ideal Characteristics of Excipients</vt:lpstr>
      <vt:lpstr>Importance of Excipients</vt:lpstr>
      <vt:lpstr>Importance of Excipients</vt:lpstr>
      <vt:lpstr>Common Types of Excipients</vt:lpstr>
      <vt:lpstr>API vs Excipients</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Active Pharmaceutical Ingredients and Excipients</dc:title>
  <dc:creator>user</dc:creator>
  <cp:lastModifiedBy>user</cp:lastModifiedBy>
  <cp:revision>5</cp:revision>
  <dcterms:created xsi:type="dcterms:W3CDTF">2026-08-17T10:07:19Z</dcterms:created>
  <dcterms:modified xsi:type="dcterms:W3CDTF">2026-08-17T10:37:54Z</dcterms:modified>
</cp:coreProperties>
</file>