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2" r:id="rId6"/>
    <p:sldId id="260" r:id="rId7"/>
    <p:sldId id="261"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DAE6A26-4318-4B17-9FCD-3B2AB1230C98}" type="datetimeFigureOut">
              <a:rPr lang="en-IN" smtClean="0"/>
              <a:t>12-11-2025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231615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DAE6A26-4318-4B17-9FCD-3B2AB1230C98}" type="datetimeFigureOut">
              <a:rPr lang="en-IN" smtClean="0"/>
              <a:t>12-11-2025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332859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DAE6A26-4318-4B17-9FCD-3B2AB1230C98}" type="datetimeFigureOut">
              <a:rPr lang="en-IN" smtClean="0"/>
              <a:t>12-11-2025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371401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DAE6A26-4318-4B17-9FCD-3B2AB1230C98}" type="datetimeFigureOut">
              <a:rPr lang="en-IN" smtClean="0"/>
              <a:t>12-11-2025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39285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E6A26-4318-4B17-9FCD-3B2AB1230C98}" type="datetimeFigureOut">
              <a:rPr lang="en-IN" smtClean="0"/>
              <a:t>12-11-2025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165772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DAE6A26-4318-4B17-9FCD-3B2AB1230C98}" type="datetimeFigureOut">
              <a:rPr lang="en-IN" smtClean="0"/>
              <a:t>12-11-2025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58912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DAE6A26-4318-4B17-9FCD-3B2AB1230C98}" type="datetimeFigureOut">
              <a:rPr lang="en-IN" smtClean="0"/>
              <a:t>12-11-2025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180746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DAE6A26-4318-4B17-9FCD-3B2AB1230C98}" type="datetimeFigureOut">
              <a:rPr lang="en-IN" smtClean="0"/>
              <a:t>12-11-2025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167276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6A26-4318-4B17-9FCD-3B2AB1230C98}" type="datetimeFigureOut">
              <a:rPr lang="en-IN" smtClean="0"/>
              <a:t>12-11-2025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46853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6A26-4318-4B17-9FCD-3B2AB1230C98}" type="datetimeFigureOut">
              <a:rPr lang="en-IN" smtClean="0"/>
              <a:t>12-11-2025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299665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6A26-4318-4B17-9FCD-3B2AB1230C98}" type="datetimeFigureOut">
              <a:rPr lang="en-IN" smtClean="0"/>
              <a:t>12-11-2025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9C68F22-175E-4074-AE89-4D30A145283E}" type="slidenum">
              <a:rPr lang="en-IN" smtClean="0"/>
              <a:t>‹#›</a:t>
            </a:fld>
            <a:endParaRPr lang="en-IN"/>
          </a:p>
        </p:txBody>
      </p:sp>
    </p:spTree>
    <p:extLst>
      <p:ext uri="{BB962C8B-B14F-4D97-AF65-F5344CB8AC3E}">
        <p14:creationId xmlns:p14="http://schemas.microsoft.com/office/powerpoint/2010/main" val="278497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6A26-4318-4B17-9FCD-3B2AB1230C98}" type="datetimeFigureOut">
              <a:rPr lang="en-IN" smtClean="0"/>
              <a:t>12-11-2025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C68F22-175E-4074-AE89-4D30A145283E}" type="slidenum">
              <a:rPr lang="en-IN" smtClean="0"/>
              <a:t>‹#›</a:t>
            </a:fld>
            <a:endParaRPr lang="en-IN"/>
          </a:p>
        </p:txBody>
      </p:sp>
    </p:spTree>
    <p:extLst>
      <p:ext uri="{BB962C8B-B14F-4D97-AF65-F5344CB8AC3E}">
        <p14:creationId xmlns:p14="http://schemas.microsoft.com/office/powerpoint/2010/main" val="19429292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30623"/>
          </a:xfrm>
        </p:spPr>
        <p:txBody>
          <a:bodyPr>
            <a:normAutofit fontScale="90000"/>
          </a:bodyPr>
          <a:lstStyle/>
          <a:p>
            <a:r>
              <a:rPr lang="en-IN" dirty="0" smtClean="0"/>
              <a:t>BCA-3005</a:t>
            </a:r>
            <a:br>
              <a:rPr lang="en-IN" dirty="0" smtClean="0"/>
            </a:br>
            <a:r>
              <a:rPr lang="en-IN" dirty="0" smtClean="0"/>
              <a:t> Elements of </a:t>
            </a:r>
            <a:r>
              <a:rPr lang="en-IN" dirty="0"/>
              <a:t>Statistics</a:t>
            </a:r>
            <a:br>
              <a:rPr lang="en-IN" dirty="0"/>
            </a:br>
            <a:r>
              <a:rPr lang="en-IN" dirty="0"/>
              <a:t>UNIT-I</a:t>
            </a:r>
            <a:endParaRPr lang="en-IN" dirty="0"/>
          </a:p>
        </p:txBody>
      </p:sp>
      <p:sp>
        <p:nvSpPr>
          <p:cNvPr id="3" name="Subtitle 2"/>
          <p:cNvSpPr>
            <a:spLocks noGrp="1"/>
          </p:cNvSpPr>
          <p:nvPr>
            <p:ph type="subTitle" idx="1"/>
          </p:nvPr>
        </p:nvSpPr>
        <p:spPr/>
        <p:txBody>
          <a:bodyPr>
            <a:normAutofit/>
          </a:bodyPr>
          <a:lstStyle/>
          <a:p>
            <a:endParaRPr lang="en-US" dirty="0" smtClean="0"/>
          </a:p>
          <a:p>
            <a:r>
              <a:rPr lang="en-US" dirty="0" smtClean="0"/>
              <a:t>DR.VIPENDRA SINGH PARMAR</a:t>
            </a:r>
            <a:endParaRPr lang="en-IN" dirty="0"/>
          </a:p>
        </p:txBody>
      </p:sp>
    </p:spTree>
    <p:extLst>
      <p:ext uri="{BB962C8B-B14F-4D97-AF65-F5344CB8AC3E}">
        <p14:creationId xmlns:p14="http://schemas.microsoft.com/office/powerpoint/2010/main" val="266121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t>Raw data, attributes and variables</a:t>
            </a:r>
            <a:endParaRPr lang="en-IN" dirty="0"/>
          </a:p>
        </p:txBody>
      </p:sp>
      <p:sp>
        <p:nvSpPr>
          <p:cNvPr id="3" name="Content Placeholder 2"/>
          <p:cNvSpPr>
            <a:spLocks noGrp="1"/>
          </p:cNvSpPr>
          <p:nvPr>
            <p:ph idx="1"/>
          </p:nvPr>
        </p:nvSpPr>
        <p:spPr>
          <a:xfrm>
            <a:off x="251520" y="980728"/>
            <a:ext cx="8568952" cy="5400600"/>
          </a:xfrm>
        </p:spPr>
        <p:txBody>
          <a:bodyPr>
            <a:normAutofit/>
          </a:bodyPr>
          <a:lstStyle/>
          <a:p>
            <a:pPr marL="0" indent="0">
              <a:buNone/>
            </a:pPr>
            <a:r>
              <a:rPr lang="en-US" sz="2400" dirty="0" smtClean="0"/>
              <a:t>Definition:</a:t>
            </a:r>
            <a:r>
              <a:rPr lang="en-IN" sz="2400" b="1" dirty="0" smtClean="0"/>
              <a:t> Variables</a:t>
            </a:r>
            <a:endParaRPr lang="en-US" sz="2400" dirty="0" smtClean="0"/>
          </a:p>
          <a:p>
            <a:pPr marL="0" indent="0">
              <a:buNone/>
            </a:pPr>
            <a:r>
              <a:rPr lang="en-US" sz="2400" dirty="0" smtClean="0"/>
              <a:t>A variable is a characteristic, property, or quantity that can be measured numerically and whose value can vary from one individual to another.</a:t>
            </a:r>
          </a:p>
          <a:p>
            <a:pPr marL="0" indent="0">
              <a:buNone/>
            </a:pPr>
            <a:r>
              <a:rPr lang="en-IN" sz="2400" dirty="0" smtClean="0"/>
              <a:t>   </a:t>
            </a:r>
            <a:r>
              <a:rPr lang="en-IN" sz="2400" b="1" dirty="0" smtClean="0"/>
              <a:t>Types of Variables</a:t>
            </a:r>
            <a:r>
              <a:rPr lang="en-IN" sz="2400" dirty="0" smtClean="0"/>
              <a:t>:</a:t>
            </a:r>
          </a:p>
          <a:p>
            <a:pPr marL="0" indent="0">
              <a:buNone/>
            </a:pPr>
            <a:endParaRPr lang="en-IN"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0"/>
            <a:ext cx="759740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9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a:t>Raw data, attributes and variables</a:t>
            </a:r>
            <a:endParaRPr lang="en-IN" dirty="0"/>
          </a:p>
        </p:txBody>
      </p:sp>
      <p:sp>
        <p:nvSpPr>
          <p:cNvPr id="3" name="Content Placeholder 2"/>
          <p:cNvSpPr>
            <a:spLocks noGrp="1"/>
          </p:cNvSpPr>
          <p:nvPr>
            <p:ph idx="1"/>
          </p:nvPr>
        </p:nvSpPr>
        <p:spPr>
          <a:xfrm>
            <a:off x="251520" y="980728"/>
            <a:ext cx="8640960" cy="5616624"/>
          </a:xfrm>
        </p:spPr>
        <p:txBody>
          <a:bodyPr>
            <a:normAutofit fontScale="92500" lnSpcReduction="10000"/>
          </a:bodyPr>
          <a:lstStyle/>
          <a:p>
            <a:pPr marL="0" indent="0">
              <a:buNone/>
            </a:pPr>
            <a:r>
              <a:rPr lang="en-US" sz="2400" b="1" dirty="0" smtClean="0"/>
              <a:t>Numeric variables (quantitative variables)-</a:t>
            </a:r>
          </a:p>
          <a:p>
            <a:pPr marL="0" indent="0">
              <a:buNone/>
            </a:pPr>
            <a:r>
              <a:rPr lang="en-US" sz="2400" b="1" dirty="0" smtClean="0"/>
              <a:t> </a:t>
            </a:r>
            <a:r>
              <a:rPr lang="en-US" sz="2400" dirty="0" smtClean="0"/>
              <a:t>Numeric variables have values that describe a measurable quantity as a number, like 'how many' or 'how much'. Therefore numeric variables are quantitative variables.</a:t>
            </a:r>
          </a:p>
          <a:p>
            <a:pPr marL="0" indent="0">
              <a:buNone/>
            </a:pPr>
            <a:r>
              <a:rPr lang="en-US" sz="2400" dirty="0" smtClean="0"/>
              <a:t>Numeric variables may be further described as either continuous or discrete:</a:t>
            </a:r>
          </a:p>
          <a:p>
            <a:r>
              <a:rPr lang="en-US" sz="2400" b="1" dirty="0" smtClean="0"/>
              <a:t>Discrete (countable</a:t>
            </a:r>
            <a:r>
              <a:rPr lang="en-US" sz="2400" dirty="0" smtClean="0"/>
              <a:t>): e.g., number of children, number of players</a:t>
            </a:r>
          </a:p>
          <a:p>
            <a:r>
              <a:rPr lang="en-US" sz="2400" b="1" dirty="0" smtClean="0"/>
              <a:t>Continuous (measurable</a:t>
            </a:r>
            <a:r>
              <a:rPr lang="en-US" sz="2400" dirty="0" smtClean="0"/>
              <a:t>): e.g., height, weight, speed, time</a:t>
            </a:r>
          </a:p>
          <a:p>
            <a:pPr marL="0" indent="0">
              <a:buNone/>
            </a:pPr>
            <a:r>
              <a:rPr lang="en-IN" sz="2400" b="1" dirty="0"/>
              <a:t>Categorical </a:t>
            </a:r>
            <a:r>
              <a:rPr lang="en-IN" sz="2400" b="1" dirty="0" smtClean="0"/>
              <a:t>variables (qualitative variables)-</a:t>
            </a:r>
          </a:p>
          <a:p>
            <a:pPr marL="0" indent="0">
              <a:buNone/>
            </a:pPr>
            <a:r>
              <a:rPr lang="en-US" sz="2400" dirty="0" smtClean="0"/>
              <a:t>Categorical variables have values that describe a 'quality' or 'characteristic' of a data unit, like 'what type' or 'which category'. </a:t>
            </a:r>
          </a:p>
          <a:p>
            <a:pPr marL="0" indent="0">
              <a:buNone/>
            </a:pPr>
            <a:r>
              <a:rPr lang="en-US" sz="2400" dirty="0" smtClean="0"/>
              <a:t>  A </a:t>
            </a:r>
            <a:r>
              <a:rPr lang="en-US" sz="2400" dirty="0"/>
              <a:t>categorical variable is a type of variable that represents categories or groups rather than numbers with mathematical meaning</a:t>
            </a:r>
            <a:r>
              <a:rPr lang="en-US" sz="2400" dirty="0" smtClean="0"/>
              <a:t>.</a:t>
            </a:r>
          </a:p>
          <a:p>
            <a:r>
              <a:rPr lang="en-US" sz="2400" dirty="0"/>
              <a:t>These variables describe qualities or characteristics</a:t>
            </a:r>
            <a:r>
              <a:rPr lang="en-US" sz="2400" dirty="0" smtClean="0"/>
              <a:t>.</a:t>
            </a:r>
          </a:p>
          <a:p>
            <a:r>
              <a:rPr lang="en-US" sz="2400" dirty="0" smtClean="0"/>
              <a:t>They </a:t>
            </a:r>
            <a:r>
              <a:rPr lang="en-US" sz="2400" dirty="0"/>
              <a:t>cannot be measured numerically (like height or weight), but they can be classified into groups</a:t>
            </a:r>
            <a:endParaRPr lang="en-IN" sz="2400" dirty="0"/>
          </a:p>
        </p:txBody>
      </p:sp>
    </p:spTree>
    <p:extLst>
      <p:ext uri="{BB962C8B-B14F-4D97-AF65-F5344CB8AC3E}">
        <p14:creationId xmlns:p14="http://schemas.microsoft.com/office/powerpoint/2010/main" val="360222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Raw data, attributes and variables</a:t>
            </a:r>
            <a:endParaRPr lang="en-IN" dirty="0"/>
          </a:p>
        </p:txBody>
      </p:sp>
      <p:sp>
        <p:nvSpPr>
          <p:cNvPr id="3" name="Content Placeholder 2"/>
          <p:cNvSpPr>
            <a:spLocks noGrp="1"/>
          </p:cNvSpPr>
          <p:nvPr>
            <p:ph idx="1"/>
          </p:nvPr>
        </p:nvSpPr>
        <p:spPr>
          <a:xfrm>
            <a:off x="457200" y="1052736"/>
            <a:ext cx="8229600" cy="5400600"/>
          </a:xfrm>
        </p:spPr>
        <p:txBody>
          <a:bodyPr>
            <a:normAutofit fontScale="70000" lnSpcReduction="20000"/>
          </a:bodyPr>
          <a:lstStyle/>
          <a:p>
            <a:pPr marL="0" indent="0">
              <a:buNone/>
            </a:pPr>
            <a:r>
              <a:rPr lang="en-US" dirty="0"/>
              <a:t>Categorical variables are of two main types: Nominal and Ordinal</a:t>
            </a:r>
            <a:r>
              <a:rPr lang="en-US" dirty="0" smtClean="0"/>
              <a:t>.</a:t>
            </a:r>
          </a:p>
          <a:p>
            <a:r>
              <a:rPr lang="en-US" b="1" dirty="0"/>
              <a:t>1. Nominal Variables (Labels / Names)</a:t>
            </a:r>
          </a:p>
          <a:p>
            <a:r>
              <a:rPr lang="en-US" dirty="0"/>
              <a:t>"Nominal" means </a:t>
            </a:r>
            <a:r>
              <a:rPr lang="en-US" b="1" dirty="0"/>
              <a:t>name only</a:t>
            </a:r>
            <a:r>
              <a:rPr lang="en-US" dirty="0"/>
              <a:t>.</a:t>
            </a:r>
          </a:p>
          <a:p>
            <a:r>
              <a:rPr lang="en-US" dirty="0"/>
              <a:t>Categories have </a:t>
            </a:r>
            <a:r>
              <a:rPr lang="en-US" b="1" dirty="0"/>
              <a:t>no order or ranking</a:t>
            </a:r>
            <a:r>
              <a:rPr lang="en-US" dirty="0"/>
              <a:t>.</a:t>
            </a:r>
          </a:p>
          <a:p>
            <a:r>
              <a:rPr lang="en-US" dirty="0"/>
              <a:t>Each value is just a label to identify a group.</a:t>
            </a:r>
          </a:p>
          <a:p>
            <a:r>
              <a:rPr lang="en-US" dirty="0"/>
              <a:t>We cannot say one category is higher or lower than another.</a:t>
            </a:r>
          </a:p>
          <a:p>
            <a:r>
              <a:rPr lang="en-US" dirty="0"/>
              <a:t>✅ </a:t>
            </a:r>
            <a:r>
              <a:rPr lang="en-US" b="1" dirty="0"/>
              <a:t>Examples:</a:t>
            </a:r>
            <a:endParaRPr lang="en-US" dirty="0"/>
          </a:p>
          <a:p>
            <a:r>
              <a:rPr lang="en-US" dirty="0"/>
              <a:t>Gender: Male, Female, Other</a:t>
            </a:r>
          </a:p>
          <a:p>
            <a:r>
              <a:rPr lang="en-US" dirty="0"/>
              <a:t>Blood Group: A, B, AB, O</a:t>
            </a:r>
          </a:p>
          <a:p>
            <a:r>
              <a:rPr lang="en-US" dirty="0"/>
              <a:t>Religion: Hindu, Muslim, Christian, Sikh</a:t>
            </a:r>
          </a:p>
          <a:p>
            <a:r>
              <a:rPr lang="en-US" dirty="0"/>
              <a:t>Nationality: Indian, American, </a:t>
            </a:r>
            <a:r>
              <a:rPr lang="en-US" dirty="0" smtClean="0"/>
              <a:t>French</a:t>
            </a:r>
          </a:p>
          <a:p>
            <a:pPr marL="0" indent="0">
              <a:buNone/>
            </a:pPr>
            <a:r>
              <a:rPr lang="en-US" dirty="0" smtClean="0"/>
              <a:t>Here "Male</a:t>
            </a:r>
            <a:r>
              <a:rPr lang="en-US" dirty="0"/>
              <a:t>" is not greater than "Female," and "Blood group A" is not less than "Blood group O" — they are just different categories.</a:t>
            </a:r>
            <a:endParaRPr lang="en-US" dirty="0" smtClean="0"/>
          </a:p>
          <a:p>
            <a:pPr marL="0" indent="0">
              <a:buNone/>
            </a:pPr>
            <a:endParaRPr lang="en-US" dirty="0"/>
          </a:p>
          <a:p>
            <a:pPr marL="0" indent="0">
              <a:buNone/>
            </a:pPr>
            <a:endParaRPr lang="en-IN" dirty="0"/>
          </a:p>
        </p:txBody>
      </p:sp>
    </p:spTree>
    <p:extLst>
      <p:ext uri="{BB962C8B-B14F-4D97-AF65-F5344CB8AC3E}">
        <p14:creationId xmlns:p14="http://schemas.microsoft.com/office/powerpoint/2010/main" val="204518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dirty="0"/>
              <a:t>Raw data, attributes and variables</a:t>
            </a:r>
            <a:endParaRPr lang="en-IN" dirty="0"/>
          </a:p>
        </p:txBody>
      </p:sp>
      <p:sp>
        <p:nvSpPr>
          <p:cNvPr id="3" name="Content Placeholder 2"/>
          <p:cNvSpPr>
            <a:spLocks noGrp="1"/>
          </p:cNvSpPr>
          <p:nvPr>
            <p:ph idx="1"/>
          </p:nvPr>
        </p:nvSpPr>
        <p:spPr>
          <a:xfrm>
            <a:off x="251520" y="1268760"/>
            <a:ext cx="8568952" cy="4857403"/>
          </a:xfrm>
        </p:spPr>
        <p:txBody>
          <a:bodyPr>
            <a:normAutofit fontScale="70000" lnSpcReduction="20000"/>
          </a:bodyPr>
          <a:lstStyle/>
          <a:p>
            <a:pPr marL="0" indent="0">
              <a:buNone/>
            </a:pPr>
            <a:r>
              <a:rPr lang="en-US" b="1" dirty="0" smtClean="0"/>
              <a:t>      Ordinal </a:t>
            </a:r>
            <a:r>
              <a:rPr lang="en-US" b="1" dirty="0"/>
              <a:t>Variables (Order / Ranking)</a:t>
            </a:r>
          </a:p>
          <a:p>
            <a:r>
              <a:rPr lang="en-US" dirty="0"/>
              <a:t>"Ordinal" means </a:t>
            </a:r>
            <a:r>
              <a:rPr lang="en-US" b="1" dirty="0"/>
              <a:t>order matters</a:t>
            </a:r>
            <a:r>
              <a:rPr lang="en-US" dirty="0"/>
              <a:t>.</a:t>
            </a:r>
          </a:p>
          <a:p>
            <a:r>
              <a:rPr lang="en-US" dirty="0"/>
              <a:t>Categories can be arranged in a meaningful </a:t>
            </a:r>
            <a:r>
              <a:rPr lang="en-US" b="1" dirty="0"/>
              <a:t>rank order</a:t>
            </a:r>
            <a:r>
              <a:rPr lang="en-US" dirty="0"/>
              <a:t>.</a:t>
            </a:r>
          </a:p>
          <a:p>
            <a:r>
              <a:rPr lang="en-US" dirty="0"/>
              <a:t>However, the </a:t>
            </a:r>
            <a:r>
              <a:rPr lang="en-US" b="1" dirty="0"/>
              <a:t>difference between categories is not measurable or equal</a:t>
            </a:r>
            <a:r>
              <a:rPr lang="en-US" dirty="0"/>
              <a:t>.</a:t>
            </a:r>
          </a:p>
          <a:p>
            <a:pPr marL="0" indent="0">
              <a:buNone/>
            </a:pPr>
            <a:r>
              <a:rPr lang="en-US" dirty="0" smtClean="0"/>
              <a:t>    ✅ </a:t>
            </a:r>
            <a:r>
              <a:rPr lang="en-US" b="1" dirty="0"/>
              <a:t>Examples:</a:t>
            </a:r>
            <a:endParaRPr lang="en-US" dirty="0"/>
          </a:p>
          <a:p>
            <a:r>
              <a:rPr lang="en-US" dirty="0"/>
              <a:t>Education Level: Primary &lt; Secondary &lt; Graduate &lt; Postgraduate</a:t>
            </a:r>
          </a:p>
          <a:p>
            <a:r>
              <a:rPr lang="en-US" dirty="0"/>
              <a:t>Socioeconomic Status: Low &lt; Middle &lt; High</a:t>
            </a:r>
          </a:p>
          <a:p>
            <a:r>
              <a:rPr lang="en-US" dirty="0"/>
              <a:t>Customer Satisfaction: Very Unsatisfied &lt; Unsatisfied &lt; Neutral &lt; Satisfied &lt; Very Satisfied</a:t>
            </a:r>
          </a:p>
          <a:p>
            <a:r>
              <a:rPr lang="en-US" dirty="0"/>
              <a:t>Class Position: 1st, 2nd, 3rd</a:t>
            </a:r>
          </a:p>
          <a:p>
            <a:pPr marL="0" indent="0">
              <a:buNone/>
            </a:pPr>
            <a:r>
              <a:rPr lang="en-US" dirty="0" smtClean="0"/>
              <a:t>    👉 </a:t>
            </a:r>
            <a:r>
              <a:rPr lang="en-US" dirty="0"/>
              <a:t>In </a:t>
            </a:r>
            <a:r>
              <a:rPr lang="en-US" b="1" dirty="0"/>
              <a:t>ordinal data</a:t>
            </a:r>
            <a:r>
              <a:rPr lang="en-US" dirty="0"/>
              <a:t>, "Graduate" is higher than "Secondary," but we cannot say it is "two times higher." The gap between categories is not numerically precise.</a:t>
            </a:r>
          </a:p>
          <a:p>
            <a:pPr marL="0" indent="0">
              <a:buNone/>
            </a:pPr>
            <a:endParaRPr lang="en-IN" dirty="0"/>
          </a:p>
        </p:txBody>
      </p:sp>
    </p:spTree>
    <p:extLst>
      <p:ext uri="{BB962C8B-B14F-4D97-AF65-F5344CB8AC3E}">
        <p14:creationId xmlns:p14="http://schemas.microsoft.com/office/powerpoint/2010/main" val="72822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N" dirty="0"/>
              <a:t>Frequency Distribution</a:t>
            </a:r>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pPr marL="0" indent="0">
              <a:buNone/>
            </a:pPr>
            <a:r>
              <a:rPr lang="en-US" dirty="0"/>
              <a:t>A </a:t>
            </a:r>
            <a:r>
              <a:rPr lang="en-US" b="1" dirty="0"/>
              <a:t>frequency distribution</a:t>
            </a:r>
            <a:r>
              <a:rPr lang="en-US" dirty="0"/>
              <a:t> is a way of </a:t>
            </a:r>
            <a:r>
              <a:rPr lang="en-US" b="1" dirty="0"/>
              <a:t>organizing raw data</a:t>
            </a:r>
            <a:r>
              <a:rPr lang="en-US" dirty="0"/>
              <a:t> into a table (or graph) that shows how often each value (or group of values) occurs</a:t>
            </a:r>
            <a:r>
              <a:rPr lang="en-US" dirty="0" smtClean="0"/>
              <a:t>.</a:t>
            </a:r>
          </a:p>
          <a:p>
            <a:r>
              <a:rPr lang="en-IN" dirty="0"/>
              <a:t>Among </a:t>
            </a:r>
            <a:r>
              <a:rPr lang="en-IN" dirty="0" smtClean="0"/>
              <a:t>those </a:t>
            </a:r>
            <a:r>
              <a:rPr lang="en-US" dirty="0" smtClean="0"/>
              <a:t>numbers</a:t>
            </a:r>
            <a:r>
              <a:rPr lang="en-US" dirty="0"/>
              <a:t>, few may be repeated twice and even more than twice. The repetition of number </a:t>
            </a:r>
            <a:r>
              <a:rPr lang="en-US" dirty="0" smtClean="0"/>
              <a:t>in a </a:t>
            </a:r>
            <a:r>
              <a:rPr lang="en-US" dirty="0"/>
              <a:t>data set is termed as </a:t>
            </a:r>
            <a:r>
              <a:rPr lang="en-US" b="1" dirty="0"/>
              <a:t>frequency </a:t>
            </a:r>
            <a:r>
              <a:rPr lang="en-US" dirty="0"/>
              <a:t>of that particular number or the variable in which </a:t>
            </a:r>
            <a:r>
              <a:rPr lang="en-US" dirty="0" smtClean="0"/>
              <a:t>that number </a:t>
            </a:r>
            <a:r>
              <a:rPr lang="en-US" dirty="0"/>
              <a:t>is assigned. The frequencies of variables in a data are to be listed in a table. </a:t>
            </a:r>
            <a:r>
              <a:rPr lang="en-US" dirty="0" smtClean="0"/>
              <a:t>This table </a:t>
            </a:r>
            <a:r>
              <a:rPr lang="en-US" dirty="0"/>
              <a:t>is known as </a:t>
            </a:r>
            <a:r>
              <a:rPr lang="en-US" b="1" dirty="0"/>
              <a:t>frequency distribution table </a:t>
            </a:r>
            <a:r>
              <a:rPr lang="en-US" dirty="0"/>
              <a:t>and the list is referred as </a:t>
            </a:r>
            <a:r>
              <a:rPr lang="en-US" b="1" dirty="0" smtClean="0"/>
              <a:t>frequency </a:t>
            </a:r>
            <a:r>
              <a:rPr lang="en-IN" b="1" dirty="0" smtClean="0"/>
              <a:t>distribution</a:t>
            </a:r>
            <a:r>
              <a:rPr lang="en-IN" b="1" dirty="0"/>
              <a:t>.</a:t>
            </a:r>
            <a:endParaRPr lang="en-IN" dirty="0"/>
          </a:p>
        </p:txBody>
      </p:sp>
    </p:spTree>
    <p:extLst>
      <p:ext uri="{BB962C8B-B14F-4D97-AF65-F5344CB8AC3E}">
        <p14:creationId xmlns:p14="http://schemas.microsoft.com/office/powerpoint/2010/main" val="267904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16631"/>
            <a:ext cx="8784975" cy="6555641"/>
          </a:xfrm>
          <a:prstGeom prst="rect">
            <a:avLst/>
          </a:prstGeom>
        </p:spPr>
        <p:txBody>
          <a:bodyPr wrap="square">
            <a:spAutoFit/>
          </a:bodyPr>
          <a:lstStyle/>
          <a:p>
            <a:endParaRPr lang="en-US" sz="2400" b="1" dirty="0" smtClean="0"/>
          </a:p>
          <a:p>
            <a:r>
              <a:rPr lang="en-US" sz="2400" b="1" dirty="0" smtClean="0"/>
              <a:t>Key Terms</a:t>
            </a:r>
          </a:p>
          <a:p>
            <a:pPr marL="342900" indent="-342900">
              <a:buFont typeface="Arial" pitchFamily="34" charset="0"/>
              <a:buChar char="•"/>
            </a:pPr>
            <a:r>
              <a:rPr lang="en-US" sz="2400" b="1" dirty="0" smtClean="0"/>
              <a:t>Raw </a:t>
            </a:r>
            <a:r>
              <a:rPr lang="en-US" sz="2400" b="1" dirty="0"/>
              <a:t>Data </a:t>
            </a:r>
            <a:r>
              <a:rPr lang="en-US" sz="2400" dirty="0"/>
              <a:t>→ The original unorganized data (e.g., students’ marks: 12, 15, 20, 12, 18</a:t>
            </a:r>
            <a:r>
              <a:rPr lang="en-US" sz="2400" dirty="0" smtClean="0"/>
              <a:t>…).</a:t>
            </a:r>
          </a:p>
          <a:p>
            <a:pPr marL="342900" indent="-342900">
              <a:buFont typeface="Arial" pitchFamily="34" charset="0"/>
              <a:buChar char="•"/>
            </a:pPr>
            <a:r>
              <a:rPr lang="en-US" sz="2400" b="1" dirty="0" smtClean="0"/>
              <a:t>Class </a:t>
            </a:r>
            <a:r>
              <a:rPr lang="en-US" sz="2400" b="1" dirty="0"/>
              <a:t>Interval </a:t>
            </a:r>
            <a:r>
              <a:rPr lang="en-US" sz="2400" dirty="0"/>
              <a:t>→ A range of values into which data is grouped (e.g., 10–19, 20–29</a:t>
            </a:r>
            <a:r>
              <a:rPr lang="en-US" sz="2400" dirty="0" smtClean="0"/>
              <a:t>…).</a:t>
            </a:r>
          </a:p>
          <a:p>
            <a:pPr marL="342900" indent="-342900">
              <a:buFont typeface="Arial" pitchFamily="34" charset="0"/>
              <a:buChar char="•"/>
            </a:pPr>
            <a:r>
              <a:rPr lang="en-US" sz="2400" b="1" dirty="0" smtClean="0"/>
              <a:t>Frequency </a:t>
            </a:r>
            <a:r>
              <a:rPr lang="en-US" sz="2400" b="1" dirty="0"/>
              <a:t>(f)</a:t>
            </a:r>
            <a:r>
              <a:rPr lang="en-US" sz="2400" dirty="0"/>
              <a:t> → The number of times a value/class occurs</a:t>
            </a:r>
            <a:r>
              <a:rPr lang="en-US" sz="2400" dirty="0" smtClean="0"/>
              <a:t>.</a:t>
            </a:r>
          </a:p>
          <a:p>
            <a:pPr marL="342900" indent="-342900">
              <a:buFont typeface="Arial" pitchFamily="34" charset="0"/>
              <a:buChar char="•"/>
            </a:pPr>
            <a:r>
              <a:rPr lang="en-US" sz="2400" b="1" dirty="0" smtClean="0"/>
              <a:t>Tally </a:t>
            </a:r>
            <a:r>
              <a:rPr lang="en-US" sz="2400" b="1" dirty="0"/>
              <a:t>Marks </a:t>
            </a:r>
            <a:r>
              <a:rPr lang="en-US" sz="2400" dirty="0"/>
              <a:t>→ A counting method used to record frequencies</a:t>
            </a:r>
            <a:r>
              <a:rPr lang="en-US" sz="2400" dirty="0" smtClean="0"/>
              <a:t>.</a:t>
            </a:r>
          </a:p>
          <a:p>
            <a:pPr marL="342900" indent="-342900">
              <a:buFont typeface="Arial" pitchFamily="34" charset="0"/>
              <a:buChar char="•"/>
            </a:pPr>
            <a:r>
              <a:rPr lang="en-US" sz="2400" b="1" dirty="0" smtClean="0"/>
              <a:t>Total </a:t>
            </a:r>
            <a:r>
              <a:rPr lang="en-US" sz="2400" b="1" dirty="0"/>
              <a:t>Frequency </a:t>
            </a:r>
            <a:r>
              <a:rPr lang="en-US" sz="2400" dirty="0"/>
              <a:t>(</a:t>
            </a:r>
            <a:r>
              <a:rPr lang="en-US" sz="2400" dirty="0" err="1"/>
              <a:t>Σf</a:t>
            </a:r>
            <a:r>
              <a:rPr lang="en-US" sz="2400" dirty="0"/>
              <a:t>) → The sum of all frequencies, equal to total observations (N</a:t>
            </a:r>
            <a:r>
              <a:rPr lang="en-US" sz="2400" dirty="0" smtClean="0"/>
              <a:t>).</a:t>
            </a:r>
          </a:p>
          <a:p>
            <a:r>
              <a:rPr lang="en-US" sz="2400" b="1" dirty="0" smtClean="0"/>
              <a:t>Steps </a:t>
            </a:r>
            <a:r>
              <a:rPr lang="en-US" sz="2400" b="1" dirty="0"/>
              <a:t>in Creating Frequency </a:t>
            </a:r>
            <a:r>
              <a:rPr lang="en-US" sz="2400" b="1" dirty="0" smtClean="0"/>
              <a:t>Distribution</a:t>
            </a:r>
          </a:p>
          <a:p>
            <a:pPr marL="342900" indent="-342900">
              <a:buFont typeface="Arial" pitchFamily="34" charset="0"/>
              <a:buChar char="•"/>
            </a:pPr>
            <a:r>
              <a:rPr lang="en-US" sz="2400" dirty="0" smtClean="0"/>
              <a:t>Collect </a:t>
            </a:r>
            <a:r>
              <a:rPr lang="en-US" sz="2400" dirty="0"/>
              <a:t>raw data</a:t>
            </a:r>
            <a:r>
              <a:rPr lang="en-US" sz="2400" dirty="0" smtClean="0"/>
              <a:t>.</a:t>
            </a:r>
          </a:p>
          <a:p>
            <a:pPr marL="342900" indent="-342900">
              <a:buFont typeface="Arial" pitchFamily="34" charset="0"/>
              <a:buChar char="•"/>
            </a:pPr>
            <a:r>
              <a:rPr lang="en-US" sz="2400" dirty="0" smtClean="0"/>
              <a:t>Decide </a:t>
            </a:r>
            <a:r>
              <a:rPr lang="en-US" sz="2400" dirty="0"/>
              <a:t>the range (highest – lowest value</a:t>
            </a:r>
            <a:r>
              <a:rPr lang="en-US" sz="2400" dirty="0" smtClean="0"/>
              <a:t>).</a:t>
            </a:r>
          </a:p>
          <a:p>
            <a:pPr marL="342900" indent="-342900">
              <a:buFont typeface="Arial" pitchFamily="34" charset="0"/>
              <a:buChar char="•"/>
            </a:pPr>
            <a:r>
              <a:rPr lang="en-US" sz="2400" dirty="0" smtClean="0"/>
              <a:t>Choose </a:t>
            </a:r>
            <a:r>
              <a:rPr lang="en-US" sz="2400" dirty="0"/>
              <a:t>class intervals (equal width, e.g., 0–9, 10–19, etc</a:t>
            </a:r>
            <a:r>
              <a:rPr lang="en-US" sz="2400" dirty="0" smtClean="0"/>
              <a:t>.).</a:t>
            </a:r>
          </a:p>
          <a:p>
            <a:pPr marL="342900" indent="-342900">
              <a:buFont typeface="Arial" pitchFamily="34" charset="0"/>
              <a:buChar char="•"/>
            </a:pPr>
            <a:r>
              <a:rPr lang="en-US" sz="2400" dirty="0" smtClean="0"/>
              <a:t>Count </a:t>
            </a:r>
            <a:r>
              <a:rPr lang="en-US" sz="2400" dirty="0"/>
              <a:t>how many values fall into each class</a:t>
            </a:r>
            <a:r>
              <a:rPr lang="en-US" sz="2400" dirty="0" smtClean="0"/>
              <a:t>.</a:t>
            </a:r>
          </a:p>
          <a:p>
            <a:pPr marL="342900" indent="-342900">
              <a:buFont typeface="Arial" pitchFamily="34" charset="0"/>
              <a:buChar char="•"/>
            </a:pPr>
            <a:r>
              <a:rPr lang="en-US" sz="2400" dirty="0" smtClean="0"/>
              <a:t>Record </a:t>
            </a:r>
            <a:r>
              <a:rPr lang="en-US" sz="2400" dirty="0"/>
              <a:t>frequencies in a </a:t>
            </a:r>
            <a:r>
              <a:rPr lang="en-US" sz="2400" dirty="0" smtClean="0"/>
              <a:t>table.</a:t>
            </a:r>
            <a:endParaRPr lang="en-US" dirty="0"/>
          </a:p>
          <a:p>
            <a:endParaRPr lang="en-US" dirty="0" smtClean="0"/>
          </a:p>
          <a:p>
            <a:endParaRPr lang="en-IN" dirty="0"/>
          </a:p>
        </p:txBody>
      </p:sp>
    </p:spTree>
    <p:extLst>
      <p:ext uri="{BB962C8B-B14F-4D97-AF65-F5344CB8AC3E}">
        <p14:creationId xmlns:p14="http://schemas.microsoft.com/office/powerpoint/2010/main" val="20833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a:t>Types of Frequency Distribution</a:t>
            </a:r>
          </a:p>
        </p:txBody>
      </p:sp>
      <p:sp>
        <p:nvSpPr>
          <p:cNvPr id="3" name="Content Placeholder 2"/>
          <p:cNvSpPr>
            <a:spLocks noGrp="1"/>
          </p:cNvSpPr>
          <p:nvPr>
            <p:ph idx="1"/>
          </p:nvPr>
        </p:nvSpPr>
        <p:spPr>
          <a:xfrm>
            <a:off x="457200" y="1052736"/>
            <a:ext cx="8229600" cy="5073427"/>
          </a:xfrm>
        </p:spPr>
        <p:txBody>
          <a:bodyPr/>
          <a:lstStyle/>
          <a:p>
            <a:r>
              <a:rPr lang="en-US" b="1" dirty="0"/>
              <a:t>Simple Frequency Distribution</a:t>
            </a:r>
            <a:r>
              <a:rPr lang="en-US" dirty="0"/>
              <a:t> → shows how often each value/class occurs.</a:t>
            </a:r>
          </a:p>
          <a:p>
            <a:r>
              <a:rPr lang="en-US" b="1" dirty="0"/>
              <a:t>Relative Frequency Distribution</a:t>
            </a:r>
            <a:r>
              <a:rPr lang="en-US" dirty="0"/>
              <a:t> → shows frequency as a proportion (%) of the total.</a:t>
            </a:r>
          </a:p>
          <a:p>
            <a:r>
              <a:rPr lang="en-US" b="1" dirty="0"/>
              <a:t>Cumulative Frequency Distribution (CFD)</a:t>
            </a:r>
            <a:r>
              <a:rPr lang="en-US" dirty="0"/>
              <a:t> → adds frequencies step by step.</a:t>
            </a:r>
          </a:p>
          <a:p>
            <a:pPr lvl="1"/>
            <a:r>
              <a:rPr lang="en-US" b="1" dirty="0"/>
              <a:t>Less than type</a:t>
            </a:r>
            <a:r>
              <a:rPr lang="en-US" dirty="0"/>
              <a:t> → cumulative total going upward.</a:t>
            </a:r>
          </a:p>
          <a:p>
            <a:pPr lvl="1"/>
            <a:r>
              <a:rPr lang="en-US" b="1" dirty="0"/>
              <a:t>More than type</a:t>
            </a:r>
            <a:r>
              <a:rPr lang="en-US" dirty="0"/>
              <a:t> → cumulative total going downward.</a:t>
            </a:r>
          </a:p>
          <a:p>
            <a:pPr marL="0" indent="0">
              <a:buNone/>
            </a:pPr>
            <a:endParaRPr lang="en-IN" dirty="0"/>
          </a:p>
        </p:txBody>
      </p:sp>
    </p:spTree>
    <p:extLst>
      <p:ext uri="{BB962C8B-B14F-4D97-AF65-F5344CB8AC3E}">
        <p14:creationId xmlns:p14="http://schemas.microsoft.com/office/powerpoint/2010/main" val="344534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15043"/>
              </p:ext>
            </p:extLst>
          </p:nvPr>
        </p:nvGraphicFramePr>
        <p:xfrm>
          <a:off x="426368" y="1844824"/>
          <a:ext cx="8291264" cy="4282277"/>
        </p:xfrm>
        <a:graphic>
          <a:graphicData uri="http://schemas.openxmlformats.org/drawingml/2006/table">
            <a:tbl>
              <a:tblPr/>
              <a:tblGrid>
                <a:gridCol w="4145632"/>
                <a:gridCol w="4145632"/>
              </a:tblGrid>
              <a:tr h="856456">
                <a:tc>
                  <a:txBody>
                    <a:bodyPr/>
                    <a:lstStyle/>
                    <a:p>
                      <a:endParaRPr lang="en-IN" dirty="0" smtClean="0"/>
                    </a:p>
                    <a:p>
                      <a:r>
                        <a:rPr lang="en-US" dirty="0" smtClean="0"/>
                        <a:t>      X</a:t>
                      </a:r>
                      <a:endParaRPr lang="en-IN" dirty="0"/>
                    </a:p>
                  </a:txBody>
                  <a:tcPr anchor="ctr">
                    <a:lnL>
                      <a:noFill/>
                    </a:lnL>
                    <a:lnR>
                      <a:noFill/>
                    </a:lnR>
                    <a:lnT>
                      <a:noFill/>
                    </a:lnT>
                    <a:lnB>
                      <a:noFill/>
                    </a:lnB>
                  </a:tcPr>
                </a:tc>
                <a:tc>
                  <a:txBody>
                    <a:bodyPr/>
                    <a:lstStyle/>
                    <a:p>
                      <a:r>
                        <a:rPr lang="en-IN"/>
                        <a:t>Frequency (f)</a:t>
                      </a:r>
                    </a:p>
                  </a:txBody>
                  <a:tcPr anchor="ctr">
                    <a:lnL>
                      <a:noFill/>
                    </a:lnL>
                    <a:lnR>
                      <a:noFill/>
                    </a:lnR>
                    <a:lnT>
                      <a:noFill/>
                    </a:lnT>
                    <a:lnB>
                      <a:noFill/>
                    </a:lnB>
                  </a:tcPr>
                </a:tc>
              </a:tr>
              <a:tr h="489403">
                <a:tc>
                  <a:txBody>
                    <a:bodyPr/>
                    <a:lstStyle/>
                    <a:p>
                      <a:r>
                        <a:rPr lang="en-IN" dirty="0" smtClean="0"/>
                        <a:t>      12</a:t>
                      </a:r>
                      <a:endParaRPr lang="en-IN" dirty="0"/>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r>
              <a:tr h="489403">
                <a:tc>
                  <a:txBody>
                    <a:bodyPr/>
                    <a:lstStyle/>
                    <a:p>
                      <a:r>
                        <a:rPr lang="en-IN" dirty="0" smtClean="0"/>
                        <a:t>      15</a:t>
                      </a:r>
                      <a:endParaRPr lang="en-IN" dirty="0"/>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r>
              <a:tr h="489403">
                <a:tc>
                  <a:txBody>
                    <a:bodyPr/>
                    <a:lstStyle/>
                    <a:p>
                      <a:r>
                        <a:rPr lang="en-IN" dirty="0" smtClean="0"/>
                        <a:t>      20</a:t>
                      </a:r>
                      <a:endParaRPr lang="en-IN" dirty="0"/>
                    </a:p>
                  </a:txBody>
                  <a:tcPr anchor="ctr">
                    <a:lnL>
                      <a:noFill/>
                    </a:lnL>
                    <a:lnR>
                      <a:noFill/>
                    </a:lnR>
                    <a:lnT>
                      <a:noFill/>
                    </a:lnT>
                    <a:lnB>
                      <a:noFill/>
                    </a:lnB>
                  </a:tcPr>
                </a:tc>
                <a:tc>
                  <a:txBody>
                    <a:bodyPr/>
                    <a:lstStyle/>
                    <a:p>
                      <a:r>
                        <a:rPr lang="en-IN"/>
                        <a:t>2</a:t>
                      </a:r>
                    </a:p>
                  </a:txBody>
                  <a:tcPr anchor="ctr">
                    <a:lnL>
                      <a:noFill/>
                    </a:lnL>
                    <a:lnR>
                      <a:noFill/>
                    </a:lnR>
                    <a:lnT>
                      <a:noFill/>
                    </a:lnT>
                    <a:lnB>
                      <a:noFill/>
                    </a:lnB>
                  </a:tcPr>
                </a:tc>
              </a:tr>
              <a:tr h="489403">
                <a:tc>
                  <a:txBody>
                    <a:bodyPr/>
                    <a:lstStyle/>
                    <a:p>
                      <a:r>
                        <a:rPr lang="en-IN" dirty="0" smtClean="0"/>
                        <a:t>       25</a:t>
                      </a:r>
                      <a:endParaRPr lang="en-IN" dirty="0"/>
                    </a:p>
                  </a:txBody>
                  <a:tcPr anchor="ctr">
                    <a:lnL>
                      <a:noFill/>
                    </a:lnL>
                    <a:lnR>
                      <a:noFill/>
                    </a:lnR>
                    <a:lnT>
                      <a:noFill/>
                    </a:lnT>
                    <a:lnB>
                      <a:noFill/>
                    </a:lnB>
                  </a:tcPr>
                </a:tc>
                <a:tc>
                  <a:txBody>
                    <a:bodyPr/>
                    <a:lstStyle/>
                    <a:p>
                      <a:r>
                        <a:rPr lang="en-IN"/>
                        <a:t>3</a:t>
                      </a:r>
                    </a:p>
                  </a:txBody>
                  <a:tcPr anchor="ctr">
                    <a:lnL>
                      <a:noFill/>
                    </a:lnL>
                    <a:lnR>
                      <a:noFill/>
                    </a:lnR>
                    <a:lnT>
                      <a:noFill/>
                    </a:lnT>
                    <a:lnB>
                      <a:noFill/>
                    </a:lnB>
                  </a:tcPr>
                </a:tc>
              </a:tr>
              <a:tr h="489403">
                <a:tc>
                  <a:txBody>
                    <a:bodyPr/>
                    <a:lstStyle/>
                    <a:p>
                      <a:r>
                        <a:rPr lang="en-IN" dirty="0" smtClean="0"/>
                        <a:t>       30</a:t>
                      </a:r>
                      <a:endParaRPr lang="en-IN" dirty="0"/>
                    </a:p>
                  </a:txBody>
                  <a:tcPr anchor="ctr">
                    <a:lnL>
                      <a:noFill/>
                    </a:lnL>
                    <a:lnR>
                      <a:noFill/>
                    </a:lnR>
                    <a:lnT>
                      <a:noFill/>
                    </a:lnT>
                    <a:lnB>
                      <a:noFill/>
                    </a:lnB>
                  </a:tcPr>
                </a:tc>
                <a:tc>
                  <a:txBody>
                    <a:bodyPr/>
                    <a:lstStyle/>
                    <a:p>
                      <a:r>
                        <a:rPr lang="en-IN"/>
                        <a:t>2</a:t>
                      </a:r>
                    </a:p>
                  </a:txBody>
                  <a:tcPr anchor="ctr">
                    <a:lnL>
                      <a:noFill/>
                    </a:lnL>
                    <a:lnR>
                      <a:noFill/>
                    </a:lnR>
                    <a:lnT>
                      <a:noFill/>
                    </a:lnT>
                    <a:lnB>
                      <a:noFill/>
                    </a:lnB>
                  </a:tcPr>
                </a:tc>
              </a:tr>
              <a:tr h="489403">
                <a:tc>
                  <a:txBody>
                    <a:bodyPr/>
                    <a:lstStyle/>
                    <a:p>
                      <a:r>
                        <a:rPr lang="en-IN" dirty="0" smtClean="0"/>
                        <a:t>      35</a:t>
                      </a:r>
                      <a:endParaRPr lang="en-IN" dirty="0"/>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r>
              <a:tr h="489403">
                <a:tc>
                  <a:txBody>
                    <a:bodyPr/>
                    <a:lstStyle/>
                    <a:p>
                      <a:r>
                        <a:rPr lang="en-IN" b="1"/>
                        <a:t>Total (N)</a:t>
                      </a:r>
                      <a:endParaRPr lang="en-IN"/>
                    </a:p>
                  </a:txBody>
                  <a:tcPr anchor="ctr">
                    <a:lnL>
                      <a:noFill/>
                    </a:lnL>
                    <a:lnR>
                      <a:noFill/>
                    </a:lnR>
                    <a:lnT>
                      <a:noFill/>
                    </a:lnT>
                    <a:lnB>
                      <a:noFill/>
                    </a:lnB>
                  </a:tcPr>
                </a:tc>
                <a:tc>
                  <a:txBody>
                    <a:bodyPr/>
                    <a:lstStyle/>
                    <a:p>
                      <a:r>
                        <a:rPr lang="en-IN" b="1" dirty="0"/>
                        <a:t>10</a:t>
                      </a:r>
                      <a:endParaRPr lang="en-IN" dirty="0"/>
                    </a:p>
                  </a:txBody>
                  <a:tcPr anchor="ctr">
                    <a:lnL>
                      <a:noFill/>
                    </a:lnL>
                    <a:lnR>
                      <a:noFill/>
                    </a:lnR>
                    <a:lnT>
                      <a:noFill/>
                    </a:lnT>
                    <a:lnB>
                      <a:noFill/>
                    </a:lnB>
                  </a:tcPr>
                </a:tc>
              </a:tr>
            </a:tbl>
          </a:graphicData>
        </a:graphic>
      </p:graphicFrame>
      <p:sp>
        <p:nvSpPr>
          <p:cNvPr id="3" name="Rectangle 1"/>
          <p:cNvSpPr>
            <a:spLocks noChangeArrowheads="1"/>
          </p:cNvSpPr>
          <p:nvPr/>
        </p:nvSpPr>
        <p:spPr bwMode="auto">
          <a:xfrm>
            <a:off x="251520" y="458649"/>
            <a:ext cx="864096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a:t>
            </a:r>
            <a:r>
              <a:rPr kumimoji="0" lang="en-US" sz="2000" b="1" i="0" u="none" strike="noStrike" cap="none" normalizeH="0" baseline="0" dirty="0" smtClean="0">
                <a:ln>
                  <a:noFill/>
                </a:ln>
                <a:solidFill>
                  <a:schemeClr val="tx1"/>
                </a:solidFill>
                <a:effectLst/>
                <a:latin typeface="Arial" pitchFamily="34" charset="0"/>
                <a:cs typeface="Arial" pitchFamily="34" charset="0"/>
              </a:rPr>
              <a:t>. Simple Frequency Distribution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Shows how often each value or class interval occurs.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Example (Marks of 10 students):</a:t>
            </a:r>
            <a:r>
              <a:rPr kumimoji="0" 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sz="2000" b="0" i="0" u="none" strike="noStrike" cap="none" normalizeH="0" baseline="0" dirty="0" smtClean="0">
                <a:ln>
                  <a:noFill/>
                </a:ln>
                <a:solidFill>
                  <a:schemeClr val="tx1"/>
                </a:solidFill>
                <a:effectLst/>
                <a:latin typeface="Arial" pitchFamily="34" charset="0"/>
                <a:cs typeface="Arial" pitchFamily="34" charset="0"/>
              </a:rPr>
            </a:br>
            <a:r>
              <a:rPr kumimoji="0" lang="en-US" sz="2000" b="0" i="0" u="none" strike="noStrike" cap="none" normalizeH="0" baseline="0" dirty="0" smtClean="0">
                <a:ln>
                  <a:noFill/>
                </a:ln>
                <a:solidFill>
                  <a:schemeClr val="tx1"/>
                </a:solidFill>
                <a:effectLst/>
                <a:latin typeface="Arial Unicode MS" pitchFamily="34" charset="-128"/>
                <a:cs typeface="Arial" pitchFamily="34" charset="0"/>
              </a:rPr>
              <a:t>12, 15, 20, 20, 25, 25, 25, 30, 30, 35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92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2400141"/>
          <a:ext cx="8229600" cy="2926080"/>
        </p:xfrm>
        <a:graphic>
          <a:graphicData uri="http://schemas.openxmlformats.org/drawingml/2006/table">
            <a:tbl>
              <a:tblPr/>
              <a:tblGrid>
                <a:gridCol w="2743200"/>
                <a:gridCol w="2743200"/>
                <a:gridCol w="2743200"/>
              </a:tblGrid>
              <a:tr h="0">
                <a:tc>
                  <a:txBody>
                    <a:bodyPr/>
                    <a:lstStyle/>
                    <a:p>
                      <a:r>
                        <a:rPr lang="en-IN" dirty="0"/>
                        <a:t>Marks (Class)</a:t>
                      </a:r>
                    </a:p>
                  </a:txBody>
                  <a:tcPr anchor="ctr">
                    <a:lnL>
                      <a:noFill/>
                    </a:lnL>
                    <a:lnR>
                      <a:noFill/>
                    </a:lnR>
                    <a:lnT>
                      <a:noFill/>
                    </a:lnT>
                    <a:lnB>
                      <a:noFill/>
                    </a:lnB>
                  </a:tcPr>
                </a:tc>
                <a:tc>
                  <a:txBody>
                    <a:bodyPr/>
                    <a:lstStyle/>
                    <a:p>
                      <a:r>
                        <a:rPr lang="en-IN"/>
                        <a:t>Frequency (f)</a:t>
                      </a:r>
                    </a:p>
                  </a:txBody>
                  <a:tcPr anchor="ctr">
                    <a:lnL>
                      <a:noFill/>
                    </a:lnL>
                    <a:lnR>
                      <a:noFill/>
                    </a:lnR>
                    <a:lnT>
                      <a:noFill/>
                    </a:lnT>
                    <a:lnB>
                      <a:noFill/>
                    </a:lnB>
                  </a:tcPr>
                </a:tc>
                <a:tc>
                  <a:txBody>
                    <a:bodyPr/>
                    <a:lstStyle/>
                    <a:p>
                      <a:r>
                        <a:rPr lang="en-IN"/>
                        <a:t>Relative Frequency (%)</a:t>
                      </a:r>
                    </a:p>
                  </a:txBody>
                  <a:tcPr anchor="ctr">
                    <a:lnL>
                      <a:noFill/>
                    </a:lnL>
                    <a:lnR>
                      <a:noFill/>
                    </a:lnR>
                    <a:lnT>
                      <a:noFill/>
                    </a:lnT>
                    <a:lnB>
                      <a:noFill/>
                    </a:lnB>
                  </a:tcPr>
                </a:tc>
              </a:tr>
              <a:tr h="0">
                <a:tc>
                  <a:txBody>
                    <a:bodyPr/>
                    <a:lstStyle/>
                    <a:p>
                      <a:r>
                        <a:rPr lang="en-IN"/>
                        <a:t>12</a:t>
                      </a:r>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c>
                  <a:txBody>
                    <a:bodyPr/>
                    <a:lstStyle/>
                    <a:p>
                      <a:r>
                        <a:rPr lang="en-IN"/>
                        <a:t>10%</a:t>
                      </a:r>
                    </a:p>
                  </a:txBody>
                  <a:tcPr anchor="ctr">
                    <a:lnL>
                      <a:noFill/>
                    </a:lnL>
                    <a:lnR>
                      <a:noFill/>
                    </a:lnR>
                    <a:lnT>
                      <a:noFill/>
                    </a:lnT>
                    <a:lnB>
                      <a:noFill/>
                    </a:lnB>
                  </a:tcPr>
                </a:tc>
              </a:tr>
              <a:tr h="0">
                <a:tc>
                  <a:txBody>
                    <a:bodyPr/>
                    <a:lstStyle/>
                    <a:p>
                      <a:r>
                        <a:rPr lang="en-IN"/>
                        <a:t>15</a:t>
                      </a:r>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c>
                  <a:txBody>
                    <a:bodyPr/>
                    <a:lstStyle/>
                    <a:p>
                      <a:r>
                        <a:rPr lang="en-IN"/>
                        <a:t>10%</a:t>
                      </a:r>
                    </a:p>
                  </a:txBody>
                  <a:tcPr anchor="ctr">
                    <a:lnL>
                      <a:noFill/>
                    </a:lnL>
                    <a:lnR>
                      <a:noFill/>
                    </a:lnR>
                    <a:lnT>
                      <a:noFill/>
                    </a:lnT>
                    <a:lnB>
                      <a:noFill/>
                    </a:lnB>
                  </a:tcPr>
                </a:tc>
              </a:tr>
              <a:tr h="0">
                <a:tc>
                  <a:txBody>
                    <a:bodyPr/>
                    <a:lstStyle/>
                    <a:p>
                      <a:r>
                        <a:rPr lang="en-IN"/>
                        <a:t>20</a:t>
                      </a:r>
                    </a:p>
                  </a:txBody>
                  <a:tcPr anchor="ctr">
                    <a:lnL>
                      <a:noFill/>
                    </a:lnL>
                    <a:lnR>
                      <a:noFill/>
                    </a:lnR>
                    <a:lnT>
                      <a:noFill/>
                    </a:lnT>
                    <a:lnB>
                      <a:noFill/>
                    </a:lnB>
                  </a:tcPr>
                </a:tc>
                <a:tc>
                  <a:txBody>
                    <a:bodyPr/>
                    <a:lstStyle/>
                    <a:p>
                      <a:r>
                        <a:rPr lang="en-IN"/>
                        <a:t>2</a:t>
                      </a:r>
                    </a:p>
                  </a:txBody>
                  <a:tcPr anchor="ctr">
                    <a:lnL>
                      <a:noFill/>
                    </a:lnL>
                    <a:lnR>
                      <a:noFill/>
                    </a:lnR>
                    <a:lnT>
                      <a:noFill/>
                    </a:lnT>
                    <a:lnB>
                      <a:noFill/>
                    </a:lnB>
                  </a:tcPr>
                </a:tc>
                <a:tc>
                  <a:txBody>
                    <a:bodyPr/>
                    <a:lstStyle/>
                    <a:p>
                      <a:r>
                        <a:rPr lang="en-IN"/>
                        <a:t>20%</a:t>
                      </a:r>
                    </a:p>
                  </a:txBody>
                  <a:tcPr anchor="ctr">
                    <a:lnL>
                      <a:noFill/>
                    </a:lnL>
                    <a:lnR>
                      <a:noFill/>
                    </a:lnR>
                    <a:lnT>
                      <a:noFill/>
                    </a:lnT>
                    <a:lnB>
                      <a:noFill/>
                    </a:lnB>
                  </a:tcPr>
                </a:tc>
              </a:tr>
              <a:tr h="0">
                <a:tc>
                  <a:txBody>
                    <a:bodyPr/>
                    <a:lstStyle/>
                    <a:p>
                      <a:r>
                        <a:rPr lang="en-IN"/>
                        <a:t>25</a:t>
                      </a:r>
                    </a:p>
                  </a:txBody>
                  <a:tcPr anchor="ctr">
                    <a:lnL>
                      <a:noFill/>
                    </a:lnL>
                    <a:lnR>
                      <a:noFill/>
                    </a:lnR>
                    <a:lnT>
                      <a:noFill/>
                    </a:lnT>
                    <a:lnB>
                      <a:noFill/>
                    </a:lnB>
                  </a:tcPr>
                </a:tc>
                <a:tc>
                  <a:txBody>
                    <a:bodyPr/>
                    <a:lstStyle/>
                    <a:p>
                      <a:r>
                        <a:rPr lang="en-IN"/>
                        <a:t>3</a:t>
                      </a:r>
                    </a:p>
                  </a:txBody>
                  <a:tcPr anchor="ctr">
                    <a:lnL>
                      <a:noFill/>
                    </a:lnL>
                    <a:lnR>
                      <a:noFill/>
                    </a:lnR>
                    <a:lnT>
                      <a:noFill/>
                    </a:lnT>
                    <a:lnB>
                      <a:noFill/>
                    </a:lnB>
                  </a:tcPr>
                </a:tc>
                <a:tc>
                  <a:txBody>
                    <a:bodyPr/>
                    <a:lstStyle/>
                    <a:p>
                      <a:r>
                        <a:rPr lang="en-IN"/>
                        <a:t>30%</a:t>
                      </a:r>
                    </a:p>
                  </a:txBody>
                  <a:tcPr anchor="ctr">
                    <a:lnL>
                      <a:noFill/>
                    </a:lnL>
                    <a:lnR>
                      <a:noFill/>
                    </a:lnR>
                    <a:lnT>
                      <a:noFill/>
                    </a:lnT>
                    <a:lnB>
                      <a:noFill/>
                    </a:lnB>
                  </a:tcPr>
                </a:tc>
              </a:tr>
              <a:tr h="0">
                <a:tc>
                  <a:txBody>
                    <a:bodyPr/>
                    <a:lstStyle/>
                    <a:p>
                      <a:r>
                        <a:rPr lang="en-IN"/>
                        <a:t>30</a:t>
                      </a:r>
                    </a:p>
                  </a:txBody>
                  <a:tcPr anchor="ctr">
                    <a:lnL>
                      <a:noFill/>
                    </a:lnL>
                    <a:lnR>
                      <a:noFill/>
                    </a:lnR>
                    <a:lnT>
                      <a:noFill/>
                    </a:lnT>
                    <a:lnB>
                      <a:noFill/>
                    </a:lnB>
                  </a:tcPr>
                </a:tc>
                <a:tc>
                  <a:txBody>
                    <a:bodyPr/>
                    <a:lstStyle/>
                    <a:p>
                      <a:r>
                        <a:rPr lang="en-IN"/>
                        <a:t>2</a:t>
                      </a:r>
                    </a:p>
                  </a:txBody>
                  <a:tcPr anchor="ctr">
                    <a:lnL>
                      <a:noFill/>
                    </a:lnL>
                    <a:lnR>
                      <a:noFill/>
                    </a:lnR>
                    <a:lnT>
                      <a:noFill/>
                    </a:lnT>
                    <a:lnB>
                      <a:noFill/>
                    </a:lnB>
                  </a:tcPr>
                </a:tc>
                <a:tc>
                  <a:txBody>
                    <a:bodyPr/>
                    <a:lstStyle/>
                    <a:p>
                      <a:r>
                        <a:rPr lang="en-IN"/>
                        <a:t>20%</a:t>
                      </a:r>
                    </a:p>
                  </a:txBody>
                  <a:tcPr anchor="ctr">
                    <a:lnL>
                      <a:noFill/>
                    </a:lnL>
                    <a:lnR>
                      <a:noFill/>
                    </a:lnR>
                    <a:lnT>
                      <a:noFill/>
                    </a:lnT>
                    <a:lnB>
                      <a:noFill/>
                    </a:lnB>
                  </a:tcPr>
                </a:tc>
              </a:tr>
              <a:tr h="0">
                <a:tc>
                  <a:txBody>
                    <a:bodyPr/>
                    <a:lstStyle/>
                    <a:p>
                      <a:r>
                        <a:rPr lang="en-IN"/>
                        <a:t>35</a:t>
                      </a:r>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c>
                  <a:txBody>
                    <a:bodyPr/>
                    <a:lstStyle/>
                    <a:p>
                      <a:r>
                        <a:rPr lang="en-IN"/>
                        <a:t>10%</a:t>
                      </a:r>
                    </a:p>
                  </a:txBody>
                  <a:tcPr anchor="ctr">
                    <a:lnL>
                      <a:noFill/>
                    </a:lnL>
                    <a:lnR>
                      <a:noFill/>
                    </a:lnR>
                    <a:lnT>
                      <a:noFill/>
                    </a:lnT>
                    <a:lnB>
                      <a:noFill/>
                    </a:lnB>
                  </a:tcPr>
                </a:tc>
              </a:tr>
              <a:tr h="0">
                <a:tc>
                  <a:txBody>
                    <a:bodyPr/>
                    <a:lstStyle/>
                    <a:p>
                      <a:r>
                        <a:rPr lang="en-IN" b="1"/>
                        <a:t>Total</a:t>
                      </a:r>
                      <a:endParaRPr lang="en-IN"/>
                    </a:p>
                  </a:txBody>
                  <a:tcPr anchor="ctr">
                    <a:lnL>
                      <a:noFill/>
                    </a:lnL>
                    <a:lnR>
                      <a:noFill/>
                    </a:lnR>
                    <a:lnT>
                      <a:noFill/>
                    </a:lnT>
                    <a:lnB>
                      <a:noFill/>
                    </a:lnB>
                  </a:tcPr>
                </a:tc>
                <a:tc>
                  <a:txBody>
                    <a:bodyPr/>
                    <a:lstStyle/>
                    <a:p>
                      <a:r>
                        <a:rPr lang="en-IN" b="1" dirty="0"/>
                        <a:t>10</a:t>
                      </a:r>
                      <a:endParaRPr lang="en-IN" dirty="0"/>
                    </a:p>
                  </a:txBody>
                  <a:tcPr anchor="ctr">
                    <a:lnL>
                      <a:noFill/>
                    </a:lnL>
                    <a:lnR>
                      <a:noFill/>
                    </a:lnR>
                    <a:lnT>
                      <a:noFill/>
                    </a:lnT>
                    <a:lnB>
                      <a:noFill/>
                    </a:lnB>
                  </a:tcPr>
                </a:tc>
                <a:tc>
                  <a:txBody>
                    <a:bodyPr/>
                    <a:lstStyle/>
                    <a:p>
                      <a:r>
                        <a:rPr lang="en-IN" b="1" dirty="0"/>
                        <a:t>100%</a:t>
                      </a:r>
                      <a:endParaRPr lang="en-IN" dirty="0"/>
                    </a:p>
                  </a:txBody>
                  <a:tcPr anchor="ctr">
                    <a:lnL>
                      <a:noFill/>
                    </a:lnL>
                    <a:lnR>
                      <a:noFill/>
                    </a:lnR>
                    <a:lnT>
                      <a:noFill/>
                    </a:lnT>
                    <a:lnB>
                      <a:noFill/>
                    </a:lnB>
                  </a:tcPr>
                </a:tc>
              </a:tr>
            </a:tbl>
          </a:graphicData>
        </a:graphic>
      </p:graphicFrame>
      <p:sp>
        <p:nvSpPr>
          <p:cNvPr id="3" name="Rectangle 1"/>
          <p:cNvSpPr>
            <a:spLocks noChangeArrowheads="1"/>
          </p:cNvSpPr>
          <p:nvPr/>
        </p:nvSpPr>
        <p:spPr bwMode="auto">
          <a:xfrm>
            <a:off x="179512" y="343647"/>
            <a:ext cx="896448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2. Relative Frequency Distribution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Shows </a:t>
            </a:r>
            <a:r>
              <a:rPr kumimoji="0" lang="en-US" sz="2000" b="1" i="0" u="none" strike="noStrike" cap="none" normalizeH="0" baseline="0" dirty="0" smtClean="0">
                <a:ln>
                  <a:noFill/>
                </a:ln>
                <a:solidFill>
                  <a:schemeClr val="tx1"/>
                </a:solidFill>
                <a:effectLst/>
                <a:latin typeface="Arial" pitchFamily="34" charset="0"/>
                <a:cs typeface="Arial" pitchFamily="34" charset="0"/>
              </a:rPr>
              <a:t>frequency as a proportion or percentage</a:t>
            </a:r>
            <a:r>
              <a:rPr kumimoji="0" lang="en-US" sz="2000" b="0" i="0" u="none" strike="noStrike" cap="none" normalizeH="0" baseline="0" dirty="0" smtClean="0">
                <a:ln>
                  <a:noFill/>
                </a:ln>
                <a:solidFill>
                  <a:schemeClr val="tx1"/>
                </a:solidFill>
                <a:effectLst/>
                <a:latin typeface="Arial" pitchFamily="34" charset="0"/>
                <a:cs typeface="Arial" pitchFamily="34" charset="0"/>
              </a:rPr>
              <a:t> of the total.</a:t>
            </a:r>
            <a:br>
              <a:rPr kumimoji="0" lang="en-US" sz="2000" b="0" i="0" u="none" strike="noStrike" cap="none" normalizeH="0" baseline="0" dirty="0" smtClean="0">
                <a:ln>
                  <a:noFill/>
                </a:ln>
                <a:solidFill>
                  <a:schemeClr val="tx1"/>
                </a:solidFill>
                <a:effectLst/>
                <a:latin typeface="Arial" pitchFamily="34" charset="0"/>
                <a:cs typeface="Arial" pitchFamily="34" charset="0"/>
              </a:rPr>
            </a:br>
            <a:r>
              <a:rPr kumimoji="0" lang="en-US" sz="2000" b="0" i="0" u="none" strike="noStrike" cap="none" normalizeH="0" baseline="0" dirty="0" smtClean="0">
                <a:ln>
                  <a:noFill/>
                </a:ln>
                <a:solidFill>
                  <a:schemeClr val="tx1"/>
                </a:solidFill>
                <a:effectLst/>
                <a:latin typeface="Arial" pitchFamily="34" charset="0"/>
                <a:cs typeface="Arial" pitchFamily="34" charset="0"/>
              </a:rPr>
              <a:t>    Formula</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r>
              <a:rPr kumimoji="0" lang="en-US" sz="2000" b="1" i="0" u="none" strike="noStrike" cap="none" normalizeH="0" dirty="0" smtClean="0">
                <a:ln>
                  <a:noFill/>
                </a:ln>
                <a:solidFill>
                  <a:schemeClr val="tx1"/>
                </a:solidFill>
                <a:effectLst/>
                <a:latin typeface="Arial" pitchFamily="34"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cs typeface="Arial" pitchFamily="34" charset="0"/>
              </a:rPr>
              <a:t>Relative Frequency=f/N ​×100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Example (from above data):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1910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sz="2800" b="1" dirty="0"/>
              <a:t>3. Cumulative Frequency Distribution </a:t>
            </a:r>
            <a:endParaRPr lang="en-IN" sz="2800" b="1" dirty="0"/>
          </a:p>
        </p:txBody>
      </p:sp>
      <p:sp>
        <p:nvSpPr>
          <p:cNvPr id="3" name="Content Placeholder 2"/>
          <p:cNvSpPr>
            <a:spLocks noGrp="1"/>
          </p:cNvSpPr>
          <p:nvPr>
            <p:ph idx="1"/>
          </p:nvPr>
        </p:nvSpPr>
        <p:spPr>
          <a:xfrm>
            <a:off x="251520" y="836712"/>
            <a:ext cx="8712968" cy="6021288"/>
          </a:xfrm>
        </p:spPr>
        <p:txBody>
          <a:bodyPr>
            <a:normAutofit fontScale="92500" lnSpcReduction="10000"/>
          </a:bodyPr>
          <a:lstStyle/>
          <a:p>
            <a:pPr marL="0" indent="0">
              <a:buNone/>
            </a:pPr>
            <a:r>
              <a:rPr lang="en-US" sz="2400" dirty="0" smtClean="0"/>
              <a:t>Adds </a:t>
            </a:r>
            <a:r>
              <a:rPr lang="en-US" sz="2400" dirty="0"/>
              <a:t>frequencies step by step</a:t>
            </a:r>
            <a:r>
              <a:rPr lang="en-US" sz="2400" dirty="0" smtClean="0"/>
              <a:t>.</a:t>
            </a:r>
          </a:p>
          <a:p>
            <a:pPr marL="0" indent="0">
              <a:buNone/>
            </a:pPr>
            <a:r>
              <a:rPr lang="en-US" sz="2400" dirty="0" smtClean="0"/>
              <a:t>the word Cumulative means "how much so far". In statistics, it is the running total of all frequencies. Cumulative frequency corresponding to a particular value is the sum of all the frequencies up to and including that value.</a:t>
            </a:r>
          </a:p>
          <a:p>
            <a:pPr marL="0" indent="0">
              <a:buNone/>
            </a:pPr>
            <a:r>
              <a:rPr lang="en-IN" sz="2400" dirty="0" smtClean="0"/>
              <a:t>     Years                        Frequency            Cumulative </a:t>
            </a:r>
            <a:r>
              <a:rPr lang="en-IN" sz="2400" dirty="0"/>
              <a:t>Frequency</a:t>
            </a:r>
          </a:p>
          <a:p>
            <a:pPr marL="0" indent="0">
              <a:buNone/>
            </a:pPr>
            <a:r>
              <a:rPr lang="en-IN" sz="2400" dirty="0" smtClean="0"/>
              <a:t>     1991 </a:t>
            </a:r>
            <a:r>
              <a:rPr lang="en-IN" sz="2400" dirty="0"/>
              <a:t>- 92 </a:t>
            </a:r>
            <a:r>
              <a:rPr lang="en-IN" sz="2400" dirty="0" smtClean="0"/>
              <a:t>                    10                                  10</a:t>
            </a:r>
            <a:endParaRPr lang="en-IN" sz="2400" dirty="0"/>
          </a:p>
          <a:p>
            <a:pPr marL="0" indent="0">
              <a:buNone/>
            </a:pPr>
            <a:r>
              <a:rPr lang="en-IN" sz="2400" dirty="0" smtClean="0"/>
              <a:t>     1992 </a:t>
            </a:r>
            <a:r>
              <a:rPr lang="en-IN" sz="2400" dirty="0"/>
              <a:t>- 94 </a:t>
            </a:r>
            <a:r>
              <a:rPr lang="en-IN" sz="2400" dirty="0" smtClean="0"/>
              <a:t>                    15                                  10 </a:t>
            </a:r>
            <a:r>
              <a:rPr lang="en-IN" sz="2400" dirty="0"/>
              <a:t>+ 15 = 25</a:t>
            </a:r>
          </a:p>
          <a:p>
            <a:pPr marL="0" indent="0">
              <a:buNone/>
            </a:pPr>
            <a:r>
              <a:rPr lang="en-IN" sz="2400" dirty="0" smtClean="0"/>
              <a:t>     1994 </a:t>
            </a:r>
            <a:r>
              <a:rPr lang="en-IN" sz="2400" dirty="0"/>
              <a:t>- 96 </a:t>
            </a:r>
            <a:r>
              <a:rPr lang="en-IN" sz="2400" dirty="0" smtClean="0"/>
              <a:t>                      9                                   25 </a:t>
            </a:r>
            <a:r>
              <a:rPr lang="en-IN" sz="2400" dirty="0"/>
              <a:t>+ 9 = 34</a:t>
            </a:r>
          </a:p>
          <a:p>
            <a:pPr marL="0" indent="0">
              <a:buNone/>
            </a:pPr>
            <a:r>
              <a:rPr lang="en-IN" sz="2400" dirty="0" smtClean="0"/>
              <a:t>     1996 – 98                     </a:t>
            </a:r>
            <a:r>
              <a:rPr lang="en-IN" sz="2400" dirty="0"/>
              <a:t>13 </a:t>
            </a:r>
            <a:r>
              <a:rPr lang="en-IN" sz="2400" dirty="0" smtClean="0"/>
              <a:t>                                 34 </a:t>
            </a:r>
            <a:r>
              <a:rPr lang="en-IN" sz="2400" dirty="0"/>
              <a:t>+ 13 = 47</a:t>
            </a:r>
          </a:p>
          <a:p>
            <a:pPr marL="0" indent="0">
              <a:buNone/>
            </a:pPr>
            <a:r>
              <a:rPr lang="en-IN" sz="2400" dirty="0" smtClean="0"/>
              <a:t>     1998 </a:t>
            </a:r>
            <a:r>
              <a:rPr lang="en-IN" sz="2400" dirty="0"/>
              <a:t>- 2000 </a:t>
            </a:r>
            <a:r>
              <a:rPr lang="en-IN" sz="2400" dirty="0" smtClean="0"/>
              <a:t>                  7                                   47 </a:t>
            </a:r>
            <a:r>
              <a:rPr lang="en-IN" sz="2400" dirty="0"/>
              <a:t>+ 7 = </a:t>
            </a:r>
            <a:r>
              <a:rPr lang="en-IN" sz="2400" dirty="0" smtClean="0"/>
              <a:t>54</a:t>
            </a:r>
          </a:p>
          <a:p>
            <a:pPr marL="0" indent="0">
              <a:buNone/>
            </a:pPr>
            <a:endParaRPr lang="en-US" sz="2400" dirty="0" smtClean="0"/>
          </a:p>
          <a:p>
            <a:pPr marL="0" indent="0">
              <a:buNone/>
            </a:pPr>
            <a:r>
              <a:rPr lang="en-US" sz="2400" dirty="0" smtClean="0"/>
              <a:t>The </a:t>
            </a:r>
            <a:r>
              <a:rPr lang="en-US" sz="2400" dirty="0"/>
              <a:t>Cumulative Frequency can be clearly understood when displayed in a table. A </a:t>
            </a:r>
            <a:r>
              <a:rPr lang="en-US" sz="2400" dirty="0" smtClean="0"/>
              <a:t>table displaying </a:t>
            </a:r>
            <a:r>
              <a:rPr lang="en-US" sz="2400" dirty="0"/>
              <a:t>the cumulative frequencies is called as cumulative frequency distribution </a:t>
            </a:r>
            <a:r>
              <a:rPr lang="en-US" sz="2400" dirty="0" smtClean="0"/>
              <a:t>and this </a:t>
            </a:r>
            <a:r>
              <a:rPr lang="en-US" sz="2400" dirty="0"/>
              <a:t>is one of important type of frequency distribution.</a:t>
            </a:r>
            <a:endParaRPr lang="en-IN" sz="2400" dirty="0"/>
          </a:p>
        </p:txBody>
      </p:sp>
    </p:spTree>
    <p:extLst>
      <p:ext uri="{BB962C8B-B14F-4D97-AF65-F5344CB8AC3E}">
        <p14:creationId xmlns:p14="http://schemas.microsoft.com/office/powerpoint/2010/main" val="23134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IN" dirty="0" smtClean="0"/>
              <a:t>Elements of Statistics</a:t>
            </a:r>
            <a:endParaRPr lang="en-IN" dirty="0"/>
          </a:p>
        </p:txBody>
      </p:sp>
      <p:sp>
        <p:nvSpPr>
          <p:cNvPr id="3" name="Content Placeholder 2"/>
          <p:cNvSpPr>
            <a:spLocks noGrp="1"/>
          </p:cNvSpPr>
          <p:nvPr>
            <p:ph idx="1"/>
          </p:nvPr>
        </p:nvSpPr>
        <p:spPr>
          <a:xfrm>
            <a:off x="323528" y="764704"/>
            <a:ext cx="8640960" cy="5688632"/>
          </a:xfrm>
        </p:spPr>
        <p:txBody>
          <a:bodyPr>
            <a:normAutofit fontScale="40000" lnSpcReduction="20000"/>
          </a:bodyPr>
          <a:lstStyle/>
          <a:p>
            <a:pPr marL="0" indent="0">
              <a:buNone/>
            </a:pPr>
            <a:r>
              <a:rPr lang="en-US" dirty="0" smtClean="0"/>
              <a:t>UNIT-I</a:t>
            </a:r>
          </a:p>
          <a:p>
            <a:pPr marL="0" indent="0">
              <a:buNone/>
            </a:pPr>
            <a:r>
              <a:rPr lang="en-US" b="1" dirty="0" smtClean="0"/>
              <a:t>Population, Sample and Data Condensation</a:t>
            </a:r>
          </a:p>
          <a:p>
            <a:pPr marL="0" indent="0">
              <a:buNone/>
            </a:pPr>
            <a:r>
              <a:rPr lang="en-US" dirty="0" smtClean="0"/>
              <a:t>Definition and scope of statistics, concept of population and simple with Illustration, Raw data, attributes and variables, classification, frequency distribution, Cumulative frequency distribution.</a:t>
            </a:r>
          </a:p>
          <a:p>
            <a:pPr marL="0" indent="0">
              <a:buNone/>
            </a:pPr>
            <a:r>
              <a:rPr lang="en-US" dirty="0" smtClean="0"/>
              <a:t>UNIT-II</a:t>
            </a:r>
          </a:p>
          <a:p>
            <a:pPr marL="0" indent="0">
              <a:buNone/>
            </a:pPr>
            <a:r>
              <a:rPr lang="en-US" b="1" dirty="0" smtClean="0"/>
              <a:t>Measures of Central Tendency</a:t>
            </a:r>
          </a:p>
          <a:p>
            <a:pPr marL="0" indent="0">
              <a:buNone/>
            </a:pPr>
            <a:r>
              <a:rPr lang="en-US" dirty="0" smtClean="0"/>
              <a:t>Concept of central Tendency, requirements of a good measures of central tendency, Arithmetic mean, Median, Mode, Harmonic Mean, Geometric mean for grouped and ungrouped data.</a:t>
            </a:r>
          </a:p>
          <a:p>
            <a:pPr marL="0" indent="0">
              <a:buNone/>
            </a:pPr>
            <a:r>
              <a:rPr lang="en-US" dirty="0" smtClean="0"/>
              <a:t>UNIT-III</a:t>
            </a:r>
          </a:p>
          <a:p>
            <a:pPr marL="0" indent="0">
              <a:buNone/>
            </a:pPr>
            <a:r>
              <a:rPr lang="en-US" b="1" dirty="0" smtClean="0"/>
              <a:t>Measures of Dispersion</a:t>
            </a:r>
            <a:r>
              <a:rPr lang="en-US" dirty="0" smtClean="0"/>
              <a:t>:</a:t>
            </a:r>
          </a:p>
          <a:p>
            <a:pPr marL="0" indent="0">
              <a:buNone/>
            </a:pPr>
            <a:r>
              <a:rPr lang="en-US" dirty="0" smtClean="0"/>
              <a:t>Concept of dispersion, Absolute and relative measure of dispersion, range variance, Standard deviation, Coefficient of variation.</a:t>
            </a:r>
          </a:p>
          <a:p>
            <a:pPr marL="0" indent="0">
              <a:buNone/>
            </a:pPr>
            <a:r>
              <a:rPr lang="en-US" dirty="0" smtClean="0"/>
              <a:t>UNIT-IV</a:t>
            </a:r>
          </a:p>
          <a:p>
            <a:pPr marL="0" indent="0">
              <a:buNone/>
            </a:pPr>
            <a:r>
              <a:rPr lang="en-US" b="1" dirty="0" smtClean="0"/>
              <a:t>Permutations and Combinations</a:t>
            </a:r>
          </a:p>
          <a:p>
            <a:pPr marL="0" indent="0">
              <a:buNone/>
            </a:pPr>
            <a:r>
              <a:rPr lang="en-US" dirty="0" smtClean="0"/>
              <a:t>Permutations of ‘n’ dissimilar objects taken ‘r’ at a time (with or without repetitions). </a:t>
            </a:r>
            <a:r>
              <a:rPr lang="en-US" dirty="0" err="1" smtClean="0"/>
              <a:t>nPr</a:t>
            </a:r>
            <a:r>
              <a:rPr lang="en-US" dirty="0" smtClean="0"/>
              <a:t> = n!/(n-r) !(without proof). Combinations of ‘r’ objects taken from ‘n’ objects. </a:t>
            </a:r>
            <a:r>
              <a:rPr lang="en-US" dirty="0" err="1" smtClean="0"/>
              <a:t>nCr</a:t>
            </a:r>
            <a:r>
              <a:rPr lang="en-US" dirty="0" smtClean="0"/>
              <a:t> = n!/(r!(n-r)!) (without proof) . Simple examples, Applications.</a:t>
            </a:r>
          </a:p>
          <a:p>
            <a:pPr marL="0" indent="0">
              <a:buNone/>
            </a:pPr>
            <a:r>
              <a:rPr lang="en-US" dirty="0" smtClean="0"/>
              <a:t>UNIT-V</a:t>
            </a:r>
          </a:p>
          <a:p>
            <a:pPr marL="0" indent="0">
              <a:buNone/>
            </a:pPr>
            <a:r>
              <a:rPr lang="en-US" b="1" dirty="0" smtClean="0"/>
              <a:t>Sample space, Events and Probability</a:t>
            </a:r>
          </a:p>
          <a:p>
            <a:pPr marL="0" indent="0">
              <a:buNone/>
            </a:pPr>
            <a:r>
              <a:rPr lang="en-US" dirty="0" smtClean="0"/>
              <a:t>Experiments and random experiments, Ideas of deterministic and non-deterministic experiments; Definition of sample space, discrete sample space, events; Types of events, Union and intersections of two or more events, mutually exclusive events, Complementary event, Exhaustive event; Simple examples. Classical definition of probability, Addition theorem of probability without Proof (</a:t>
            </a:r>
            <a:r>
              <a:rPr lang="en-US" dirty="0" err="1" smtClean="0"/>
              <a:t>upto</a:t>
            </a:r>
            <a:r>
              <a:rPr lang="en-US" dirty="0" smtClean="0"/>
              <a:t> three events are expected). Definition of conditional probability Definition of independence of two events, simple numerical problems.</a:t>
            </a:r>
          </a:p>
          <a:p>
            <a:pPr marL="0" indent="0">
              <a:buNone/>
            </a:pPr>
            <a:r>
              <a:rPr lang="en-US" dirty="0" smtClean="0"/>
              <a:t>UNIT-VI</a:t>
            </a:r>
          </a:p>
          <a:p>
            <a:pPr marL="0" indent="0">
              <a:buNone/>
            </a:pPr>
            <a:r>
              <a:rPr lang="en-US" b="1" dirty="0" smtClean="0"/>
              <a:t>Statistical Quality Control</a:t>
            </a:r>
          </a:p>
          <a:p>
            <a:pPr marL="0" indent="0">
              <a:buNone/>
            </a:pPr>
            <a:r>
              <a:rPr lang="en-US" dirty="0" smtClean="0"/>
              <a:t>Introduction, control limits, specification limits, tolerance limits, process and product control; Control charts for X and R; Control charts for number of defective {n-p chart} ,control charts for number of defects {c - chart}</a:t>
            </a:r>
          </a:p>
          <a:p>
            <a:pPr marL="0" indent="0">
              <a:buNone/>
            </a:pPr>
            <a:r>
              <a:rPr lang="en-US" dirty="0" smtClean="0"/>
              <a:t>Referential Books:</a:t>
            </a:r>
          </a:p>
          <a:p>
            <a:pPr marL="0" indent="0">
              <a:buNone/>
            </a:pPr>
            <a:r>
              <a:rPr lang="en-US" dirty="0" smtClean="0"/>
              <a:t>2. S.C. Gupta - Fundamentals of statistics - Sultan Chand &amp; sons ,Delhi.</a:t>
            </a:r>
          </a:p>
          <a:p>
            <a:pPr marL="0" indent="0">
              <a:buNone/>
            </a:pPr>
            <a:r>
              <a:rPr lang="en-US" dirty="0" smtClean="0"/>
              <a:t>3. D.N. </a:t>
            </a:r>
            <a:r>
              <a:rPr lang="en-US" dirty="0" err="1" smtClean="0"/>
              <a:t>Elhance</a:t>
            </a:r>
            <a:r>
              <a:rPr lang="en-US" dirty="0" smtClean="0"/>
              <a:t> - Fundamentals of statistics - </a:t>
            </a:r>
            <a:r>
              <a:rPr lang="en-US" dirty="0" err="1" smtClean="0"/>
              <a:t>Kitab</a:t>
            </a:r>
            <a:r>
              <a:rPr lang="en-US" dirty="0" smtClean="0"/>
              <a:t> </a:t>
            </a:r>
            <a:r>
              <a:rPr lang="en-US" dirty="0" err="1" smtClean="0"/>
              <a:t>Mahal</a:t>
            </a:r>
            <a:r>
              <a:rPr lang="en-US" dirty="0" smtClean="0"/>
              <a:t>, Allahabad</a:t>
            </a:r>
            <a:endParaRPr lang="en-IN" dirty="0"/>
          </a:p>
        </p:txBody>
      </p:sp>
    </p:spTree>
    <p:extLst>
      <p:ext uri="{BB962C8B-B14F-4D97-AF65-F5344CB8AC3E}">
        <p14:creationId xmlns:p14="http://schemas.microsoft.com/office/powerpoint/2010/main" val="70404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dirty="0" smtClean="0"/>
              <a:t> </a:t>
            </a:r>
            <a:r>
              <a:rPr lang="en-US" sz="4000" dirty="0" smtClean="0"/>
              <a:t>Types </a:t>
            </a:r>
            <a:r>
              <a:rPr lang="en-US" sz="4000" dirty="0"/>
              <a:t>of cumulative frequency </a:t>
            </a:r>
            <a:r>
              <a:rPr lang="en-US" sz="4000" dirty="0" smtClean="0"/>
              <a:t>distribution </a:t>
            </a:r>
            <a:endParaRPr lang="en-IN" sz="4000" dirty="0"/>
          </a:p>
        </p:txBody>
      </p:sp>
      <p:sp>
        <p:nvSpPr>
          <p:cNvPr id="3" name="Content Placeholder 2"/>
          <p:cNvSpPr>
            <a:spLocks noGrp="1"/>
          </p:cNvSpPr>
          <p:nvPr>
            <p:ph idx="1"/>
          </p:nvPr>
        </p:nvSpPr>
        <p:spPr>
          <a:xfrm>
            <a:off x="457200" y="1268760"/>
            <a:ext cx="8363272" cy="5328592"/>
          </a:xfrm>
        </p:spPr>
        <p:txBody>
          <a:bodyPr/>
          <a:lstStyle/>
          <a:p>
            <a:pPr marL="0" indent="0">
              <a:buNone/>
            </a:pPr>
            <a:r>
              <a:rPr lang="en-US" sz="2800" dirty="0"/>
              <a:t>There are main two types of cumulative </a:t>
            </a:r>
            <a:r>
              <a:rPr lang="en-US" sz="2800" dirty="0" smtClean="0"/>
              <a:t>frequency </a:t>
            </a:r>
            <a:r>
              <a:rPr lang="en-US" sz="2800" dirty="0"/>
              <a:t>distribution as follows</a:t>
            </a:r>
            <a:r>
              <a:rPr lang="en-US" sz="2800" dirty="0" smtClean="0"/>
              <a:t>:</a:t>
            </a:r>
          </a:p>
          <a:p>
            <a:pPr marL="514350" indent="-514350">
              <a:buAutoNum type="alphaLcParenBoth"/>
            </a:pPr>
            <a:r>
              <a:rPr lang="en-US" sz="2800" dirty="0" smtClean="0"/>
              <a:t>Less </a:t>
            </a:r>
            <a:r>
              <a:rPr lang="en-US" sz="2800" dirty="0"/>
              <a:t>than type → cumulative total going </a:t>
            </a:r>
            <a:r>
              <a:rPr lang="en-US" dirty="0"/>
              <a:t>upward</a:t>
            </a:r>
            <a:r>
              <a:rPr lang="en-US" dirty="0" smtClean="0"/>
              <a:t>.</a:t>
            </a:r>
          </a:p>
          <a:p>
            <a:pPr marL="0" indent="0">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3097327753"/>
              </p:ext>
            </p:extLst>
          </p:nvPr>
        </p:nvGraphicFramePr>
        <p:xfrm>
          <a:off x="457200" y="3028920"/>
          <a:ext cx="8229600" cy="2776347"/>
        </p:xfrm>
        <a:graphic>
          <a:graphicData uri="http://schemas.openxmlformats.org/drawingml/2006/table">
            <a:tbl>
              <a:tblPr/>
              <a:tblGrid>
                <a:gridCol w="4042792"/>
                <a:gridCol w="4186808"/>
              </a:tblGrid>
              <a:tr h="396621">
                <a:tc>
                  <a:txBody>
                    <a:bodyPr/>
                    <a:lstStyle/>
                    <a:p>
                      <a:r>
                        <a:rPr lang="en-IN" dirty="0"/>
                        <a:t>Marks (≤)</a:t>
                      </a:r>
                    </a:p>
                  </a:txBody>
                  <a:tcPr anchor="ctr">
                    <a:lnL>
                      <a:noFill/>
                    </a:lnL>
                    <a:lnR>
                      <a:noFill/>
                    </a:lnR>
                    <a:lnT>
                      <a:noFill/>
                    </a:lnT>
                    <a:lnB>
                      <a:noFill/>
                    </a:lnB>
                  </a:tcPr>
                </a:tc>
                <a:tc>
                  <a:txBody>
                    <a:bodyPr/>
                    <a:lstStyle/>
                    <a:p>
                      <a:r>
                        <a:rPr lang="en-IN"/>
                        <a:t>Cumulative Frequency</a:t>
                      </a:r>
                    </a:p>
                  </a:txBody>
                  <a:tcPr anchor="ctr">
                    <a:lnL>
                      <a:noFill/>
                    </a:lnL>
                    <a:lnR>
                      <a:noFill/>
                    </a:lnR>
                    <a:lnT>
                      <a:noFill/>
                    </a:lnT>
                    <a:lnB>
                      <a:noFill/>
                    </a:lnB>
                  </a:tcPr>
                </a:tc>
              </a:tr>
              <a:tr h="396621">
                <a:tc>
                  <a:txBody>
                    <a:bodyPr/>
                    <a:lstStyle/>
                    <a:p>
                      <a:r>
                        <a:rPr lang="en-IN"/>
                        <a:t>≤12</a:t>
                      </a:r>
                    </a:p>
                  </a:txBody>
                  <a:tcPr anchor="ctr">
                    <a:lnL>
                      <a:noFill/>
                    </a:lnL>
                    <a:lnR>
                      <a:noFill/>
                    </a:lnR>
                    <a:lnT>
                      <a:noFill/>
                    </a:lnT>
                    <a:lnB>
                      <a:noFill/>
                    </a:lnB>
                  </a:tcPr>
                </a:tc>
                <a:tc>
                  <a:txBody>
                    <a:bodyPr/>
                    <a:lstStyle/>
                    <a:p>
                      <a:r>
                        <a:rPr lang="en-IN"/>
                        <a:t>1</a:t>
                      </a:r>
                    </a:p>
                  </a:txBody>
                  <a:tcPr anchor="ctr">
                    <a:lnL>
                      <a:noFill/>
                    </a:lnL>
                    <a:lnR>
                      <a:noFill/>
                    </a:lnR>
                    <a:lnT>
                      <a:noFill/>
                    </a:lnT>
                    <a:lnB>
                      <a:noFill/>
                    </a:lnB>
                  </a:tcPr>
                </a:tc>
              </a:tr>
              <a:tr h="396621">
                <a:tc>
                  <a:txBody>
                    <a:bodyPr/>
                    <a:lstStyle/>
                    <a:p>
                      <a:r>
                        <a:rPr lang="en-IN" dirty="0"/>
                        <a:t>≤15</a:t>
                      </a:r>
                    </a:p>
                  </a:txBody>
                  <a:tcPr anchor="ctr">
                    <a:lnL>
                      <a:noFill/>
                    </a:lnL>
                    <a:lnR>
                      <a:noFill/>
                    </a:lnR>
                    <a:lnT>
                      <a:noFill/>
                    </a:lnT>
                    <a:lnB>
                      <a:noFill/>
                    </a:lnB>
                  </a:tcPr>
                </a:tc>
                <a:tc>
                  <a:txBody>
                    <a:bodyPr/>
                    <a:lstStyle/>
                    <a:p>
                      <a:r>
                        <a:rPr lang="en-IN"/>
                        <a:t>2</a:t>
                      </a:r>
                    </a:p>
                  </a:txBody>
                  <a:tcPr anchor="ctr">
                    <a:lnL>
                      <a:noFill/>
                    </a:lnL>
                    <a:lnR>
                      <a:noFill/>
                    </a:lnR>
                    <a:lnT>
                      <a:noFill/>
                    </a:lnT>
                    <a:lnB>
                      <a:noFill/>
                    </a:lnB>
                  </a:tcPr>
                </a:tc>
              </a:tr>
              <a:tr h="396621">
                <a:tc>
                  <a:txBody>
                    <a:bodyPr/>
                    <a:lstStyle/>
                    <a:p>
                      <a:r>
                        <a:rPr lang="en-IN"/>
                        <a:t>≤20</a:t>
                      </a:r>
                    </a:p>
                  </a:txBody>
                  <a:tcPr anchor="ctr">
                    <a:lnL>
                      <a:noFill/>
                    </a:lnL>
                    <a:lnR>
                      <a:noFill/>
                    </a:lnR>
                    <a:lnT>
                      <a:noFill/>
                    </a:lnT>
                    <a:lnB>
                      <a:noFill/>
                    </a:lnB>
                  </a:tcPr>
                </a:tc>
                <a:tc>
                  <a:txBody>
                    <a:bodyPr/>
                    <a:lstStyle/>
                    <a:p>
                      <a:r>
                        <a:rPr lang="en-IN"/>
                        <a:t>4</a:t>
                      </a:r>
                    </a:p>
                  </a:txBody>
                  <a:tcPr anchor="ctr">
                    <a:lnL>
                      <a:noFill/>
                    </a:lnL>
                    <a:lnR>
                      <a:noFill/>
                    </a:lnR>
                    <a:lnT>
                      <a:noFill/>
                    </a:lnT>
                    <a:lnB>
                      <a:noFill/>
                    </a:lnB>
                  </a:tcPr>
                </a:tc>
              </a:tr>
              <a:tr h="396621">
                <a:tc>
                  <a:txBody>
                    <a:bodyPr/>
                    <a:lstStyle/>
                    <a:p>
                      <a:r>
                        <a:rPr lang="en-IN"/>
                        <a:t>≤25</a:t>
                      </a:r>
                    </a:p>
                  </a:txBody>
                  <a:tcPr anchor="ctr">
                    <a:lnL>
                      <a:noFill/>
                    </a:lnL>
                    <a:lnR>
                      <a:noFill/>
                    </a:lnR>
                    <a:lnT>
                      <a:noFill/>
                    </a:lnT>
                    <a:lnB>
                      <a:noFill/>
                    </a:lnB>
                  </a:tcPr>
                </a:tc>
                <a:tc>
                  <a:txBody>
                    <a:bodyPr/>
                    <a:lstStyle/>
                    <a:p>
                      <a:r>
                        <a:rPr lang="en-IN"/>
                        <a:t>7</a:t>
                      </a:r>
                    </a:p>
                  </a:txBody>
                  <a:tcPr anchor="ctr">
                    <a:lnL>
                      <a:noFill/>
                    </a:lnL>
                    <a:lnR>
                      <a:noFill/>
                    </a:lnR>
                    <a:lnT>
                      <a:noFill/>
                    </a:lnT>
                    <a:lnB>
                      <a:noFill/>
                    </a:lnB>
                  </a:tcPr>
                </a:tc>
              </a:tr>
              <a:tr h="396621">
                <a:tc>
                  <a:txBody>
                    <a:bodyPr/>
                    <a:lstStyle/>
                    <a:p>
                      <a:r>
                        <a:rPr lang="en-IN"/>
                        <a:t>≤30</a:t>
                      </a:r>
                    </a:p>
                  </a:txBody>
                  <a:tcPr anchor="ctr">
                    <a:lnL>
                      <a:noFill/>
                    </a:lnL>
                    <a:lnR>
                      <a:noFill/>
                    </a:lnR>
                    <a:lnT>
                      <a:noFill/>
                    </a:lnT>
                    <a:lnB>
                      <a:noFill/>
                    </a:lnB>
                  </a:tcPr>
                </a:tc>
                <a:tc>
                  <a:txBody>
                    <a:bodyPr/>
                    <a:lstStyle/>
                    <a:p>
                      <a:r>
                        <a:rPr lang="en-IN"/>
                        <a:t>9</a:t>
                      </a:r>
                    </a:p>
                  </a:txBody>
                  <a:tcPr anchor="ctr">
                    <a:lnL>
                      <a:noFill/>
                    </a:lnL>
                    <a:lnR>
                      <a:noFill/>
                    </a:lnR>
                    <a:lnT>
                      <a:noFill/>
                    </a:lnT>
                    <a:lnB>
                      <a:noFill/>
                    </a:lnB>
                  </a:tcPr>
                </a:tc>
              </a:tr>
              <a:tr h="396621">
                <a:tc>
                  <a:txBody>
                    <a:bodyPr/>
                    <a:lstStyle/>
                    <a:p>
                      <a:r>
                        <a:rPr lang="en-IN"/>
                        <a:t>≤35</a:t>
                      </a:r>
                    </a:p>
                  </a:txBody>
                  <a:tcPr anchor="ctr">
                    <a:lnL>
                      <a:noFill/>
                    </a:lnL>
                    <a:lnR>
                      <a:noFill/>
                    </a:lnR>
                    <a:lnT>
                      <a:noFill/>
                    </a:lnT>
                    <a:lnB>
                      <a:noFill/>
                    </a:lnB>
                  </a:tcPr>
                </a:tc>
                <a:tc>
                  <a:txBody>
                    <a:bodyPr/>
                    <a:lstStyle/>
                    <a:p>
                      <a:r>
                        <a:rPr lang="en-IN" dirty="0"/>
                        <a:t>10</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5912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US" sz="3600" dirty="0"/>
              <a:t>Types of cumulative frequency distribution </a:t>
            </a:r>
            <a:endParaRPr lang="en-IN" sz="3600" dirty="0"/>
          </a:p>
        </p:txBody>
      </p:sp>
      <p:sp>
        <p:nvSpPr>
          <p:cNvPr id="3" name="Content Placeholder 2"/>
          <p:cNvSpPr>
            <a:spLocks noGrp="1"/>
          </p:cNvSpPr>
          <p:nvPr>
            <p:ph idx="1"/>
          </p:nvPr>
        </p:nvSpPr>
        <p:spPr>
          <a:xfrm>
            <a:off x="323528" y="1124744"/>
            <a:ext cx="8496944" cy="5328592"/>
          </a:xfrm>
        </p:spPr>
        <p:txBody>
          <a:bodyPr>
            <a:normAutofit/>
          </a:bodyPr>
          <a:lstStyle/>
          <a:p>
            <a:pPr marL="0" indent="0">
              <a:buNone/>
            </a:pPr>
            <a:r>
              <a:rPr lang="en-US" sz="2800" b="1" dirty="0"/>
              <a:t>(b) </a:t>
            </a:r>
            <a:r>
              <a:rPr lang="en-US" sz="2800" b="1" dirty="0" smtClean="0"/>
              <a:t>More </a:t>
            </a:r>
            <a:r>
              <a:rPr lang="en-US" sz="2800" b="1" dirty="0"/>
              <a:t>than type </a:t>
            </a:r>
            <a:r>
              <a:rPr lang="en-US" sz="2800" dirty="0"/>
              <a:t>→ cumulative total going downward</a:t>
            </a:r>
            <a:r>
              <a:rPr lang="en-US" sz="2800" dirty="0" smtClean="0"/>
              <a:t>.</a:t>
            </a:r>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185848001"/>
              </p:ext>
            </p:extLst>
          </p:nvPr>
        </p:nvGraphicFramePr>
        <p:xfrm>
          <a:off x="467544" y="1844823"/>
          <a:ext cx="8229600" cy="2880318"/>
        </p:xfrm>
        <a:graphic>
          <a:graphicData uri="http://schemas.openxmlformats.org/drawingml/2006/table">
            <a:tbl>
              <a:tblPr/>
              <a:tblGrid>
                <a:gridCol w="4114800"/>
                <a:gridCol w="4114800"/>
              </a:tblGrid>
              <a:tr h="411474">
                <a:tc>
                  <a:txBody>
                    <a:bodyPr/>
                    <a:lstStyle/>
                    <a:p>
                      <a:r>
                        <a:rPr lang="en-IN" dirty="0"/>
                        <a:t>Marks (≥)</a:t>
                      </a:r>
                    </a:p>
                  </a:txBody>
                  <a:tcPr anchor="ctr">
                    <a:lnL>
                      <a:noFill/>
                    </a:lnL>
                    <a:lnR>
                      <a:noFill/>
                    </a:lnR>
                    <a:lnT>
                      <a:noFill/>
                    </a:lnT>
                    <a:lnB>
                      <a:noFill/>
                    </a:lnB>
                  </a:tcPr>
                </a:tc>
                <a:tc>
                  <a:txBody>
                    <a:bodyPr/>
                    <a:lstStyle/>
                    <a:p>
                      <a:r>
                        <a:rPr lang="en-IN"/>
                        <a:t>Cumulative Frequency</a:t>
                      </a:r>
                    </a:p>
                  </a:txBody>
                  <a:tcPr anchor="ctr">
                    <a:lnL>
                      <a:noFill/>
                    </a:lnL>
                    <a:lnR>
                      <a:noFill/>
                    </a:lnR>
                    <a:lnT>
                      <a:noFill/>
                    </a:lnT>
                    <a:lnB>
                      <a:noFill/>
                    </a:lnB>
                  </a:tcPr>
                </a:tc>
              </a:tr>
              <a:tr h="411474">
                <a:tc>
                  <a:txBody>
                    <a:bodyPr/>
                    <a:lstStyle/>
                    <a:p>
                      <a:r>
                        <a:rPr lang="en-IN" dirty="0"/>
                        <a:t>≥12</a:t>
                      </a:r>
                    </a:p>
                  </a:txBody>
                  <a:tcPr anchor="ctr">
                    <a:lnL>
                      <a:noFill/>
                    </a:lnL>
                    <a:lnR>
                      <a:noFill/>
                    </a:lnR>
                    <a:lnT>
                      <a:noFill/>
                    </a:lnT>
                    <a:lnB>
                      <a:noFill/>
                    </a:lnB>
                  </a:tcPr>
                </a:tc>
                <a:tc>
                  <a:txBody>
                    <a:bodyPr/>
                    <a:lstStyle/>
                    <a:p>
                      <a:r>
                        <a:rPr lang="en-IN"/>
                        <a:t>10</a:t>
                      </a:r>
                    </a:p>
                  </a:txBody>
                  <a:tcPr anchor="ctr">
                    <a:lnL>
                      <a:noFill/>
                    </a:lnL>
                    <a:lnR>
                      <a:noFill/>
                    </a:lnR>
                    <a:lnT>
                      <a:noFill/>
                    </a:lnT>
                    <a:lnB>
                      <a:noFill/>
                    </a:lnB>
                  </a:tcPr>
                </a:tc>
              </a:tr>
              <a:tr h="411474">
                <a:tc>
                  <a:txBody>
                    <a:bodyPr/>
                    <a:lstStyle/>
                    <a:p>
                      <a:r>
                        <a:rPr lang="en-IN"/>
                        <a:t>≥15</a:t>
                      </a:r>
                    </a:p>
                  </a:txBody>
                  <a:tcPr anchor="ctr">
                    <a:lnL>
                      <a:noFill/>
                    </a:lnL>
                    <a:lnR>
                      <a:noFill/>
                    </a:lnR>
                    <a:lnT>
                      <a:noFill/>
                    </a:lnT>
                    <a:lnB>
                      <a:noFill/>
                    </a:lnB>
                  </a:tcPr>
                </a:tc>
                <a:tc>
                  <a:txBody>
                    <a:bodyPr/>
                    <a:lstStyle/>
                    <a:p>
                      <a:r>
                        <a:rPr lang="en-IN"/>
                        <a:t>9</a:t>
                      </a:r>
                    </a:p>
                  </a:txBody>
                  <a:tcPr anchor="ctr">
                    <a:lnL>
                      <a:noFill/>
                    </a:lnL>
                    <a:lnR>
                      <a:noFill/>
                    </a:lnR>
                    <a:lnT>
                      <a:noFill/>
                    </a:lnT>
                    <a:lnB>
                      <a:noFill/>
                    </a:lnB>
                  </a:tcPr>
                </a:tc>
              </a:tr>
              <a:tr h="411474">
                <a:tc>
                  <a:txBody>
                    <a:bodyPr/>
                    <a:lstStyle/>
                    <a:p>
                      <a:r>
                        <a:rPr lang="en-IN"/>
                        <a:t>≥20</a:t>
                      </a:r>
                    </a:p>
                  </a:txBody>
                  <a:tcPr anchor="ctr">
                    <a:lnL>
                      <a:noFill/>
                    </a:lnL>
                    <a:lnR>
                      <a:noFill/>
                    </a:lnR>
                    <a:lnT>
                      <a:noFill/>
                    </a:lnT>
                    <a:lnB>
                      <a:noFill/>
                    </a:lnB>
                  </a:tcPr>
                </a:tc>
                <a:tc>
                  <a:txBody>
                    <a:bodyPr/>
                    <a:lstStyle/>
                    <a:p>
                      <a:r>
                        <a:rPr lang="en-IN"/>
                        <a:t>8</a:t>
                      </a:r>
                    </a:p>
                  </a:txBody>
                  <a:tcPr anchor="ctr">
                    <a:lnL>
                      <a:noFill/>
                    </a:lnL>
                    <a:lnR>
                      <a:noFill/>
                    </a:lnR>
                    <a:lnT>
                      <a:noFill/>
                    </a:lnT>
                    <a:lnB>
                      <a:noFill/>
                    </a:lnB>
                  </a:tcPr>
                </a:tc>
              </a:tr>
              <a:tr h="411474">
                <a:tc>
                  <a:txBody>
                    <a:bodyPr/>
                    <a:lstStyle/>
                    <a:p>
                      <a:r>
                        <a:rPr lang="en-IN" dirty="0"/>
                        <a:t>≥25</a:t>
                      </a:r>
                    </a:p>
                  </a:txBody>
                  <a:tcPr anchor="ctr">
                    <a:lnL>
                      <a:noFill/>
                    </a:lnL>
                    <a:lnR>
                      <a:noFill/>
                    </a:lnR>
                    <a:lnT>
                      <a:noFill/>
                    </a:lnT>
                    <a:lnB>
                      <a:noFill/>
                    </a:lnB>
                  </a:tcPr>
                </a:tc>
                <a:tc>
                  <a:txBody>
                    <a:bodyPr/>
                    <a:lstStyle/>
                    <a:p>
                      <a:r>
                        <a:rPr lang="en-IN" dirty="0"/>
                        <a:t>6</a:t>
                      </a:r>
                    </a:p>
                  </a:txBody>
                  <a:tcPr anchor="ctr">
                    <a:lnL>
                      <a:noFill/>
                    </a:lnL>
                    <a:lnR>
                      <a:noFill/>
                    </a:lnR>
                    <a:lnT>
                      <a:noFill/>
                    </a:lnT>
                    <a:lnB>
                      <a:noFill/>
                    </a:lnB>
                  </a:tcPr>
                </a:tc>
              </a:tr>
              <a:tr h="411474">
                <a:tc>
                  <a:txBody>
                    <a:bodyPr/>
                    <a:lstStyle/>
                    <a:p>
                      <a:r>
                        <a:rPr lang="en-IN"/>
                        <a:t>≥30</a:t>
                      </a:r>
                    </a:p>
                  </a:txBody>
                  <a:tcPr anchor="ctr">
                    <a:lnL>
                      <a:noFill/>
                    </a:lnL>
                    <a:lnR>
                      <a:noFill/>
                    </a:lnR>
                    <a:lnT>
                      <a:noFill/>
                    </a:lnT>
                    <a:lnB>
                      <a:noFill/>
                    </a:lnB>
                  </a:tcPr>
                </a:tc>
                <a:tc>
                  <a:txBody>
                    <a:bodyPr/>
                    <a:lstStyle/>
                    <a:p>
                      <a:r>
                        <a:rPr lang="en-IN"/>
                        <a:t>3</a:t>
                      </a:r>
                    </a:p>
                  </a:txBody>
                  <a:tcPr anchor="ctr">
                    <a:lnL>
                      <a:noFill/>
                    </a:lnL>
                    <a:lnR>
                      <a:noFill/>
                    </a:lnR>
                    <a:lnT>
                      <a:noFill/>
                    </a:lnT>
                    <a:lnB>
                      <a:noFill/>
                    </a:lnB>
                  </a:tcPr>
                </a:tc>
              </a:tr>
              <a:tr h="411474">
                <a:tc>
                  <a:txBody>
                    <a:bodyPr/>
                    <a:lstStyle/>
                    <a:p>
                      <a:r>
                        <a:rPr lang="en-IN" dirty="0"/>
                        <a:t>≥35</a:t>
                      </a:r>
                    </a:p>
                  </a:txBody>
                  <a:tcPr anchor="ctr">
                    <a:lnL>
                      <a:noFill/>
                    </a:lnL>
                    <a:lnR>
                      <a:noFill/>
                    </a:lnR>
                    <a:lnT>
                      <a:noFill/>
                    </a:lnT>
                    <a:lnB>
                      <a:noFill/>
                    </a:lnB>
                  </a:tcPr>
                </a:tc>
                <a:tc>
                  <a:txBody>
                    <a:bodyPr/>
                    <a:lstStyle/>
                    <a:p>
                      <a:r>
                        <a:rPr lang="en-IN" dirty="0"/>
                        <a:t>1</a:t>
                      </a:r>
                    </a:p>
                  </a:txBody>
                  <a:tcPr anchor="ctr">
                    <a:lnL>
                      <a:noFill/>
                    </a:lnL>
                    <a:lnR>
                      <a:noFill/>
                    </a:lnR>
                    <a:lnT>
                      <a:noFill/>
                    </a:lnT>
                    <a:lnB>
                      <a:noFill/>
                    </a:lnB>
                  </a:tcPr>
                </a:tc>
              </a:tr>
            </a:tbl>
          </a:graphicData>
        </a:graphic>
      </p:graphicFrame>
      <p:sp>
        <p:nvSpPr>
          <p:cNvPr id="5" name="Rectangle 4"/>
          <p:cNvSpPr/>
          <p:nvPr/>
        </p:nvSpPr>
        <p:spPr>
          <a:xfrm>
            <a:off x="323528" y="4941168"/>
            <a:ext cx="8496944" cy="1569660"/>
          </a:xfrm>
          <a:prstGeom prst="rect">
            <a:avLst/>
          </a:prstGeom>
        </p:spPr>
        <p:txBody>
          <a:bodyPr wrap="square">
            <a:spAutoFit/>
          </a:bodyPr>
          <a:lstStyle/>
          <a:p>
            <a:r>
              <a:rPr lang="en-US" sz="2400" b="1" dirty="0" smtClean="0"/>
              <a:t>Summary</a:t>
            </a:r>
          </a:p>
          <a:p>
            <a:r>
              <a:rPr lang="en-US" sz="2400" b="1" dirty="0" smtClean="0"/>
              <a:t>Simple </a:t>
            </a:r>
            <a:r>
              <a:rPr lang="en-US" sz="2400" b="1" dirty="0"/>
              <a:t>Frequency </a:t>
            </a:r>
            <a:r>
              <a:rPr lang="en-US" sz="2400" dirty="0"/>
              <a:t>→ actual </a:t>
            </a:r>
            <a:r>
              <a:rPr lang="en-US" sz="2400" dirty="0" smtClean="0"/>
              <a:t>count</a:t>
            </a:r>
          </a:p>
          <a:p>
            <a:r>
              <a:rPr lang="en-US" sz="2400" b="1" dirty="0" smtClean="0"/>
              <a:t>Relative </a:t>
            </a:r>
            <a:r>
              <a:rPr lang="en-US" sz="2400" b="1" dirty="0"/>
              <a:t>Frequency </a:t>
            </a:r>
            <a:r>
              <a:rPr lang="en-US" sz="2400" dirty="0"/>
              <a:t>→ percentage of </a:t>
            </a:r>
            <a:r>
              <a:rPr lang="en-US" sz="2400" dirty="0" smtClean="0"/>
              <a:t>total</a:t>
            </a:r>
          </a:p>
          <a:p>
            <a:r>
              <a:rPr lang="en-US" sz="2400" b="1" dirty="0" smtClean="0"/>
              <a:t>Cumulative </a:t>
            </a:r>
            <a:r>
              <a:rPr lang="en-US" sz="2400" b="1" dirty="0"/>
              <a:t>Frequency </a:t>
            </a:r>
            <a:r>
              <a:rPr lang="en-US" sz="2400" dirty="0"/>
              <a:t>→ running total (less than / more than)</a:t>
            </a:r>
            <a:endParaRPr lang="en-IN" sz="2400" dirty="0"/>
          </a:p>
        </p:txBody>
      </p:sp>
    </p:spTree>
    <p:extLst>
      <p:ext uri="{BB962C8B-B14F-4D97-AF65-F5344CB8AC3E}">
        <p14:creationId xmlns:p14="http://schemas.microsoft.com/office/powerpoint/2010/main" val="72057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normAutofit fontScale="90000"/>
          </a:bodyPr>
          <a:lstStyle/>
          <a:p>
            <a:r>
              <a:rPr lang="en-IN" sz="3100" dirty="0" smtClean="0"/>
              <a:t/>
            </a:r>
            <a:br>
              <a:rPr lang="en-IN" sz="3100" dirty="0" smtClean="0"/>
            </a:br>
            <a:r>
              <a:rPr lang="en-IN" sz="3100" dirty="0" smtClean="0"/>
              <a:t>UNIT-I</a:t>
            </a:r>
            <a:br>
              <a:rPr lang="en-IN" sz="3100" dirty="0" smtClean="0"/>
            </a:br>
            <a:r>
              <a:rPr lang="en-IN" sz="3100" dirty="0" smtClean="0"/>
              <a:t>Population, Sample and Data Condensation</a:t>
            </a:r>
            <a:r>
              <a:rPr lang="en-IN" dirty="0" smtClean="0"/>
              <a:t/>
            </a:r>
            <a:br>
              <a:rPr lang="en-IN" dirty="0" smtClean="0"/>
            </a:br>
            <a:endParaRPr lang="en-IN" dirty="0"/>
          </a:p>
        </p:txBody>
      </p:sp>
      <p:sp>
        <p:nvSpPr>
          <p:cNvPr id="3" name="Content Placeholder 2"/>
          <p:cNvSpPr>
            <a:spLocks noGrp="1"/>
          </p:cNvSpPr>
          <p:nvPr>
            <p:ph idx="1"/>
          </p:nvPr>
        </p:nvSpPr>
        <p:spPr>
          <a:xfrm>
            <a:off x="107504" y="1196752"/>
            <a:ext cx="8928992" cy="5472608"/>
          </a:xfrm>
        </p:spPr>
        <p:txBody>
          <a:bodyPr>
            <a:normAutofit fontScale="85000" lnSpcReduction="10000"/>
          </a:bodyPr>
          <a:lstStyle/>
          <a:p>
            <a:pPr marL="0" indent="0">
              <a:buNone/>
            </a:pPr>
            <a:r>
              <a:rPr lang="en-US" sz="2800" b="1" dirty="0" smtClean="0"/>
              <a:t>Population</a:t>
            </a:r>
          </a:p>
          <a:p>
            <a:pPr marL="0" indent="0">
              <a:buNone/>
            </a:pPr>
            <a:r>
              <a:rPr lang="en-US" sz="2800" dirty="0" smtClean="0"/>
              <a:t> </a:t>
            </a:r>
            <a:r>
              <a:rPr lang="en-US" sz="2800" b="1" dirty="0" smtClean="0"/>
              <a:t>Definition:</a:t>
            </a:r>
            <a:r>
              <a:rPr lang="en-US" sz="2800" dirty="0" smtClean="0"/>
              <a:t> A population is the entire set of individuals, objects, or elements that are the focus of a research study.</a:t>
            </a:r>
          </a:p>
          <a:p>
            <a:r>
              <a:rPr lang="en-US" sz="2800" dirty="0" smtClean="0"/>
              <a:t>It includes all units about which the researcher wants to draw conclusions.</a:t>
            </a:r>
          </a:p>
          <a:p>
            <a:pPr marL="0" indent="0">
              <a:buNone/>
            </a:pPr>
            <a:r>
              <a:rPr lang="en-US" sz="2800" dirty="0" smtClean="0"/>
              <a:t> Examples:</a:t>
            </a:r>
          </a:p>
          <a:p>
            <a:r>
              <a:rPr lang="en-US" sz="2800" dirty="0" smtClean="0"/>
              <a:t>All students in a school → Population</a:t>
            </a:r>
          </a:p>
          <a:p>
            <a:r>
              <a:rPr lang="en-US" sz="2800" dirty="0" smtClean="0"/>
              <a:t>All people living in India → Population</a:t>
            </a:r>
          </a:p>
          <a:p>
            <a:r>
              <a:rPr lang="en-US" sz="2800" dirty="0" smtClean="0"/>
              <a:t>All employees in a company → Population</a:t>
            </a:r>
          </a:p>
          <a:p>
            <a:pPr marL="0" indent="0">
              <a:buNone/>
            </a:pPr>
            <a:r>
              <a:rPr lang="en-US" sz="2800" b="1" dirty="0" smtClean="0"/>
              <a:t>Sample</a:t>
            </a:r>
          </a:p>
          <a:p>
            <a:pPr marL="0" indent="0">
              <a:buNone/>
            </a:pPr>
            <a:r>
              <a:rPr lang="en-US" sz="2800" b="1" dirty="0" smtClean="0"/>
              <a:t>Definition:</a:t>
            </a:r>
            <a:r>
              <a:rPr lang="en-US" sz="2800" dirty="0" smtClean="0"/>
              <a:t> A sample is a smaller group selected from the   population, which represents the population in a study.</a:t>
            </a:r>
          </a:p>
          <a:p>
            <a:r>
              <a:rPr lang="en-US" sz="2800" dirty="0" smtClean="0"/>
              <a:t>When it is not possible to study the whole population (because of time, cost, or resources), researchers select a part of it</a:t>
            </a:r>
          </a:p>
          <a:p>
            <a:pPr marL="0" indent="0">
              <a:buNone/>
            </a:pPr>
            <a:endParaRPr lang="en-IN" dirty="0"/>
          </a:p>
        </p:txBody>
      </p:sp>
    </p:spTree>
    <p:extLst>
      <p:ext uri="{BB962C8B-B14F-4D97-AF65-F5344CB8AC3E}">
        <p14:creationId xmlns:p14="http://schemas.microsoft.com/office/powerpoint/2010/main" val="218917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76064"/>
          </a:xfrm>
        </p:spPr>
        <p:txBody>
          <a:bodyPr>
            <a:noAutofit/>
          </a:bodyPr>
          <a:lstStyle/>
          <a:p>
            <a:r>
              <a:rPr lang="en-IN" sz="3200" dirty="0" smtClean="0"/>
              <a:t>Population, Sample and Data Condensation</a:t>
            </a:r>
            <a:endParaRPr lang="en-IN" sz="3200" dirty="0"/>
          </a:p>
        </p:txBody>
      </p:sp>
      <p:sp>
        <p:nvSpPr>
          <p:cNvPr id="3" name="Content Placeholder 2"/>
          <p:cNvSpPr>
            <a:spLocks noGrp="1"/>
          </p:cNvSpPr>
          <p:nvPr>
            <p:ph idx="1"/>
          </p:nvPr>
        </p:nvSpPr>
        <p:spPr>
          <a:xfrm>
            <a:off x="179512" y="836712"/>
            <a:ext cx="8712968" cy="5289451"/>
          </a:xfrm>
        </p:spPr>
        <p:txBody>
          <a:bodyPr>
            <a:normAutofit fontScale="77500" lnSpcReduction="20000"/>
          </a:bodyPr>
          <a:lstStyle/>
          <a:p>
            <a:pPr marL="0" indent="0">
              <a:buNone/>
            </a:pPr>
            <a:r>
              <a:rPr lang="en-US" sz="2800" b="1" dirty="0" smtClean="0"/>
              <a:t>Examples:</a:t>
            </a:r>
          </a:p>
          <a:p>
            <a:pPr marL="0" indent="0">
              <a:buNone/>
            </a:pPr>
            <a:r>
              <a:rPr lang="en-US" sz="2800" dirty="0" smtClean="0"/>
              <a:t>100 students chosen from a school → Sample</a:t>
            </a:r>
          </a:p>
          <a:p>
            <a:pPr marL="0" indent="0">
              <a:buNone/>
            </a:pPr>
            <a:r>
              <a:rPr lang="en-US" sz="2800" dirty="0" smtClean="0"/>
              <a:t>5,000 people chosen from India’s population → Sample</a:t>
            </a:r>
          </a:p>
          <a:p>
            <a:pPr marL="0" indent="0">
              <a:buNone/>
            </a:pPr>
            <a:r>
              <a:rPr lang="en-US" sz="2800" dirty="0" smtClean="0"/>
              <a:t>50 employees selected from a company → Sample</a:t>
            </a:r>
          </a:p>
          <a:p>
            <a:pPr marL="0" indent="0">
              <a:buNone/>
            </a:pPr>
            <a:r>
              <a:rPr lang="en-US" sz="2800" b="1" dirty="0" smtClean="0"/>
              <a:t>Relationship Between Population and Sample</a:t>
            </a:r>
          </a:p>
          <a:p>
            <a:pPr marL="0" indent="0">
              <a:buNone/>
            </a:pPr>
            <a:r>
              <a:rPr lang="en-US" sz="2800" dirty="0" smtClean="0"/>
              <a:t>Population → Whole group </a:t>
            </a:r>
          </a:p>
          <a:p>
            <a:pPr marL="0" indent="0">
              <a:buNone/>
            </a:pPr>
            <a:r>
              <a:rPr lang="en-US" sz="2800" dirty="0" smtClean="0"/>
              <a:t>Sample → Part of the group (used to draw conclusions about the whole)</a:t>
            </a:r>
          </a:p>
          <a:p>
            <a:pPr marL="0" indent="0">
              <a:buNone/>
            </a:pPr>
            <a:r>
              <a:rPr lang="en-US" sz="2800" dirty="0"/>
              <a:t> </a:t>
            </a:r>
            <a:r>
              <a:rPr lang="en-US" sz="2800" dirty="0" smtClean="0"/>
              <a:t>If the sample is chosen carefully (random and unbiased), the results   obtained can be generalized to the entire population.</a:t>
            </a:r>
          </a:p>
          <a:p>
            <a:pPr marL="0" indent="0">
              <a:buNone/>
            </a:pPr>
            <a:endParaRPr lang="en-IN" sz="2800" b="1" dirty="0" smtClean="0"/>
          </a:p>
          <a:p>
            <a:pPr marL="0" indent="0">
              <a:buNone/>
            </a:pPr>
            <a:r>
              <a:rPr lang="en-IN" sz="2800" b="1" dirty="0" smtClean="0"/>
              <a:t>Data Condensation-</a:t>
            </a:r>
          </a:p>
          <a:p>
            <a:pPr marL="0" indent="0">
              <a:buNone/>
            </a:pPr>
            <a:r>
              <a:rPr lang="en-US" sz="3100" dirty="0" smtClean="0"/>
              <a:t>“Presenting a large amount (bulk) of data in a concise and organized form so that it can be easily understood, analyzed, and interpreted.”</a:t>
            </a:r>
          </a:p>
          <a:p>
            <a:pPr marL="0" indent="0">
              <a:buNone/>
            </a:pPr>
            <a:r>
              <a:rPr lang="en-US" sz="3100" b="1" dirty="0" smtClean="0"/>
              <a:t>Definition</a:t>
            </a:r>
            <a:r>
              <a:rPr lang="en-US" sz="3100" dirty="0" smtClean="0"/>
              <a:t>- Data condensation is the process of summarizing, classifying, and organizing raw data into a more concise and meaningful form for analysis and interpretation.</a:t>
            </a:r>
            <a:endParaRPr lang="en-IN" sz="3100" dirty="0"/>
          </a:p>
        </p:txBody>
      </p:sp>
    </p:spTree>
    <p:extLst>
      <p:ext uri="{BB962C8B-B14F-4D97-AF65-F5344CB8AC3E}">
        <p14:creationId xmlns:p14="http://schemas.microsoft.com/office/powerpoint/2010/main" val="310223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47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normAutofit fontScale="90000"/>
          </a:bodyPr>
          <a:lstStyle/>
          <a:p>
            <a:r>
              <a:rPr lang="en-US" dirty="0" smtClean="0"/>
              <a:t>Definition and scope of statistics, </a:t>
            </a:r>
            <a:endParaRPr lang="en-IN" dirty="0"/>
          </a:p>
        </p:txBody>
      </p:sp>
      <p:sp>
        <p:nvSpPr>
          <p:cNvPr id="3" name="Content Placeholder 2"/>
          <p:cNvSpPr>
            <a:spLocks noGrp="1"/>
          </p:cNvSpPr>
          <p:nvPr>
            <p:ph idx="1"/>
          </p:nvPr>
        </p:nvSpPr>
        <p:spPr>
          <a:xfrm>
            <a:off x="323528" y="1196752"/>
            <a:ext cx="8568952" cy="4929411"/>
          </a:xfrm>
        </p:spPr>
        <p:txBody>
          <a:bodyPr>
            <a:normAutofit/>
          </a:bodyPr>
          <a:lstStyle/>
          <a:p>
            <a:pPr marL="0" indent="0">
              <a:buNone/>
            </a:pPr>
            <a:r>
              <a:rPr lang="en-US" sz="2400" dirty="0" smtClean="0"/>
              <a:t>Statistics is a branch of mathematics concerned with </a:t>
            </a:r>
          </a:p>
          <a:p>
            <a:r>
              <a:rPr lang="en-US" sz="2400" dirty="0" smtClean="0"/>
              <a:t>Collection of data </a:t>
            </a:r>
          </a:p>
          <a:p>
            <a:r>
              <a:rPr lang="en-US" sz="2400" dirty="0" smtClean="0"/>
              <a:t>Organization &amp; Presentation of data (tables, charts, graphs)</a:t>
            </a:r>
          </a:p>
          <a:p>
            <a:r>
              <a:rPr lang="en-US" sz="2400" dirty="0" smtClean="0"/>
              <a:t>Analysis &amp; Interpretation of data</a:t>
            </a:r>
          </a:p>
          <a:p>
            <a:r>
              <a:rPr lang="en-US" sz="2400" dirty="0" smtClean="0"/>
              <a:t>Drawing valid conclusions for decision-making</a:t>
            </a:r>
          </a:p>
          <a:p>
            <a:pPr marL="0" indent="0">
              <a:buNone/>
            </a:pPr>
            <a:r>
              <a:rPr lang="en-US" sz="2400" dirty="0" smtClean="0"/>
              <a:t>  </a:t>
            </a:r>
            <a:r>
              <a:rPr lang="en-US" sz="2400" b="1" dirty="0" smtClean="0"/>
              <a:t>Definitions</a:t>
            </a:r>
            <a:r>
              <a:rPr lang="en-US" sz="2400" dirty="0" smtClean="0"/>
              <a:t>:</a:t>
            </a:r>
          </a:p>
          <a:p>
            <a:pPr marL="0" indent="0">
              <a:buNone/>
            </a:pPr>
            <a:r>
              <a:rPr lang="en-US" sz="2400" b="1" dirty="0" err="1" smtClean="0"/>
              <a:t>Croxton</a:t>
            </a:r>
            <a:r>
              <a:rPr lang="en-US" sz="2400" b="1" dirty="0" smtClean="0"/>
              <a:t> &amp; Cowden</a:t>
            </a:r>
            <a:r>
              <a:rPr lang="en-US" sz="2400" dirty="0" smtClean="0"/>
              <a:t>: Statistics may be defined as the collection, presentation, analysis and interpretation of numerical data.</a:t>
            </a:r>
            <a:endParaRPr lang="en-IN" sz="2400" dirty="0"/>
          </a:p>
        </p:txBody>
      </p:sp>
    </p:spTree>
    <p:extLst>
      <p:ext uri="{BB962C8B-B14F-4D97-AF65-F5344CB8AC3E}">
        <p14:creationId xmlns:p14="http://schemas.microsoft.com/office/powerpoint/2010/main" val="159732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IN" dirty="0" smtClean="0"/>
              <a:t>Scope of Statistics</a:t>
            </a:r>
            <a:endParaRPr lang="en-IN" dirty="0"/>
          </a:p>
        </p:txBody>
      </p:sp>
      <p:sp>
        <p:nvSpPr>
          <p:cNvPr id="3" name="Content Placeholder 2"/>
          <p:cNvSpPr>
            <a:spLocks noGrp="1"/>
          </p:cNvSpPr>
          <p:nvPr>
            <p:ph idx="1"/>
          </p:nvPr>
        </p:nvSpPr>
        <p:spPr>
          <a:xfrm>
            <a:off x="323528" y="980728"/>
            <a:ext cx="8640960" cy="5544616"/>
          </a:xfrm>
        </p:spPr>
        <p:txBody>
          <a:bodyPr>
            <a:normAutofit fontScale="62500" lnSpcReduction="20000"/>
          </a:bodyPr>
          <a:lstStyle/>
          <a:p>
            <a:pPr marL="0" indent="0">
              <a:buNone/>
            </a:pPr>
            <a:r>
              <a:rPr lang="en-US" dirty="0" smtClean="0"/>
              <a:t>      Statistics has a wide scope in various fields:</a:t>
            </a:r>
          </a:p>
          <a:p>
            <a:pPr marL="0" indent="0">
              <a:buNone/>
            </a:pPr>
            <a:r>
              <a:rPr lang="en-US" b="1" dirty="0" smtClean="0"/>
              <a:t>1.Nature of Data Handling</a:t>
            </a:r>
          </a:p>
          <a:p>
            <a:pPr marL="0" indent="0">
              <a:buNone/>
            </a:pPr>
            <a:r>
              <a:rPr lang="en-US" dirty="0" smtClean="0"/>
              <a:t>     Descriptive Statistics → Summarizes and presents data (mean, median, mode,  charts).</a:t>
            </a:r>
          </a:p>
          <a:p>
            <a:pPr marL="0" indent="0">
              <a:buNone/>
            </a:pPr>
            <a:r>
              <a:rPr lang="en-US" dirty="0" smtClean="0"/>
              <a:t>      Inferential Statistics → Draws conclusions and predictions from sample data (hypothesis testing, estimation).</a:t>
            </a:r>
          </a:p>
          <a:p>
            <a:pPr marL="0" indent="0">
              <a:buNone/>
            </a:pPr>
            <a:r>
              <a:rPr lang="en-US" b="1" dirty="0" smtClean="0"/>
              <a:t>2. In Research</a:t>
            </a:r>
          </a:p>
          <a:p>
            <a:pPr marL="0" indent="0">
              <a:buNone/>
            </a:pPr>
            <a:r>
              <a:rPr lang="en-US" dirty="0"/>
              <a:t> </a:t>
            </a:r>
            <a:r>
              <a:rPr lang="en-US" dirty="0" smtClean="0"/>
              <a:t> Helps in designing experiments, collecting data, and testing hypotheses.</a:t>
            </a:r>
          </a:p>
          <a:p>
            <a:pPr marL="0" indent="0">
              <a:buNone/>
            </a:pPr>
            <a:r>
              <a:rPr lang="en-US" b="1" dirty="0" smtClean="0"/>
              <a:t>3. In Business &amp; Economics</a:t>
            </a:r>
          </a:p>
          <a:p>
            <a:pPr marL="0" indent="0">
              <a:buNone/>
            </a:pPr>
            <a:r>
              <a:rPr lang="en-US" dirty="0" smtClean="0"/>
              <a:t>     Market research, forecasting demand, cost control, profit analysis.</a:t>
            </a:r>
          </a:p>
          <a:p>
            <a:pPr marL="0" indent="0">
              <a:buNone/>
            </a:pPr>
            <a:r>
              <a:rPr lang="en-US" b="1" dirty="0" smtClean="0"/>
              <a:t>4. In Social Sciences</a:t>
            </a:r>
          </a:p>
          <a:p>
            <a:pPr marL="0" indent="0">
              <a:buNone/>
            </a:pPr>
            <a:r>
              <a:rPr lang="en-US" dirty="0"/>
              <a:t> </a:t>
            </a:r>
            <a:r>
              <a:rPr lang="en-US" dirty="0" smtClean="0"/>
              <a:t>   Surveys (population, literacy, employment, health statistics).</a:t>
            </a:r>
          </a:p>
          <a:p>
            <a:pPr marL="0" indent="0">
              <a:buNone/>
            </a:pPr>
            <a:r>
              <a:rPr lang="en-US" b="1" dirty="0" smtClean="0"/>
              <a:t>5. In Government</a:t>
            </a:r>
          </a:p>
          <a:p>
            <a:pPr marL="0" indent="0">
              <a:buNone/>
            </a:pPr>
            <a:r>
              <a:rPr lang="en-US" dirty="0"/>
              <a:t> </a:t>
            </a:r>
            <a:r>
              <a:rPr lang="en-US" dirty="0" smtClean="0"/>
              <a:t>    Planning, policy-making, census, budget preparation.</a:t>
            </a:r>
          </a:p>
          <a:p>
            <a:pPr marL="0" indent="0">
              <a:buNone/>
            </a:pPr>
            <a:r>
              <a:rPr lang="en-US" b="1" dirty="0" smtClean="0"/>
              <a:t>6. In Sports &amp; Physical Education</a:t>
            </a:r>
          </a:p>
          <a:p>
            <a:pPr marL="0" indent="0">
              <a:buNone/>
            </a:pPr>
            <a:r>
              <a:rPr lang="en-US" dirty="0" smtClean="0"/>
              <a:t>    Performance analysis, biomechanical data, player selection, injury statistics.</a:t>
            </a:r>
          </a:p>
          <a:p>
            <a:pPr marL="0" indent="0">
              <a:buNone/>
            </a:pPr>
            <a:r>
              <a:rPr lang="en-US" b="1" dirty="0" smtClean="0"/>
              <a:t>7. In Everyday Life</a:t>
            </a:r>
          </a:p>
          <a:p>
            <a:pPr marL="0" indent="0">
              <a:buNone/>
            </a:pPr>
            <a:r>
              <a:rPr lang="en-US" dirty="0"/>
              <a:t> </a:t>
            </a:r>
            <a:r>
              <a:rPr lang="en-US" dirty="0" smtClean="0"/>
              <a:t>   Weather forecasting, medical reports, quality control, decision-making.</a:t>
            </a:r>
            <a:endParaRPr lang="en-IN" dirty="0"/>
          </a:p>
        </p:txBody>
      </p:sp>
    </p:spTree>
    <p:extLst>
      <p:ext uri="{BB962C8B-B14F-4D97-AF65-F5344CB8AC3E}">
        <p14:creationId xmlns:p14="http://schemas.microsoft.com/office/powerpoint/2010/main" val="316609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dirty="0" smtClean="0"/>
              <a:t>Raw data, attributes and variables</a:t>
            </a:r>
            <a:endParaRPr lang="en-IN" dirty="0"/>
          </a:p>
        </p:txBody>
      </p:sp>
      <p:sp>
        <p:nvSpPr>
          <p:cNvPr id="3" name="Content Placeholder 2"/>
          <p:cNvSpPr>
            <a:spLocks noGrp="1"/>
          </p:cNvSpPr>
          <p:nvPr>
            <p:ph idx="1"/>
          </p:nvPr>
        </p:nvSpPr>
        <p:spPr>
          <a:xfrm>
            <a:off x="323528" y="1124744"/>
            <a:ext cx="8568952" cy="5001419"/>
          </a:xfrm>
        </p:spPr>
        <p:txBody>
          <a:bodyPr>
            <a:normAutofit fontScale="92500"/>
          </a:bodyPr>
          <a:lstStyle/>
          <a:p>
            <a:pPr marL="0" indent="0">
              <a:buNone/>
            </a:pPr>
            <a:r>
              <a:rPr lang="en-US" sz="2400" b="1" dirty="0" smtClean="0"/>
              <a:t>Raw data-</a:t>
            </a:r>
          </a:p>
          <a:p>
            <a:pPr marL="0" indent="0">
              <a:buNone/>
            </a:pPr>
            <a:r>
              <a:rPr lang="en-US" sz="2400" dirty="0" smtClean="0"/>
              <a:t>Raw data refers to unprocessed data that has been collected from various sources, such as surveys, experiments, or databases. Raw data is usually in its original form and hasn’t been manipulated or analyzed.</a:t>
            </a:r>
          </a:p>
          <a:p>
            <a:pPr marL="0" indent="0">
              <a:buNone/>
            </a:pPr>
            <a:r>
              <a:rPr lang="en-US" sz="2400" dirty="0" smtClean="0"/>
              <a:t>It is the “first-hand” information</a:t>
            </a:r>
            <a:r>
              <a:rPr lang="en-US" dirty="0" smtClean="0"/>
              <a:t>.</a:t>
            </a:r>
          </a:p>
          <a:p>
            <a:pPr marL="0" indent="0">
              <a:buNone/>
            </a:pPr>
            <a:r>
              <a:rPr lang="en-US" sz="2400" dirty="0" smtClean="0"/>
              <a:t>Features:</a:t>
            </a:r>
          </a:p>
          <a:p>
            <a:r>
              <a:rPr lang="en-US" sz="2400" dirty="0" smtClean="0"/>
              <a:t>Unsorted and unclassified</a:t>
            </a:r>
          </a:p>
          <a:p>
            <a:r>
              <a:rPr lang="en-US" sz="2400" dirty="0" smtClean="0"/>
              <a:t>Can be numerical or descriptive</a:t>
            </a:r>
          </a:p>
          <a:p>
            <a:r>
              <a:rPr lang="en-US" sz="2400" dirty="0" smtClean="0"/>
              <a:t>Needs to be organized into tables, charts, or graphs for analysis</a:t>
            </a:r>
          </a:p>
          <a:p>
            <a:pPr marL="0" indent="0">
              <a:buNone/>
            </a:pPr>
            <a:r>
              <a:rPr lang="en-US" sz="2400" dirty="0" smtClean="0"/>
              <a:t>Example:</a:t>
            </a:r>
          </a:p>
          <a:p>
            <a:pPr marL="0" indent="0">
              <a:buNone/>
            </a:pPr>
            <a:r>
              <a:rPr lang="en-US" sz="2400" dirty="0" smtClean="0"/>
              <a:t>Marks of 10 students in a test:</a:t>
            </a:r>
          </a:p>
          <a:p>
            <a:pPr marL="0" indent="0">
              <a:buNone/>
            </a:pPr>
            <a:r>
              <a:rPr lang="en-US" sz="2400" dirty="0" smtClean="0"/>
              <a:t>45, 50, 62, 70, 55, 48, 60, 72, 66, 58</a:t>
            </a:r>
            <a:endParaRPr lang="en-IN" sz="2400" dirty="0"/>
          </a:p>
        </p:txBody>
      </p:sp>
    </p:spTree>
    <p:extLst>
      <p:ext uri="{BB962C8B-B14F-4D97-AF65-F5344CB8AC3E}">
        <p14:creationId xmlns:p14="http://schemas.microsoft.com/office/powerpoint/2010/main" val="285386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US" dirty="0" smtClean="0"/>
              <a:t>Raw data, attributes and variables</a:t>
            </a:r>
            <a:endParaRPr lang="en-IN" dirty="0"/>
          </a:p>
        </p:txBody>
      </p:sp>
      <p:sp>
        <p:nvSpPr>
          <p:cNvPr id="3" name="Content Placeholder 2"/>
          <p:cNvSpPr>
            <a:spLocks noGrp="1"/>
          </p:cNvSpPr>
          <p:nvPr>
            <p:ph idx="1"/>
          </p:nvPr>
        </p:nvSpPr>
        <p:spPr>
          <a:xfrm>
            <a:off x="457200" y="908720"/>
            <a:ext cx="8229600" cy="5217443"/>
          </a:xfrm>
        </p:spPr>
        <p:txBody>
          <a:bodyPr>
            <a:normAutofit fontScale="85000" lnSpcReduction="20000"/>
          </a:bodyPr>
          <a:lstStyle/>
          <a:p>
            <a:pPr marL="0" indent="0">
              <a:buNone/>
            </a:pPr>
            <a:r>
              <a:rPr lang="en-IN" b="1" dirty="0" smtClean="0"/>
              <a:t>Attributes-</a:t>
            </a:r>
          </a:p>
          <a:p>
            <a:pPr marL="0" indent="0">
              <a:buNone/>
            </a:pPr>
            <a:r>
              <a:rPr lang="en-US" dirty="0" smtClean="0"/>
              <a:t>An attribute is a qualitative characteristic or feature of an object or individual that cannot be measured numerically but can be observed and classified.</a:t>
            </a:r>
          </a:p>
          <a:p>
            <a:pPr marL="0" indent="0">
              <a:buNone/>
            </a:pPr>
            <a:r>
              <a:rPr lang="en-US" b="1" dirty="0" smtClean="0"/>
              <a:t>    Features:</a:t>
            </a:r>
            <a:endParaRPr lang="en-US" dirty="0" smtClean="0"/>
          </a:p>
          <a:p>
            <a:r>
              <a:rPr lang="en-US" dirty="0" smtClean="0"/>
              <a:t>Describe </a:t>
            </a:r>
            <a:r>
              <a:rPr lang="en-US" b="1" dirty="0" smtClean="0"/>
              <a:t>quality, property, or category</a:t>
            </a:r>
            <a:endParaRPr lang="en-US" dirty="0" smtClean="0"/>
          </a:p>
          <a:p>
            <a:r>
              <a:rPr lang="en-US" dirty="0" smtClean="0"/>
              <a:t>Usually classified as “present” or “absent” (binary), or in categories (nominal/ordinal)</a:t>
            </a:r>
          </a:p>
          <a:p>
            <a:r>
              <a:rPr lang="en-US" dirty="0" smtClean="0"/>
              <a:t>Non-numeric in nature</a:t>
            </a:r>
          </a:p>
          <a:p>
            <a:pPr marL="0" indent="0">
              <a:buNone/>
            </a:pPr>
            <a:r>
              <a:rPr lang="en-US" b="1" dirty="0" smtClean="0"/>
              <a:t>    Examples:</a:t>
            </a:r>
            <a:endParaRPr lang="en-US" dirty="0" smtClean="0"/>
          </a:p>
          <a:p>
            <a:r>
              <a:rPr lang="en-US" dirty="0" smtClean="0"/>
              <a:t>Gender (Male/Female/Other)</a:t>
            </a:r>
          </a:p>
          <a:p>
            <a:r>
              <a:rPr lang="en-US" dirty="0" smtClean="0"/>
              <a:t>Blood group (A, B, AB, O)</a:t>
            </a:r>
          </a:p>
          <a:p>
            <a:r>
              <a:rPr lang="en-US" dirty="0" smtClean="0"/>
              <a:t>Religion, Nationality, Eye color</a:t>
            </a:r>
          </a:p>
          <a:p>
            <a:pPr marL="0" indent="0">
              <a:buNone/>
            </a:pPr>
            <a:endParaRPr lang="en-IN" dirty="0"/>
          </a:p>
        </p:txBody>
      </p:sp>
    </p:spTree>
    <p:extLst>
      <p:ext uri="{BB962C8B-B14F-4D97-AF65-F5344CB8AC3E}">
        <p14:creationId xmlns:p14="http://schemas.microsoft.com/office/powerpoint/2010/main" val="260876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2122</Words>
  <Application>Microsoft Office PowerPoint</Application>
  <PresentationFormat>On-screen Show (4:3)</PresentationFormat>
  <Paragraphs>252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BCA-3005  Elements of Statistics UNIT-I</vt:lpstr>
      <vt:lpstr>Elements of Statistics</vt:lpstr>
      <vt:lpstr> UNIT-I Population, Sample and Data Condensation </vt:lpstr>
      <vt:lpstr>Population, Sample and Data Condensation</vt:lpstr>
      <vt:lpstr>PowerPoint Presentation</vt:lpstr>
      <vt:lpstr>Definition and scope of statistics, </vt:lpstr>
      <vt:lpstr>Scope of Statistics</vt:lpstr>
      <vt:lpstr>Raw data, attributes and variables</vt:lpstr>
      <vt:lpstr>Raw data, attributes and variables</vt:lpstr>
      <vt:lpstr>Raw data, attributes and variables</vt:lpstr>
      <vt:lpstr>Raw data, attributes and variables</vt:lpstr>
      <vt:lpstr>Raw data, attributes and variables</vt:lpstr>
      <vt:lpstr>Raw data, attributes and variables</vt:lpstr>
      <vt:lpstr>Frequency Distribution</vt:lpstr>
      <vt:lpstr>PowerPoint Presentation</vt:lpstr>
      <vt:lpstr>Types of Frequency Distribution</vt:lpstr>
      <vt:lpstr>PowerPoint Presentation</vt:lpstr>
      <vt:lpstr>PowerPoint Presentation</vt:lpstr>
      <vt:lpstr>3. Cumulative Frequency Distribution </vt:lpstr>
      <vt:lpstr> Types of cumulative frequency distribution </vt:lpstr>
      <vt:lpstr>Types of cumulative frequency distribution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BCA-3005  Elements of Statistics</dc:title>
  <dc:creator>user</dc:creator>
  <cp:lastModifiedBy>user</cp:lastModifiedBy>
  <cp:revision>33</cp:revision>
  <dcterms:created xsi:type="dcterms:W3CDTF">2025-08-25T16:13:35Z</dcterms:created>
  <dcterms:modified xsi:type="dcterms:W3CDTF">2025-11-12T16:57:56Z</dcterms:modified>
</cp:coreProperties>
</file>