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58" r:id="rId6"/>
    <p:sldId id="259" r:id="rId7"/>
    <p:sldId id="260" r:id="rId8"/>
    <p:sldId id="261" r:id="rId9"/>
    <p:sldId id="262" r:id="rId10"/>
    <p:sldId id="263" r:id="rId11"/>
    <p:sldId id="264" r:id="rId12"/>
    <p:sldId id="265"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BA98DA-828B-407D-A016-CA8EB6EDB82E}" type="datetimeFigureOut">
              <a:rPr lang="en-IN" smtClean="0"/>
              <a:t>30-09-2025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42682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BA98DA-828B-407D-A016-CA8EB6EDB82E}" type="datetimeFigureOut">
              <a:rPr lang="en-IN" smtClean="0"/>
              <a:t>30-09-2025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359519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BA98DA-828B-407D-A016-CA8EB6EDB82E}" type="datetimeFigureOut">
              <a:rPr lang="en-IN" smtClean="0"/>
              <a:t>30-09-2025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131923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BA98DA-828B-407D-A016-CA8EB6EDB82E}" type="datetimeFigureOut">
              <a:rPr lang="en-IN" smtClean="0"/>
              <a:t>30-09-2025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56699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A98DA-828B-407D-A016-CA8EB6EDB82E}" type="datetimeFigureOut">
              <a:rPr lang="en-IN" smtClean="0"/>
              <a:t>30-09-2025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65594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BA98DA-828B-407D-A016-CA8EB6EDB82E}" type="datetimeFigureOut">
              <a:rPr lang="en-IN" smtClean="0"/>
              <a:t>30-09-2025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78133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BA98DA-828B-407D-A016-CA8EB6EDB82E}" type="datetimeFigureOut">
              <a:rPr lang="en-IN" smtClean="0"/>
              <a:t>30-09-2025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65390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BA98DA-828B-407D-A016-CA8EB6EDB82E}" type="datetimeFigureOut">
              <a:rPr lang="en-IN" smtClean="0"/>
              <a:t>30-09-2025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234980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A98DA-828B-407D-A016-CA8EB6EDB82E}" type="datetimeFigureOut">
              <a:rPr lang="en-IN" smtClean="0"/>
              <a:t>30-09-2025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202095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A98DA-828B-407D-A016-CA8EB6EDB82E}" type="datetimeFigureOut">
              <a:rPr lang="en-IN" smtClean="0"/>
              <a:t>30-09-2025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172855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A98DA-828B-407D-A016-CA8EB6EDB82E}" type="datetimeFigureOut">
              <a:rPr lang="en-IN" smtClean="0"/>
              <a:t>30-09-2025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51DAA5-F878-4197-A70B-FEA72134516F}" type="slidenum">
              <a:rPr lang="en-IN" smtClean="0"/>
              <a:t>‹#›</a:t>
            </a:fld>
            <a:endParaRPr lang="en-IN"/>
          </a:p>
        </p:txBody>
      </p:sp>
    </p:spTree>
    <p:extLst>
      <p:ext uri="{BB962C8B-B14F-4D97-AF65-F5344CB8AC3E}">
        <p14:creationId xmlns:p14="http://schemas.microsoft.com/office/powerpoint/2010/main" val="258397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A98DA-828B-407D-A016-CA8EB6EDB82E}" type="datetimeFigureOut">
              <a:rPr lang="en-IN" smtClean="0"/>
              <a:t>30-09-2025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1DAA5-F878-4197-A70B-FEA72134516F}" type="slidenum">
              <a:rPr lang="en-IN" smtClean="0"/>
              <a:t>‹#›</a:t>
            </a:fld>
            <a:endParaRPr lang="en-IN"/>
          </a:p>
        </p:txBody>
      </p:sp>
    </p:spTree>
    <p:extLst>
      <p:ext uri="{BB962C8B-B14F-4D97-AF65-F5344CB8AC3E}">
        <p14:creationId xmlns:p14="http://schemas.microsoft.com/office/powerpoint/2010/main" val="200946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eksforgeeks.org/maths/measures-of-dispersion/" TargetMode="External"/><Relationship Id="rId2" Type="http://schemas.openxmlformats.org/officeDocument/2006/relationships/hyperlink" Target="https://www.geeksforgeeks.org/maths/varia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1971650"/>
          </a:xfrm>
        </p:spPr>
        <p:txBody>
          <a:bodyPr>
            <a:normAutofit fontScale="90000"/>
          </a:bodyPr>
          <a:lstStyle/>
          <a:p>
            <a:r>
              <a:rPr lang="en-IN" dirty="0" smtClean="0"/>
              <a:t>BCA-3</a:t>
            </a:r>
            <a:r>
              <a:rPr lang="en-IN" baseline="30000" dirty="0" smtClean="0"/>
              <a:t>RD</a:t>
            </a:r>
            <a:r>
              <a:rPr lang="en-IN" dirty="0" smtClean="0"/>
              <a:t> SEM</a:t>
            </a:r>
            <a:br>
              <a:rPr lang="en-IN" dirty="0" smtClean="0"/>
            </a:br>
            <a:r>
              <a:rPr lang="en-IN" dirty="0" smtClean="0"/>
              <a:t>Measures of Dispersion</a:t>
            </a:r>
            <a:br>
              <a:rPr lang="en-IN" dirty="0" smtClean="0"/>
            </a:br>
            <a:r>
              <a:rPr lang="en-IN" dirty="0" smtClean="0"/>
              <a:t>UNIT-3</a:t>
            </a:r>
            <a:r>
              <a:rPr lang="en-IN" baseline="30000" dirty="0" smtClean="0"/>
              <a:t>RD</a:t>
            </a:r>
            <a:r>
              <a:rPr lang="en-IN" dirty="0" smtClean="0"/>
              <a:t> </a:t>
            </a:r>
            <a:endParaRPr lang="en-IN" dirty="0"/>
          </a:p>
        </p:txBody>
      </p:sp>
      <p:sp>
        <p:nvSpPr>
          <p:cNvPr id="3" name="Subtitle 2"/>
          <p:cNvSpPr>
            <a:spLocks noGrp="1"/>
          </p:cNvSpPr>
          <p:nvPr>
            <p:ph type="subTitle" idx="1"/>
          </p:nvPr>
        </p:nvSpPr>
        <p:spPr/>
        <p:txBody>
          <a:bodyPr/>
          <a:lstStyle/>
          <a:p>
            <a:r>
              <a:rPr lang="en-US" dirty="0" smtClean="0"/>
              <a:t>DR.VIPENDRA SINGH PARMAR</a:t>
            </a:r>
          </a:p>
          <a:p>
            <a:r>
              <a:rPr lang="en-US" dirty="0" smtClean="0"/>
              <a:t>VSSD PG COLLEGE KANPUR</a:t>
            </a:r>
            <a:endParaRPr lang="en-IN" dirty="0"/>
          </a:p>
        </p:txBody>
      </p:sp>
    </p:spTree>
    <p:extLst>
      <p:ext uri="{BB962C8B-B14F-4D97-AF65-F5344CB8AC3E}">
        <p14:creationId xmlns:p14="http://schemas.microsoft.com/office/powerpoint/2010/main" val="230686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
            </a:r>
            <a:br>
              <a:rPr lang="en-IN" dirty="0" smtClean="0"/>
            </a:br>
            <a:r>
              <a:rPr lang="en-IN" dirty="0" smtClean="0"/>
              <a:t>Example</a:t>
            </a:r>
            <a:r>
              <a:rPr lang="en-IN" dirty="0"/>
              <a:t>:</a:t>
            </a:r>
            <a:br>
              <a:rPr lang="en-IN" dirty="0"/>
            </a:br>
            <a:endParaRPr lang="en-IN" dirty="0"/>
          </a:p>
        </p:txBody>
      </p:sp>
      <p:sp>
        <p:nvSpPr>
          <p:cNvPr id="3" name="Content Placeholder 2"/>
          <p:cNvSpPr>
            <a:spLocks noGrp="1"/>
          </p:cNvSpPr>
          <p:nvPr>
            <p:ph idx="1"/>
          </p:nvPr>
        </p:nvSpPr>
        <p:spPr>
          <a:xfrm>
            <a:off x="457200" y="1124744"/>
            <a:ext cx="8229600" cy="5001419"/>
          </a:xfrm>
        </p:spPr>
        <p:txBody>
          <a:bodyPr/>
          <a:lstStyle/>
          <a:p>
            <a:pPr marL="0" indent="0">
              <a:buNone/>
            </a:pPr>
            <a:r>
              <a:rPr lang="en-US" dirty="0"/>
              <a:t>Example</a:t>
            </a:r>
            <a:r>
              <a:rPr lang="en-US" dirty="0" smtClean="0"/>
              <a:t>:</a:t>
            </a:r>
          </a:p>
          <a:p>
            <a:pPr marL="0" indent="0">
              <a:buNone/>
            </a:pPr>
            <a:r>
              <a:rPr lang="en-US" dirty="0" smtClean="0"/>
              <a:t>Consider </a:t>
            </a:r>
            <a:r>
              <a:rPr lang="en-US" dirty="0"/>
              <a:t>the following dataset of exam scores for a class </a:t>
            </a:r>
            <a:r>
              <a:rPr lang="en-US" dirty="0" smtClean="0"/>
              <a:t>tenth:  </a:t>
            </a:r>
            <a:r>
              <a:rPr lang="en-US" sz="2800" dirty="0" smtClean="0"/>
              <a:t>77</a:t>
            </a:r>
            <a:r>
              <a:rPr lang="en-US" sz="2800" dirty="0"/>
              <a:t>, 89, 92, 64, 78, 95, 82</a:t>
            </a:r>
          </a:p>
          <a:p>
            <a:pPr marL="0" indent="0">
              <a:buNone/>
            </a:pPr>
            <a:r>
              <a:rPr lang="en-US" dirty="0" smtClean="0"/>
              <a:t>Find </a:t>
            </a:r>
            <a:r>
              <a:rPr lang="en-US" dirty="0"/>
              <a:t>the Range of the above </a:t>
            </a:r>
            <a:r>
              <a:rPr lang="en-US" dirty="0" smtClean="0"/>
              <a:t>data.</a:t>
            </a:r>
          </a:p>
          <a:p>
            <a:pPr marL="0" indent="0">
              <a:buNone/>
            </a:pP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45024"/>
            <a:ext cx="770485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79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9"/>
            <a:ext cx="8784976" cy="2000548"/>
          </a:xfrm>
          <a:prstGeom prst="rect">
            <a:avLst/>
          </a:prstGeom>
        </p:spPr>
        <p:txBody>
          <a:bodyPr wrap="square">
            <a:spAutoFit/>
          </a:bodyPr>
          <a:lstStyle/>
          <a:p>
            <a:r>
              <a:rPr lang="en-US" sz="2800" b="1" dirty="0"/>
              <a:t>Range for Grouped Data</a:t>
            </a:r>
          </a:p>
          <a:p>
            <a:r>
              <a:rPr lang="en-US" sz="2400" dirty="0"/>
              <a:t>In Grouped data where the datasets are arranged in Class Intervals, the Range is find by subtracting the lower limit of the first class interval and the upper limit of the last class interval. We can understand it from the example mentioned </a:t>
            </a:r>
            <a:r>
              <a:rPr lang="en-US" sz="2400" dirty="0" smtClean="0"/>
              <a:t>below</a:t>
            </a:r>
            <a:r>
              <a:rPr lang="en-US" sz="2400" dirty="0"/>
              <a:t>.</a:t>
            </a:r>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96480"/>
            <a:ext cx="3312368" cy="407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3501008"/>
            <a:ext cx="5256584" cy="1200329"/>
          </a:xfrm>
          <a:prstGeom prst="rect">
            <a:avLst/>
          </a:prstGeom>
        </p:spPr>
        <p:txBody>
          <a:bodyPr wrap="square">
            <a:spAutoFit/>
          </a:bodyPr>
          <a:lstStyle/>
          <a:p>
            <a:r>
              <a:rPr lang="en-US" sz="2400" dirty="0"/>
              <a:t>Range = Upper Limit of the Last Class Interval - Lower Limit of First Class Interval = 50-0 = 50</a:t>
            </a:r>
            <a:endParaRPr lang="en-IN" sz="2400" dirty="0"/>
          </a:p>
        </p:txBody>
      </p:sp>
    </p:spTree>
    <p:extLst>
      <p:ext uri="{BB962C8B-B14F-4D97-AF65-F5344CB8AC3E}">
        <p14:creationId xmlns:p14="http://schemas.microsoft.com/office/powerpoint/2010/main" val="346425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Relative Measure of Dispersion</a:t>
            </a:r>
          </a:p>
        </p:txBody>
      </p:sp>
      <p:sp>
        <p:nvSpPr>
          <p:cNvPr id="3" name="Content Placeholder 2"/>
          <p:cNvSpPr>
            <a:spLocks noGrp="1"/>
          </p:cNvSpPr>
          <p:nvPr>
            <p:ph idx="1"/>
          </p:nvPr>
        </p:nvSpPr>
        <p:spPr>
          <a:xfrm>
            <a:off x="179512" y="1600200"/>
            <a:ext cx="8784976" cy="4525963"/>
          </a:xfrm>
        </p:spPr>
        <p:txBody>
          <a:bodyPr>
            <a:normAutofit/>
          </a:bodyPr>
          <a:lstStyle/>
          <a:p>
            <a:pPr marL="0" indent="0">
              <a:buNone/>
            </a:pPr>
            <a:r>
              <a:rPr lang="en-US" b="1" dirty="0"/>
              <a:t>Coefficient of Range</a:t>
            </a:r>
            <a:r>
              <a:rPr lang="en-US" b="1" dirty="0" smtClean="0"/>
              <a:t>:</a:t>
            </a:r>
            <a:endParaRPr lang="en-US" dirty="0"/>
          </a:p>
          <a:p>
            <a:pPr marL="0" indent="0">
              <a:buNone/>
            </a:pPr>
            <a:r>
              <a:rPr lang="en-US" sz="2800" dirty="0"/>
              <a:t>The ratio of the difference between two extreme items (the largest and smallest) of the distribution to their sum is known as the Coefficient of Range. The coefficient of the range is a relative measure of dispersion. </a:t>
            </a:r>
            <a:r>
              <a:rPr lang="en-US" sz="2800" dirty="0" smtClean="0"/>
              <a:t>Symbolically</a:t>
            </a:r>
            <a:r>
              <a:rPr lang="en-US" sz="2800" dirty="0"/>
              <a:t>, </a:t>
            </a:r>
            <a:r>
              <a:rPr lang="en-US" sz="2800" dirty="0" smtClean="0"/>
              <a:t>range </a:t>
            </a:r>
            <a:r>
              <a:rPr lang="en-US" sz="2800" dirty="0"/>
              <a:t>can be expressed as</a:t>
            </a:r>
            <a:r>
              <a:rPr lang="en-US" sz="2800" dirty="0" smtClean="0"/>
              <a:t>:</a:t>
            </a:r>
          </a:p>
          <a:p>
            <a:pPr marL="0" indent="0">
              <a:buNone/>
            </a:pPr>
            <a:r>
              <a:rPr lang="en-US" sz="2800" b="1" dirty="0" smtClean="0"/>
              <a:t>Coefficient </a:t>
            </a:r>
            <a:r>
              <a:rPr lang="en-US" sz="2800" b="1" dirty="0"/>
              <a:t>of Range= </a:t>
            </a:r>
            <a:r>
              <a:rPr lang="en-US" sz="2800" b="1" u="sng" dirty="0" smtClean="0"/>
              <a:t>Largest </a:t>
            </a:r>
            <a:r>
              <a:rPr lang="en-US" sz="2800" b="1" u="sng" dirty="0"/>
              <a:t>Item (</a:t>
            </a:r>
            <a:r>
              <a:rPr lang="en-US" sz="2800" b="1" u="sng" dirty="0" smtClean="0"/>
              <a:t>L)-Smallest </a:t>
            </a:r>
            <a:r>
              <a:rPr lang="en-US" sz="2800" b="1" u="sng" dirty="0"/>
              <a:t>Item (S)</a:t>
            </a:r>
          </a:p>
          <a:p>
            <a:pPr marL="0" indent="0">
              <a:buNone/>
            </a:pPr>
            <a:r>
              <a:rPr lang="en-US" sz="2800" b="1" dirty="0" smtClean="0"/>
              <a:t>                                        Largest </a:t>
            </a:r>
            <a:r>
              <a:rPr lang="en-US" sz="2800" b="1" dirty="0"/>
              <a:t>Item (</a:t>
            </a:r>
            <a:r>
              <a:rPr lang="en-US" sz="2800" b="1" dirty="0" smtClean="0"/>
              <a:t>L)+Smallest </a:t>
            </a:r>
            <a:r>
              <a:rPr lang="en-US" sz="2800" b="1" dirty="0"/>
              <a:t>Item (S)</a:t>
            </a:r>
          </a:p>
          <a:p>
            <a:pPr marL="0" indent="0">
              <a:buNone/>
            </a:pPr>
            <a:r>
              <a:rPr lang="en-US" b="1" dirty="0"/>
              <a:t>​</a:t>
            </a:r>
          </a:p>
          <a:p>
            <a:pPr marL="0" indent="0">
              <a:buNone/>
            </a:pPr>
            <a:endParaRPr lang="en-IN" dirty="0"/>
          </a:p>
        </p:txBody>
      </p:sp>
    </p:spTree>
    <p:extLst>
      <p:ext uri="{BB962C8B-B14F-4D97-AF65-F5344CB8AC3E}">
        <p14:creationId xmlns:p14="http://schemas.microsoft.com/office/powerpoint/2010/main" val="322033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a:t>Quartile Deviation</a:t>
            </a:r>
          </a:p>
        </p:txBody>
      </p:sp>
      <p:sp>
        <p:nvSpPr>
          <p:cNvPr id="3" name="Content Placeholder 2"/>
          <p:cNvSpPr>
            <a:spLocks noGrp="1"/>
          </p:cNvSpPr>
          <p:nvPr>
            <p:ph idx="1"/>
          </p:nvPr>
        </p:nvSpPr>
        <p:spPr/>
        <p:txBody>
          <a:bodyPr/>
          <a:lstStyle/>
          <a:p>
            <a:pPr marL="0" indent="0">
              <a:buNone/>
            </a:pPr>
            <a:r>
              <a:rPr lang="en-US" dirty="0"/>
              <a:t>It is based on the lower quartile Q1 and the upper quartile Q3. The </a:t>
            </a:r>
            <a:r>
              <a:rPr lang="en-US" dirty="0" smtClean="0"/>
              <a:t>difference Q3 </a:t>
            </a:r>
            <a:r>
              <a:rPr lang="en-US" dirty="0"/>
              <a:t>– Q1 is called the inter-quartile range. The difference Q3 – Q1 divided by 2 </a:t>
            </a:r>
            <a:r>
              <a:rPr lang="en-US" dirty="0" smtClean="0"/>
              <a:t>is called </a:t>
            </a:r>
            <a:r>
              <a:rPr lang="en-US" dirty="0"/>
              <a:t>semi-inter-quartile range or the quartile deviation</a:t>
            </a:r>
            <a:r>
              <a:rPr lang="en-US" dirty="0" smtClean="0"/>
              <a:t>.</a:t>
            </a:r>
          </a:p>
          <a:p>
            <a:pPr marL="0" indent="0">
              <a:buNone/>
            </a:pPr>
            <a:r>
              <a:rPr lang="en-US" dirty="0"/>
              <a:t> </a:t>
            </a:r>
            <a:r>
              <a:rPr lang="en-US" dirty="0" smtClean="0"/>
              <a:t>      </a:t>
            </a:r>
            <a:r>
              <a:rPr lang="fr-FR" b="1" dirty="0" err="1" smtClean="0"/>
              <a:t>Thus</a:t>
            </a:r>
            <a:r>
              <a:rPr lang="fr-FR" b="1" dirty="0" smtClean="0"/>
              <a:t> </a:t>
            </a:r>
            <a:r>
              <a:rPr lang="fr-FR" b="1" dirty="0"/>
              <a:t>Quartile </a:t>
            </a:r>
            <a:r>
              <a:rPr lang="fr-FR" b="1" dirty="0" err="1"/>
              <a:t>Deviation</a:t>
            </a:r>
            <a:r>
              <a:rPr lang="fr-FR" b="1" dirty="0"/>
              <a:t> (Q.D) = </a:t>
            </a:r>
            <a:r>
              <a:rPr lang="fr-FR" b="1" u="sng" dirty="0" smtClean="0"/>
              <a:t>Q3-Q1</a:t>
            </a:r>
            <a:endParaRPr lang="fr-FR" b="1" u="sng" dirty="0"/>
          </a:p>
          <a:p>
            <a:pPr marL="0" indent="0">
              <a:buNone/>
            </a:pPr>
            <a:r>
              <a:rPr lang="fr-FR" b="1" dirty="0" smtClean="0"/>
              <a:t>                                                                     2</a:t>
            </a:r>
            <a:endParaRPr lang="en-IN" b="1" dirty="0"/>
          </a:p>
        </p:txBody>
      </p:sp>
    </p:spTree>
    <p:extLst>
      <p:ext uri="{BB962C8B-B14F-4D97-AF65-F5344CB8AC3E}">
        <p14:creationId xmlns:p14="http://schemas.microsoft.com/office/powerpoint/2010/main" val="86646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b="1" dirty="0" smtClean="0"/>
              <a:t>Coefficient </a:t>
            </a:r>
            <a:r>
              <a:rPr lang="en-IN" b="1" dirty="0"/>
              <a:t>of Quartile Deviation</a:t>
            </a:r>
            <a:br>
              <a:rPr lang="en-IN" b="1" dirty="0"/>
            </a:br>
            <a:endParaRPr lang="en-IN" b="1" dirty="0"/>
          </a:p>
        </p:txBody>
      </p:sp>
      <p:sp>
        <p:nvSpPr>
          <p:cNvPr id="3" name="Content Placeholder 2"/>
          <p:cNvSpPr>
            <a:spLocks noGrp="1"/>
          </p:cNvSpPr>
          <p:nvPr>
            <p:ph idx="1"/>
          </p:nvPr>
        </p:nvSpPr>
        <p:spPr/>
        <p:txBody>
          <a:bodyPr/>
          <a:lstStyle/>
          <a:p>
            <a:pPr marL="0" indent="0">
              <a:buNone/>
            </a:pPr>
            <a:r>
              <a:rPr lang="en-US" b="1" dirty="0"/>
              <a:t>Coefficient of Quartile </a:t>
            </a:r>
            <a:r>
              <a:rPr lang="en-US" b="1" dirty="0" smtClean="0"/>
              <a:t>Deviation:</a:t>
            </a:r>
            <a:endParaRPr lang="en-US" b="1" dirty="0"/>
          </a:p>
          <a:p>
            <a:pPr marL="0" indent="0">
              <a:buNone/>
            </a:pPr>
            <a:r>
              <a:rPr lang="en-US" dirty="0"/>
              <a:t>A relative measure of dispersion based on the quartile deviation is called </a:t>
            </a:r>
            <a:r>
              <a:rPr lang="en-US" dirty="0" smtClean="0"/>
              <a:t>the coefficient </a:t>
            </a:r>
            <a:r>
              <a:rPr lang="en-US" dirty="0"/>
              <a:t>of quartile deviation. It is defined </a:t>
            </a:r>
            <a:r>
              <a:rPr lang="en-US" dirty="0" smtClean="0"/>
              <a:t>as</a:t>
            </a:r>
          </a:p>
          <a:p>
            <a:pPr marL="0" indent="0">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89040"/>
            <a:ext cx="590465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52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3529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98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49694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3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dirty="0"/>
              <a:t>Mean Deviation</a:t>
            </a:r>
          </a:p>
        </p:txBody>
      </p:sp>
      <p:sp>
        <p:nvSpPr>
          <p:cNvPr id="3" name="Content Placeholder 2"/>
          <p:cNvSpPr>
            <a:spLocks noGrp="1"/>
          </p:cNvSpPr>
          <p:nvPr>
            <p:ph idx="1"/>
          </p:nvPr>
        </p:nvSpPr>
        <p:spPr>
          <a:xfrm>
            <a:off x="251520" y="1340768"/>
            <a:ext cx="8568952" cy="5040560"/>
          </a:xfrm>
        </p:spPr>
        <p:txBody>
          <a:bodyPr>
            <a:normAutofit fontScale="85000" lnSpcReduction="20000"/>
          </a:bodyPr>
          <a:lstStyle/>
          <a:p>
            <a:pPr marL="0" indent="0">
              <a:buNone/>
            </a:pPr>
            <a:r>
              <a:rPr lang="en-US" dirty="0"/>
              <a:t> </a:t>
            </a:r>
            <a:r>
              <a:rPr lang="en-US" b="1" dirty="0"/>
              <a:t>Mean deviation (MD) </a:t>
            </a:r>
            <a:r>
              <a:rPr lang="en-US" b="1" dirty="0" smtClean="0"/>
              <a:t>:   </a:t>
            </a:r>
          </a:p>
          <a:p>
            <a:pPr marL="0" indent="0">
              <a:buNone/>
            </a:pPr>
            <a:r>
              <a:rPr lang="en-US" dirty="0" smtClean="0"/>
              <a:t>Mean </a:t>
            </a:r>
            <a:r>
              <a:rPr lang="en-US" dirty="0"/>
              <a:t>deviation (MD) of a series is the arithmetic average of the deviation </a:t>
            </a:r>
            <a:r>
              <a:rPr lang="en-US" dirty="0" smtClean="0"/>
              <a:t>of various </a:t>
            </a:r>
            <a:r>
              <a:rPr lang="en-US" dirty="0"/>
              <a:t>items from a measure of central tendency (mean, median and </a:t>
            </a:r>
            <a:r>
              <a:rPr lang="en-US" dirty="0" smtClean="0"/>
              <a:t>mode) Mean </a:t>
            </a:r>
            <a:r>
              <a:rPr lang="en-US" dirty="0"/>
              <a:t>deviation is based on the items of the distribution and is calculated as </a:t>
            </a:r>
            <a:r>
              <a:rPr lang="en-US" dirty="0" smtClean="0"/>
              <a:t>an average</a:t>
            </a:r>
            <a:r>
              <a:rPr lang="en-US" dirty="0"/>
              <a:t>, on the basis of deviation obtained from either mean, median or mode </a:t>
            </a:r>
            <a:r>
              <a:rPr lang="en-US" dirty="0" smtClean="0"/>
              <a:t>but generally  </a:t>
            </a:r>
            <a:r>
              <a:rPr lang="en-US" dirty="0"/>
              <a:t>from the median.</a:t>
            </a:r>
          </a:p>
          <a:p>
            <a:pPr marL="0" indent="0">
              <a:buNone/>
            </a:pPr>
            <a:r>
              <a:rPr lang="en-US" dirty="0"/>
              <a:t>First we compute deviations of all the items from either mean or median </a:t>
            </a:r>
            <a:r>
              <a:rPr lang="en-US" dirty="0" smtClean="0"/>
              <a:t>ignoring plus </a:t>
            </a:r>
            <a:r>
              <a:rPr lang="en-US" dirty="0"/>
              <a:t>(+) and (–) signs. They are called absolute values of deviations where the </a:t>
            </a:r>
            <a:r>
              <a:rPr lang="en-US" dirty="0" smtClean="0"/>
              <a:t>two parallel </a:t>
            </a:r>
            <a:r>
              <a:rPr lang="en-US" dirty="0"/>
              <a:t>bars (ii) indicate that the absolute value is taken. This is also called </a:t>
            </a:r>
            <a:r>
              <a:rPr lang="en-US" dirty="0" smtClean="0"/>
              <a:t>modulus value</a:t>
            </a:r>
            <a:r>
              <a:rPr lang="en-US" dirty="0"/>
              <a:t>. Then the aggregate of </a:t>
            </a:r>
            <a:r>
              <a:rPr lang="en-US" dirty="0" smtClean="0"/>
              <a:t>these deviations </a:t>
            </a:r>
            <a:r>
              <a:rPr lang="en-US" dirty="0"/>
              <a:t>are divided by the number </a:t>
            </a:r>
            <a:r>
              <a:rPr lang="en-US" dirty="0" smtClean="0"/>
              <a:t>of observations </a:t>
            </a:r>
            <a:r>
              <a:rPr lang="en-US" dirty="0"/>
              <a:t>this is called mean deviation.</a:t>
            </a:r>
            <a:endParaRPr lang="en-IN" dirty="0"/>
          </a:p>
        </p:txBody>
      </p:sp>
    </p:spTree>
    <p:extLst>
      <p:ext uri="{BB962C8B-B14F-4D97-AF65-F5344CB8AC3E}">
        <p14:creationId xmlns:p14="http://schemas.microsoft.com/office/powerpoint/2010/main" val="157079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fontScale="90000"/>
          </a:bodyPr>
          <a:lstStyle/>
          <a:p>
            <a:r>
              <a:rPr lang="en-IN" dirty="0" smtClean="0"/>
              <a:t/>
            </a:r>
            <a:br>
              <a:rPr lang="en-IN" dirty="0" smtClean="0"/>
            </a:br>
            <a:r>
              <a:rPr lang="en-IN" dirty="0" smtClean="0"/>
              <a:t>Calculation </a:t>
            </a:r>
            <a:r>
              <a:rPr lang="en-IN" dirty="0"/>
              <a:t>of mean deviation</a:t>
            </a:r>
            <a:br>
              <a:rPr lang="en-IN" dirty="0"/>
            </a:br>
            <a:endParaRPr lang="en-IN" dirty="0"/>
          </a:p>
        </p:txBody>
      </p:sp>
      <p:sp>
        <p:nvSpPr>
          <p:cNvPr id="3" name="Content Placeholder 2"/>
          <p:cNvSpPr>
            <a:spLocks noGrp="1"/>
          </p:cNvSpPr>
          <p:nvPr>
            <p:ph idx="1"/>
          </p:nvPr>
        </p:nvSpPr>
        <p:spPr>
          <a:xfrm>
            <a:off x="251520" y="908720"/>
            <a:ext cx="8568952" cy="5832648"/>
          </a:xfrm>
        </p:spPr>
        <p:txBody>
          <a:bodyPr>
            <a:normAutofit/>
          </a:bodyPr>
          <a:lstStyle/>
          <a:p>
            <a:pPr algn="just"/>
            <a:r>
              <a:rPr lang="en-US" sz="2400" dirty="0" smtClean="0"/>
              <a:t>Arrange </a:t>
            </a:r>
            <a:r>
              <a:rPr lang="en-US" sz="2400" dirty="0"/>
              <a:t>the data in ascending order (for calculating of median)</a:t>
            </a:r>
          </a:p>
          <a:p>
            <a:pPr algn="just"/>
            <a:r>
              <a:rPr lang="en-US" sz="2400" dirty="0" smtClean="0"/>
              <a:t> </a:t>
            </a:r>
            <a:r>
              <a:rPr lang="en-US" sz="2400" dirty="0"/>
              <a:t>Calculate median/mean/mode</a:t>
            </a:r>
          </a:p>
          <a:p>
            <a:pPr algn="just"/>
            <a:r>
              <a:rPr lang="en-US" sz="2400" dirty="0" smtClean="0"/>
              <a:t>Take </a:t>
            </a:r>
            <a:r>
              <a:rPr lang="en-US" sz="2400" dirty="0"/>
              <a:t>deviations of items from median/mean </a:t>
            </a:r>
            <a:r>
              <a:rPr lang="en-US" sz="2400" dirty="0" smtClean="0"/>
              <a:t>  ignoring </a:t>
            </a:r>
            <a:r>
              <a:rPr lang="en-US" sz="2400" dirty="0"/>
              <a:t>± signs and denote </a:t>
            </a:r>
            <a:r>
              <a:rPr lang="en-US" sz="2400" dirty="0" smtClean="0"/>
              <a:t>the column </a:t>
            </a:r>
            <a:r>
              <a:rPr lang="en-US" sz="2400" dirty="0"/>
              <a:t>as |D|</a:t>
            </a:r>
          </a:p>
          <a:p>
            <a:pPr algn="just"/>
            <a:r>
              <a:rPr lang="en-US" sz="2400" dirty="0" smtClean="0"/>
              <a:t> </a:t>
            </a:r>
            <a:r>
              <a:rPr lang="en-US" sz="2400" dirty="0"/>
              <a:t>Calculate the sum of these deviation in case of discrete and continuous </a:t>
            </a:r>
            <a:r>
              <a:rPr lang="en-US" sz="2400" dirty="0" smtClean="0"/>
              <a:t>series |D</a:t>
            </a:r>
            <a:r>
              <a:rPr lang="en-US" sz="2400" dirty="0"/>
              <a:t>| is multiplied by respective frequency of the item to get </a:t>
            </a:r>
            <a:r>
              <a:rPr lang="en-US" sz="2400" dirty="0" err="1"/>
              <a:t>Σf</a:t>
            </a:r>
            <a:r>
              <a:rPr lang="en-US" sz="2400" dirty="0"/>
              <a:t> |D|</a:t>
            </a:r>
          </a:p>
          <a:p>
            <a:pPr algn="just"/>
            <a:r>
              <a:rPr lang="en-US" sz="2400" dirty="0" smtClean="0"/>
              <a:t> </a:t>
            </a:r>
            <a:r>
              <a:rPr lang="en-US" sz="2400" dirty="0"/>
              <a:t>Divide the total obtained by number of items to get mean </a:t>
            </a:r>
            <a:r>
              <a:rPr lang="en-US" sz="2400" dirty="0" smtClean="0"/>
              <a:t>deviation</a:t>
            </a:r>
          </a:p>
          <a:p>
            <a:pPr marL="0" indent="0" algn="just">
              <a:buNone/>
            </a:pPr>
            <a:endParaRPr lang="en-IN"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653136"/>
            <a:ext cx="763284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90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24936" cy="720080"/>
          </a:xfrm>
        </p:spPr>
        <p:txBody>
          <a:bodyPr>
            <a:normAutofit/>
          </a:bodyPr>
          <a:lstStyle/>
          <a:p>
            <a:r>
              <a:rPr lang="en-US" sz="3200" dirty="0"/>
              <a:t>Calculation of </a:t>
            </a:r>
            <a:r>
              <a:rPr lang="en-US" sz="3200" dirty="0" smtClean="0"/>
              <a:t>Mean Deviation </a:t>
            </a:r>
            <a:r>
              <a:rPr lang="en-US" sz="3200" dirty="0"/>
              <a:t>in </a:t>
            </a:r>
            <a:r>
              <a:rPr lang="en-US" sz="3200" dirty="0" smtClean="0"/>
              <a:t>Discrete </a:t>
            </a:r>
            <a:r>
              <a:rPr lang="en-US" sz="3200" dirty="0"/>
              <a:t>series</a:t>
            </a:r>
            <a:endParaRPr lang="en-IN" sz="3200" dirty="0"/>
          </a:p>
        </p:txBody>
      </p:sp>
      <p:sp>
        <p:nvSpPr>
          <p:cNvPr id="3" name="Content Placeholder 2"/>
          <p:cNvSpPr>
            <a:spLocks noGrp="1"/>
          </p:cNvSpPr>
          <p:nvPr>
            <p:ph idx="1"/>
          </p:nvPr>
        </p:nvSpPr>
        <p:spPr>
          <a:xfrm>
            <a:off x="251520" y="908720"/>
            <a:ext cx="8640960" cy="5217443"/>
          </a:xfrm>
        </p:spPr>
        <p:txBody>
          <a:bodyPr>
            <a:normAutofit/>
          </a:bodyPr>
          <a:lstStyle/>
          <a:p>
            <a:pPr marL="0" indent="0">
              <a:buNone/>
            </a:pPr>
            <a:r>
              <a:rPr lang="en-US" sz="2400" dirty="0" smtClean="0"/>
              <a:t>Example : Calculate </a:t>
            </a:r>
            <a:r>
              <a:rPr lang="en-US" sz="2400" dirty="0"/>
              <a:t>(a) median (b) mean deviation and (c) Coefficient of </a:t>
            </a:r>
            <a:r>
              <a:rPr lang="en-US" sz="2400" dirty="0" smtClean="0"/>
              <a:t>mean deviation.</a:t>
            </a:r>
          </a:p>
          <a:p>
            <a:pPr marL="0" indent="0">
              <a:buNone/>
            </a:pPr>
            <a:endParaRPr lang="en-IN"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75" y="1808858"/>
            <a:ext cx="777686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2708920"/>
            <a:ext cx="7632848" cy="400110"/>
          </a:xfrm>
          <a:prstGeom prst="rect">
            <a:avLst/>
          </a:prstGeom>
        </p:spPr>
        <p:txBody>
          <a:bodyPr wrap="square">
            <a:spAutoFit/>
          </a:bodyPr>
          <a:lstStyle/>
          <a:p>
            <a:r>
              <a:rPr lang="en-US" dirty="0" smtClean="0"/>
              <a:t>            </a:t>
            </a:r>
            <a:r>
              <a:rPr lang="en-US" sz="2000" b="1" dirty="0" smtClean="0"/>
              <a:t>Calculation </a:t>
            </a:r>
            <a:r>
              <a:rPr lang="en-US" sz="2000" b="1" dirty="0"/>
              <a:t>of mean </a:t>
            </a:r>
            <a:r>
              <a:rPr lang="en-US" sz="2000" b="1" dirty="0" smtClean="0"/>
              <a:t>deviation </a:t>
            </a:r>
            <a:r>
              <a:rPr lang="en-US" sz="2000" b="1" dirty="0"/>
              <a:t>from Median</a:t>
            </a:r>
            <a:endParaRPr lang="en-IN" sz="20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09030"/>
            <a:ext cx="7923887" cy="36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72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IN" dirty="0" smtClean="0"/>
              <a:t/>
            </a:r>
            <a:br>
              <a:rPr lang="en-IN" dirty="0" smtClean="0"/>
            </a:br>
            <a:r>
              <a:rPr lang="en-IN" dirty="0" smtClean="0"/>
              <a:t>Measures </a:t>
            </a:r>
            <a:r>
              <a:rPr lang="en-IN" dirty="0"/>
              <a:t>of Dispersion:</a:t>
            </a:r>
            <a:br>
              <a:rPr lang="en-IN" dirty="0"/>
            </a:br>
            <a:endParaRPr lang="en-IN" dirty="0"/>
          </a:p>
        </p:txBody>
      </p:sp>
      <p:sp>
        <p:nvSpPr>
          <p:cNvPr id="3" name="Content Placeholder 2"/>
          <p:cNvSpPr>
            <a:spLocks noGrp="1"/>
          </p:cNvSpPr>
          <p:nvPr>
            <p:ph idx="1"/>
          </p:nvPr>
        </p:nvSpPr>
        <p:spPr/>
        <p:txBody>
          <a:bodyPr/>
          <a:lstStyle/>
          <a:p>
            <a:pPr marL="0" indent="0">
              <a:buNone/>
            </a:pPr>
            <a:r>
              <a:rPr lang="en-US" dirty="0"/>
              <a:t>UNIT-III</a:t>
            </a:r>
          </a:p>
          <a:p>
            <a:pPr marL="0" indent="0">
              <a:buNone/>
            </a:pPr>
            <a:r>
              <a:rPr lang="en-US" dirty="0"/>
              <a:t>Measures of Dispersion:</a:t>
            </a:r>
          </a:p>
          <a:p>
            <a:pPr marL="0" indent="0">
              <a:buNone/>
            </a:pPr>
            <a:r>
              <a:rPr lang="en-US" dirty="0"/>
              <a:t>Concept of dispersion, Absolute and relative measure of dispersion, range variance, Standard deviation, Coefficient of variation.</a:t>
            </a:r>
          </a:p>
          <a:p>
            <a:pPr marL="0" indent="0">
              <a:buNone/>
            </a:pPr>
            <a:endParaRPr lang="en-IN" dirty="0"/>
          </a:p>
        </p:txBody>
      </p:sp>
    </p:spTree>
    <p:extLst>
      <p:ext uri="{BB962C8B-B14F-4D97-AF65-F5344CB8AC3E}">
        <p14:creationId xmlns:p14="http://schemas.microsoft.com/office/powerpoint/2010/main" val="320292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784976"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55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06489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31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dirty="0"/>
              <a:t>Standard Deviation</a:t>
            </a:r>
          </a:p>
        </p:txBody>
      </p:sp>
      <p:sp>
        <p:nvSpPr>
          <p:cNvPr id="3" name="Content Placeholder 2"/>
          <p:cNvSpPr>
            <a:spLocks noGrp="1"/>
          </p:cNvSpPr>
          <p:nvPr>
            <p:ph idx="1"/>
          </p:nvPr>
        </p:nvSpPr>
        <p:spPr>
          <a:xfrm>
            <a:off x="323528" y="1268760"/>
            <a:ext cx="8820472" cy="4857403"/>
          </a:xfrm>
        </p:spPr>
        <p:txBody>
          <a:bodyPr>
            <a:normAutofit/>
          </a:bodyPr>
          <a:lstStyle/>
          <a:p>
            <a:pPr marL="0" indent="0">
              <a:buNone/>
            </a:pPr>
            <a:r>
              <a:rPr lang="en-US" sz="2400" b="1" dirty="0"/>
              <a:t>Standard </a:t>
            </a:r>
            <a:r>
              <a:rPr lang="en-US" sz="2400" b="1" dirty="0" smtClean="0"/>
              <a:t> </a:t>
            </a:r>
            <a:r>
              <a:rPr lang="en-US" sz="2400" b="1" dirty="0"/>
              <a:t>deviation is the most important and commonly used measure </a:t>
            </a:r>
            <a:r>
              <a:rPr lang="en-US" sz="2400" b="1" dirty="0" smtClean="0"/>
              <a:t>of dispersion</a:t>
            </a:r>
            <a:r>
              <a:rPr lang="en-US" sz="2400" b="1" dirty="0"/>
              <a:t>. It measures the absolute dispersion or variability of a </a:t>
            </a:r>
            <a:r>
              <a:rPr lang="en-US" sz="2400" b="1" dirty="0" smtClean="0"/>
              <a:t>distribution. Standard </a:t>
            </a:r>
            <a:r>
              <a:rPr lang="en-US" sz="2400" b="1" dirty="0"/>
              <a:t>deviation is the positive square root of the mean of the squared </a:t>
            </a:r>
            <a:r>
              <a:rPr lang="en-US" sz="2400" b="1" dirty="0" smtClean="0"/>
              <a:t>deviations of </a:t>
            </a:r>
            <a:r>
              <a:rPr lang="en-US" sz="2400" b="1" dirty="0"/>
              <a:t>observations from their mean. It is denoted by S.D. or </a:t>
            </a:r>
            <a:r>
              <a:rPr lang="en-US" sz="2400" b="1" dirty="0" err="1"/>
              <a:t>σx</a:t>
            </a:r>
            <a:r>
              <a:rPr lang="en-US" sz="2400" dirty="0" smtClean="0"/>
              <a:t>).</a:t>
            </a:r>
          </a:p>
          <a:p>
            <a:pPr marL="0" indent="0">
              <a:buNone/>
            </a:pPr>
            <a:r>
              <a:rPr lang="en-US" sz="2400" dirty="0"/>
              <a:t>A higher standard deviation means the data points are more spread out, while a lower standard deviation means they are closer to the mean. It is classified as:</a:t>
            </a:r>
          </a:p>
          <a:p>
            <a:r>
              <a:rPr lang="en-US" sz="2400" dirty="0" smtClean="0"/>
              <a:t>Low </a:t>
            </a:r>
            <a:r>
              <a:rPr lang="en-US" sz="2400" dirty="0"/>
              <a:t>standard deviation: The data points are close to the mean, meaning the values are relatively consistent.</a:t>
            </a:r>
          </a:p>
          <a:p>
            <a:r>
              <a:rPr lang="en-US" sz="2400" dirty="0"/>
              <a:t>High standard deviation: The data points are spread out over a wider range, meaning there's more variability in the data.</a:t>
            </a:r>
            <a:endParaRPr lang="en-IN" sz="2400" dirty="0"/>
          </a:p>
        </p:txBody>
      </p:sp>
    </p:spTree>
    <p:extLst>
      <p:ext uri="{BB962C8B-B14F-4D97-AF65-F5344CB8AC3E}">
        <p14:creationId xmlns:p14="http://schemas.microsoft.com/office/powerpoint/2010/main" val="296276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a:t>Mathematical Definition</a:t>
            </a:r>
          </a:p>
        </p:txBody>
      </p:sp>
      <p:sp>
        <p:nvSpPr>
          <p:cNvPr id="3" name="Content Placeholder 2"/>
          <p:cNvSpPr>
            <a:spLocks noGrp="1"/>
          </p:cNvSpPr>
          <p:nvPr>
            <p:ph idx="1"/>
          </p:nvPr>
        </p:nvSpPr>
        <p:spPr>
          <a:xfrm>
            <a:off x="457200" y="1340768"/>
            <a:ext cx="8229600" cy="4785395"/>
          </a:xfrm>
        </p:spPr>
        <p:txBody>
          <a:bodyPr>
            <a:normAutofit fontScale="85000" lnSpcReduction="10000"/>
          </a:bodyPr>
          <a:lstStyle/>
          <a:p>
            <a:pPr fontAlgn="base"/>
            <a:r>
              <a:rPr lang="en-US" dirty="0"/>
              <a:t>In mathematical terms, the standard deviation is the square root of the </a:t>
            </a:r>
            <a:r>
              <a:rPr lang="en-US" b="1" u="sng" dirty="0">
                <a:hlinkClick r:id="rId2"/>
              </a:rPr>
              <a:t>variance</a:t>
            </a:r>
            <a:r>
              <a:rPr lang="en-US" dirty="0"/>
              <a:t>. Variance is the average of the squared differences from the mean.</a:t>
            </a:r>
          </a:p>
          <a:p>
            <a:pPr fontAlgn="base"/>
            <a:r>
              <a:rPr lang="en-US" dirty="0"/>
              <a:t>Standard Deviation is defined as the degree of </a:t>
            </a:r>
            <a:r>
              <a:rPr lang="en-US" u="sng" dirty="0">
                <a:hlinkClick r:id="rId3"/>
              </a:rPr>
              <a:t>dispersion </a:t>
            </a:r>
            <a:r>
              <a:rPr lang="en-US" dirty="0"/>
              <a:t>of the data points from the mean value of the data points</a:t>
            </a:r>
            <a:r>
              <a:rPr lang="en-US" dirty="0" smtClean="0"/>
              <a:t>.</a:t>
            </a:r>
            <a:endParaRPr lang="en-US" dirty="0"/>
          </a:p>
          <a:p>
            <a:pPr fontAlgn="base"/>
            <a:r>
              <a:rPr lang="en-US" dirty="0"/>
              <a:t>Standard deviation is a measure used in statistics to understand how the data points in a set are spread out from the mean value.</a:t>
            </a:r>
          </a:p>
          <a:p>
            <a:pPr fontAlgn="base"/>
            <a:r>
              <a:rPr lang="en-US" dirty="0"/>
              <a:t>It indicates the extent of the data's variation and shows how far individual data points deviate from the average.</a:t>
            </a:r>
          </a:p>
          <a:p>
            <a:pPr marL="0" indent="0">
              <a:buNone/>
            </a:pPr>
            <a:endParaRPr lang="en-IN" dirty="0"/>
          </a:p>
        </p:txBody>
      </p:sp>
    </p:spTree>
    <p:extLst>
      <p:ext uri="{BB962C8B-B14F-4D97-AF65-F5344CB8AC3E}">
        <p14:creationId xmlns:p14="http://schemas.microsoft.com/office/powerpoint/2010/main" val="288908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a:t>Standard Deviation Formulas</a:t>
            </a:r>
          </a:p>
        </p:txBody>
      </p:sp>
      <p:sp>
        <p:nvSpPr>
          <p:cNvPr id="3" name="Content Placeholder 2"/>
          <p:cNvSpPr>
            <a:spLocks noGrp="1"/>
          </p:cNvSpPr>
          <p:nvPr>
            <p:ph idx="1"/>
          </p:nvPr>
        </p:nvSpPr>
        <p:spPr/>
        <p:txBody>
          <a:bodyPr/>
          <a:lstStyle/>
          <a:p>
            <a:pPr marL="0" indent="0">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53" y="1556792"/>
            <a:ext cx="883983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3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2493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74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ormAutofit fontScale="90000"/>
          </a:bodyPr>
          <a:lstStyle/>
          <a:p>
            <a:r>
              <a:rPr lang="en-US" dirty="0" smtClean="0"/>
              <a:t/>
            </a:r>
            <a:br>
              <a:rPr lang="en-US" dirty="0" smtClean="0"/>
            </a:br>
            <a:r>
              <a:rPr lang="en-US" dirty="0" smtClean="0"/>
              <a:t>Steps </a:t>
            </a:r>
            <a:r>
              <a:rPr lang="en-US" dirty="0"/>
              <a:t>to Calculate Standard Deviation</a:t>
            </a:r>
            <a:br>
              <a:rPr lang="en-US" dirty="0"/>
            </a:br>
            <a:endParaRPr lang="en-IN" dirty="0"/>
          </a:p>
        </p:txBody>
      </p:sp>
      <p:sp>
        <p:nvSpPr>
          <p:cNvPr id="3" name="Content Placeholder 2"/>
          <p:cNvSpPr>
            <a:spLocks noGrp="1"/>
          </p:cNvSpPr>
          <p:nvPr>
            <p:ph idx="1"/>
          </p:nvPr>
        </p:nvSpPr>
        <p:spPr>
          <a:xfrm>
            <a:off x="323528" y="1340768"/>
            <a:ext cx="8496944" cy="4896544"/>
          </a:xfrm>
        </p:spPr>
        <p:txBody>
          <a:bodyPr>
            <a:normAutofit fontScale="85000" lnSpcReduction="20000"/>
          </a:bodyPr>
          <a:lstStyle/>
          <a:p>
            <a:r>
              <a:rPr lang="en-US" dirty="0" smtClean="0"/>
              <a:t>Generally</a:t>
            </a:r>
            <a:r>
              <a:rPr lang="en-US" dirty="0"/>
              <a:t>, when we talk about standard deviation, we talk about population standard deviation. The steps to calculate the standard deviation of a given set of values are as follows</a:t>
            </a:r>
            <a:r>
              <a:rPr lang="en-US" dirty="0" smtClean="0"/>
              <a:t>,</a:t>
            </a:r>
            <a:endParaRPr lang="en-US" dirty="0"/>
          </a:p>
          <a:p>
            <a:r>
              <a:rPr lang="en-US" dirty="0"/>
              <a:t>Step 1: Calculate mean of observation using the data </a:t>
            </a:r>
            <a:endParaRPr lang="en-US" dirty="0" smtClean="0"/>
          </a:p>
          <a:p>
            <a:pPr marL="0" indent="0">
              <a:buNone/>
            </a:pPr>
            <a:r>
              <a:rPr lang="en-US" dirty="0"/>
              <a:t> </a:t>
            </a:r>
            <a:r>
              <a:rPr lang="en-US" dirty="0" smtClean="0"/>
              <a:t>     (</a:t>
            </a:r>
            <a:r>
              <a:rPr lang="en-US" dirty="0"/>
              <a:t>Mean = Sum of Observations/Number of </a:t>
            </a:r>
            <a:r>
              <a:rPr lang="en-US" dirty="0" smtClean="0"/>
              <a:t> Observations)</a:t>
            </a:r>
            <a:endParaRPr lang="en-US" dirty="0"/>
          </a:p>
          <a:p>
            <a:r>
              <a:rPr lang="en-US" dirty="0"/>
              <a:t>Step 2: Calculate squared differences of data values from </a:t>
            </a:r>
            <a:r>
              <a:rPr lang="en-US" dirty="0" smtClean="0"/>
              <a:t>  the </a:t>
            </a:r>
            <a:r>
              <a:rPr lang="en-US" dirty="0"/>
              <a:t>mean</a:t>
            </a:r>
            <a:r>
              <a:rPr lang="en-US" dirty="0" smtClean="0"/>
              <a:t>. (</a:t>
            </a:r>
            <a:r>
              <a:rPr lang="en-US" dirty="0"/>
              <a:t>Data Value - </a:t>
            </a:r>
            <a:r>
              <a:rPr lang="en-US" dirty="0" smtClean="0"/>
              <a:t>Mean)2</a:t>
            </a:r>
            <a:endParaRPr lang="en-US" dirty="0"/>
          </a:p>
          <a:p>
            <a:r>
              <a:rPr lang="en-US" dirty="0"/>
              <a:t>Step 3: Calculate average of squared differences</a:t>
            </a:r>
          </a:p>
          <a:p>
            <a:pPr marL="0" indent="0">
              <a:buNone/>
            </a:pPr>
            <a:r>
              <a:rPr lang="en-US" smtClean="0"/>
              <a:t>          </a:t>
            </a:r>
            <a:r>
              <a:rPr lang="en-US" dirty="0" smtClean="0"/>
              <a:t>(</a:t>
            </a:r>
            <a:r>
              <a:rPr lang="en-US" dirty="0"/>
              <a:t>Variance = Sum of Squared Differences / Number of Observations</a:t>
            </a:r>
            <a:r>
              <a:rPr lang="en-US" dirty="0" smtClean="0"/>
              <a:t>)</a:t>
            </a:r>
            <a:endParaRPr lang="en-US" dirty="0"/>
          </a:p>
          <a:p>
            <a:r>
              <a:rPr lang="en-US" dirty="0"/>
              <a:t>Step 4: Calculate square root of variance this gives the Standard </a:t>
            </a:r>
            <a:r>
              <a:rPr lang="en-US" dirty="0" smtClean="0"/>
              <a:t>     Deviation (Standard </a:t>
            </a:r>
            <a:r>
              <a:rPr lang="en-US" dirty="0"/>
              <a:t>Deviation = √Variance)</a:t>
            </a:r>
            <a:endParaRPr lang="en-IN" dirty="0"/>
          </a:p>
        </p:txBody>
      </p:sp>
    </p:spTree>
    <p:extLst>
      <p:ext uri="{BB962C8B-B14F-4D97-AF65-F5344CB8AC3E}">
        <p14:creationId xmlns:p14="http://schemas.microsoft.com/office/powerpoint/2010/main" val="3617260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850106"/>
          </a:xfrm>
        </p:spPr>
        <p:txBody>
          <a:bodyPr>
            <a:normAutofit/>
          </a:bodyPr>
          <a:lstStyle/>
          <a:p>
            <a:r>
              <a:rPr lang="en-US" sz="2800" b="1" dirty="0"/>
              <a:t>Computation of Standard deviation </a:t>
            </a:r>
            <a:r>
              <a:rPr lang="en-US" sz="2800" b="1" dirty="0" smtClean="0"/>
              <a:t>of </a:t>
            </a:r>
            <a:r>
              <a:rPr lang="en-US" sz="2800" b="1" dirty="0"/>
              <a:t>Individual Series</a:t>
            </a:r>
            <a:endParaRPr lang="en-IN" sz="2800" b="1" dirty="0"/>
          </a:p>
        </p:txBody>
      </p:sp>
      <p:sp>
        <p:nvSpPr>
          <p:cNvPr id="3" name="Content Placeholder 2"/>
          <p:cNvSpPr>
            <a:spLocks noGrp="1"/>
          </p:cNvSpPr>
          <p:nvPr>
            <p:ph idx="1"/>
          </p:nvPr>
        </p:nvSpPr>
        <p:spPr>
          <a:xfrm>
            <a:off x="457200" y="1052736"/>
            <a:ext cx="8229600" cy="5472608"/>
          </a:xfrm>
        </p:spPr>
        <p:txBody>
          <a:bodyPr>
            <a:normAutofit/>
          </a:bodyPr>
          <a:lstStyle/>
          <a:p>
            <a:r>
              <a:rPr lang="en-IN" dirty="0"/>
              <a:t>Actual Mean </a:t>
            </a:r>
            <a:r>
              <a:rPr lang="en-IN" dirty="0" smtClean="0"/>
              <a:t>Method-</a:t>
            </a:r>
          </a:p>
          <a:p>
            <a:pPr marL="0" indent="0">
              <a:buNone/>
            </a:pPr>
            <a:endParaRPr lang="en-US" dirty="0"/>
          </a:p>
          <a:p>
            <a:r>
              <a:rPr lang="en-IN" dirty="0"/>
              <a:t>Assumed Mean </a:t>
            </a:r>
            <a:r>
              <a:rPr lang="en-IN" dirty="0" smtClean="0"/>
              <a:t>Method-</a:t>
            </a:r>
          </a:p>
          <a:p>
            <a:endParaRPr lang="en-US" dirty="0"/>
          </a:p>
          <a:p>
            <a:endParaRPr lang="en-US" dirty="0" smtClean="0"/>
          </a:p>
          <a:p>
            <a:endParaRPr lang="en-US" dirty="0" smtClean="0"/>
          </a:p>
          <a:p>
            <a:r>
              <a:rPr lang="en-US" dirty="0" smtClean="0"/>
              <a:t>Step </a:t>
            </a:r>
            <a:r>
              <a:rPr lang="en-US" dirty="0"/>
              <a:t>Deviation </a:t>
            </a:r>
            <a:r>
              <a:rPr lang="en-US" dirty="0" smtClean="0"/>
              <a:t>Method-</a:t>
            </a:r>
            <a:endParaRPr lang="en-US" dirty="0"/>
          </a:p>
          <a:p>
            <a:endParaRPr lang="en-IN" dirty="0" smtClean="0"/>
          </a:p>
          <a:p>
            <a:pPr marL="0" indent="0">
              <a:buNone/>
            </a:pPr>
            <a:r>
              <a:rPr lang="en-US" dirty="0"/>
              <a:t> </a:t>
            </a:r>
            <a:r>
              <a:rPr lang="en-US" dirty="0" smtClean="0"/>
              <a:t>    </a:t>
            </a: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2736"/>
            <a:ext cx="374441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140968"/>
            <a:ext cx="756084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085184"/>
            <a:ext cx="7704856" cy="162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43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4249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7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136904" cy="298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89416"/>
            <a:ext cx="7920880" cy="321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67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a:t>Measure of dispersion</a:t>
            </a:r>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pPr marL="0" indent="0">
              <a:buNone/>
            </a:pPr>
            <a:r>
              <a:rPr lang="en-US" dirty="0"/>
              <a:t>Dispersion is a statistical concept that refers to the extent to which data points in a set are spread out from each other. There are several measures of dispersion, including</a:t>
            </a:r>
            <a:r>
              <a:rPr lang="en-US" dirty="0" smtClean="0"/>
              <a:t>:</a:t>
            </a:r>
            <a:endParaRPr lang="en-US" dirty="0"/>
          </a:p>
          <a:p>
            <a:pPr marL="514350" indent="-514350">
              <a:buFont typeface="+mj-lt"/>
              <a:buAutoNum type="arabicPeriod"/>
            </a:pPr>
            <a:r>
              <a:rPr lang="en-US" b="1" dirty="0"/>
              <a:t>Range: </a:t>
            </a:r>
            <a:r>
              <a:rPr lang="en-US" dirty="0"/>
              <a:t>It’s the difference between the largest and the smallest value in a dataset.</a:t>
            </a:r>
          </a:p>
          <a:p>
            <a:pPr marL="514350" indent="-514350">
              <a:buFont typeface="+mj-lt"/>
              <a:buAutoNum type="arabicPeriod"/>
            </a:pPr>
            <a:r>
              <a:rPr lang="en-US" b="1" dirty="0"/>
              <a:t>Interquartile Range (IQR): </a:t>
            </a:r>
            <a:r>
              <a:rPr lang="en-US" dirty="0"/>
              <a:t>It’s the difference between the third quartile and the first quartile, which represents the range of the middle 50% of the data.</a:t>
            </a:r>
          </a:p>
          <a:p>
            <a:pPr marL="514350" indent="-514350">
              <a:buFont typeface="+mj-lt"/>
              <a:buAutoNum type="arabicPeriod"/>
            </a:pPr>
            <a:r>
              <a:rPr lang="en-US" b="1" dirty="0"/>
              <a:t>Variance: </a:t>
            </a:r>
            <a:r>
              <a:rPr lang="en-US" dirty="0"/>
              <a:t>It’s a measure of the spread of a set of data around its mean. Variance is the average of the squared differences between each data point and the mean.</a:t>
            </a:r>
            <a:endParaRPr lang="en-IN" dirty="0"/>
          </a:p>
        </p:txBody>
      </p:sp>
    </p:spTree>
    <p:extLst>
      <p:ext uri="{BB962C8B-B14F-4D97-AF65-F5344CB8AC3E}">
        <p14:creationId xmlns:p14="http://schemas.microsoft.com/office/powerpoint/2010/main" val="135000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IN" dirty="0" smtClean="0"/>
              <a:t/>
            </a:r>
            <a:br>
              <a:rPr lang="en-IN" dirty="0" smtClean="0"/>
            </a:br>
            <a:r>
              <a:rPr lang="en-IN" dirty="0" smtClean="0"/>
              <a:t>Co-efficient </a:t>
            </a:r>
            <a:r>
              <a:rPr lang="en-IN" dirty="0"/>
              <a:t>of Standard Deviation :</a:t>
            </a:r>
            <a:br>
              <a:rPr lang="en-IN" dirty="0"/>
            </a:br>
            <a:endParaRPr lang="en-IN" dirty="0"/>
          </a:p>
        </p:txBody>
      </p:sp>
      <p:sp>
        <p:nvSpPr>
          <p:cNvPr id="3" name="Content Placeholder 2"/>
          <p:cNvSpPr>
            <a:spLocks noGrp="1"/>
          </p:cNvSpPr>
          <p:nvPr>
            <p:ph idx="1"/>
          </p:nvPr>
        </p:nvSpPr>
        <p:spPr>
          <a:xfrm>
            <a:off x="251520" y="764704"/>
            <a:ext cx="8640960" cy="5976664"/>
          </a:xfrm>
        </p:spPr>
        <p:txBody>
          <a:bodyPr>
            <a:normAutofit/>
          </a:bodyPr>
          <a:lstStyle/>
          <a:p>
            <a:pPr marL="0" indent="0">
              <a:buNone/>
            </a:pPr>
            <a:r>
              <a:rPr lang="en-US" sz="2200" b="1" dirty="0"/>
              <a:t>Co-efficient of Standard Deviation </a:t>
            </a:r>
            <a:r>
              <a:rPr lang="en-US" sz="2200" dirty="0"/>
              <a:t>:</a:t>
            </a:r>
          </a:p>
          <a:p>
            <a:pPr marL="0" indent="0">
              <a:buNone/>
            </a:pPr>
            <a:r>
              <a:rPr lang="en-US" sz="2200" dirty="0"/>
              <a:t>Standard deviation is an absolute measure. When comparison of variability in two or more series is required, relative measure of standard deviation is computed which is called coefficient of standard </a:t>
            </a:r>
            <a:r>
              <a:rPr lang="en-US" sz="2200" dirty="0" smtClean="0"/>
              <a:t>deviation.           </a:t>
            </a:r>
            <a:r>
              <a:rPr lang="en-US" sz="2200" b="1" dirty="0" smtClean="0"/>
              <a:t>Coefficient </a:t>
            </a:r>
            <a:r>
              <a:rPr lang="en-US" sz="2200" b="1" dirty="0"/>
              <a:t>of S.D. = σ / X  </a:t>
            </a:r>
            <a:r>
              <a:rPr lang="en-US" sz="2200" b="1" dirty="0" smtClean="0"/>
              <a:t>                         Variance </a:t>
            </a:r>
            <a:r>
              <a:rPr lang="en-US" sz="2200" b="1" dirty="0"/>
              <a:t>= σ2</a:t>
            </a:r>
          </a:p>
          <a:p>
            <a:pPr marL="0" indent="0">
              <a:buNone/>
            </a:pPr>
            <a:r>
              <a:rPr lang="en-US" sz="2200" b="1" dirty="0"/>
              <a:t>Coefficient of </a:t>
            </a:r>
            <a:r>
              <a:rPr lang="en-US" sz="2200" b="1" dirty="0" smtClean="0"/>
              <a:t>variation</a:t>
            </a:r>
            <a:r>
              <a:rPr lang="en-US" sz="2200" dirty="0" smtClean="0"/>
              <a:t> </a:t>
            </a:r>
            <a:r>
              <a:rPr lang="en-US" sz="2200" b="1" dirty="0"/>
              <a:t>(CV</a:t>
            </a:r>
            <a:r>
              <a:rPr lang="en-US" sz="2200" b="1" dirty="0" smtClean="0"/>
              <a:t>)</a:t>
            </a:r>
          </a:p>
          <a:p>
            <a:pPr marL="0" indent="0">
              <a:buNone/>
            </a:pPr>
            <a:r>
              <a:rPr lang="en-US" sz="2200" dirty="0" smtClean="0"/>
              <a:t>The </a:t>
            </a:r>
            <a:r>
              <a:rPr lang="en-US" sz="2200" dirty="0"/>
              <a:t>Coefficient of Variation is a relative measure of dispersion</a:t>
            </a:r>
            <a:r>
              <a:rPr lang="en-US" sz="2200" dirty="0" smtClean="0"/>
              <a:t>. It </a:t>
            </a:r>
            <a:r>
              <a:rPr lang="en-US" sz="2200" dirty="0"/>
              <a:t>shows the extent of variability in relation to the mean of the dataset.CV allows you to compare the consistency of different data sets, even if their units or means differ. </a:t>
            </a:r>
            <a:r>
              <a:rPr lang="en-US" sz="2200" dirty="0" smtClean="0"/>
              <a:t>             </a:t>
            </a:r>
            <a:r>
              <a:rPr lang="en-US" sz="2200" b="1" dirty="0" smtClean="0"/>
              <a:t>Lower </a:t>
            </a:r>
            <a:r>
              <a:rPr lang="en-US" sz="2200" b="1" dirty="0"/>
              <a:t>CV → more consistency or stability</a:t>
            </a:r>
            <a:r>
              <a:rPr lang="en-US" sz="2200" b="1" dirty="0" smtClean="0"/>
              <a:t>.</a:t>
            </a:r>
          </a:p>
          <a:p>
            <a:pPr marL="0" indent="0">
              <a:buNone/>
            </a:pPr>
            <a:r>
              <a:rPr lang="en-US" sz="2200" b="1" dirty="0"/>
              <a:t> </a:t>
            </a:r>
            <a:r>
              <a:rPr lang="en-US" sz="2200" b="1" dirty="0" smtClean="0"/>
              <a:t>                                    Higher </a:t>
            </a:r>
            <a:r>
              <a:rPr lang="en-US" sz="2200" b="1" dirty="0"/>
              <a:t>CV → more variability relative to the mean.</a:t>
            </a:r>
            <a:endParaRPr lang="en-US" sz="2200" b="1" dirty="0" smtClean="0"/>
          </a:p>
          <a:p>
            <a:pPr marL="0" indent="0">
              <a:buNone/>
            </a:pPr>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13" y="4797152"/>
            <a:ext cx="7848872" cy="17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924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a:t>Variance</a:t>
            </a:r>
          </a:p>
        </p:txBody>
      </p:sp>
      <p:sp>
        <p:nvSpPr>
          <p:cNvPr id="3" name="Content Placeholder 2"/>
          <p:cNvSpPr>
            <a:spLocks noGrp="1"/>
          </p:cNvSpPr>
          <p:nvPr>
            <p:ph idx="1"/>
          </p:nvPr>
        </p:nvSpPr>
        <p:spPr>
          <a:xfrm>
            <a:off x="251520" y="1196752"/>
            <a:ext cx="8651304" cy="4929411"/>
          </a:xfrm>
        </p:spPr>
        <p:txBody>
          <a:bodyPr>
            <a:normAutofit/>
          </a:bodyPr>
          <a:lstStyle/>
          <a:p>
            <a:pPr marL="0" indent="0">
              <a:buNone/>
            </a:pPr>
            <a:r>
              <a:rPr lang="en-US" sz="2400" dirty="0"/>
              <a:t>Variance is a statistical measure of dispersion that indicates how far each data point in a set is spread out from the mean (average) of the data. It tells us the degree of variability or spread in a dataset</a:t>
            </a:r>
            <a:r>
              <a:rPr lang="en-US" sz="2400" dirty="0" smtClean="0"/>
              <a:t>. The </a:t>
            </a:r>
            <a:r>
              <a:rPr lang="en-US" sz="2400" dirty="0"/>
              <a:t>greater the variance, the more the data points are dispersed; the </a:t>
            </a:r>
            <a:r>
              <a:rPr lang="en-US" sz="2400" dirty="0" smtClean="0"/>
              <a:t>smaller </a:t>
            </a:r>
            <a:r>
              <a:rPr lang="en-US" sz="2400" dirty="0"/>
              <a:t>the variance, the closer the data points are to the mean</a:t>
            </a:r>
            <a:r>
              <a:rPr lang="en-US" sz="2400" dirty="0" smtClean="0"/>
              <a:t>.</a:t>
            </a:r>
          </a:p>
          <a:p>
            <a:pPr marL="0" indent="0">
              <a:buNone/>
            </a:pPr>
            <a:endParaRPr lang="en-I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84984"/>
            <a:ext cx="662473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84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784887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7504" y="3356991"/>
            <a:ext cx="8784976" cy="2585323"/>
          </a:xfrm>
          <a:prstGeom prst="rect">
            <a:avLst/>
          </a:prstGeom>
        </p:spPr>
        <p:txBody>
          <a:bodyPr wrap="square">
            <a:spAutoFit/>
          </a:bodyPr>
          <a:lstStyle/>
          <a:p>
            <a:r>
              <a:rPr lang="en-US" b="1" dirty="0" smtClean="0"/>
              <a:t>    Steps </a:t>
            </a:r>
            <a:r>
              <a:rPr lang="en-US" b="1" dirty="0"/>
              <a:t>to Calculate </a:t>
            </a:r>
            <a:r>
              <a:rPr lang="en-US" b="1" dirty="0" smtClean="0"/>
              <a:t>Variance</a:t>
            </a:r>
          </a:p>
          <a:p>
            <a:pPr marL="285750" indent="-285750">
              <a:buFont typeface="Arial" pitchFamily="34" charset="0"/>
              <a:buChar char="•"/>
            </a:pPr>
            <a:r>
              <a:rPr lang="en-US" dirty="0" smtClean="0"/>
              <a:t>Find </a:t>
            </a:r>
            <a:r>
              <a:rPr lang="en-US" dirty="0"/>
              <a:t>the mean of the dataset</a:t>
            </a:r>
            <a:r>
              <a:rPr lang="en-US" dirty="0" smtClean="0"/>
              <a:t>.</a:t>
            </a:r>
          </a:p>
          <a:p>
            <a:pPr marL="285750" indent="-285750">
              <a:buFont typeface="Arial" pitchFamily="34" charset="0"/>
              <a:buChar char="•"/>
            </a:pPr>
            <a:r>
              <a:rPr lang="en-US" dirty="0" smtClean="0"/>
              <a:t>Subtract </a:t>
            </a:r>
            <a:r>
              <a:rPr lang="en-US" dirty="0"/>
              <a:t>the mean from each observation and square the difference</a:t>
            </a:r>
            <a:r>
              <a:rPr lang="en-US" dirty="0" smtClean="0"/>
              <a:t>.</a:t>
            </a:r>
          </a:p>
          <a:p>
            <a:pPr marL="285750" indent="-285750">
              <a:buFont typeface="Arial" pitchFamily="34" charset="0"/>
              <a:buChar char="•"/>
            </a:pPr>
            <a:r>
              <a:rPr lang="en-US" dirty="0" smtClean="0"/>
              <a:t>Add </a:t>
            </a:r>
            <a:r>
              <a:rPr lang="en-US" dirty="0"/>
              <a:t>all squared differences</a:t>
            </a:r>
            <a:r>
              <a:rPr lang="en-US" dirty="0" smtClean="0"/>
              <a:t>.</a:t>
            </a:r>
          </a:p>
          <a:p>
            <a:pPr marL="285750" indent="-285750">
              <a:buFont typeface="Arial" pitchFamily="34" charset="0"/>
              <a:buChar char="•"/>
            </a:pPr>
            <a:r>
              <a:rPr lang="en-US" dirty="0" smtClean="0"/>
              <a:t>Divide </a:t>
            </a:r>
            <a:r>
              <a:rPr lang="en-US" dirty="0"/>
              <a:t>by the total number of observations (N) for population or by (n–1) for a </a:t>
            </a:r>
            <a:r>
              <a:rPr lang="en-US" dirty="0" smtClean="0"/>
              <a:t>sample</a:t>
            </a:r>
          </a:p>
          <a:p>
            <a:endParaRPr lang="en-US" dirty="0"/>
          </a:p>
          <a:p>
            <a:endParaRPr lang="en-US" dirty="0" smtClean="0"/>
          </a:p>
          <a:p>
            <a:endParaRPr lang="en-US" dirty="0"/>
          </a:p>
          <a:p>
            <a:r>
              <a:rPr lang="en-US" dirty="0" smtClean="0"/>
              <a:t>.</a:t>
            </a:r>
            <a:endParaRPr lang="en-IN"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941168"/>
            <a:ext cx="756084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010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7"/>
            <a:ext cx="82089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73017"/>
            <a:ext cx="7704856"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26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13690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43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a:t>Measure of dispersion</a:t>
            </a:r>
          </a:p>
        </p:txBody>
      </p:sp>
      <p:sp>
        <p:nvSpPr>
          <p:cNvPr id="3" name="Content Placeholder 2"/>
          <p:cNvSpPr>
            <a:spLocks noGrp="1"/>
          </p:cNvSpPr>
          <p:nvPr>
            <p:ph idx="1"/>
          </p:nvPr>
        </p:nvSpPr>
        <p:spPr>
          <a:xfrm>
            <a:off x="457200" y="1124744"/>
            <a:ext cx="8229600" cy="5472608"/>
          </a:xfrm>
        </p:spPr>
        <p:txBody>
          <a:bodyPr>
            <a:normAutofit fontScale="85000" lnSpcReduction="20000"/>
          </a:bodyPr>
          <a:lstStyle/>
          <a:p>
            <a:pPr marL="0" indent="0">
              <a:buNone/>
            </a:pPr>
            <a:endParaRPr lang="en-US" dirty="0" smtClean="0"/>
          </a:p>
          <a:p>
            <a:pPr marL="0" indent="0">
              <a:buNone/>
            </a:pPr>
            <a:r>
              <a:rPr lang="en-US" b="1" dirty="0" smtClean="0"/>
              <a:t>4.Standard </a:t>
            </a:r>
            <a:r>
              <a:rPr lang="en-US" b="1" dirty="0"/>
              <a:t>Deviation: </a:t>
            </a:r>
            <a:r>
              <a:rPr lang="en-US" dirty="0"/>
              <a:t>It’s the square root of the variance and provides a measure of how far each data point is from the mean.</a:t>
            </a:r>
          </a:p>
          <a:p>
            <a:pPr marL="0" indent="0">
              <a:buNone/>
            </a:pPr>
            <a:r>
              <a:rPr lang="en-US" b="1" dirty="0" smtClean="0"/>
              <a:t>5.Mean </a:t>
            </a:r>
            <a:r>
              <a:rPr lang="en-US" b="1" dirty="0"/>
              <a:t>Absolute Deviation (MAD): </a:t>
            </a:r>
            <a:r>
              <a:rPr lang="en-US" dirty="0"/>
              <a:t>It’s the average of the absolute differences between each data point and the mean.</a:t>
            </a:r>
          </a:p>
          <a:p>
            <a:pPr marL="0" indent="0">
              <a:buNone/>
            </a:pPr>
            <a:r>
              <a:rPr lang="en-US" b="1" dirty="0" smtClean="0"/>
              <a:t>6.Coefficient </a:t>
            </a:r>
            <a:r>
              <a:rPr lang="en-US" b="1" dirty="0"/>
              <a:t>of Variation (CV): </a:t>
            </a:r>
            <a:r>
              <a:rPr lang="en-US" dirty="0"/>
              <a:t>It’s the ratio of the standard deviation to the mean, expressed as a percentage, and provides a measure of relative dispersion. </a:t>
            </a:r>
            <a:endParaRPr lang="en-US" dirty="0" smtClean="0"/>
          </a:p>
          <a:p>
            <a:pPr marL="0" indent="0">
              <a:buNone/>
            </a:pPr>
            <a:r>
              <a:rPr lang="en-US" dirty="0" smtClean="0"/>
              <a:t>These </a:t>
            </a:r>
            <a:r>
              <a:rPr lang="en-US" dirty="0"/>
              <a:t>measures of dispersion help us to understand how much the data is spread out and how the data points are distributed around the central value</a:t>
            </a:r>
            <a:endParaRPr lang="en-US" dirty="0" smtClean="0"/>
          </a:p>
          <a:p>
            <a:pPr marL="0" indent="0">
              <a:buNone/>
            </a:pPr>
            <a:endParaRPr lang="en-IN" dirty="0"/>
          </a:p>
        </p:txBody>
      </p:sp>
    </p:spTree>
    <p:extLst>
      <p:ext uri="{BB962C8B-B14F-4D97-AF65-F5344CB8AC3E}">
        <p14:creationId xmlns:p14="http://schemas.microsoft.com/office/powerpoint/2010/main" val="254808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
            </a:r>
            <a:br>
              <a:rPr lang="en-IN" dirty="0" smtClean="0"/>
            </a:br>
            <a:r>
              <a:rPr lang="en-IN" dirty="0"/>
              <a:t>Concept of dispersion</a:t>
            </a:r>
            <a:br>
              <a:rPr lang="en-IN" dirty="0"/>
            </a:br>
            <a:endParaRPr lang="en-IN" dirty="0"/>
          </a:p>
        </p:txBody>
      </p:sp>
      <p:sp>
        <p:nvSpPr>
          <p:cNvPr id="3" name="Content Placeholder 2"/>
          <p:cNvSpPr>
            <a:spLocks noGrp="1"/>
          </p:cNvSpPr>
          <p:nvPr>
            <p:ph idx="1"/>
          </p:nvPr>
        </p:nvSpPr>
        <p:spPr>
          <a:xfrm>
            <a:off x="251520" y="1124744"/>
            <a:ext cx="8784976" cy="5001419"/>
          </a:xfrm>
        </p:spPr>
        <p:txBody>
          <a:bodyPr>
            <a:normAutofit fontScale="85000" lnSpcReduction="10000"/>
          </a:bodyPr>
          <a:lstStyle/>
          <a:p>
            <a:pPr marL="0" indent="0">
              <a:buNone/>
            </a:pPr>
            <a:r>
              <a:rPr lang="en-US" b="1" dirty="0" smtClean="0"/>
              <a:t> Dispersion- </a:t>
            </a:r>
          </a:p>
          <a:p>
            <a:pPr marL="0" indent="0">
              <a:buNone/>
            </a:pPr>
            <a:r>
              <a:rPr lang="en-US" dirty="0"/>
              <a:t>Dispersion, also known as variability or scatter, is a statistical concept that measures how spread out the values in a set of data are. It provides information about the distribution of the data, such as how much the data points vary from the center of the distribution and how much they vary from each other</a:t>
            </a:r>
            <a:r>
              <a:rPr lang="en-US" dirty="0" smtClean="0"/>
              <a:t>.</a:t>
            </a:r>
            <a:endParaRPr lang="en-US" dirty="0"/>
          </a:p>
          <a:p>
            <a:pPr marL="0" indent="0">
              <a:buNone/>
            </a:pPr>
            <a:r>
              <a:rPr lang="en-US" dirty="0"/>
              <a:t>In other words, dispersion reflects the degree of variation or spread in the data. A set of data with high dispersion means that the data points are widely spread out, while a set of data with low dispersion means that the data points are clustered closely together.</a:t>
            </a:r>
          </a:p>
        </p:txBody>
      </p:sp>
    </p:spTree>
    <p:extLst>
      <p:ext uri="{BB962C8B-B14F-4D97-AF65-F5344CB8AC3E}">
        <p14:creationId xmlns:p14="http://schemas.microsoft.com/office/powerpoint/2010/main" val="115392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fontScale="90000"/>
          </a:bodyPr>
          <a:lstStyle/>
          <a:p>
            <a:r>
              <a:rPr lang="en-US" dirty="0" smtClean="0"/>
              <a:t/>
            </a:r>
            <a:br>
              <a:rPr lang="en-US" dirty="0" smtClean="0"/>
            </a:br>
            <a:r>
              <a:rPr lang="en-US" b="1" dirty="0" smtClean="0"/>
              <a:t>Types </a:t>
            </a:r>
            <a:r>
              <a:rPr lang="en-US" b="1" dirty="0"/>
              <a:t>of Measures of Dispersion</a:t>
            </a:r>
            <a:r>
              <a:rPr lang="en-US" dirty="0"/>
              <a:t/>
            </a:r>
            <a:br>
              <a:rPr lang="en-US" dirty="0"/>
            </a:b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Types of Measures of Dispersion</a:t>
            </a:r>
          </a:p>
          <a:p>
            <a:pPr marL="0" indent="0">
              <a:buNone/>
            </a:pPr>
            <a:r>
              <a:rPr lang="en-US" dirty="0"/>
              <a:t>Measures of dispersion can be classified into the following two types:</a:t>
            </a:r>
          </a:p>
          <a:p>
            <a:pPr marL="0" indent="0">
              <a:buNone/>
            </a:pPr>
            <a:r>
              <a:rPr lang="en-US" b="1" dirty="0" smtClean="0"/>
              <a:t>Absolute </a:t>
            </a:r>
            <a:r>
              <a:rPr lang="en-US" b="1" dirty="0"/>
              <a:t>Measure of Dispersion</a:t>
            </a:r>
          </a:p>
          <a:p>
            <a:pPr marL="0" indent="0">
              <a:buNone/>
            </a:pPr>
            <a:r>
              <a:rPr lang="en-US" b="1" dirty="0"/>
              <a:t>Relative Measure of Dispersion</a:t>
            </a:r>
          </a:p>
          <a:p>
            <a:pPr marL="0" indent="0">
              <a:buNone/>
            </a:pPr>
            <a:r>
              <a:rPr lang="en-US" dirty="0"/>
              <a:t>These measures of dispersion can be further divided into various categories. They have various parameters, and these parameters have the same unit.</a:t>
            </a:r>
            <a:endParaRPr lang="en-IN" dirty="0"/>
          </a:p>
        </p:txBody>
      </p:sp>
    </p:spTree>
    <p:extLst>
      <p:ext uri="{BB962C8B-B14F-4D97-AF65-F5344CB8AC3E}">
        <p14:creationId xmlns:p14="http://schemas.microsoft.com/office/powerpoint/2010/main" val="395758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63284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96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Measures of Dispersion</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Absolute Measure of Dispersion</a:t>
            </a:r>
          </a:p>
          <a:p>
            <a:pPr marL="0" indent="0">
              <a:buNone/>
            </a:pPr>
            <a:r>
              <a:rPr lang="en-US" dirty="0"/>
              <a:t>The measures of dispersion that are measured and expressed in the units of data themselves are called the Absolute Measure of Dispersion. For example - Meters, Dollars, Kg, etc</a:t>
            </a:r>
            <a:r>
              <a:rPr lang="en-US" dirty="0" smtClean="0"/>
              <a:t>.</a:t>
            </a:r>
          </a:p>
          <a:p>
            <a:pPr marL="0" indent="0">
              <a:buNone/>
            </a:pPr>
            <a:r>
              <a:rPr lang="en-US" b="1" dirty="0"/>
              <a:t>Relative Measure of Dispersion</a:t>
            </a:r>
          </a:p>
          <a:p>
            <a:pPr marL="0" indent="0">
              <a:buNone/>
            </a:pPr>
            <a:r>
              <a:rPr lang="en-US" dirty="0"/>
              <a:t>For comparative study the concerning absolute measure is divided by the corresponding mean or some other characteristic value to obtain a ratio or percentage, which is known as the relative measure.</a:t>
            </a:r>
            <a:endParaRPr lang="en-IN" dirty="0"/>
          </a:p>
        </p:txBody>
      </p:sp>
    </p:spTree>
    <p:extLst>
      <p:ext uri="{BB962C8B-B14F-4D97-AF65-F5344CB8AC3E}">
        <p14:creationId xmlns:p14="http://schemas.microsoft.com/office/powerpoint/2010/main" val="272450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IN" dirty="0" smtClean="0"/>
              <a:t/>
            </a:r>
            <a:br>
              <a:rPr lang="en-IN" dirty="0" smtClean="0"/>
            </a:br>
            <a:r>
              <a:rPr lang="en-IN" dirty="0" smtClean="0"/>
              <a:t>Absolute </a:t>
            </a:r>
            <a:r>
              <a:rPr lang="en-IN" dirty="0"/>
              <a:t>Measure of Dispersion</a:t>
            </a:r>
            <a:br>
              <a:rPr lang="en-IN" dirty="0"/>
            </a:br>
            <a:endParaRPr lang="en-IN" dirty="0"/>
          </a:p>
        </p:txBody>
      </p:sp>
      <p:sp>
        <p:nvSpPr>
          <p:cNvPr id="3" name="Content Placeholder 2"/>
          <p:cNvSpPr>
            <a:spLocks noGrp="1"/>
          </p:cNvSpPr>
          <p:nvPr>
            <p:ph idx="1"/>
          </p:nvPr>
        </p:nvSpPr>
        <p:spPr>
          <a:xfrm>
            <a:off x="179512" y="1340768"/>
            <a:ext cx="8640960" cy="4785395"/>
          </a:xfrm>
        </p:spPr>
        <p:txBody>
          <a:bodyPr/>
          <a:lstStyle/>
          <a:p>
            <a:pPr marL="0" indent="0">
              <a:buNone/>
            </a:pPr>
            <a:r>
              <a:rPr lang="en-IN" b="1" dirty="0" smtClean="0"/>
              <a:t>Range:</a:t>
            </a:r>
            <a:r>
              <a:rPr lang="en-US" dirty="0"/>
              <a:t>It is defined as the difference between the </a:t>
            </a:r>
            <a:r>
              <a:rPr lang="en-US" dirty="0" smtClean="0"/>
              <a:t>largest </a:t>
            </a:r>
            <a:r>
              <a:rPr lang="en-US" dirty="0"/>
              <a:t>and the </a:t>
            </a:r>
            <a:r>
              <a:rPr lang="en-US" dirty="0" smtClean="0"/>
              <a:t>smallest </a:t>
            </a:r>
            <a:r>
              <a:rPr lang="en-US" dirty="0"/>
              <a:t>value in the distribution</a:t>
            </a:r>
            <a:r>
              <a:rPr lang="en-US" dirty="0" smtClean="0"/>
              <a:t>.                                          </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63" y="2623846"/>
            <a:ext cx="7632848" cy="231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923165"/>
            <a:ext cx="8208912" cy="954107"/>
          </a:xfrm>
          <a:prstGeom prst="rect">
            <a:avLst/>
          </a:prstGeom>
        </p:spPr>
        <p:txBody>
          <a:bodyPr wrap="square">
            <a:spAutoFit/>
          </a:bodyPr>
          <a:lstStyle/>
          <a:p>
            <a:r>
              <a:rPr lang="en-IN" sz="2400" b="1" dirty="0" smtClean="0"/>
              <a:t>Formula-    </a:t>
            </a:r>
            <a:r>
              <a:rPr lang="en-US" sz="2800" b="1" dirty="0" smtClean="0"/>
              <a:t>Range </a:t>
            </a:r>
            <a:r>
              <a:rPr lang="en-US" sz="2800" b="1" dirty="0"/>
              <a:t>= Maximum Value - Minimum </a:t>
            </a:r>
            <a:r>
              <a:rPr lang="en-US" sz="2800" b="1" dirty="0" smtClean="0"/>
              <a:t>Value</a:t>
            </a:r>
          </a:p>
          <a:p>
            <a:r>
              <a:rPr lang="en-US" sz="2800" b="1" dirty="0"/>
              <a:t> </a:t>
            </a:r>
            <a:r>
              <a:rPr lang="en-US" sz="2800" b="1" dirty="0" smtClean="0"/>
              <a:t>                           R= L - S</a:t>
            </a:r>
            <a:endParaRPr lang="en-IN" sz="2800" b="1" dirty="0"/>
          </a:p>
        </p:txBody>
      </p:sp>
    </p:spTree>
    <p:extLst>
      <p:ext uri="{BB962C8B-B14F-4D97-AF65-F5344CB8AC3E}">
        <p14:creationId xmlns:p14="http://schemas.microsoft.com/office/powerpoint/2010/main" val="2262065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1572</Words>
  <Application>Microsoft Office PowerPoint</Application>
  <PresentationFormat>On-screen Show (4:3)</PresentationFormat>
  <Paragraphs>116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BCA-3RD SEM Measures of Dispersion UNIT-3RD </vt:lpstr>
      <vt:lpstr> Measures of Dispersion: </vt:lpstr>
      <vt:lpstr>Measure of dispersion</vt:lpstr>
      <vt:lpstr>Measure of dispersion</vt:lpstr>
      <vt:lpstr> Concept of dispersion </vt:lpstr>
      <vt:lpstr> Types of Measures of Dispersion </vt:lpstr>
      <vt:lpstr>PowerPoint Presentation</vt:lpstr>
      <vt:lpstr>Types of Measures of Dispersion</vt:lpstr>
      <vt:lpstr> Absolute Measure of Dispersion </vt:lpstr>
      <vt:lpstr> Example: </vt:lpstr>
      <vt:lpstr>PowerPoint Presentation</vt:lpstr>
      <vt:lpstr>Relative Measure of Dispersion</vt:lpstr>
      <vt:lpstr>Quartile Deviation</vt:lpstr>
      <vt:lpstr> Coefficient of Quartile Deviation </vt:lpstr>
      <vt:lpstr>PowerPoint Presentation</vt:lpstr>
      <vt:lpstr>PowerPoint Presentation</vt:lpstr>
      <vt:lpstr>Mean Deviation</vt:lpstr>
      <vt:lpstr> Calculation of mean deviation </vt:lpstr>
      <vt:lpstr>Calculation of Mean Deviation in Discrete series</vt:lpstr>
      <vt:lpstr>PowerPoint Presentation</vt:lpstr>
      <vt:lpstr>PowerPoint Presentation</vt:lpstr>
      <vt:lpstr>Standard Deviation</vt:lpstr>
      <vt:lpstr>Mathematical Definition</vt:lpstr>
      <vt:lpstr>Standard Deviation Formulas</vt:lpstr>
      <vt:lpstr>PowerPoint Presentation</vt:lpstr>
      <vt:lpstr> Steps to Calculate Standard Deviation </vt:lpstr>
      <vt:lpstr>Computation of Standard deviation of Individual Series</vt:lpstr>
      <vt:lpstr>PowerPoint Presentation</vt:lpstr>
      <vt:lpstr>PowerPoint Presentation</vt:lpstr>
      <vt:lpstr> Co-efficient of Standard Deviation : </vt:lpstr>
      <vt:lpstr>Variance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BCA-3RD SEM Measures of Dispersion UNIT-3RD</dc:title>
  <dc:creator>user</dc:creator>
  <cp:lastModifiedBy>user</cp:lastModifiedBy>
  <cp:revision>43</cp:revision>
  <dcterms:created xsi:type="dcterms:W3CDTF">2025-09-10T17:52:01Z</dcterms:created>
  <dcterms:modified xsi:type="dcterms:W3CDTF">2025-09-30T16:21:02Z</dcterms:modified>
</cp:coreProperties>
</file>