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79" r:id="rId4"/>
    <p:sldId id="280" r:id="rId5"/>
    <p:sldId id="27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1" r:id="rId21"/>
    <p:sldId id="284" r:id="rId22"/>
    <p:sldId id="285" r:id="rId23"/>
    <p:sldId id="286" r:id="rId24"/>
    <p:sldId id="282" r:id="rId25"/>
    <p:sldId id="287" r:id="rId26"/>
    <p:sldId id="288" r:id="rId27"/>
    <p:sldId id="289" r:id="rId28"/>
    <p:sldId id="274" r:id="rId29"/>
    <p:sldId id="290" r:id="rId30"/>
    <p:sldId id="294" r:id="rId31"/>
    <p:sldId id="295" r:id="rId32"/>
    <p:sldId id="293" r:id="rId33"/>
    <p:sldId id="296" r:id="rId34"/>
    <p:sldId id="297" r:id="rId35"/>
    <p:sldId id="298" r:id="rId36"/>
    <p:sldId id="299" r:id="rId37"/>
    <p:sldId id="276" r:id="rId38"/>
  </p:sldIdLst>
  <p:sldSz cx="12192000" cy="6858000"/>
  <p:notesSz cx="12192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2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0" i="0">
                <a:solidFill>
                  <a:srgbClr val="931651"/>
                </a:solidFill>
                <a:latin typeface="Arial MT"/>
                <a:cs typeface="Arial M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93165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931651"/>
                </a:solidFill>
                <a:latin typeface="Arial MT"/>
                <a:cs typeface="Arial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93165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7878" y="578358"/>
            <a:ext cx="10376763" cy="1079626"/>
          </a:xfrm>
          <a:prstGeom prst="rect">
            <a:avLst/>
          </a:prstGeom>
        </p:spPr>
        <p:txBody>
          <a:bodyPr wrap="square" lIns="0" tIns="0" rIns="0" bIns="0">
            <a:spAutoFit/>
          </a:bodyPr>
          <a:lstStyle>
            <a:lvl1pPr>
              <a:defRPr sz="4400" b="0" i="0">
                <a:solidFill>
                  <a:srgbClr val="931651"/>
                </a:solidFill>
                <a:latin typeface="Arial MT"/>
                <a:cs typeface="Arial MT"/>
              </a:defRPr>
            </a:lvl1pPr>
          </a:lstStyle>
          <a:p>
            <a:endParaRPr/>
          </a:p>
        </p:txBody>
      </p:sp>
      <p:sp>
        <p:nvSpPr>
          <p:cNvPr id="3" name="Holder 3"/>
          <p:cNvSpPr>
            <a:spLocks noGrp="1"/>
          </p:cNvSpPr>
          <p:nvPr>
            <p:ph type="body" idx="1"/>
          </p:nvPr>
        </p:nvSpPr>
        <p:spPr>
          <a:xfrm>
            <a:off x="2927350" y="2289175"/>
            <a:ext cx="6184900" cy="186943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0" y="3274517"/>
            <a:ext cx="7924799" cy="2217915"/>
          </a:xfrm>
          <a:prstGeom prst="rect">
            <a:avLst/>
          </a:prstGeom>
        </p:spPr>
        <p:txBody>
          <a:bodyPr vert="horz" wrap="square" lIns="0" tIns="12065" rIns="0" bIns="0" rtlCol="0">
            <a:spAutoFit/>
          </a:bodyPr>
          <a:lstStyle/>
          <a:p>
            <a:pPr algn="ctr">
              <a:lnSpc>
                <a:spcPct val="100000"/>
              </a:lnSpc>
              <a:spcBef>
                <a:spcPts val="95"/>
              </a:spcBef>
            </a:pPr>
            <a:r>
              <a:rPr sz="2800" spc="95" dirty="0">
                <a:solidFill>
                  <a:srgbClr val="930F6D"/>
                </a:solidFill>
                <a:latin typeface="Arial MT"/>
                <a:cs typeface="Arial MT"/>
              </a:rPr>
              <a:t>Measures</a:t>
            </a:r>
            <a:r>
              <a:rPr sz="2800" spc="-45" dirty="0">
                <a:solidFill>
                  <a:srgbClr val="930F6D"/>
                </a:solidFill>
                <a:latin typeface="Arial MT"/>
                <a:cs typeface="Arial MT"/>
              </a:rPr>
              <a:t> </a:t>
            </a:r>
            <a:r>
              <a:rPr sz="2800" spc="140" dirty="0">
                <a:solidFill>
                  <a:srgbClr val="930F6D"/>
                </a:solidFill>
                <a:latin typeface="Arial MT"/>
                <a:cs typeface="Arial MT"/>
              </a:rPr>
              <a:t>of</a:t>
            </a:r>
            <a:r>
              <a:rPr sz="2800" spc="254" dirty="0">
                <a:solidFill>
                  <a:srgbClr val="930F6D"/>
                </a:solidFill>
                <a:latin typeface="Arial MT"/>
                <a:cs typeface="Arial MT"/>
              </a:rPr>
              <a:t> </a:t>
            </a:r>
            <a:r>
              <a:rPr sz="2800" spc="120" dirty="0">
                <a:solidFill>
                  <a:srgbClr val="930F6D"/>
                </a:solidFill>
                <a:latin typeface="Arial MT"/>
                <a:cs typeface="Arial MT"/>
              </a:rPr>
              <a:t>Central</a:t>
            </a:r>
            <a:r>
              <a:rPr sz="2800" spc="-45" dirty="0">
                <a:solidFill>
                  <a:srgbClr val="930F6D"/>
                </a:solidFill>
                <a:latin typeface="Arial MT"/>
                <a:cs typeface="Arial MT"/>
              </a:rPr>
              <a:t> </a:t>
            </a:r>
            <a:r>
              <a:rPr sz="2800" spc="75" dirty="0" smtClean="0">
                <a:solidFill>
                  <a:srgbClr val="930F6D"/>
                </a:solidFill>
                <a:latin typeface="Arial MT"/>
                <a:cs typeface="Arial MT"/>
              </a:rPr>
              <a:t>Tendency</a:t>
            </a:r>
            <a:endParaRPr lang="en-US" sz="2800" spc="75" dirty="0" smtClean="0">
              <a:solidFill>
                <a:srgbClr val="930F6D"/>
              </a:solidFill>
              <a:latin typeface="Arial MT"/>
              <a:cs typeface="Arial MT"/>
            </a:endParaRPr>
          </a:p>
          <a:p>
            <a:pPr algn="ctr">
              <a:lnSpc>
                <a:spcPct val="100000"/>
              </a:lnSpc>
              <a:spcBef>
                <a:spcPts val="95"/>
              </a:spcBef>
            </a:pPr>
            <a:r>
              <a:rPr lang="en-US" sz="2800" spc="75" dirty="0" smtClean="0">
                <a:solidFill>
                  <a:srgbClr val="930F6D"/>
                </a:solidFill>
                <a:latin typeface="Arial MT"/>
                <a:cs typeface="Arial MT"/>
              </a:rPr>
              <a:t>UNIT-2</a:t>
            </a:r>
            <a:r>
              <a:rPr lang="en-US" sz="2800" spc="75" baseline="30000" dirty="0" smtClean="0">
                <a:solidFill>
                  <a:srgbClr val="930F6D"/>
                </a:solidFill>
                <a:latin typeface="Arial MT"/>
                <a:cs typeface="Arial MT"/>
              </a:rPr>
              <a:t>ND</a:t>
            </a:r>
            <a:r>
              <a:rPr lang="en-US" sz="2800" spc="75" dirty="0" smtClean="0">
                <a:solidFill>
                  <a:srgbClr val="930F6D"/>
                </a:solidFill>
                <a:latin typeface="Arial MT"/>
                <a:cs typeface="Arial MT"/>
              </a:rPr>
              <a:t> (BCA-3</a:t>
            </a:r>
            <a:r>
              <a:rPr lang="en-US" sz="2800" spc="75" baseline="30000" dirty="0" smtClean="0">
                <a:solidFill>
                  <a:srgbClr val="930F6D"/>
                </a:solidFill>
                <a:latin typeface="Arial MT"/>
                <a:cs typeface="Arial MT"/>
              </a:rPr>
              <a:t>RD</a:t>
            </a:r>
            <a:r>
              <a:rPr lang="en-US" sz="2800" spc="75" dirty="0" smtClean="0">
                <a:solidFill>
                  <a:srgbClr val="930F6D"/>
                </a:solidFill>
                <a:latin typeface="Arial MT"/>
                <a:cs typeface="Arial MT"/>
              </a:rPr>
              <a:t> SEM)</a:t>
            </a:r>
            <a:endParaRPr lang="en-US" sz="2800" spc="75" dirty="0" smtClean="0">
              <a:solidFill>
                <a:srgbClr val="930F6D"/>
              </a:solidFill>
              <a:latin typeface="Arial MT"/>
              <a:cs typeface="Arial MT"/>
            </a:endParaRPr>
          </a:p>
          <a:p>
            <a:pPr algn="ctr">
              <a:lnSpc>
                <a:spcPct val="100000"/>
              </a:lnSpc>
              <a:spcBef>
                <a:spcPts val="95"/>
              </a:spcBef>
            </a:pPr>
            <a:r>
              <a:rPr lang="en-US" sz="2800" spc="75" dirty="0" smtClean="0">
                <a:solidFill>
                  <a:srgbClr val="930F6D"/>
                </a:solidFill>
                <a:latin typeface="Arial MT"/>
                <a:cs typeface="Arial MT"/>
              </a:rPr>
              <a:t>DR.V.S.PARMAR</a:t>
            </a:r>
          </a:p>
          <a:p>
            <a:pPr algn="ctr">
              <a:lnSpc>
                <a:spcPct val="100000"/>
              </a:lnSpc>
              <a:spcBef>
                <a:spcPts val="95"/>
              </a:spcBef>
            </a:pPr>
            <a:r>
              <a:rPr lang="en-US" sz="2800" spc="75" dirty="0" smtClean="0">
                <a:solidFill>
                  <a:srgbClr val="930F6D"/>
                </a:solidFill>
                <a:latin typeface="Arial MT"/>
                <a:cs typeface="Arial MT"/>
              </a:rPr>
              <a:t>VSSD PG COLLEGE</a:t>
            </a:r>
          </a:p>
          <a:p>
            <a:pPr algn="ctr">
              <a:lnSpc>
                <a:spcPct val="100000"/>
              </a:lnSpc>
              <a:spcBef>
                <a:spcPts val="95"/>
              </a:spcBef>
            </a:pPr>
            <a:r>
              <a:rPr lang="en-US" sz="2800" spc="75" dirty="0" smtClean="0">
                <a:solidFill>
                  <a:srgbClr val="930F6D"/>
                </a:solidFill>
                <a:latin typeface="Arial MT"/>
                <a:cs typeface="Arial MT"/>
              </a:rPr>
              <a:t>KANPUR</a:t>
            </a:r>
            <a:endParaRPr sz="2800" dirty="0">
              <a:latin typeface="Arial MT"/>
              <a:cs typeface="Arial MT"/>
            </a:endParaRPr>
          </a:p>
        </p:txBody>
      </p:sp>
      <p:pic>
        <p:nvPicPr>
          <p:cNvPr id="3" name="object 3"/>
          <p:cNvPicPr/>
          <p:nvPr/>
        </p:nvPicPr>
        <p:blipFill>
          <a:blip r:embed="rId2" cstate="print"/>
          <a:stretch>
            <a:fillRect/>
          </a:stretch>
        </p:blipFill>
        <p:spPr>
          <a:xfrm>
            <a:off x="0" y="0"/>
            <a:ext cx="12191999" cy="27640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5186" rIns="0" bIns="0" rtlCol="0">
            <a:spAutoFit/>
          </a:bodyPr>
          <a:lstStyle/>
          <a:p>
            <a:pPr marL="1995805">
              <a:lnSpc>
                <a:spcPct val="100000"/>
              </a:lnSpc>
              <a:spcBef>
                <a:spcPts val="95"/>
              </a:spcBef>
            </a:pPr>
            <a:r>
              <a:rPr sz="4000" dirty="0">
                <a:solidFill>
                  <a:srgbClr val="930F6D"/>
                </a:solidFill>
              </a:rPr>
              <a:t>MCT:</a:t>
            </a:r>
            <a:r>
              <a:rPr sz="4000" spc="-85" dirty="0">
                <a:solidFill>
                  <a:srgbClr val="930F6D"/>
                </a:solidFill>
              </a:rPr>
              <a:t> </a:t>
            </a:r>
            <a:r>
              <a:rPr sz="4000" spc="100" dirty="0">
                <a:solidFill>
                  <a:srgbClr val="930F6D"/>
                </a:solidFill>
              </a:rPr>
              <a:t>Mean</a:t>
            </a:r>
            <a:r>
              <a:rPr sz="4000" spc="-100" dirty="0">
                <a:solidFill>
                  <a:srgbClr val="930F6D"/>
                </a:solidFill>
              </a:rPr>
              <a:t> </a:t>
            </a:r>
            <a:r>
              <a:rPr sz="4000" spc="240" dirty="0">
                <a:solidFill>
                  <a:srgbClr val="930F6D"/>
                </a:solidFill>
              </a:rPr>
              <a:t>for</a:t>
            </a:r>
            <a:r>
              <a:rPr sz="4000" spc="-114" dirty="0">
                <a:solidFill>
                  <a:srgbClr val="930F6D"/>
                </a:solidFill>
              </a:rPr>
              <a:t> </a:t>
            </a:r>
            <a:r>
              <a:rPr sz="4000" spc="175" dirty="0">
                <a:solidFill>
                  <a:srgbClr val="930F6D"/>
                </a:solidFill>
              </a:rPr>
              <a:t>Grouped</a:t>
            </a:r>
            <a:r>
              <a:rPr sz="4000" spc="-114" dirty="0">
                <a:solidFill>
                  <a:srgbClr val="930F6D"/>
                </a:solidFill>
              </a:rPr>
              <a:t> </a:t>
            </a:r>
            <a:r>
              <a:rPr sz="4000" spc="110" dirty="0">
                <a:solidFill>
                  <a:srgbClr val="930F6D"/>
                </a:solidFill>
              </a:rPr>
              <a:t>Data</a:t>
            </a:r>
            <a:endParaRPr sz="4000" dirty="0"/>
          </a:p>
        </p:txBody>
      </p:sp>
      <p:sp>
        <p:nvSpPr>
          <p:cNvPr id="3" name="object 3"/>
          <p:cNvSpPr txBox="1"/>
          <p:nvPr/>
        </p:nvSpPr>
        <p:spPr>
          <a:xfrm>
            <a:off x="857808" y="2450337"/>
            <a:ext cx="8590992" cy="830997"/>
          </a:xfrm>
          <a:prstGeom prst="rect">
            <a:avLst/>
          </a:prstGeom>
        </p:spPr>
        <p:txBody>
          <a:bodyPr vert="horz" wrap="square" lIns="0" tIns="60960" rIns="0" bIns="0" rtlCol="0">
            <a:spAutoFit/>
          </a:bodyPr>
          <a:lstStyle/>
          <a:p>
            <a:pPr marL="240029" marR="5080" indent="-227329">
              <a:lnSpc>
                <a:spcPts val="3020"/>
              </a:lnSpc>
              <a:spcBef>
                <a:spcPts val="480"/>
              </a:spcBef>
              <a:buFont typeface="Arial MT"/>
              <a:buChar char="•"/>
              <a:tabLst>
                <a:tab pos="241300" algn="l"/>
              </a:tabLst>
            </a:pPr>
            <a:r>
              <a:rPr sz="2800" dirty="0">
                <a:latin typeface="Calibri"/>
                <a:cs typeface="Calibri"/>
              </a:rPr>
              <a:t>The</a:t>
            </a:r>
            <a:r>
              <a:rPr sz="2800" spc="-70" dirty="0">
                <a:latin typeface="Calibri"/>
                <a:cs typeface="Calibri"/>
              </a:rPr>
              <a:t> </a:t>
            </a:r>
            <a:r>
              <a:rPr sz="2800" dirty="0">
                <a:latin typeface="Calibri"/>
                <a:cs typeface="Calibri"/>
              </a:rPr>
              <a:t>mean</a:t>
            </a:r>
            <a:r>
              <a:rPr sz="2800" spc="-65" dirty="0">
                <a:latin typeface="Calibri"/>
                <a:cs typeface="Calibri"/>
              </a:rPr>
              <a:t> </a:t>
            </a:r>
            <a:r>
              <a:rPr sz="2800" dirty="0">
                <a:latin typeface="Calibri"/>
                <a:cs typeface="Calibri"/>
              </a:rPr>
              <a:t>for</a:t>
            </a:r>
            <a:r>
              <a:rPr sz="2800" spc="-70" dirty="0">
                <a:latin typeface="Calibri"/>
                <a:cs typeface="Calibri"/>
              </a:rPr>
              <a:t> </a:t>
            </a:r>
            <a:r>
              <a:rPr sz="2800" dirty="0">
                <a:latin typeface="Calibri"/>
                <a:cs typeface="Calibri"/>
              </a:rPr>
              <a:t>grouped</a:t>
            </a:r>
            <a:r>
              <a:rPr sz="2800" spc="-60" dirty="0">
                <a:latin typeface="Calibri"/>
                <a:cs typeface="Calibri"/>
              </a:rPr>
              <a:t> </a:t>
            </a:r>
            <a:r>
              <a:rPr sz="2800" dirty="0">
                <a:latin typeface="Calibri"/>
                <a:cs typeface="Calibri"/>
              </a:rPr>
              <a:t>data</a:t>
            </a:r>
            <a:r>
              <a:rPr sz="2800" spc="-65" dirty="0">
                <a:latin typeface="Calibri"/>
                <a:cs typeface="Calibri"/>
              </a:rPr>
              <a:t> </a:t>
            </a:r>
            <a:r>
              <a:rPr sz="2800" dirty="0">
                <a:latin typeface="Calibri"/>
                <a:cs typeface="Calibri"/>
              </a:rPr>
              <a:t>is</a:t>
            </a:r>
            <a:r>
              <a:rPr sz="2800" spc="-70" dirty="0">
                <a:latin typeface="Calibri"/>
                <a:cs typeface="Calibri"/>
              </a:rPr>
              <a:t> </a:t>
            </a:r>
            <a:r>
              <a:rPr sz="2800" spc="-10" dirty="0">
                <a:latin typeface="Calibri"/>
                <a:cs typeface="Calibri"/>
              </a:rPr>
              <a:t>calculated </a:t>
            </a:r>
            <a:r>
              <a:rPr sz="2800" dirty="0" smtClean="0">
                <a:latin typeface="Calibri"/>
                <a:cs typeface="Calibri"/>
              </a:rPr>
              <a:t>by</a:t>
            </a:r>
            <a:r>
              <a:rPr sz="2800" spc="-75" dirty="0" smtClean="0">
                <a:latin typeface="Calibri"/>
                <a:cs typeface="Calibri"/>
              </a:rPr>
              <a:t> </a:t>
            </a:r>
            <a:r>
              <a:rPr sz="2800" dirty="0">
                <a:latin typeface="Calibri"/>
                <a:cs typeface="Calibri"/>
              </a:rPr>
              <a:t>multiplying</a:t>
            </a:r>
            <a:r>
              <a:rPr sz="2800" spc="-35" dirty="0">
                <a:latin typeface="Calibri"/>
                <a:cs typeface="Calibri"/>
              </a:rPr>
              <a:t> </a:t>
            </a:r>
            <a:r>
              <a:rPr sz="2800" dirty="0">
                <a:latin typeface="Calibri"/>
                <a:cs typeface="Calibri"/>
              </a:rPr>
              <a:t>the</a:t>
            </a:r>
            <a:r>
              <a:rPr sz="2800" spc="-80" dirty="0">
                <a:latin typeface="Calibri"/>
                <a:cs typeface="Calibri"/>
              </a:rPr>
              <a:t> </a:t>
            </a:r>
            <a:r>
              <a:rPr sz="2800" spc="-10" dirty="0">
                <a:latin typeface="Calibri"/>
                <a:cs typeface="Calibri"/>
              </a:rPr>
              <a:t>frequencies</a:t>
            </a:r>
            <a:r>
              <a:rPr sz="2800" spc="-55" dirty="0">
                <a:latin typeface="Calibri"/>
                <a:cs typeface="Calibri"/>
              </a:rPr>
              <a:t> </a:t>
            </a:r>
            <a:r>
              <a:rPr sz="2800" spc="-25" dirty="0">
                <a:latin typeface="Calibri"/>
                <a:cs typeface="Calibri"/>
              </a:rPr>
              <a:t>and </a:t>
            </a:r>
            <a:r>
              <a:rPr lang="en-US" sz="2800" spc="-25" dirty="0" smtClean="0">
                <a:latin typeface="Calibri"/>
                <a:cs typeface="Calibri"/>
              </a:rPr>
              <a:t> </a:t>
            </a:r>
            <a:r>
              <a:rPr sz="2800" dirty="0" smtClean="0">
                <a:latin typeface="Calibri"/>
                <a:cs typeface="Calibri"/>
              </a:rPr>
              <a:t>midpoints</a:t>
            </a:r>
            <a:r>
              <a:rPr sz="2800" spc="-10" dirty="0" smtClean="0">
                <a:latin typeface="Calibri"/>
                <a:cs typeface="Calibri"/>
              </a:rPr>
              <a:t> </a:t>
            </a:r>
            <a:r>
              <a:rPr sz="2800" dirty="0" smtClean="0">
                <a:latin typeface="Calibri"/>
                <a:cs typeface="Calibri"/>
              </a:rPr>
              <a:t>of</a:t>
            </a:r>
            <a:r>
              <a:rPr lang="en-US" sz="2800" dirty="0" smtClean="0">
                <a:latin typeface="Calibri"/>
                <a:cs typeface="Calibri"/>
              </a:rPr>
              <a:t> </a:t>
            </a:r>
            <a:r>
              <a:rPr sz="2800" spc="-50" dirty="0" smtClean="0">
                <a:latin typeface="Calibri"/>
                <a:cs typeface="Calibri"/>
              </a:rPr>
              <a:t> </a:t>
            </a:r>
            <a:r>
              <a:rPr sz="2800" dirty="0">
                <a:latin typeface="Calibri"/>
                <a:cs typeface="Calibri"/>
              </a:rPr>
              <a:t>the</a:t>
            </a:r>
            <a:r>
              <a:rPr sz="2800" spc="-40" dirty="0">
                <a:latin typeface="Calibri"/>
                <a:cs typeface="Calibri"/>
              </a:rPr>
              <a:t> </a:t>
            </a:r>
            <a:r>
              <a:rPr sz="2800" spc="-10" dirty="0">
                <a:latin typeface="Calibri"/>
                <a:cs typeface="Calibri"/>
              </a:rPr>
              <a:t>classes.</a:t>
            </a:r>
            <a:endParaRPr sz="2800" dirty="0">
              <a:latin typeface="Calibri"/>
              <a:cs typeface="Calibri"/>
            </a:endParaRPr>
          </a:p>
        </p:txBody>
      </p:sp>
      <p:pic>
        <p:nvPicPr>
          <p:cNvPr id="4" name="object 4"/>
          <p:cNvPicPr/>
          <p:nvPr/>
        </p:nvPicPr>
        <p:blipFill>
          <a:blip r:embed="rId2" cstate="print"/>
          <a:stretch>
            <a:fillRect/>
          </a:stretch>
        </p:blipFill>
        <p:spPr>
          <a:xfrm>
            <a:off x="1905000" y="4038601"/>
            <a:ext cx="5562600" cy="196547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2107" y="578358"/>
            <a:ext cx="4701540" cy="574040"/>
          </a:xfrm>
          <a:prstGeom prst="rect">
            <a:avLst/>
          </a:prstGeom>
        </p:spPr>
        <p:txBody>
          <a:bodyPr vert="horz" wrap="square" lIns="0" tIns="12700" rIns="0" bIns="0" rtlCol="0">
            <a:spAutoFit/>
          </a:bodyPr>
          <a:lstStyle/>
          <a:p>
            <a:pPr marL="12700">
              <a:lnSpc>
                <a:spcPct val="100000"/>
              </a:lnSpc>
              <a:spcBef>
                <a:spcPts val="100"/>
              </a:spcBef>
            </a:pPr>
            <a:r>
              <a:rPr sz="3600" spc="120" dirty="0">
                <a:solidFill>
                  <a:srgbClr val="930F6D"/>
                </a:solidFill>
              </a:rPr>
              <a:t>Example</a:t>
            </a:r>
            <a:r>
              <a:rPr sz="3600" spc="-85" dirty="0">
                <a:solidFill>
                  <a:srgbClr val="930F6D"/>
                </a:solidFill>
              </a:rPr>
              <a:t> </a:t>
            </a:r>
            <a:r>
              <a:rPr sz="3600" spc="120" dirty="0">
                <a:solidFill>
                  <a:srgbClr val="930F6D"/>
                </a:solidFill>
              </a:rPr>
              <a:t>2:</a:t>
            </a:r>
            <a:r>
              <a:rPr sz="3600" spc="-90" dirty="0">
                <a:solidFill>
                  <a:srgbClr val="930F6D"/>
                </a:solidFill>
              </a:rPr>
              <a:t> </a:t>
            </a:r>
            <a:r>
              <a:rPr sz="3600" spc="114" dirty="0">
                <a:solidFill>
                  <a:srgbClr val="930F6D"/>
                </a:solidFill>
              </a:rPr>
              <a:t>Miles</a:t>
            </a:r>
            <a:r>
              <a:rPr sz="3600" spc="-90" dirty="0">
                <a:solidFill>
                  <a:srgbClr val="930F6D"/>
                </a:solidFill>
              </a:rPr>
              <a:t> </a:t>
            </a:r>
            <a:r>
              <a:rPr sz="3600" spc="40" dirty="0">
                <a:solidFill>
                  <a:srgbClr val="930F6D"/>
                </a:solidFill>
              </a:rPr>
              <a:t>Run</a:t>
            </a:r>
            <a:endParaRPr sz="3600"/>
          </a:p>
        </p:txBody>
      </p:sp>
      <p:graphicFrame>
        <p:nvGraphicFramePr>
          <p:cNvPr id="3" name="object 3"/>
          <p:cNvGraphicFramePr>
            <a:graphicFrameLocks noGrp="1"/>
          </p:cNvGraphicFramePr>
          <p:nvPr/>
        </p:nvGraphicFramePr>
        <p:xfrm>
          <a:off x="2203450" y="2432050"/>
          <a:ext cx="5985510" cy="4206239"/>
        </p:xfrm>
        <a:graphic>
          <a:graphicData uri="http://schemas.openxmlformats.org/drawingml/2006/table">
            <a:tbl>
              <a:tblPr firstRow="1" bandRow="1">
                <a:tableStyleId>{2D5ABB26-0587-4C30-8999-92F81FD0307C}</a:tableStyleId>
              </a:tblPr>
              <a:tblGrid>
                <a:gridCol w="1639570"/>
                <a:gridCol w="2865755"/>
                <a:gridCol w="1480185"/>
              </a:tblGrid>
              <a:tr h="822960">
                <a:tc>
                  <a:txBody>
                    <a:bodyPr/>
                    <a:lstStyle/>
                    <a:p>
                      <a:pPr algn="ctr">
                        <a:lnSpc>
                          <a:spcPct val="100000"/>
                        </a:lnSpc>
                        <a:spcBef>
                          <a:spcPts val="1745"/>
                        </a:spcBef>
                      </a:pPr>
                      <a:r>
                        <a:rPr sz="2400" spc="-25" dirty="0">
                          <a:latin typeface="Arial MT"/>
                          <a:cs typeface="Arial MT"/>
                        </a:rPr>
                        <a:t>No.</a:t>
                      </a:r>
                      <a:endParaRPr sz="2400">
                        <a:latin typeface="Arial MT"/>
                        <a:cs typeface="Arial MT"/>
                      </a:endParaRPr>
                    </a:p>
                  </a:txBody>
                  <a:tcPr marL="0" marR="0" marT="2216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8760">
                        <a:lnSpc>
                          <a:spcPct val="100000"/>
                        </a:lnSpc>
                        <a:spcBef>
                          <a:spcPts val="1745"/>
                        </a:spcBef>
                      </a:pPr>
                      <a:r>
                        <a:rPr sz="2400" dirty="0">
                          <a:latin typeface="Arial MT"/>
                          <a:cs typeface="Arial MT"/>
                        </a:rPr>
                        <a:t>Class</a:t>
                      </a:r>
                      <a:r>
                        <a:rPr sz="2400" spc="-70" dirty="0">
                          <a:latin typeface="Arial MT"/>
                          <a:cs typeface="Arial MT"/>
                        </a:rPr>
                        <a:t> </a:t>
                      </a:r>
                      <a:r>
                        <a:rPr sz="2400" spc="-10" dirty="0">
                          <a:latin typeface="Arial MT"/>
                          <a:cs typeface="Arial MT"/>
                        </a:rPr>
                        <a:t>Boundaries</a:t>
                      </a:r>
                      <a:endParaRPr sz="2400">
                        <a:latin typeface="Arial MT"/>
                        <a:cs typeface="Arial MT"/>
                      </a:endParaRPr>
                    </a:p>
                  </a:txBody>
                  <a:tcPr marL="0" marR="0" marT="2216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3575" marR="88900" indent="-567055">
                        <a:lnSpc>
                          <a:spcPct val="100000"/>
                        </a:lnSpc>
                        <a:spcBef>
                          <a:spcPts val="305"/>
                        </a:spcBef>
                      </a:pPr>
                      <a:r>
                        <a:rPr sz="2400" spc="-10" dirty="0">
                          <a:latin typeface="Arial MT"/>
                          <a:cs typeface="Arial MT"/>
                        </a:rPr>
                        <a:t>Frequenc </a:t>
                      </a:r>
                      <a:r>
                        <a:rPr sz="2400" spc="-50" dirty="0">
                          <a:latin typeface="Arial MT"/>
                          <a:cs typeface="Arial MT"/>
                        </a:rPr>
                        <a:t>y</a:t>
                      </a:r>
                      <a:endParaRPr sz="2400">
                        <a:latin typeface="Arial MT"/>
                        <a:cs typeface="Arial MT"/>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383279">
                <a:tc>
                  <a:txBody>
                    <a:bodyPr/>
                    <a:lstStyle/>
                    <a:p>
                      <a:pPr marL="633095" marR="625475" indent="142875" algn="just">
                        <a:lnSpc>
                          <a:spcPct val="100000"/>
                        </a:lnSpc>
                        <a:spcBef>
                          <a:spcPts val="305"/>
                        </a:spcBef>
                      </a:pPr>
                      <a:r>
                        <a:rPr sz="2400" spc="-50" dirty="0">
                          <a:latin typeface="Arial MT"/>
                          <a:cs typeface="Arial MT"/>
                        </a:rPr>
                        <a:t>I </a:t>
                      </a:r>
                      <a:r>
                        <a:rPr sz="2400" spc="-25" dirty="0">
                          <a:latin typeface="Arial MT"/>
                          <a:cs typeface="Arial MT"/>
                        </a:rPr>
                        <a:t>II III IV </a:t>
                      </a:r>
                      <a:r>
                        <a:rPr sz="2400" spc="-50" dirty="0">
                          <a:latin typeface="Arial MT"/>
                          <a:cs typeface="Arial MT"/>
                        </a:rPr>
                        <a:t>V </a:t>
                      </a:r>
                      <a:r>
                        <a:rPr sz="2400" spc="-25" dirty="0">
                          <a:latin typeface="Arial MT"/>
                          <a:cs typeface="Arial MT"/>
                        </a:rPr>
                        <a:t>VI VII</a:t>
                      </a:r>
                      <a:endParaRPr sz="2400">
                        <a:latin typeface="Arial MT"/>
                        <a:cs typeface="Arial MT"/>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696595" algn="r">
                        <a:lnSpc>
                          <a:spcPct val="100000"/>
                        </a:lnSpc>
                        <a:spcBef>
                          <a:spcPts val="305"/>
                        </a:spcBef>
                      </a:pPr>
                      <a:r>
                        <a:rPr sz="2400" dirty="0">
                          <a:latin typeface="Arial MT"/>
                          <a:cs typeface="Arial MT"/>
                        </a:rPr>
                        <a:t>5.5</a:t>
                      </a:r>
                      <a:r>
                        <a:rPr sz="2400" spc="-15" dirty="0">
                          <a:latin typeface="Arial MT"/>
                          <a:cs typeface="Arial MT"/>
                        </a:rPr>
                        <a:t> </a:t>
                      </a:r>
                      <a:r>
                        <a:rPr sz="2400" dirty="0">
                          <a:latin typeface="Arial MT"/>
                          <a:cs typeface="Arial MT"/>
                        </a:rPr>
                        <a:t>-</a:t>
                      </a:r>
                      <a:r>
                        <a:rPr sz="2400" spc="-5" dirty="0">
                          <a:latin typeface="Arial MT"/>
                          <a:cs typeface="Arial MT"/>
                        </a:rPr>
                        <a:t> </a:t>
                      </a:r>
                      <a:r>
                        <a:rPr sz="2400" spc="-20" dirty="0">
                          <a:latin typeface="Arial MT"/>
                          <a:cs typeface="Arial MT"/>
                        </a:rPr>
                        <a:t>10.5</a:t>
                      </a:r>
                      <a:endParaRPr sz="2400">
                        <a:latin typeface="Arial MT"/>
                        <a:cs typeface="Arial MT"/>
                      </a:endParaRPr>
                    </a:p>
                    <a:p>
                      <a:pPr marR="696595" algn="r">
                        <a:lnSpc>
                          <a:spcPct val="100000"/>
                        </a:lnSpc>
                      </a:pPr>
                      <a:r>
                        <a:rPr sz="2400" dirty="0">
                          <a:latin typeface="Arial MT"/>
                          <a:cs typeface="Arial MT"/>
                        </a:rPr>
                        <a:t>10.5</a:t>
                      </a:r>
                      <a:r>
                        <a:rPr sz="2400" spc="-30" dirty="0">
                          <a:latin typeface="Arial MT"/>
                          <a:cs typeface="Arial MT"/>
                        </a:rPr>
                        <a:t> </a:t>
                      </a:r>
                      <a:r>
                        <a:rPr sz="2400" dirty="0">
                          <a:latin typeface="Arial MT"/>
                          <a:cs typeface="Arial MT"/>
                        </a:rPr>
                        <a:t>-</a:t>
                      </a:r>
                      <a:r>
                        <a:rPr sz="2400" spc="-30" dirty="0">
                          <a:latin typeface="Arial MT"/>
                          <a:cs typeface="Arial MT"/>
                        </a:rPr>
                        <a:t> </a:t>
                      </a:r>
                      <a:r>
                        <a:rPr sz="2400" spc="-20" dirty="0">
                          <a:latin typeface="Arial MT"/>
                          <a:cs typeface="Arial MT"/>
                        </a:rPr>
                        <a:t>15.5</a:t>
                      </a:r>
                      <a:endParaRPr sz="2400">
                        <a:latin typeface="Arial MT"/>
                        <a:cs typeface="Arial MT"/>
                      </a:endParaRPr>
                    </a:p>
                    <a:p>
                      <a:pPr marR="696595" algn="r">
                        <a:lnSpc>
                          <a:spcPct val="100000"/>
                        </a:lnSpc>
                      </a:pPr>
                      <a:r>
                        <a:rPr sz="2400" dirty="0">
                          <a:latin typeface="Arial MT"/>
                          <a:cs typeface="Arial MT"/>
                        </a:rPr>
                        <a:t>15.5</a:t>
                      </a:r>
                      <a:r>
                        <a:rPr sz="2400" spc="-30" dirty="0">
                          <a:latin typeface="Arial MT"/>
                          <a:cs typeface="Arial MT"/>
                        </a:rPr>
                        <a:t> </a:t>
                      </a:r>
                      <a:r>
                        <a:rPr sz="2400" dirty="0">
                          <a:latin typeface="Arial MT"/>
                          <a:cs typeface="Arial MT"/>
                        </a:rPr>
                        <a:t>-</a:t>
                      </a:r>
                      <a:r>
                        <a:rPr sz="2400" spc="-30" dirty="0">
                          <a:latin typeface="Arial MT"/>
                          <a:cs typeface="Arial MT"/>
                        </a:rPr>
                        <a:t> </a:t>
                      </a:r>
                      <a:r>
                        <a:rPr sz="2400" spc="-20" dirty="0">
                          <a:latin typeface="Arial MT"/>
                          <a:cs typeface="Arial MT"/>
                        </a:rPr>
                        <a:t>20.5</a:t>
                      </a:r>
                      <a:endParaRPr sz="2400">
                        <a:latin typeface="Arial MT"/>
                        <a:cs typeface="Arial MT"/>
                      </a:endParaRPr>
                    </a:p>
                    <a:p>
                      <a:pPr marR="696595" algn="r">
                        <a:lnSpc>
                          <a:spcPct val="100000"/>
                        </a:lnSpc>
                      </a:pPr>
                      <a:r>
                        <a:rPr sz="2400" dirty="0">
                          <a:latin typeface="Arial MT"/>
                          <a:cs typeface="Arial MT"/>
                        </a:rPr>
                        <a:t>20.5</a:t>
                      </a:r>
                      <a:r>
                        <a:rPr sz="2400" spc="-30" dirty="0">
                          <a:latin typeface="Arial MT"/>
                          <a:cs typeface="Arial MT"/>
                        </a:rPr>
                        <a:t> </a:t>
                      </a:r>
                      <a:r>
                        <a:rPr sz="2400" dirty="0">
                          <a:latin typeface="Arial MT"/>
                          <a:cs typeface="Arial MT"/>
                        </a:rPr>
                        <a:t>-</a:t>
                      </a:r>
                      <a:r>
                        <a:rPr sz="2400" spc="-30" dirty="0">
                          <a:latin typeface="Arial MT"/>
                          <a:cs typeface="Arial MT"/>
                        </a:rPr>
                        <a:t> </a:t>
                      </a:r>
                      <a:r>
                        <a:rPr sz="2400" spc="-20" dirty="0">
                          <a:latin typeface="Arial MT"/>
                          <a:cs typeface="Arial MT"/>
                        </a:rPr>
                        <a:t>25.5</a:t>
                      </a:r>
                      <a:endParaRPr sz="2400">
                        <a:latin typeface="Arial MT"/>
                        <a:cs typeface="Arial MT"/>
                      </a:endParaRPr>
                    </a:p>
                    <a:p>
                      <a:pPr marR="696595" algn="r">
                        <a:lnSpc>
                          <a:spcPct val="100000"/>
                        </a:lnSpc>
                      </a:pPr>
                      <a:r>
                        <a:rPr sz="2400" dirty="0">
                          <a:latin typeface="Arial MT"/>
                          <a:cs typeface="Arial MT"/>
                        </a:rPr>
                        <a:t>25.5</a:t>
                      </a:r>
                      <a:r>
                        <a:rPr sz="2400" spc="-15" dirty="0">
                          <a:latin typeface="Arial MT"/>
                          <a:cs typeface="Arial MT"/>
                        </a:rPr>
                        <a:t> </a:t>
                      </a:r>
                      <a:r>
                        <a:rPr sz="2400" dirty="0">
                          <a:latin typeface="Arial MT"/>
                          <a:cs typeface="Arial MT"/>
                        </a:rPr>
                        <a:t>-</a:t>
                      </a:r>
                      <a:r>
                        <a:rPr sz="2400" spc="-25" dirty="0">
                          <a:latin typeface="Arial MT"/>
                          <a:cs typeface="Arial MT"/>
                        </a:rPr>
                        <a:t> </a:t>
                      </a:r>
                      <a:r>
                        <a:rPr sz="2400" spc="-20" dirty="0">
                          <a:latin typeface="Arial MT"/>
                          <a:cs typeface="Arial MT"/>
                        </a:rPr>
                        <a:t>30.5</a:t>
                      </a:r>
                      <a:endParaRPr sz="2400">
                        <a:latin typeface="Arial MT"/>
                        <a:cs typeface="Arial MT"/>
                      </a:endParaRPr>
                    </a:p>
                    <a:p>
                      <a:pPr marR="696595" algn="r">
                        <a:lnSpc>
                          <a:spcPct val="100000"/>
                        </a:lnSpc>
                        <a:spcBef>
                          <a:spcPts val="5"/>
                        </a:spcBef>
                      </a:pPr>
                      <a:r>
                        <a:rPr sz="2400" dirty="0">
                          <a:latin typeface="Arial MT"/>
                          <a:cs typeface="Arial MT"/>
                        </a:rPr>
                        <a:t>30.5</a:t>
                      </a:r>
                      <a:r>
                        <a:rPr sz="2400" spc="-30" dirty="0">
                          <a:latin typeface="Arial MT"/>
                          <a:cs typeface="Arial MT"/>
                        </a:rPr>
                        <a:t> </a:t>
                      </a:r>
                      <a:r>
                        <a:rPr sz="2400" dirty="0">
                          <a:latin typeface="Arial MT"/>
                          <a:cs typeface="Arial MT"/>
                        </a:rPr>
                        <a:t>-</a:t>
                      </a:r>
                      <a:r>
                        <a:rPr sz="2400" spc="-30" dirty="0">
                          <a:latin typeface="Arial MT"/>
                          <a:cs typeface="Arial MT"/>
                        </a:rPr>
                        <a:t> </a:t>
                      </a:r>
                      <a:r>
                        <a:rPr sz="2400" spc="-20" dirty="0">
                          <a:latin typeface="Arial MT"/>
                          <a:cs typeface="Arial MT"/>
                        </a:rPr>
                        <a:t>35.5</a:t>
                      </a:r>
                      <a:endParaRPr sz="2400">
                        <a:latin typeface="Arial MT"/>
                        <a:cs typeface="Arial MT"/>
                      </a:endParaRPr>
                    </a:p>
                    <a:p>
                      <a:pPr marR="696595" algn="r">
                        <a:lnSpc>
                          <a:spcPct val="100000"/>
                        </a:lnSpc>
                      </a:pPr>
                      <a:r>
                        <a:rPr sz="2400" dirty="0">
                          <a:latin typeface="Arial MT"/>
                          <a:cs typeface="Arial MT"/>
                        </a:rPr>
                        <a:t>35.5</a:t>
                      </a:r>
                      <a:r>
                        <a:rPr sz="2400" spc="-30" dirty="0">
                          <a:latin typeface="Arial MT"/>
                          <a:cs typeface="Arial MT"/>
                        </a:rPr>
                        <a:t> </a:t>
                      </a:r>
                      <a:r>
                        <a:rPr sz="2400" dirty="0">
                          <a:latin typeface="Arial MT"/>
                          <a:cs typeface="Arial MT"/>
                        </a:rPr>
                        <a:t>-</a:t>
                      </a:r>
                      <a:r>
                        <a:rPr sz="2400" spc="-30" dirty="0">
                          <a:latin typeface="Arial MT"/>
                          <a:cs typeface="Arial MT"/>
                        </a:rPr>
                        <a:t> </a:t>
                      </a:r>
                      <a:r>
                        <a:rPr sz="2400" spc="-20" dirty="0">
                          <a:latin typeface="Arial MT"/>
                          <a:cs typeface="Arial MT"/>
                        </a:rPr>
                        <a:t>40.5</a:t>
                      </a:r>
                      <a:endParaRPr sz="2400">
                        <a:latin typeface="Arial MT"/>
                        <a:cs typeface="Arial MT"/>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305"/>
                        </a:spcBef>
                      </a:pPr>
                      <a:r>
                        <a:rPr sz="2400" spc="-50" dirty="0">
                          <a:latin typeface="Arial MT"/>
                          <a:cs typeface="Arial MT"/>
                        </a:rPr>
                        <a:t>1</a:t>
                      </a:r>
                      <a:endParaRPr sz="2400">
                        <a:latin typeface="Arial MT"/>
                        <a:cs typeface="Arial MT"/>
                      </a:endParaRPr>
                    </a:p>
                    <a:p>
                      <a:pPr marL="1270" algn="ctr">
                        <a:lnSpc>
                          <a:spcPct val="100000"/>
                        </a:lnSpc>
                      </a:pPr>
                      <a:r>
                        <a:rPr sz="2400" spc="-50" dirty="0">
                          <a:latin typeface="Arial MT"/>
                          <a:cs typeface="Arial MT"/>
                        </a:rPr>
                        <a:t>2</a:t>
                      </a:r>
                      <a:endParaRPr sz="2400">
                        <a:latin typeface="Arial MT"/>
                        <a:cs typeface="Arial MT"/>
                      </a:endParaRPr>
                    </a:p>
                    <a:p>
                      <a:pPr marL="1270" algn="ctr">
                        <a:lnSpc>
                          <a:spcPct val="100000"/>
                        </a:lnSpc>
                      </a:pPr>
                      <a:r>
                        <a:rPr sz="2400" spc="-50" dirty="0">
                          <a:latin typeface="Arial MT"/>
                          <a:cs typeface="Arial MT"/>
                        </a:rPr>
                        <a:t>3</a:t>
                      </a:r>
                      <a:endParaRPr sz="2400">
                        <a:latin typeface="Arial MT"/>
                        <a:cs typeface="Arial MT"/>
                      </a:endParaRPr>
                    </a:p>
                    <a:p>
                      <a:pPr marL="1270" algn="ctr">
                        <a:lnSpc>
                          <a:spcPct val="100000"/>
                        </a:lnSpc>
                      </a:pPr>
                      <a:r>
                        <a:rPr sz="2400" spc="-50" dirty="0">
                          <a:latin typeface="Arial MT"/>
                          <a:cs typeface="Arial MT"/>
                        </a:rPr>
                        <a:t>5</a:t>
                      </a:r>
                      <a:endParaRPr sz="2400">
                        <a:latin typeface="Arial MT"/>
                        <a:cs typeface="Arial MT"/>
                      </a:endParaRPr>
                    </a:p>
                    <a:p>
                      <a:pPr marL="1270" algn="ctr">
                        <a:lnSpc>
                          <a:spcPct val="100000"/>
                        </a:lnSpc>
                      </a:pPr>
                      <a:r>
                        <a:rPr sz="2400" spc="-50" dirty="0">
                          <a:latin typeface="Arial MT"/>
                          <a:cs typeface="Arial MT"/>
                        </a:rPr>
                        <a:t>4</a:t>
                      </a:r>
                      <a:endParaRPr sz="2400">
                        <a:latin typeface="Arial MT"/>
                        <a:cs typeface="Arial MT"/>
                      </a:endParaRPr>
                    </a:p>
                    <a:p>
                      <a:pPr marL="1270" algn="ctr">
                        <a:lnSpc>
                          <a:spcPct val="100000"/>
                        </a:lnSpc>
                        <a:spcBef>
                          <a:spcPts val="5"/>
                        </a:spcBef>
                      </a:pPr>
                      <a:r>
                        <a:rPr sz="2400" spc="-50" dirty="0">
                          <a:latin typeface="Arial MT"/>
                          <a:cs typeface="Arial MT"/>
                        </a:rPr>
                        <a:t>3</a:t>
                      </a:r>
                      <a:endParaRPr sz="2400">
                        <a:latin typeface="Arial MT"/>
                        <a:cs typeface="Arial MT"/>
                      </a:endParaRPr>
                    </a:p>
                    <a:p>
                      <a:pPr marL="1270" algn="ctr">
                        <a:lnSpc>
                          <a:spcPct val="100000"/>
                        </a:lnSpc>
                      </a:pPr>
                      <a:r>
                        <a:rPr sz="2400" spc="-50" dirty="0">
                          <a:latin typeface="Arial MT"/>
                          <a:cs typeface="Arial MT"/>
                        </a:rPr>
                        <a:t>2</a:t>
                      </a:r>
                      <a:endParaRPr sz="2400">
                        <a:latin typeface="Arial MT"/>
                        <a:cs typeface="Arial MT"/>
                      </a:endParaRPr>
                    </a:p>
                    <a:p>
                      <a:pPr marL="319405">
                        <a:lnSpc>
                          <a:spcPct val="100000"/>
                        </a:lnSpc>
                        <a:spcBef>
                          <a:spcPts val="1605"/>
                        </a:spcBef>
                      </a:pPr>
                      <a:r>
                        <a:rPr sz="2400" dirty="0">
                          <a:latin typeface="Symbol"/>
                          <a:cs typeface="Symbol"/>
                        </a:rPr>
                        <a:t></a:t>
                      </a:r>
                      <a:r>
                        <a:rPr sz="2400" i="1" dirty="0">
                          <a:latin typeface="Times New Roman"/>
                          <a:cs typeface="Times New Roman"/>
                        </a:rPr>
                        <a:t>f</a:t>
                      </a:r>
                      <a:r>
                        <a:rPr sz="2400" i="1" spc="55" dirty="0">
                          <a:latin typeface="Times New Roman"/>
                          <a:cs typeface="Times New Roman"/>
                        </a:rPr>
                        <a:t> </a:t>
                      </a:r>
                      <a:r>
                        <a:rPr sz="2400" dirty="0">
                          <a:latin typeface="Arial MT"/>
                          <a:cs typeface="Arial MT"/>
                        </a:rPr>
                        <a:t>=</a:t>
                      </a:r>
                      <a:r>
                        <a:rPr sz="2400" spc="-10" dirty="0">
                          <a:latin typeface="Arial MT"/>
                          <a:cs typeface="Arial MT"/>
                        </a:rPr>
                        <a:t> </a:t>
                      </a:r>
                      <a:r>
                        <a:rPr sz="2400" spc="-25" dirty="0">
                          <a:latin typeface="Arial MT"/>
                          <a:cs typeface="Arial MT"/>
                        </a:rPr>
                        <a:t>20</a:t>
                      </a:r>
                      <a:endParaRPr sz="2400">
                        <a:latin typeface="Arial MT"/>
                        <a:cs typeface="Arial MT"/>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4" name="object 4"/>
          <p:cNvSpPr txBox="1"/>
          <p:nvPr/>
        </p:nvSpPr>
        <p:spPr>
          <a:xfrm>
            <a:off x="671576" y="1253997"/>
            <a:ext cx="9235440" cy="953135"/>
          </a:xfrm>
          <a:prstGeom prst="rect">
            <a:avLst/>
          </a:prstGeom>
        </p:spPr>
        <p:txBody>
          <a:bodyPr vert="horz" wrap="square" lIns="0" tIns="67945" rIns="0" bIns="0" rtlCol="0">
            <a:spAutoFit/>
          </a:bodyPr>
          <a:lstStyle/>
          <a:p>
            <a:pPr marL="12700" marR="5080">
              <a:lnSpc>
                <a:spcPts val="3460"/>
              </a:lnSpc>
              <a:spcBef>
                <a:spcPts val="535"/>
              </a:spcBef>
            </a:pPr>
            <a:r>
              <a:rPr sz="3200" dirty="0">
                <a:latin typeface="Calibri"/>
                <a:cs typeface="Calibri"/>
              </a:rPr>
              <a:t>Below</a:t>
            </a:r>
            <a:r>
              <a:rPr sz="3200" spc="-65" dirty="0">
                <a:latin typeface="Calibri"/>
                <a:cs typeface="Calibri"/>
              </a:rPr>
              <a:t> </a:t>
            </a:r>
            <a:r>
              <a:rPr sz="3200" dirty="0">
                <a:latin typeface="Calibri"/>
                <a:cs typeface="Calibri"/>
              </a:rPr>
              <a:t>is</a:t>
            </a:r>
            <a:r>
              <a:rPr sz="3200" spc="-50" dirty="0">
                <a:latin typeface="Calibri"/>
                <a:cs typeface="Calibri"/>
              </a:rPr>
              <a:t> </a:t>
            </a:r>
            <a:r>
              <a:rPr sz="3200" dirty="0">
                <a:latin typeface="Calibri"/>
                <a:cs typeface="Calibri"/>
              </a:rPr>
              <a:t>a</a:t>
            </a:r>
            <a:r>
              <a:rPr sz="3200" spc="-30" dirty="0">
                <a:latin typeface="Calibri"/>
                <a:cs typeface="Calibri"/>
              </a:rPr>
              <a:t> </a:t>
            </a:r>
            <a:r>
              <a:rPr sz="3200" dirty="0">
                <a:latin typeface="Calibri"/>
                <a:cs typeface="Calibri"/>
              </a:rPr>
              <a:t>frequency</a:t>
            </a:r>
            <a:r>
              <a:rPr sz="3200" spc="-45" dirty="0">
                <a:latin typeface="Calibri"/>
                <a:cs typeface="Calibri"/>
              </a:rPr>
              <a:t> </a:t>
            </a:r>
            <a:r>
              <a:rPr sz="3200" dirty="0">
                <a:latin typeface="Calibri"/>
                <a:cs typeface="Calibri"/>
              </a:rPr>
              <a:t>distribution</a:t>
            </a:r>
            <a:r>
              <a:rPr sz="3200" spc="5" dirty="0">
                <a:latin typeface="Calibri"/>
                <a:cs typeface="Calibri"/>
              </a:rPr>
              <a:t> </a:t>
            </a:r>
            <a:r>
              <a:rPr sz="3200" dirty="0">
                <a:latin typeface="Calibri"/>
                <a:cs typeface="Calibri"/>
              </a:rPr>
              <a:t>of</a:t>
            </a:r>
            <a:r>
              <a:rPr sz="3200" spc="-40" dirty="0">
                <a:latin typeface="Calibri"/>
                <a:cs typeface="Calibri"/>
              </a:rPr>
              <a:t> </a:t>
            </a:r>
            <a:r>
              <a:rPr sz="3200" dirty="0">
                <a:latin typeface="Calibri"/>
                <a:cs typeface="Calibri"/>
              </a:rPr>
              <a:t>miles</a:t>
            </a:r>
            <a:r>
              <a:rPr sz="3200" spc="-35" dirty="0">
                <a:latin typeface="Calibri"/>
                <a:cs typeface="Calibri"/>
              </a:rPr>
              <a:t> </a:t>
            </a:r>
            <a:r>
              <a:rPr sz="3200" dirty="0">
                <a:latin typeface="Calibri"/>
                <a:cs typeface="Calibri"/>
              </a:rPr>
              <a:t>run</a:t>
            </a:r>
            <a:r>
              <a:rPr sz="3200" spc="-45" dirty="0">
                <a:latin typeface="Calibri"/>
                <a:cs typeface="Calibri"/>
              </a:rPr>
              <a:t> </a:t>
            </a:r>
            <a:r>
              <a:rPr sz="3200" dirty="0">
                <a:latin typeface="Calibri"/>
                <a:cs typeface="Calibri"/>
              </a:rPr>
              <a:t>per</a:t>
            </a:r>
            <a:r>
              <a:rPr sz="3200" spc="-40" dirty="0">
                <a:latin typeface="Calibri"/>
                <a:cs typeface="Calibri"/>
              </a:rPr>
              <a:t> </a:t>
            </a:r>
            <a:r>
              <a:rPr sz="3200" spc="-10" dirty="0">
                <a:latin typeface="Calibri"/>
                <a:cs typeface="Calibri"/>
              </a:rPr>
              <a:t>week. </a:t>
            </a:r>
            <a:r>
              <a:rPr sz="3200" dirty="0">
                <a:latin typeface="Calibri"/>
                <a:cs typeface="Calibri"/>
              </a:rPr>
              <a:t>Find</a:t>
            </a:r>
            <a:r>
              <a:rPr sz="3200" spc="-35" dirty="0">
                <a:latin typeface="Calibri"/>
                <a:cs typeface="Calibri"/>
              </a:rPr>
              <a:t> </a:t>
            </a:r>
            <a:r>
              <a:rPr sz="3200" dirty="0">
                <a:latin typeface="Calibri"/>
                <a:cs typeface="Calibri"/>
              </a:rPr>
              <a:t>the</a:t>
            </a:r>
            <a:r>
              <a:rPr sz="3200" spc="-45" dirty="0">
                <a:latin typeface="Calibri"/>
                <a:cs typeface="Calibri"/>
              </a:rPr>
              <a:t> </a:t>
            </a:r>
            <a:r>
              <a:rPr sz="3200" spc="-10" dirty="0">
                <a:latin typeface="Calibri"/>
                <a:cs typeface="Calibri"/>
              </a:rPr>
              <a:t>mean.</a:t>
            </a:r>
            <a:endParaRPr sz="3200">
              <a:latin typeface="Calibri"/>
              <a:cs typeface="Calibri"/>
            </a:endParaRPr>
          </a:p>
        </p:txBody>
      </p:sp>
      <p:sp>
        <p:nvSpPr>
          <p:cNvPr id="5" name="object 5"/>
          <p:cNvSpPr/>
          <p:nvPr/>
        </p:nvSpPr>
        <p:spPr>
          <a:xfrm>
            <a:off x="6959600" y="5993079"/>
            <a:ext cx="1066800" cy="1905"/>
          </a:xfrm>
          <a:custGeom>
            <a:avLst/>
            <a:gdLst/>
            <a:ahLst/>
            <a:cxnLst/>
            <a:rect l="l" t="t" r="r" b="b"/>
            <a:pathLst>
              <a:path w="1066800" h="1904">
                <a:moveTo>
                  <a:pt x="0" y="0"/>
                </a:moveTo>
                <a:lnTo>
                  <a:pt x="1066800" y="1587"/>
                </a:lnTo>
              </a:path>
            </a:pathLst>
          </a:custGeom>
          <a:ln w="9525">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8367" y="399033"/>
            <a:ext cx="4180204" cy="513715"/>
          </a:xfrm>
          <a:prstGeom prst="rect">
            <a:avLst/>
          </a:prstGeom>
        </p:spPr>
        <p:txBody>
          <a:bodyPr vert="horz" wrap="square" lIns="0" tIns="13335" rIns="0" bIns="0" rtlCol="0">
            <a:spAutoFit/>
          </a:bodyPr>
          <a:lstStyle/>
          <a:p>
            <a:pPr marL="12700">
              <a:lnSpc>
                <a:spcPct val="100000"/>
              </a:lnSpc>
              <a:spcBef>
                <a:spcPts val="105"/>
              </a:spcBef>
            </a:pPr>
            <a:r>
              <a:rPr sz="3200" spc="120" dirty="0">
                <a:solidFill>
                  <a:srgbClr val="930F6D"/>
                </a:solidFill>
              </a:rPr>
              <a:t>Example</a:t>
            </a:r>
            <a:r>
              <a:rPr sz="3200" spc="-105" dirty="0">
                <a:solidFill>
                  <a:srgbClr val="930F6D"/>
                </a:solidFill>
              </a:rPr>
              <a:t> </a:t>
            </a:r>
            <a:r>
              <a:rPr sz="3200" spc="114" dirty="0">
                <a:solidFill>
                  <a:srgbClr val="930F6D"/>
                </a:solidFill>
              </a:rPr>
              <a:t>2:</a:t>
            </a:r>
            <a:r>
              <a:rPr sz="3200" spc="-100" dirty="0">
                <a:solidFill>
                  <a:srgbClr val="930F6D"/>
                </a:solidFill>
              </a:rPr>
              <a:t> </a:t>
            </a:r>
            <a:r>
              <a:rPr sz="3200" spc="100" dirty="0">
                <a:solidFill>
                  <a:srgbClr val="930F6D"/>
                </a:solidFill>
              </a:rPr>
              <a:t>Miles</a:t>
            </a:r>
            <a:r>
              <a:rPr sz="3200" spc="-85" dirty="0">
                <a:solidFill>
                  <a:srgbClr val="930F6D"/>
                </a:solidFill>
              </a:rPr>
              <a:t> </a:t>
            </a:r>
            <a:r>
              <a:rPr sz="3200" spc="45" dirty="0">
                <a:solidFill>
                  <a:srgbClr val="930F6D"/>
                </a:solidFill>
              </a:rPr>
              <a:t>Run</a:t>
            </a:r>
            <a:endParaRPr sz="3200"/>
          </a:p>
        </p:txBody>
      </p:sp>
      <p:graphicFrame>
        <p:nvGraphicFramePr>
          <p:cNvPr id="3" name="object 3"/>
          <p:cNvGraphicFramePr>
            <a:graphicFrameLocks noGrp="1"/>
          </p:cNvGraphicFramePr>
          <p:nvPr/>
        </p:nvGraphicFramePr>
        <p:xfrm>
          <a:off x="2203450" y="1365250"/>
          <a:ext cx="7467600" cy="3731260"/>
        </p:xfrm>
        <a:graphic>
          <a:graphicData uri="http://schemas.openxmlformats.org/drawingml/2006/table">
            <a:tbl>
              <a:tblPr firstRow="1" bandRow="1">
                <a:tableStyleId>{2D5ABB26-0587-4C30-8999-92F81FD0307C}</a:tableStyleId>
              </a:tblPr>
              <a:tblGrid>
                <a:gridCol w="1676400"/>
                <a:gridCol w="1981200"/>
                <a:gridCol w="1905000"/>
                <a:gridCol w="1905000"/>
              </a:tblGrid>
              <a:tr h="609600">
                <a:tc>
                  <a:txBody>
                    <a:bodyPr/>
                    <a:lstStyle/>
                    <a:p>
                      <a:pPr marL="457834">
                        <a:lnSpc>
                          <a:spcPct val="100000"/>
                        </a:lnSpc>
                        <a:spcBef>
                          <a:spcPts val="900"/>
                        </a:spcBef>
                      </a:pPr>
                      <a:r>
                        <a:rPr sz="2400" spc="-10" dirty="0">
                          <a:latin typeface="Arial MT"/>
                          <a:cs typeface="Arial MT"/>
                        </a:rPr>
                        <a:t>Class</a:t>
                      </a:r>
                      <a:endParaRPr sz="2400">
                        <a:latin typeface="Arial MT"/>
                        <a:cs typeface="Arial MT"/>
                      </a:endParaRPr>
                    </a:p>
                  </a:txBody>
                  <a:tcPr marL="0" marR="0" marT="1143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4940">
                        <a:lnSpc>
                          <a:spcPct val="100000"/>
                        </a:lnSpc>
                        <a:spcBef>
                          <a:spcPts val="875"/>
                        </a:spcBef>
                      </a:pPr>
                      <a:r>
                        <a:rPr sz="2400" spc="-20" dirty="0">
                          <a:latin typeface="Arial MT"/>
                          <a:cs typeface="Arial MT"/>
                        </a:rPr>
                        <a:t>Frequency,</a:t>
                      </a:r>
                      <a:r>
                        <a:rPr sz="2400" spc="-100" dirty="0">
                          <a:latin typeface="Arial MT"/>
                          <a:cs typeface="Arial MT"/>
                        </a:rPr>
                        <a:t> </a:t>
                      </a:r>
                      <a:r>
                        <a:rPr sz="2400" i="1" spc="-50" dirty="0">
                          <a:latin typeface="Times New Roman"/>
                          <a:cs typeface="Times New Roman"/>
                        </a:rPr>
                        <a:t>f</a:t>
                      </a:r>
                      <a:endParaRPr sz="2400">
                        <a:latin typeface="Times New Roman"/>
                        <a:cs typeface="Times New Roman"/>
                      </a:endParaRPr>
                    </a:p>
                  </a:txBody>
                  <a:tcPr marL="0" marR="0" marT="1111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1920">
                        <a:lnSpc>
                          <a:spcPct val="100000"/>
                        </a:lnSpc>
                        <a:spcBef>
                          <a:spcPts val="875"/>
                        </a:spcBef>
                      </a:pPr>
                      <a:r>
                        <a:rPr sz="2400" dirty="0">
                          <a:latin typeface="Arial MT"/>
                          <a:cs typeface="Arial MT"/>
                        </a:rPr>
                        <a:t>Midpoint,</a:t>
                      </a:r>
                      <a:r>
                        <a:rPr sz="2400" spc="-90" dirty="0">
                          <a:latin typeface="Arial MT"/>
                          <a:cs typeface="Arial MT"/>
                        </a:rPr>
                        <a:t> </a:t>
                      </a:r>
                      <a:r>
                        <a:rPr sz="2400" i="1" spc="-25" dirty="0">
                          <a:latin typeface="Times New Roman"/>
                          <a:cs typeface="Times New Roman"/>
                        </a:rPr>
                        <a:t>X</a:t>
                      </a:r>
                      <a:r>
                        <a:rPr sz="2400" spc="-37" baseline="-20833" dirty="0">
                          <a:latin typeface="Times New Roman"/>
                          <a:cs typeface="Times New Roman"/>
                        </a:rPr>
                        <a:t>m</a:t>
                      </a:r>
                      <a:endParaRPr sz="2400" baseline="-20833">
                        <a:latin typeface="Times New Roman"/>
                        <a:cs typeface="Times New Roman"/>
                      </a:endParaRPr>
                    </a:p>
                  </a:txBody>
                  <a:tcPr marL="0" marR="0" marT="1111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32155">
                        <a:lnSpc>
                          <a:spcPct val="100000"/>
                        </a:lnSpc>
                        <a:spcBef>
                          <a:spcPts val="840"/>
                        </a:spcBef>
                      </a:pPr>
                      <a:r>
                        <a:rPr sz="2400" i="1" dirty="0">
                          <a:latin typeface="Times New Roman"/>
                          <a:cs typeface="Times New Roman"/>
                        </a:rPr>
                        <a:t>f</a:t>
                      </a:r>
                      <a:r>
                        <a:rPr sz="2400" i="1" spc="-10" dirty="0">
                          <a:latin typeface="Times New Roman"/>
                          <a:cs typeface="Times New Roman"/>
                        </a:rPr>
                        <a:t> </a:t>
                      </a:r>
                      <a:r>
                        <a:rPr sz="2400" spc="-25" dirty="0">
                          <a:latin typeface="Times New Roman"/>
                          <a:cs typeface="Times New Roman"/>
                        </a:rPr>
                        <a:t>·</a:t>
                      </a:r>
                      <a:r>
                        <a:rPr sz="2400" i="1" spc="-25" dirty="0">
                          <a:latin typeface="Times New Roman"/>
                          <a:cs typeface="Times New Roman"/>
                        </a:rPr>
                        <a:t>X</a:t>
                      </a:r>
                      <a:r>
                        <a:rPr sz="2400" spc="-37" baseline="-20833" dirty="0">
                          <a:latin typeface="Times New Roman"/>
                          <a:cs typeface="Times New Roman"/>
                        </a:rPr>
                        <a:t>m</a:t>
                      </a:r>
                      <a:endParaRPr sz="2400" baseline="-20833">
                        <a:latin typeface="Times New Roman"/>
                        <a:cs typeface="Times New Roman"/>
                      </a:endParaRPr>
                    </a:p>
                  </a:txBody>
                  <a:tcPr marL="0" marR="0" marT="1066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27355">
                <a:tc>
                  <a:txBody>
                    <a:bodyPr/>
                    <a:lstStyle/>
                    <a:p>
                      <a:pPr marR="101600" algn="r">
                        <a:lnSpc>
                          <a:spcPct val="100000"/>
                        </a:lnSpc>
                        <a:spcBef>
                          <a:spcPts val="305"/>
                        </a:spcBef>
                      </a:pPr>
                      <a:r>
                        <a:rPr sz="2400" dirty="0">
                          <a:latin typeface="Arial MT"/>
                          <a:cs typeface="Arial MT"/>
                        </a:rPr>
                        <a:t>5.5</a:t>
                      </a:r>
                      <a:r>
                        <a:rPr sz="2400" spc="-35" dirty="0">
                          <a:latin typeface="Arial MT"/>
                          <a:cs typeface="Arial MT"/>
                        </a:rPr>
                        <a:t> </a:t>
                      </a:r>
                      <a:r>
                        <a:rPr sz="2400" dirty="0">
                          <a:latin typeface="Arial MT"/>
                          <a:cs typeface="Arial MT"/>
                        </a:rPr>
                        <a:t>-</a:t>
                      </a:r>
                      <a:r>
                        <a:rPr sz="2400" spc="-25" dirty="0">
                          <a:latin typeface="Arial MT"/>
                          <a:cs typeface="Arial MT"/>
                        </a:rPr>
                        <a:t> </a:t>
                      </a:r>
                      <a:r>
                        <a:rPr sz="2400" spc="-20" dirty="0">
                          <a:latin typeface="Arial MT"/>
                          <a:cs typeface="Arial MT"/>
                        </a:rPr>
                        <a:t>10.5</a:t>
                      </a:r>
                      <a:endParaRPr sz="2400">
                        <a:latin typeface="Arial MT"/>
                        <a:cs typeface="Arial MT"/>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R="91440" algn="ctr">
                        <a:lnSpc>
                          <a:spcPct val="100000"/>
                        </a:lnSpc>
                        <a:spcBef>
                          <a:spcPts val="330"/>
                        </a:spcBef>
                      </a:pPr>
                      <a:r>
                        <a:rPr sz="2400" spc="-50" dirty="0">
                          <a:latin typeface="Arial MT"/>
                          <a:cs typeface="Arial MT"/>
                        </a:rPr>
                        <a:t>1</a:t>
                      </a:r>
                      <a:endParaRPr sz="24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198120" algn="ctr">
                        <a:lnSpc>
                          <a:spcPct val="100000"/>
                        </a:lnSpc>
                        <a:spcBef>
                          <a:spcPts val="204"/>
                        </a:spcBef>
                      </a:pPr>
                      <a:r>
                        <a:rPr sz="2400" spc="-50" dirty="0">
                          <a:latin typeface="Calibri"/>
                          <a:cs typeface="Calibri"/>
                        </a:rPr>
                        <a:t>8</a:t>
                      </a:r>
                      <a:endParaRPr sz="2400">
                        <a:latin typeface="Calibri"/>
                        <a:cs typeface="Calibri"/>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334010" algn="ctr">
                        <a:lnSpc>
                          <a:spcPts val="2855"/>
                        </a:lnSpc>
                        <a:spcBef>
                          <a:spcPts val="414"/>
                        </a:spcBef>
                      </a:pPr>
                      <a:r>
                        <a:rPr sz="2400" spc="-50" dirty="0">
                          <a:latin typeface="Arial MT"/>
                          <a:cs typeface="Arial MT"/>
                        </a:rPr>
                        <a:t>8</a:t>
                      </a:r>
                      <a:endParaRPr sz="2400">
                        <a:latin typeface="Arial MT"/>
                        <a:cs typeface="Arial MT"/>
                      </a:endParaRPr>
                    </a:p>
                  </a:txBody>
                  <a:tcPr marL="0" marR="0" marT="52704" marB="0">
                    <a:lnL w="12700">
                      <a:solidFill>
                        <a:srgbClr val="000000"/>
                      </a:solidFill>
                      <a:prstDash val="solid"/>
                    </a:lnL>
                    <a:lnR w="12700">
                      <a:solidFill>
                        <a:srgbClr val="000000"/>
                      </a:solidFill>
                      <a:prstDash val="solid"/>
                    </a:lnR>
                    <a:lnT w="12700">
                      <a:solidFill>
                        <a:srgbClr val="000000"/>
                      </a:solidFill>
                      <a:prstDash val="solid"/>
                    </a:lnT>
                  </a:tcPr>
                </a:tc>
              </a:tr>
              <a:tr h="365760">
                <a:tc>
                  <a:txBody>
                    <a:bodyPr/>
                    <a:lstStyle/>
                    <a:p>
                      <a:pPr marR="101600" algn="r">
                        <a:lnSpc>
                          <a:spcPts val="2695"/>
                        </a:lnSpc>
                      </a:pPr>
                      <a:r>
                        <a:rPr sz="2400" dirty="0">
                          <a:latin typeface="Arial MT"/>
                          <a:cs typeface="Arial MT"/>
                        </a:rPr>
                        <a:t>10.5</a:t>
                      </a:r>
                      <a:r>
                        <a:rPr sz="2400" spc="-30" dirty="0">
                          <a:latin typeface="Arial MT"/>
                          <a:cs typeface="Arial MT"/>
                        </a:rPr>
                        <a:t> </a:t>
                      </a:r>
                      <a:r>
                        <a:rPr sz="2400" dirty="0">
                          <a:latin typeface="Arial MT"/>
                          <a:cs typeface="Arial MT"/>
                        </a:rPr>
                        <a:t>-</a:t>
                      </a:r>
                      <a:r>
                        <a:rPr sz="2400" spc="-30" dirty="0">
                          <a:latin typeface="Arial MT"/>
                          <a:cs typeface="Arial MT"/>
                        </a:rPr>
                        <a:t> </a:t>
                      </a:r>
                      <a:r>
                        <a:rPr sz="2400" spc="-20" dirty="0">
                          <a:latin typeface="Arial MT"/>
                          <a:cs typeface="Arial MT"/>
                        </a:rPr>
                        <a:t>15.5</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c>
                  <a:txBody>
                    <a:bodyPr/>
                    <a:lstStyle/>
                    <a:p>
                      <a:pPr marR="91440" algn="ctr">
                        <a:lnSpc>
                          <a:spcPts val="2720"/>
                        </a:lnSpc>
                      </a:pPr>
                      <a:r>
                        <a:rPr sz="2400" spc="-50" dirty="0">
                          <a:latin typeface="Arial MT"/>
                          <a:cs typeface="Arial MT"/>
                        </a:rPr>
                        <a:t>2</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c>
                  <a:txBody>
                    <a:bodyPr/>
                    <a:lstStyle/>
                    <a:p>
                      <a:pPr marL="43815" algn="ctr">
                        <a:lnSpc>
                          <a:spcPts val="2600"/>
                        </a:lnSpc>
                      </a:pPr>
                      <a:r>
                        <a:rPr sz="2400" spc="-25" dirty="0">
                          <a:latin typeface="Calibri"/>
                          <a:cs typeface="Calibri"/>
                        </a:rPr>
                        <a:t>13</a:t>
                      </a:r>
                      <a:endParaRPr sz="2400">
                        <a:latin typeface="Calibri"/>
                        <a:cs typeface="Calibri"/>
                      </a:endParaRPr>
                    </a:p>
                  </a:txBody>
                  <a:tcPr marL="0" marR="0" marT="0" marB="0">
                    <a:lnL w="12700">
                      <a:solidFill>
                        <a:srgbClr val="000000"/>
                      </a:solidFill>
                      <a:prstDash val="solid"/>
                    </a:lnL>
                    <a:lnR w="12700">
                      <a:solidFill>
                        <a:srgbClr val="000000"/>
                      </a:solidFill>
                      <a:prstDash val="solid"/>
                    </a:lnR>
                  </a:tcPr>
                </a:tc>
                <a:tc>
                  <a:txBody>
                    <a:bodyPr/>
                    <a:lstStyle/>
                    <a:p>
                      <a:pPr marL="164465" algn="ctr">
                        <a:lnSpc>
                          <a:spcPts val="2780"/>
                        </a:lnSpc>
                      </a:pPr>
                      <a:r>
                        <a:rPr sz="2400" spc="-25" dirty="0">
                          <a:latin typeface="Arial MT"/>
                          <a:cs typeface="Arial MT"/>
                        </a:rPr>
                        <a:t>26</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r>
              <a:tr h="365760">
                <a:tc>
                  <a:txBody>
                    <a:bodyPr/>
                    <a:lstStyle/>
                    <a:p>
                      <a:pPr marR="101600" algn="r">
                        <a:lnSpc>
                          <a:spcPts val="2695"/>
                        </a:lnSpc>
                      </a:pPr>
                      <a:r>
                        <a:rPr sz="2400" dirty="0">
                          <a:latin typeface="Arial MT"/>
                          <a:cs typeface="Arial MT"/>
                        </a:rPr>
                        <a:t>15.5</a:t>
                      </a:r>
                      <a:r>
                        <a:rPr sz="2400" spc="-30" dirty="0">
                          <a:latin typeface="Arial MT"/>
                          <a:cs typeface="Arial MT"/>
                        </a:rPr>
                        <a:t> </a:t>
                      </a:r>
                      <a:r>
                        <a:rPr sz="2400" dirty="0">
                          <a:latin typeface="Arial MT"/>
                          <a:cs typeface="Arial MT"/>
                        </a:rPr>
                        <a:t>-</a:t>
                      </a:r>
                      <a:r>
                        <a:rPr sz="2400" spc="-30" dirty="0">
                          <a:latin typeface="Arial MT"/>
                          <a:cs typeface="Arial MT"/>
                        </a:rPr>
                        <a:t> </a:t>
                      </a:r>
                      <a:r>
                        <a:rPr sz="2400" spc="-20" dirty="0">
                          <a:latin typeface="Arial MT"/>
                          <a:cs typeface="Arial MT"/>
                        </a:rPr>
                        <a:t>20.5</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c>
                  <a:txBody>
                    <a:bodyPr/>
                    <a:lstStyle/>
                    <a:p>
                      <a:pPr marR="91440" algn="ctr">
                        <a:lnSpc>
                          <a:spcPts val="2720"/>
                        </a:lnSpc>
                      </a:pPr>
                      <a:r>
                        <a:rPr sz="2400" spc="-50" dirty="0">
                          <a:latin typeface="Arial MT"/>
                          <a:cs typeface="Arial MT"/>
                        </a:rPr>
                        <a:t>3</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c>
                  <a:txBody>
                    <a:bodyPr/>
                    <a:lstStyle/>
                    <a:p>
                      <a:pPr marL="43815" algn="ctr">
                        <a:lnSpc>
                          <a:spcPts val="2600"/>
                        </a:lnSpc>
                      </a:pPr>
                      <a:r>
                        <a:rPr sz="2400" spc="-25" dirty="0">
                          <a:latin typeface="Calibri"/>
                          <a:cs typeface="Calibri"/>
                        </a:rPr>
                        <a:t>18</a:t>
                      </a:r>
                      <a:endParaRPr sz="2400">
                        <a:latin typeface="Calibri"/>
                        <a:cs typeface="Calibri"/>
                      </a:endParaRPr>
                    </a:p>
                  </a:txBody>
                  <a:tcPr marL="0" marR="0" marT="0" marB="0">
                    <a:lnL w="12700">
                      <a:solidFill>
                        <a:srgbClr val="000000"/>
                      </a:solidFill>
                      <a:prstDash val="solid"/>
                    </a:lnL>
                    <a:lnR w="12700">
                      <a:solidFill>
                        <a:srgbClr val="000000"/>
                      </a:solidFill>
                      <a:prstDash val="solid"/>
                    </a:lnR>
                  </a:tcPr>
                </a:tc>
                <a:tc>
                  <a:txBody>
                    <a:bodyPr/>
                    <a:lstStyle/>
                    <a:p>
                      <a:pPr marL="164465" algn="ctr">
                        <a:lnSpc>
                          <a:spcPts val="2780"/>
                        </a:lnSpc>
                      </a:pPr>
                      <a:r>
                        <a:rPr sz="2400" spc="-25" dirty="0">
                          <a:latin typeface="Arial MT"/>
                          <a:cs typeface="Arial MT"/>
                        </a:rPr>
                        <a:t>54</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r>
              <a:tr h="365125">
                <a:tc>
                  <a:txBody>
                    <a:bodyPr/>
                    <a:lstStyle/>
                    <a:p>
                      <a:pPr marR="101600" algn="r">
                        <a:lnSpc>
                          <a:spcPts val="2695"/>
                        </a:lnSpc>
                      </a:pPr>
                      <a:r>
                        <a:rPr sz="2400" dirty="0">
                          <a:latin typeface="Arial MT"/>
                          <a:cs typeface="Arial MT"/>
                        </a:rPr>
                        <a:t>20.5</a:t>
                      </a:r>
                      <a:r>
                        <a:rPr sz="2400" spc="-30" dirty="0">
                          <a:latin typeface="Arial MT"/>
                          <a:cs typeface="Arial MT"/>
                        </a:rPr>
                        <a:t> </a:t>
                      </a:r>
                      <a:r>
                        <a:rPr sz="2400" dirty="0">
                          <a:latin typeface="Arial MT"/>
                          <a:cs typeface="Arial MT"/>
                        </a:rPr>
                        <a:t>-</a:t>
                      </a:r>
                      <a:r>
                        <a:rPr sz="2400" spc="-30" dirty="0">
                          <a:latin typeface="Arial MT"/>
                          <a:cs typeface="Arial MT"/>
                        </a:rPr>
                        <a:t> </a:t>
                      </a:r>
                      <a:r>
                        <a:rPr sz="2400" spc="-20" dirty="0">
                          <a:latin typeface="Arial MT"/>
                          <a:cs typeface="Arial MT"/>
                        </a:rPr>
                        <a:t>25.5</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c>
                  <a:txBody>
                    <a:bodyPr/>
                    <a:lstStyle/>
                    <a:p>
                      <a:pPr marR="91440" algn="ctr">
                        <a:lnSpc>
                          <a:spcPts val="2720"/>
                        </a:lnSpc>
                      </a:pPr>
                      <a:r>
                        <a:rPr sz="2400" spc="-50" dirty="0">
                          <a:latin typeface="Arial MT"/>
                          <a:cs typeface="Arial MT"/>
                        </a:rPr>
                        <a:t>5</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c>
                  <a:txBody>
                    <a:bodyPr/>
                    <a:lstStyle/>
                    <a:p>
                      <a:pPr marL="43815" algn="ctr">
                        <a:lnSpc>
                          <a:spcPts val="2600"/>
                        </a:lnSpc>
                      </a:pPr>
                      <a:r>
                        <a:rPr sz="2400" spc="-25" dirty="0">
                          <a:latin typeface="Calibri"/>
                          <a:cs typeface="Calibri"/>
                        </a:rPr>
                        <a:t>23</a:t>
                      </a:r>
                      <a:endParaRPr sz="2400">
                        <a:latin typeface="Calibri"/>
                        <a:cs typeface="Calibri"/>
                      </a:endParaRPr>
                    </a:p>
                  </a:txBody>
                  <a:tcPr marL="0" marR="0" marT="0" marB="0">
                    <a:lnL w="12700">
                      <a:solidFill>
                        <a:srgbClr val="000000"/>
                      </a:solidFill>
                      <a:prstDash val="solid"/>
                    </a:lnL>
                    <a:lnR w="12700">
                      <a:solidFill>
                        <a:srgbClr val="000000"/>
                      </a:solidFill>
                      <a:prstDash val="solid"/>
                    </a:lnR>
                  </a:tcPr>
                </a:tc>
                <a:tc>
                  <a:txBody>
                    <a:bodyPr/>
                    <a:lstStyle/>
                    <a:p>
                      <a:pPr marL="18415" algn="ctr">
                        <a:lnSpc>
                          <a:spcPts val="2780"/>
                        </a:lnSpc>
                      </a:pPr>
                      <a:r>
                        <a:rPr sz="2400" spc="-25" dirty="0">
                          <a:latin typeface="Arial MT"/>
                          <a:cs typeface="Arial MT"/>
                        </a:rPr>
                        <a:t>115</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r>
              <a:tr h="365760">
                <a:tc>
                  <a:txBody>
                    <a:bodyPr/>
                    <a:lstStyle/>
                    <a:p>
                      <a:pPr marR="101600" algn="r">
                        <a:lnSpc>
                          <a:spcPts val="2695"/>
                        </a:lnSpc>
                      </a:pPr>
                      <a:r>
                        <a:rPr sz="2400" dirty="0">
                          <a:latin typeface="Arial MT"/>
                          <a:cs typeface="Arial MT"/>
                        </a:rPr>
                        <a:t>25.5</a:t>
                      </a:r>
                      <a:r>
                        <a:rPr sz="2400" spc="-15" dirty="0">
                          <a:latin typeface="Arial MT"/>
                          <a:cs typeface="Arial MT"/>
                        </a:rPr>
                        <a:t> </a:t>
                      </a:r>
                      <a:r>
                        <a:rPr sz="2400" dirty="0">
                          <a:latin typeface="Arial MT"/>
                          <a:cs typeface="Arial MT"/>
                        </a:rPr>
                        <a:t>-</a:t>
                      </a:r>
                      <a:r>
                        <a:rPr sz="2400" spc="-25" dirty="0">
                          <a:latin typeface="Arial MT"/>
                          <a:cs typeface="Arial MT"/>
                        </a:rPr>
                        <a:t> </a:t>
                      </a:r>
                      <a:r>
                        <a:rPr sz="2400" spc="-20" dirty="0">
                          <a:latin typeface="Arial MT"/>
                          <a:cs typeface="Arial MT"/>
                        </a:rPr>
                        <a:t>30.5</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c>
                  <a:txBody>
                    <a:bodyPr/>
                    <a:lstStyle/>
                    <a:p>
                      <a:pPr marR="91440" algn="ctr">
                        <a:lnSpc>
                          <a:spcPts val="2725"/>
                        </a:lnSpc>
                      </a:pPr>
                      <a:r>
                        <a:rPr sz="2400" spc="-50" dirty="0">
                          <a:latin typeface="Arial MT"/>
                          <a:cs typeface="Arial MT"/>
                        </a:rPr>
                        <a:t>4</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c>
                  <a:txBody>
                    <a:bodyPr/>
                    <a:lstStyle/>
                    <a:p>
                      <a:pPr marL="43815" algn="ctr">
                        <a:lnSpc>
                          <a:spcPts val="2600"/>
                        </a:lnSpc>
                      </a:pPr>
                      <a:r>
                        <a:rPr sz="2400" spc="-25" dirty="0">
                          <a:latin typeface="Calibri"/>
                          <a:cs typeface="Calibri"/>
                        </a:rPr>
                        <a:t>28</a:t>
                      </a:r>
                      <a:endParaRPr sz="2400">
                        <a:latin typeface="Calibri"/>
                        <a:cs typeface="Calibri"/>
                      </a:endParaRPr>
                    </a:p>
                  </a:txBody>
                  <a:tcPr marL="0" marR="0" marT="0" marB="0">
                    <a:lnL w="12700">
                      <a:solidFill>
                        <a:srgbClr val="000000"/>
                      </a:solidFill>
                      <a:prstDash val="solid"/>
                    </a:lnL>
                    <a:lnR w="12700">
                      <a:solidFill>
                        <a:srgbClr val="000000"/>
                      </a:solidFill>
                      <a:prstDash val="solid"/>
                    </a:lnR>
                  </a:tcPr>
                </a:tc>
                <a:tc>
                  <a:txBody>
                    <a:bodyPr/>
                    <a:lstStyle/>
                    <a:p>
                      <a:pPr marL="19050" algn="ctr">
                        <a:lnSpc>
                          <a:spcPts val="2780"/>
                        </a:lnSpc>
                      </a:pPr>
                      <a:r>
                        <a:rPr sz="2400" spc="-25" dirty="0">
                          <a:latin typeface="Arial MT"/>
                          <a:cs typeface="Arial MT"/>
                        </a:rPr>
                        <a:t>112</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r>
              <a:tr h="365760">
                <a:tc>
                  <a:txBody>
                    <a:bodyPr/>
                    <a:lstStyle/>
                    <a:p>
                      <a:pPr marR="101600" algn="r">
                        <a:lnSpc>
                          <a:spcPts val="2695"/>
                        </a:lnSpc>
                      </a:pPr>
                      <a:r>
                        <a:rPr sz="2400" dirty="0">
                          <a:latin typeface="Arial MT"/>
                          <a:cs typeface="Arial MT"/>
                        </a:rPr>
                        <a:t>30.5</a:t>
                      </a:r>
                      <a:r>
                        <a:rPr sz="2400" spc="-30" dirty="0">
                          <a:latin typeface="Arial MT"/>
                          <a:cs typeface="Arial MT"/>
                        </a:rPr>
                        <a:t> </a:t>
                      </a:r>
                      <a:r>
                        <a:rPr sz="2400" dirty="0">
                          <a:latin typeface="Arial MT"/>
                          <a:cs typeface="Arial MT"/>
                        </a:rPr>
                        <a:t>-</a:t>
                      </a:r>
                      <a:r>
                        <a:rPr sz="2400" spc="-30" dirty="0">
                          <a:latin typeface="Arial MT"/>
                          <a:cs typeface="Arial MT"/>
                        </a:rPr>
                        <a:t> </a:t>
                      </a:r>
                      <a:r>
                        <a:rPr sz="2400" spc="-20" dirty="0">
                          <a:latin typeface="Arial MT"/>
                          <a:cs typeface="Arial MT"/>
                        </a:rPr>
                        <a:t>35.5</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c>
                  <a:txBody>
                    <a:bodyPr/>
                    <a:lstStyle/>
                    <a:p>
                      <a:pPr marR="91440" algn="ctr">
                        <a:lnSpc>
                          <a:spcPts val="2720"/>
                        </a:lnSpc>
                      </a:pPr>
                      <a:r>
                        <a:rPr sz="2400" spc="-50" dirty="0">
                          <a:latin typeface="Arial MT"/>
                          <a:cs typeface="Arial MT"/>
                        </a:rPr>
                        <a:t>3</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c>
                  <a:txBody>
                    <a:bodyPr/>
                    <a:lstStyle/>
                    <a:p>
                      <a:pPr marL="43815" algn="ctr">
                        <a:lnSpc>
                          <a:spcPts val="2600"/>
                        </a:lnSpc>
                      </a:pPr>
                      <a:r>
                        <a:rPr sz="2400" spc="-25" dirty="0">
                          <a:latin typeface="Calibri"/>
                          <a:cs typeface="Calibri"/>
                        </a:rPr>
                        <a:t>33</a:t>
                      </a:r>
                      <a:endParaRPr sz="2400">
                        <a:latin typeface="Calibri"/>
                        <a:cs typeface="Calibri"/>
                      </a:endParaRPr>
                    </a:p>
                  </a:txBody>
                  <a:tcPr marL="0" marR="0" marT="0" marB="0">
                    <a:lnL w="12700">
                      <a:solidFill>
                        <a:srgbClr val="000000"/>
                      </a:solidFill>
                      <a:prstDash val="solid"/>
                    </a:lnL>
                    <a:lnR w="12700">
                      <a:solidFill>
                        <a:srgbClr val="000000"/>
                      </a:solidFill>
                      <a:prstDash val="solid"/>
                    </a:lnR>
                  </a:tcPr>
                </a:tc>
                <a:tc>
                  <a:txBody>
                    <a:bodyPr/>
                    <a:lstStyle/>
                    <a:p>
                      <a:pPr marL="164465" algn="ctr">
                        <a:lnSpc>
                          <a:spcPts val="2780"/>
                        </a:lnSpc>
                      </a:pPr>
                      <a:r>
                        <a:rPr sz="2400" spc="-25" dirty="0">
                          <a:latin typeface="Arial MT"/>
                          <a:cs typeface="Arial MT"/>
                        </a:rPr>
                        <a:t>99</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r>
              <a:tr h="364490">
                <a:tc>
                  <a:txBody>
                    <a:bodyPr/>
                    <a:lstStyle/>
                    <a:p>
                      <a:pPr marR="101600" algn="r">
                        <a:lnSpc>
                          <a:spcPts val="2695"/>
                        </a:lnSpc>
                      </a:pPr>
                      <a:r>
                        <a:rPr sz="2400" dirty="0">
                          <a:latin typeface="Arial MT"/>
                          <a:cs typeface="Arial MT"/>
                        </a:rPr>
                        <a:t>35.5</a:t>
                      </a:r>
                      <a:r>
                        <a:rPr sz="2400" spc="-30" dirty="0">
                          <a:latin typeface="Arial MT"/>
                          <a:cs typeface="Arial MT"/>
                        </a:rPr>
                        <a:t> </a:t>
                      </a:r>
                      <a:r>
                        <a:rPr sz="2400" dirty="0">
                          <a:latin typeface="Arial MT"/>
                          <a:cs typeface="Arial MT"/>
                        </a:rPr>
                        <a:t>-</a:t>
                      </a:r>
                      <a:r>
                        <a:rPr sz="2400" spc="-30" dirty="0">
                          <a:latin typeface="Arial MT"/>
                          <a:cs typeface="Arial MT"/>
                        </a:rPr>
                        <a:t> </a:t>
                      </a:r>
                      <a:r>
                        <a:rPr sz="2400" spc="-20" dirty="0">
                          <a:latin typeface="Arial MT"/>
                          <a:cs typeface="Arial MT"/>
                        </a:rPr>
                        <a:t>40.5</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c>
                  <a:txBody>
                    <a:bodyPr/>
                    <a:lstStyle/>
                    <a:p>
                      <a:pPr marR="91440" algn="ctr">
                        <a:lnSpc>
                          <a:spcPts val="2720"/>
                        </a:lnSpc>
                      </a:pPr>
                      <a:r>
                        <a:rPr sz="2400" spc="-50" dirty="0">
                          <a:latin typeface="Arial MT"/>
                          <a:cs typeface="Arial MT"/>
                        </a:rPr>
                        <a:t>2</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c>
                  <a:txBody>
                    <a:bodyPr/>
                    <a:lstStyle/>
                    <a:p>
                      <a:pPr marL="43815" algn="ctr">
                        <a:lnSpc>
                          <a:spcPts val="2600"/>
                        </a:lnSpc>
                      </a:pPr>
                      <a:r>
                        <a:rPr sz="2400" spc="-25" dirty="0">
                          <a:latin typeface="Calibri"/>
                          <a:cs typeface="Calibri"/>
                        </a:rPr>
                        <a:t>38</a:t>
                      </a:r>
                      <a:endParaRPr sz="2400">
                        <a:latin typeface="Calibri"/>
                        <a:cs typeface="Calibri"/>
                      </a:endParaRPr>
                    </a:p>
                  </a:txBody>
                  <a:tcPr marL="0" marR="0" marT="0" marB="0">
                    <a:lnL w="12700">
                      <a:solidFill>
                        <a:srgbClr val="000000"/>
                      </a:solidFill>
                      <a:prstDash val="solid"/>
                    </a:lnL>
                    <a:lnR w="12700">
                      <a:solidFill>
                        <a:srgbClr val="000000"/>
                      </a:solidFill>
                      <a:prstDash val="solid"/>
                    </a:lnR>
                  </a:tcPr>
                </a:tc>
                <a:tc>
                  <a:txBody>
                    <a:bodyPr/>
                    <a:lstStyle/>
                    <a:p>
                      <a:pPr marL="164465" algn="ctr">
                        <a:lnSpc>
                          <a:spcPts val="2775"/>
                        </a:lnSpc>
                      </a:pPr>
                      <a:r>
                        <a:rPr sz="2400" spc="-25" dirty="0">
                          <a:latin typeface="Arial MT"/>
                          <a:cs typeface="Arial MT"/>
                        </a:rPr>
                        <a:t>76</a:t>
                      </a:r>
                      <a:endParaRPr sz="2400">
                        <a:latin typeface="Arial MT"/>
                        <a:cs typeface="Arial MT"/>
                      </a:endParaRPr>
                    </a:p>
                  </a:txBody>
                  <a:tcPr marL="0" marR="0" marT="0" marB="0">
                    <a:lnL w="12700">
                      <a:solidFill>
                        <a:srgbClr val="000000"/>
                      </a:solidFill>
                      <a:prstDash val="solid"/>
                    </a:lnL>
                    <a:lnR w="12700">
                      <a:solidFill>
                        <a:srgbClr val="000000"/>
                      </a:solidFill>
                      <a:prstDash val="solid"/>
                    </a:lnR>
                  </a:tcPr>
                </a:tc>
              </a:tr>
              <a:tr h="501650">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473075">
                        <a:lnSpc>
                          <a:spcPct val="100000"/>
                        </a:lnSpc>
                        <a:spcBef>
                          <a:spcPts val="50"/>
                        </a:spcBef>
                      </a:pPr>
                      <a:r>
                        <a:rPr sz="2400" dirty="0">
                          <a:latin typeface="Symbol"/>
                          <a:cs typeface="Symbol"/>
                        </a:rPr>
                        <a:t></a:t>
                      </a:r>
                      <a:r>
                        <a:rPr sz="2400" i="1" dirty="0">
                          <a:latin typeface="Times New Roman"/>
                          <a:cs typeface="Times New Roman"/>
                        </a:rPr>
                        <a:t>f</a:t>
                      </a:r>
                      <a:r>
                        <a:rPr sz="2400" i="1" spc="55" dirty="0">
                          <a:latin typeface="Times New Roman"/>
                          <a:cs typeface="Times New Roman"/>
                        </a:rPr>
                        <a:t> </a:t>
                      </a:r>
                      <a:r>
                        <a:rPr sz="2400" dirty="0">
                          <a:latin typeface="Arial MT"/>
                          <a:cs typeface="Arial MT"/>
                        </a:rPr>
                        <a:t>=</a:t>
                      </a:r>
                      <a:r>
                        <a:rPr sz="2400" spc="-10" dirty="0">
                          <a:latin typeface="Arial MT"/>
                          <a:cs typeface="Arial MT"/>
                        </a:rPr>
                        <a:t> </a:t>
                      </a:r>
                      <a:r>
                        <a:rPr sz="2400" spc="-25" dirty="0">
                          <a:latin typeface="Arial MT"/>
                          <a:cs typeface="Arial MT"/>
                        </a:rPr>
                        <a:t>20</a:t>
                      </a:r>
                      <a:endParaRPr sz="2400">
                        <a:latin typeface="Arial MT"/>
                        <a:cs typeface="Arial MT"/>
                      </a:endParaRPr>
                    </a:p>
                  </a:txBody>
                  <a:tcPr marL="0" marR="0" marT="635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119380">
                        <a:lnSpc>
                          <a:spcPct val="100000"/>
                        </a:lnSpc>
                        <a:spcBef>
                          <a:spcPts val="50"/>
                        </a:spcBef>
                      </a:pPr>
                      <a:r>
                        <a:rPr sz="2400" dirty="0">
                          <a:latin typeface="Symbol"/>
                          <a:cs typeface="Symbol"/>
                        </a:rPr>
                        <a:t></a:t>
                      </a:r>
                      <a:r>
                        <a:rPr sz="2400" spc="50" dirty="0">
                          <a:latin typeface="Times New Roman"/>
                          <a:cs typeface="Times New Roman"/>
                        </a:rPr>
                        <a:t> </a:t>
                      </a:r>
                      <a:r>
                        <a:rPr sz="2400" i="1" dirty="0">
                          <a:latin typeface="Times New Roman"/>
                          <a:cs typeface="Times New Roman"/>
                        </a:rPr>
                        <a:t>f</a:t>
                      </a:r>
                      <a:r>
                        <a:rPr sz="2400" i="1" spc="-15" dirty="0">
                          <a:latin typeface="Times New Roman"/>
                          <a:cs typeface="Times New Roman"/>
                        </a:rPr>
                        <a:t> </a:t>
                      </a:r>
                      <a:r>
                        <a:rPr sz="2400" dirty="0">
                          <a:latin typeface="Times New Roman"/>
                          <a:cs typeface="Times New Roman"/>
                        </a:rPr>
                        <a:t>·</a:t>
                      </a:r>
                      <a:r>
                        <a:rPr sz="2400" i="1" dirty="0">
                          <a:latin typeface="Times New Roman"/>
                          <a:cs typeface="Times New Roman"/>
                        </a:rPr>
                        <a:t>X</a:t>
                      </a:r>
                      <a:r>
                        <a:rPr sz="2400" baseline="-20833" dirty="0">
                          <a:latin typeface="Times New Roman"/>
                          <a:cs typeface="Times New Roman"/>
                        </a:rPr>
                        <a:t>m</a:t>
                      </a:r>
                      <a:r>
                        <a:rPr sz="2400" spc="382" baseline="-20833" dirty="0">
                          <a:latin typeface="Times New Roman"/>
                          <a:cs typeface="Times New Roman"/>
                        </a:rPr>
                        <a:t> </a:t>
                      </a:r>
                      <a:r>
                        <a:rPr sz="2400" dirty="0">
                          <a:latin typeface="Arial MT"/>
                          <a:cs typeface="Arial MT"/>
                        </a:rPr>
                        <a:t>=</a:t>
                      </a:r>
                      <a:r>
                        <a:rPr sz="2400" spc="-10" dirty="0">
                          <a:latin typeface="Arial MT"/>
                          <a:cs typeface="Arial MT"/>
                        </a:rPr>
                        <a:t> </a:t>
                      </a:r>
                      <a:r>
                        <a:rPr sz="2400" spc="-25" dirty="0">
                          <a:latin typeface="Arial MT"/>
                          <a:cs typeface="Arial MT"/>
                        </a:rPr>
                        <a:t>490</a:t>
                      </a:r>
                      <a:endParaRPr sz="2400">
                        <a:latin typeface="Arial MT"/>
                        <a:cs typeface="Arial MT"/>
                      </a:endParaRPr>
                    </a:p>
                  </a:txBody>
                  <a:tcPr marL="0" marR="0" marT="6350" marB="0">
                    <a:lnL w="12700">
                      <a:solidFill>
                        <a:srgbClr val="000000"/>
                      </a:solidFill>
                      <a:prstDash val="solid"/>
                    </a:lnL>
                    <a:lnR w="12700">
                      <a:solidFill>
                        <a:srgbClr val="000000"/>
                      </a:solidFill>
                      <a:prstDash val="solid"/>
                    </a:lnR>
                    <a:lnB w="12700">
                      <a:solidFill>
                        <a:srgbClr val="000000"/>
                      </a:solidFill>
                      <a:prstDash val="solid"/>
                    </a:lnB>
                  </a:tcPr>
                </a:tc>
              </a:tr>
            </a:tbl>
          </a:graphicData>
        </a:graphic>
      </p:graphicFrame>
      <p:sp>
        <p:nvSpPr>
          <p:cNvPr id="4" name="object 4"/>
          <p:cNvSpPr/>
          <p:nvPr/>
        </p:nvSpPr>
        <p:spPr>
          <a:xfrm>
            <a:off x="4267200" y="4618101"/>
            <a:ext cx="1066800" cy="1905"/>
          </a:xfrm>
          <a:custGeom>
            <a:avLst/>
            <a:gdLst/>
            <a:ahLst/>
            <a:cxnLst/>
            <a:rect l="l" t="t" r="r" b="b"/>
            <a:pathLst>
              <a:path w="1066800" h="1904">
                <a:moveTo>
                  <a:pt x="0" y="0"/>
                </a:moveTo>
                <a:lnTo>
                  <a:pt x="1066800" y="1524"/>
                </a:lnTo>
              </a:path>
            </a:pathLst>
          </a:custGeom>
          <a:ln w="9525">
            <a:solidFill>
              <a:srgbClr val="000000"/>
            </a:solidFill>
          </a:ln>
        </p:spPr>
        <p:txBody>
          <a:bodyPr wrap="square" lIns="0" tIns="0" rIns="0" bIns="0" rtlCol="0"/>
          <a:lstStyle/>
          <a:p>
            <a:endParaRPr/>
          </a:p>
        </p:txBody>
      </p:sp>
      <p:sp>
        <p:nvSpPr>
          <p:cNvPr id="5" name="object 5"/>
          <p:cNvSpPr txBox="1"/>
          <p:nvPr/>
        </p:nvSpPr>
        <p:spPr>
          <a:xfrm>
            <a:off x="5981191" y="6426504"/>
            <a:ext cx="229870" cy="208915"/>
          </a:xfrm>
          <a:prstGeom prst="rect">
            <a:avLst/>
          </a:prstGeom>
        </p:spPr>
        <p:txBody>
          <a:bodyPr vert="horz" wrap="square" lIns="0" tIns="12700" rIns="0" bIns="0" rtlCol="0">
            <a:spAutoFit/>
          </a:bodyPr>
          <a:lstStyle/>
          <a:p>
            <a:pPr marL="12700">
              <a:lnSpc>
                <a:spcPct val="100000"/>
              </a:lnSpc>
              <a:spcBef>
                <a:spcPts val="100"/>
              </a:spcBef>
            </a:pPr>
            <a:r>
              <a:rPr sz="1200" spc="-25" dirty="0">
                <a:latin typeface="Arial Black"/>
                <a:cs typeface="Arial Black"/>
              </a:rPr>
              <a:t>11</a:t>
            </a:r>
            <a:endParaRPr sz="1200">
              <a:latin typeface="Arial Black"/>
              <a:cs typeface="Arial Black"/>
            </a:endParaRPr>
          </a:p>
        </p:txBody>
      </p:sp>
      <p:sp>
        <p:nvSpPr>
          <p:cNvPr id="6" name="object 6"/>
          <p:cNvSpPr/>
          <p:nvPr/>
        </p:nvSpPr>
        <p:spPr>
          <a:xfrm>
            <a:off x="7902575" y="4618101"/>
            <a:ext cx="1646555" cy="1905"/>
          </a:xfrm>
          <a:custGeom>
            <a:avLst/>
            <a:gdLst/>
            <a:ahLst/>
            <a:cxnLst/>
            <a:rect l="l" t="t" r="r" b="b"/>
            <a:pathLst>
              <a:path w="1646554" h="1904">
                <a:moveTo>
                  <a:pt x="0" y="0"/>
                </a:moveTo>
                <a:lnTo>
                  <a:pt x="1646301" y="1524"/>
                </a:lnTo>
              </a:path>
            </a:pathLst>
          </a:custGeom>
          <a:ln w="9525">
            <a:solidFill>
              <a:srgbClr val="000000"/>
            </a:solidFill>
          </a:ln>
        </p:spPr>
        <p:txBody>
          <a:bodyPr wrap="square" lIns="0" tIns="0" rIns="0" bIns="0" rtlCol="0"/>
          <a:lstStyle/>
          <a:p>
            <a:endParaRPr/>
          </a:p>
        </p:txBody>
      </p:sp>
      <p:sp>
        <p:nvSpPr>
          <p:cNvPr id="7" name="object 7"/>
          <p:cNvSpPr/>
          <p:nvPr/>
        </p:nvSpPr>
        <p:spPr>
          <a:xfrm>
            <a:off x="2336360" y="5626097"/>
            <a:ext cx="158115" cy="0"/>
          </a:xfrm>
          <a:custGeom>
            <a:avLst/>
            <a:gdLst/>
            <a:ahLst/>
            <a:cxnLst/>
            <a:rect l="l" t="t" r="r" b="b"/>
            <a:pathLst>
              <a:path w="158114">
                <a:moveTo>
                  <a:pt x="0" y="0"/>
                </a:moveTo>
                <a:lnTo>
                  <a:pt x="157713" y="0"/>
                </a:lnTo>
              </a:path>
            </a:pathLst>
          </a:custGeom>
          <a:ln w="13053">
            <a:solidFill>
              <a:srgbClr val="000000"/>
            </a:solidFill>
          </a:ln>
        </p:spPr>
        <p:txBody>
          <a:bodyPr wrap="square" lIns="0" tIns="0" rIns="0" bIns="0" rtlCol="0"/>
          <a:lstStyle/>
          <a:p>
            <a:endParaRPr/>
          </a:p>
        </p:txBody>
      </p:sp>
      <p:sp>
        <p:nvSpPr>
          <p:cNvPr id="8" name="object 8"/>
          <p:cNvSpPr/>
          <p:nvPr/>
        </p:nvSpPr>
        <p:spPr>
          <a:xfrm>
            <a:off x="2848318" y="5812289"/>
            <a:ext cx="1205865" cy="0"/>
          </a:xfrm>
          <a:custGeom>
            <a:avLst/>
            <a:gdLst/>
            <a:ahLst/>
            <a:cxnLst/>
            <a:rect l="l" t="t" r="r" b="b"/>
            <a:pathLst>
              <a:path w="1205864">
                <a:moveTo>
                  <a:pt x="0" y="0"/>
                </a:moveTo>
                <a:lnTo>
                  <a:pt x="1205837" y="0"/>
                </a:lnTo>
              </a:path>
            </a:pathLst>
          </a:custGeom>
          <a:ln w="13053">
            <a:solidFill>
              <a:srgbClr val="000000"/>
            </a:solidFill>
          </a:ln>
        </p:spPr>
        <p:txBody>
          <a:bodyPr wrap="square" lIns="0" tIns="0" rIns="0" bIns="0" rtlCol="0"/>
          <a:lstStyle/>
          <a:p>
            <a:endParaRPr/>
          </a:p>
        </p:txBody>
      </p:sp>
      <p:sp>
        <p:nvSpPr>
          <p:cNvPr id="9" name="object 9"/>
          <p:cNvSpPr/>
          <p:nvPr/>
        </p:nvSpPr>
        <p:spPr>
          <a:xfrm>
            <a:off x="4388677" y="5812289"/>
            <a:ext cx="506095" cy="0"/>
          </a:xfrm>
          <a:custGeom>
            <a:avLst/>
            <a:gdLst/>
            <a:ahLst/>
            <a:cxnLst/>
            <a:rect l="l" t="t" r="r" b="b"/>
            <a:pathLst>
              <a:path w="506095">
                <a:moveTo>
                  <a:pt x="0" y="0"/>
                </a:moveTo>
                <a:lnTo>
                  <a:pt x="505614" y="0"/>
                </a:lnTo>
              </a:path>
            </a:pathLst>
          </a:custGeom>
          <a:ln w="13053">
            <a:solidFill>
              <a:srgbClr val="000000"/>
            </a:solidFill>
          </a:ln>
        </p:spPr>
        <p:txBody>
          <a:bodyPr wrap="square" lIns="0" tIns="0" rIns="0" bIns="0" rtlCol="0"/>
          <a:lstStyle/>
          <a:p>
            <a:endParaRPr/>
          </a:p>
        </p:txBody>
      </p:sp>
      <p:sp>
        <p:nvSpPr>
          <p:cNvPr id="10" name="object 10"/>
          <p:cNvSpPr txBox="1"/>
          <p:nvPr/>
        </p:nvSpPr>
        <p:spPr>
          <a:xfrm>
            <a:off x="4099185" y="5361527"/>
            <a:ext cx="1094740" cy="407034"/>
          </a:xfrm>
          <a:prstGeom prst="rect">
            <a:avLst/>
          </a:prstGeom>
        </p:spPr>
        <p:txBody>
          <a:bodyPr vert="horz" wrap="square" lIns="0" tIns="12700" rIns="0" bIns="0" rtlCol="0">
            <a:spAutoFit/>
          </a:bodyPr>
          <a:lstStyle/>
          <a:p>
            <a:pPr marL="38100">
              <a:lnSpc>
                <a:spcPct val="100000"/>
              </a:lnSpc>
              <a:spcBef>
                <a:spcPts val="100"/>
              </a:spcBef>
            </a:pPr>
            <a:r>
              <a:rPr sz="3750" baseline="-34444" dirty="0">
                <a:latin typeface="Symbol"/>
                <a:cs typeface="Symbol"/>
              </a:rPr>
              <a:t></a:t>
            </a:r>
            <a:r>
              <a:rPr sz="3750" spc="195" baseline="-34444" dirty="0">
                <a:latin typeface="Times New Roman"/>
                <a:cs typeface="Times New Roman"/>
              </a:rPr>
              <a:t> </a:t>
            </a:r>
            <a:r>
              <a:rPr sz="2500" dirty="0">
                <a:latin typeface="Times New Roman"/>
                <a:cs typeface="Times New Roman"/>
              </a:rPr>
              <a:t>490</a:t>
            </a:r>
            <a:r>
              <a:rPr sz="2500" spc="80" dirty="0">
                <a:latin typeface="Times New Roman"/>
                <a:cs typeface="Times New Roman"/>
              </a:rPr>
              <a:t> </a:t>
            </a:r>
            <a:r>
              <a:rPr sz="3750" spc="-75" baseline="-34444" dirty="0">
                <a:latin typeface="Symbol"/>
                <a:cs typeface="Symbol"/>
              </a:rPr>
              <a:t></a:t>
            </a:r>
            <a:endParaRPr sz="3750" baseline="-34444">
              <a:latin typeface="Symbol"/>
              <a:cs typeface="Symbol"/>
            </a:endParaRPr>
          </a:p>
        </p:txBody>
      </p:sp>
      <p:sp>
        <p:nvSpPr>
          <p:cNvPr id="11" name="object 11"/>
          <p:cNvSpPr txBox="1"/>
          <p:nvPr/>
        </p:nvSpPr>
        <p:spPr>
          <a:xfrm>
            <a:off x="5236426" y="5586982"/>
            <a:ext cx="1417955" cy="371475"/>
          </a:xfrm>
          <a:prstGeom prst="rect">
            <a:avLst/>
          </a:prstGeom>
          <a:ln w="15899">
            <a:solidFill>
              <a:srgbClr val="000000"/>
            </a:solidFill>
          </a:ln>
        </p:spPr>
        <p:txBody>
          <a:bodyPr vert="horz" wrap="square" lIns="0" tIns="0" rIns="0" bIns="0" rtlCol="0">
            <a:spAutoFit/>
          </a:bodyPr>
          <a:lstStyle/>
          <a:p>
            <a:pPr marL="55880">
              <a:lnSpc>
                <a:spcPts val="2900"/>
              </a:lnSpc>
            </a:pPr>
            <a:r>
              <a:rPr sz="2500" dirty="0">
                <a:latin typeface="Times New Roman"/>
                <a:cs typeface="Times New Roman"/>
              </a:rPr>
              <a:t>24.5</a:t>
            </a:r>
            <a:r>
              <a:rPr sz="2500" spc="-20" dirty="0">
                <a:latin typeface="Times New Roman"/>
                <a:cs typeface="Times New Roman"/>
              </a:rPr>
              <a:t> miles</a:t>
            </a:r>
            <a:endParaRPr sz="2500">
              <a:latin typeface="Times New Roman"/>
              <a:cs typeface="Times New Roman"/>
            </a:endParaRPr>
          </a:p>
        </p:txBody>
      </p:sp>
      <p:sp>
        <p:nvSpPr>
          <p:cNvPr id="12" name="object 12"/>
          <p:cNvSpPr txBox="1"/>
          <p:nvPr/>
        </p:nvSpPr>
        <p:spPr>
          <a:xfrm>
            <a:off x="4476473" y="5809669"/>
            <a:ext cx="340995" cy="407034"/>
          </a:xfrm>
          <a:prstGeom prst="rect">
            <a:avLst/>
          </a:prstGeom>
        </p:spPr>
        <p:txBody>
          <a:bodyPr vert="horz" wrap="square" lIns="0" tIns="12700" rIns="0" bIns="0" rtlCol="0">
            <a:spAutoFit/>
          </a:bodyPr>
          <a:lstStyle/>
          <a:p>
            <a:pPr marL="12700">
              <a:lnSpc>
                <a:spcPct val="100000"/>
              </a:lnSpc>
              <a:spcBef>
                <a:spcPts val="100"/>
              </a:spcBef>
            </a:pPr>
            <a:r>
              <a:rPr sz="2500" spc="-25" dirty="0">
                <a:latin typeface="Times New Roman"/>
                <a:cs typeface="Times New Roman"/>
              </a:rPr>
              <a:t>20</a:t>
            </a:r>
            <a:endParaRPr sz="2500">
              <a:latin typeface="Times New Roman"/>
              <a:cs typeface="Times New Roman"/>
            </a:endParaRPr>
          </a:p>
        </p:txBody>
      </p:sp>
      <p:sp>
        <p:nvSpPr>
          <p:cNvPr id="13" name="object 13"/>
          <p:cNvSpPr txBox="1"/>
          <p:nvPr/>
        </p:nvSpPr>
        <p:spPr>
          <a:xfrm>
            <a:off x="2244201" y="5165799"/>
            <a:ext cx="1802764" cy="597535"/>
          </a:xfrm>
          <a:prstGeom prst="rect">
            <a:avLst/>
          </a:prstGeom>
        </p:spPr>
        <p:txBody>
          <a:bodyPr vert="horz" wrap="square" lIns="0" tIns="13335" rIns="0" bIns="0" rtlCol="0">
            <a:spAutoFit/>
          </a:bodyPr>
          <a:lstStyle/>
          <a:p>
            <a:pPr marL="38100">
              <a:lnSpc>
                <a:spcPct val="100000"/>
              </a:lnSpc>
              <a:spcBef>
                <a:spcPts val="105"/>
              </a:spcBef>
            </a:pPr>
            <a:r>
              <a:rPr sz="3750" i="1" baseline="-41111" dirty="0">
                <a:latin typeface="Times New Roman"/>
                <a:cs typeface="Times New Roman"/>
              </a:rPr>
              <a:t>X</a:t>
            </a:r>
            <a:r>
              <a:rPr sz="3750" i="1" spc="465" baseline="-41111" dirty="0">
                <a:latin typeface="Times New Roman"/>
                <a:cs typeface="Times New Roman"/>
              </a:rPr>
              <a:t> </a:t>
            </a:r>
            <a:r>
              <a:rPr sz="3750" baseline="-41111" dirty="0">
                <a:latin typeface="Symbol"/>
                <a:cs typeface="Symbol"/>
              </a:rPr>
              <a:t></a:t>
            </a:r>
            <a:r>
              <a:rPr sz="3750" spc="165" baseline="-41111" dirty="0">
                <a:latin typeface="Times New Roman"/>
                <a:cs typeface="Times New Roman"/>
              </a:rPr>
              <a:t> </a:t>
            </a:r>
            <a:r>
              <a:rPr sz="5625" spc="75" baseline="-8888" dirty="0">
                <a:latin typeface="Symbol"/>
                <a:cs typeface="Symbol"/>
              </a:rPr>
              <a:t></a:t>
            </a:r>
            <a:r>
              <a:rPr sz="5625" spc="-322" baseline="-8888" dirty="0">
                <a:latin typeface="Times New Roman"/>
                <a:cs typeface="Times New Roman"/>
              </a:rPr>
              <a:t> </a:t>
            </a:r>
            <a:r>
              <a:rPr sz="2500" i="1" dirty="0">
                <a:latin typeface="Times New Roman"/>
                <a:cs typeface="Times New Roman"/>
              </a:rPr>
              <a:t>f</a:t>
            </a:r>
            <a:r>
              <a:rPr sz="2500" i="1" spc="235" dirty="0">
                <a:latin typeface="Times New Roman"/>
                <a:cs typeface="Times New Roman"/>
              </a:rPr>
              <a:t> </a:t>
            </a:r>
            <a:r>
              <a:rPr sz="2500" dirty="0">
                <a:latin typeface="Symbol"/>
                <a:cs typeface="Symbol"/>
              </a:rPr>
              <a:t></a:t>
            </a:r>
            <a:r>
              <a:rPr sz="2500" spc="-135" dirty="0">
                <a:latin typeface="Times New Roman"/>
                <a:cs typeface="Times New Roman"/>
              </a:rPr>
              <a:t> </a:t>
            </a:r>
            <a:r>
              <a:rPr sz="2500" i="1" spc="110" dirty="0">
                <a:latin typeface="Times New Roman"/>
                <a:cs typeface="Times New Roman"/>
              </a:rPr>
              <a:t>X</a:t>
            </a:r>
            <a:r>
              <a:rPr sz="2175" i="1" spc="165" baseline="-24904" dirty="0">
                <a:latin typeface="Times New Roman"/>
                <a:cs typeface="Times New Roman"/>
              </a:rPr>
              <a:t>m</a:t>
            </a:r>
            <a:endParaRPr sz="2175" baseline="-24904">
              <a:latin typeface="Times New Roman"/>
              <a:cs typeface="Times New Roman"/>
            </a:endParaRPr>
          </a:p>
        </p:txBody>
      </p:sp>
      <p:sp>
        <p:nvSpPr>
          <p:cNvPr id="14" name="object 14"/>
          <p:cNvSpPr txBox="1"/>
          <p:nvPr/>
        </p:nvSpPr>
        <p:spPr>
          <a:xfrm>
            <a:off x="3361583" y="5809669"/>
            <a:ext cx="187960" cy="407034"/>
          </a:xfrm>
          <a:prstGeom prst="rect">
            <a:avLst/>
          </a:prstGeom>
        </p:spPr>
        <p:txBody>
          <a:bodyPr vert="horz" wrap="square" lIns="0" tIns="12700" rIns="0" bIns="0" rtlCol="0">
            <a:spAutoFit/>
          </a:bodyPr>
          <a:lstStyle/>
          <a:p>
            <a:pPr marL="12700">
              <a:lnSpc>
                <a:spcPct val="100000"/>
              </a:lnSpc>
              <a:spcBef>
                <a:spcPts val="100"/>
              </a:spcBef>
            </a:pPr>
            <a:r>
              <a:rPr sz="2500" i="1" spc="-50" dirty="0">
                <a:latin typeface="Times New Roman"/>
                <a:cs typeface="Times New Roman"/>
              </a:rPr>
              <a:t>n</a:t>
            </a:r>
            <a:endParaRPr sz="250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0232" y="1869948"/>
            <a:ext cx="2838450" cy="787146"/>
          </a:xfrm>
          <a:prstGeom prst="rect">
            <a:avLst/>
          </a:prstGeom>
        </p:spPr>
      </p:pic>
      <p:sp>
        <p:nvSpPr>
          <p:cNvPr id="3" name="object 3"/>
          <p:cNvSpPr txBox="1"/>
          <p:nvPr/>
        </p:nvSpPr>
        <p:spPr>
          <a:xfrm>
            <a:off x="2060194" y="711453"/>
            <a:ext cx="7814945" cy="2458085"/>
          </a:xfrm>
          <a:prstGeom prst="rect">
            <a:avLst/>
          </a:prstGeom>
        </p:spPr>
        <p:txBody>
          <a:bodyPr vert="horz" wrap="square" lIns="0" tIns="67945" rIns="0" bIns="0" rtlCol="0">
            <a:spAutoFit/>
          </a:bodyPr>
          <a:lstStyle/>
          <a:p>
            <a:pPr marL="2520315" marR="695325" indent="-1555115">
              <a:lnSpc>
                <a:spcPts val="3460"/>
              </a:lnSpc>
              <a:spcBef>
                <a:spcPts val="535"/>
              </a:spcBef>
            </a:pPr>
            <a:r>
              <a:rPr sz="3200" spc="125" dirty="0">
                <a:solidFill>
                  <a:srgbClr val="930F6D"/>
                </a:solidFill>
                <a:latin typeface="Arial MT"/>
                <a:cs typeface="Arial MT"/>
              </a:rPr>
              <a:t>Measures</a:t>
            </a:r>
            <a:r>
              <a:rPr sz="3200" spc="-85" dirty="0">
                <a:solidFill>
                  <a:srgbClr val="930F6D"/>
                </a:solidFill>
                <a:latin typeface="Arial MT"/>
                <a:cs typeface="Arial MT"/>
              </a:rPr>
              <a:t> </a:t>
            </a:r>
            <a:r>
              <a:rPr sz="3200" spc="155" dirty="0">
                <a:solidFill>
                  <a:srgbClr val="930F6D"/>
                </a:solidFill>
                <a:latin typeface="Arial MT"/>
                <a:cs typeface="Arial MT"/>
              </a:rPr>
              <a:t>of</a:t>
            </a:r>
            <a:r>
              <a:rPr sz="3200" spc="295" dirty="0">
                <a:solidFill>
                  <a:srgbClr val="930F6D"/>
                </a:solidFill>
                <a:latin typeface="Arial MT"/>
                <a:cs typeface="Arial MT"/>
              </a:rPr>
              <a:t> </a:t>
            </a:r>
            <a:r>
              <a:rPr sz="3200" spc="150" dirty="0">
                <a:solidFill>
                  <a:srgbClr val="930F6D"/>
                </a:solidFill>
                <a:latin typeface="Arial MT"/>
                <a:cs typeface="Arial MT"/>
              </a:rPr>
              <a:t>Central</a:t>
            </a:r>
            <a:r>
              <a:rPr sz="3200" spc="-75" dirty="0">
                <a:solidFill>
                  <a:srgbClr val="930F6D"/>
                </a:solidFill>
                <a:latin typeface="Arial MT"/>
                <a:cs typeface="Arial MT"/>
              </a:rPr>
              <a:t> </a:t>
            </a:r>
            <a:r>
              <a:rPr sz="3200" spc="105" dirty="0">
                <a:solidFill>
                  <a:srgbClr val="930F6D"/>
                </a:solidFill>
                <a:latin typeface="Arial MT"/>
                <a:cs typeface="Arial MT"/>
              </a:rPr>
              <a:t>Tendency: </a:t>
            </a:r>
            <a:r>
              <a:rPr sz="3200" spc="140" dirty="0">
                <a:solidFill>
                  <a:srgbClr val="930F6D"/>
                </a:solidFill>
                <a:latin typeface="Arial MT"/>
                <a:cs typeface="Arial MT"/>
              </a:rPr>
              <a:t>Weighted</a:t>
            </a:r>
            <a:r>
              <a:rPr sz="3200" spc="-90" dirty="0">
                <a:solidFill>
                  <a:srgbClr val="930F6D"/>
                </a:solidFill>
                <a:latin typeface="Arial MT"/>
                <a:cs typeface="Arial MT"/>
              </a:rPr>
              <a:t> </a:t>
            </a:r>
            <a:r>
              <a:rPr sz="3200" spc="75" dirty="0">
                <a:solidFill>
                  <a:srgbClr val="930F6D"/>
                </a:solidFill>
                <a:latin typeface="Arial MT"/>
                <a:cs typeface="Arial MT"/>
              </a:rPr>
              <a:t>Mean</a:t>
            </a:r>
            <a:endParaRPr sz="3200">
              <a:latin typeface="Arial MT"/>
              <a:cs typeface="Arial MT"/>
            </a:endParaRPr>
          </a:p>
          <a:p>
            <a:pPr marL="241300" marR="5080" indent="-232410">
              <a:lnSpc>
                <a:spcPts val="3020"/>
              </a:lnSpc>
              <a:spcBef>
                <a:spcPts val="2770"/>
              </a:spcBef>
              <a:buSzPct val="96428"/>
              <a:buFont typeface="Wingdings"/>
              <a:buChar char=""/>
              <a:tabLst>
                <a:tab pos="241300" algn="l"/>
                <a:tab pos="277495" algn="l"/>
              </a:tabLst>
            </a:pPr>
            <a:r>
              <a:rPr sz="2800" dirty="0">
                <a:latin typeface="Calibri"/>
                <a:cs typeface="Calibri"/>
              </a:rPr>
              <a:t>	Find</a:t>
            </a:r>
            <a:r>
              <a:rPr sz="2800" spc="-30" dirty="0">
                <a:latin typeface="Calibri"/>
                <a:cs typeface="Calibri"/>
              </a:rPr>
              <a:t> </a:t>
            </a:r>
            <a:r>
              <a:rPr sz="2800" dirty="0">
                <a:latin typeface="Calibri"/>
                <a:cs typeface="Calibri"/>
              </a:rPr>
              <a:t>the</a:t>
            </a:r>
            <a:r>
              <a:rPr sz="2800" spc="-35" dirty="0">
                <a:latin typeface="Calibri"/>
                <a:cs typeface="Calibri"/>
              </a:rPr>
              <a:t> </a:t>
            </a:r>
            <a:r>
              <a:rPr sz="2800" b="1" spc="-10" dirty="0">
                <a:solidFill>
                  <a:srgbClr val="000099"/>
                </a:solidFill>
                <a:latin typeface="Calibri"/>
                <a:cs typeface="Calibri"/>
              </a:rPr>
              <a:t>weighted</a:t>
            </a:r>
            <a:r>
              <a:rPr sz="2800" b="1" spc="-20" dirty="0">
                <a:solidFill>
                  <a:srgbClr val="000099"/>
                </a:solidFill>
                <a:latin typeface="Calibri"/>
                <a:cs typeface="Calibri"/>
              </a:rPr>
              <a:t> </a:t>
            </a:r>
            <a:r>
              <a:rPr sz="2800" b="1" dirty="0">
                <a:solidFill>
                  <a:srgbClr val="000099"/>
                </a:solidFill>
                <a:latin typeface="Calibri"/>
                <a:cs typeface="Calibri"/>
              </a:rPr>
              <a:t>mean</a:t>
            </a:r>
            <a:r>
              <a:rPr sz="2800" b="1" spc="-35" dirty="0">
                <a:solidFill>
                  <a:srgbClr val="000099"/>
                </a:solidFill>
                <a:latin typeface="Calibri"/>
                <a:cs typeface="Calibri"/>
              </a:rPr>
              <a:t> </a:t>
            </a:r>
            <a:r>
              <a:rPr sz="2800" dirty="0">
                <a:latin typeface="Calibri"/>
                <a:cs typeface="Calibri"/>
              </a:rPr>
              <a:t>of</a:t>
            </a:r>
            <a:r>
              <a:rPr sz="2800" spc="-55" dirty="0">
                <a:latin typeface="Calibri"/>
                <a:cs typeface="Calibri"/>
              </a:rPr>
              <a:t> </a:t>
            </a:r>
            <a:r>
              <a:rPr sz="2800" dirty="0">
                <a:latin typeface="Calibri"/>
                <a:cs typeface="Calibri"/>
              </a:rPr>
              <a:t>a</a:t>
            </a:r>
            <a:r>
              <a:rPr sz="2800" spc="-40" dirty="0">
                <a:latin typeface="Calibri"/>
                <a:cs typeface="Calibri"/>
              </a:rPr>
              <a:t> </a:t>
            </a:r>
            <a:r>
              <a:rPr sz="2800" dirty="0">
                <a:latin typeface="Calibri"/>
                <a:cs typeface="Calibri"/>
              </a:rPr>
              <a:t>variable</a:t>
            </a:r>
            <a:r>
              <a:rPr sz="2800" spc="-50" dirty="0">
                <a:latin typeface="Calibri"/>
                <a:cs typeface="Calibri"/>
              </a:rPr>
              <a:t> </a:t>
            </a:r>
            <a:r>
              <a:rPr sz="2800" dirty="0">
                <a:latin typeface="Calibri"/>
                <a:cs typeface="Calibri"/>
              </a:rPr>
              <a:t>by</a:t>
            </a:r>
            <a:r>
              <a:rPr sz="2800" spc="-45" dirty="0">
                <a:latin typeface="Calibri"/>
                <a:cs typeface="Calibri"/>
              </a:rPr>
              <a:t> </a:t>
            </a:r>
            <a:r>
              <a:rPr sz="2800" spc="-10" dirty="0">
                <a:latin typeface="Calibri"/>
                <a:cs typeface="Calibri"/>
              </a:rPr>
              <a:t>multiplying </a:t>
            </a:r>
            <a:r>
              <a:rPr sz="2800" dirty="0">
                <a:latin typeface="Calibri"/>
                <a:cs typeface="Calibri"/>
              </a:rPr>
              <a:t>each</a:t>
            </a:r>
            <a:r>
              <a:rPr sz="2800" spc="-65" dirty="0">
                <a:latin typeface="Calibri"/>
                <a:cs typeface="Calibri"/>
              </a:rPr>
              <a:t> </a:t>
            </a:r>
            <a:r>
              <a:rPr sz="2800" dirty="0">
                <a:latin typeface="Calibri"/>
                <a:cs typeface="Calibri"/>
              </a:rPr>
              <a:t>value</a:t>
            </a:r>
            <a:r>
              <a:rPr sz="2800" spc="-60" dirty="0">
                <a:latin typeface="Calibri"/>
                <a:cs typeface="Calibri"/>
              </a:rPr>
              <a:t> </a:t>
            </a:r>
            <a:r>
              <a:rPr sz="2800" dirty="0">
                <a:latin typeface="Calibri"/>
                <a:cs typeface="Calibri"/>
              </a:rPr>
              <a:t>by</a:t>
            </a:r>
            <a:r>
              <a:rPr sz="2800" spc="-55" dirty="0">
                <a:latin typeface="Calibri"/>
                <a:cs typeface="Calibri"/>
              </a:rPr>
              <a:t> </a:t>
            </a:r>
            <a:r>
              <a:rPr sz="2800" dirty="0">
                <a:latin typeface="Calibri"/>
                <a:cs typeface="Calibri"/>
              </a:rPr>
              <a:t>its</a:t>
            </a:r>
            <a:r>
              <a:rPr sz="2800" spc="-60" dirty="0">
                <a:latin typeface="Calibri"/>
                <a:cs typeface="Calibri"/>
              </a:rPr>
              <a:t> </a:t>
            </a:r>
            <a:r>
              <a:rPr sz="2800" spc="-10" dirty="0">
                <a:latin typeface="Calibri"/>
                <a:cs typeface="Calibri"/>
              </a:rPr>
              <a:t>corresponding</a:t>
            </a:r>
            <a:r>
              <a:rPr sz="2800" spc="-15" dirty="0">
                <a:latin typeface="Calibri"/>
                <a:cs typeface="Calibri"/>
              </a:rPr>
              <a:t> </a:t>
            </a:r>
            <a:r>
              <a:rPr sz="2800" dirty="0">
                <a:latin typeface="Calibri"/>
                <a:cs typeface="Calibri"/>
              </a:rPr>
              <a:t>weight</a:t>
            </a:r>
            <a:r>
              <a:rPr sz="2800" spc="-65" dirty="0">
                <a:latin typeface="Calibri"/>
                <a:cs typeface="Calibri"/>
              </a:rPr>
              <a:t> </a:t>
            </a:r>
            <a:r>
              <a:rPr sz="2800" dirty="0">
                <a:latin typeface="Calibri"/>
                <a:cs typeface="Calibri"/>
              </a:rPr>
              <a:t>and</a:t>
            </a:r>
            <a:r>
              <a:rPr sz="2800" spc="-50" dirty="0">
                <a:latin typeface="Calibri"/>
                <a:cs typeface="Calibri"/>
              </a:rPr>
              <a:t> </a:t>
            </a:r>
            <a:r>
              <a:rPr sz="2800" spc="-10" dirty="0">
                <a:latin typeface="Calibri"/>
                <a:cs typeface="Calibri"/>
              </a:rPr>
              <a:t>dividing </a:t>
            </a:r>
            <a:r>
              <a:rPr sz="2800" dirty="0">
                <a:latin typeface="Calibri"/>
                <a:cs typeface="Calibri"/>
              </a:rPr>
              <a:t>the</a:t>
            </a:r>
            <a:r>
              <a:rPr sz="2800" spc="-45" dirty="0">
                <a:latin typeface="Calibri"/>
                <a:cs typeface="Calibri"/>
              </a:rPr>
              <a:t> </a:t>
            </a:r>
            <a:r>
              <a:rPr sz="2800" dirty="0">
                <a:latin typeface="Calibri"/>
                <a:cs typeface="Calibri"/>
              </a:rPr>
              <a:t>sum</a:t>
            </a:r>
            <a:r>
              <a:rPr sz="2800" spc="-30" dirty="0">
                <a:latin typeface="Calibri"/>
                <a:cs typeface="Calibri"/>
              </a:rPr>
              <a:t> </a:t>
            </a:r>
            <a:r>
              <a:rPr sz="2800" dirty="0">
                <a:latin typeface="Calibri"/>
                <a:cs typeface="Calibri"/>
              </a:rPr>
              <a:t>of</a:t>
            </a:r>
            <a:r>
              <a:rPr sz="2800" spc="-55" dirty="0">
                <a:latin typeface="Calibri"/>
                <a:cs typeface="Calibri"/>
              </a:rPr>
              <a:t> </a:t>
            </a:r>
            <a:r>
              <a:rPr sz="2800" dirty="0">
                <a:latin typeface="Calibri"/>
                <a:cs typeface="Calibri"/>
              </a:rPr>
              <a:t>the</a:t>
            </a:r>
            <a:r>
              <a:rPr sz="2800" spc="-35" dirty="0">
                <a:latin typeface="Calibri"/>
                <a:cs typeface="Calibri"/>
              </a:rPr>
              <a:t> </a:t>
            </a:r>
            <a:r>
              <a:rPr sz="2800" dirty="0">
                <a:latin typeface="Calibri"/>
                <a:cs typeface="Calibri"/>
              </a:rPr>
              <a:t>products</a:t>
            </a:r>
            <a:r>
              <a:rPr sz="2800" spc="-5" dirty="0">
                <a:latin typeface="Calibri"/>
                <a:cs typeface="Calibri"/>
              </a:rPr>
              <a:t> </a:t>
            </a:r>
            <a:r>
              <a:rPr sz="2800" dirty="0">
                <a:latin typeface="Calibri"/>
                <a:cs typeface="Calibri"/>
              </a:rPr>
              <a:t>by</a:t>
            </a:r>
            <a:r>
              <a:rPr sz="2800" spc="-45" dirty="0">
                <a:latin typeface="Calibri"/>
                <a:cs typeface="Calibri"/>
              </a:rPr>
              <a:t> </a:t>
            </a:r>
            <a:r>
              <a:rPr sz="2800" dirty="0">
                <a:latin typeface="Calibri"/>
                <a:cs typeface="Calibri"/>
              </a:rPr>
              <a:t>the</a:t>
            </a:r>
            <a:r>
              <a:rPr sz="2800" spc="-40" dirty="0">
                <a:latin typeface="Calibri"/>
                <a:cs typeface="Calibri"/>
              </a:rPr>
              <a:t> </a:t>
            </a:r>
            <a:r>
              <a:rPr sz="2800" dirty="0">
                <a:latin typeface="Calibri"/>
                <a:cs typeface="Calibri"/>
              </a:rPr>
              <a:t>sum</a:t>
            </a:r>
            <a:r>
              <a:rPr sz="2800" spc="-35" dirty="0">
                <a:latin typeface="Calibri"/>
                <a:cs typeface="Calibri"/>
              </a:rPr>
              <a:t> </a:t>
            </a:r>
            <a:r>
              <a:rPr sz="2800" dirty="0">
                <a:latin typeface="Calibri"/>
                <a:cs typeface="Calibri"/>
              </a:rPr>
              <a:t>of</a:t>
            </a:r>
            <a:r>
              <a:rPr sz="2800" spc="-50" dirty="0">
                <a:latin typeface="Calibri"/>
                <a:cs typeface="Calibri"/>
              </a:rPr>
              <a:t> </a:t>
            </a:r>
            <a:r>
              <a:rPr sz="2800" dirty="0">
                <a:latin typeface="Calibri"/>
                <a:cs typeface="Calibri"/>
              </a:rPr>
              <a:t>the</a:t>
            </a:r>
            <a:r>
              <a:rPr sz="2800" spc="-45" dirty="0">
                <a:latin typeface="Calibri"/>
                <a:cs typeface="Calibri"/>
              </a:rPr>
              <a:t> </a:t>
            </a:r>
            <a:r>
              <a:rPr sz="2800" spc="-10" dirty="0">
                <a:latin typeface="Calibri"/>
                <a:cs typeface="Calibri"/>
              </a:rPr>
              <a:t>weights.</a:t>
            </a:r>
            <a:endParaRPr sz="2800">
              <a:latin typeface="Calibri"/>
              <a:cs typeface="Calibri"/>
            </a:endParaRPr>
          </a:p>
        </p:txBody>
      </p:sp>
      <p:sp>
        <p:nvSpPr>
          <p:cNvPr id="4" name="object 4"/>
          <p:cNvSpPr/>
          <p:nvPr/>
        </p:nvSpPr>
        <p:spPr>
          <a:xfrm>
            <a:off x="2473254" y="4810480"/>
            <a:ext cx="233679" cy="0"/>
          </a:xfrm>
          <a:custGeom>
            <a:avLst/>
            <a:gdLst/>
            <a:ahLst/>
            <a:cxnLst/>
            <a:rect l="l" t="t" r="r" b="b"/>
            <a:pathLst>
              <a:path w="233680">
                <a:moveTo>
                  <a:pt x="0" y="0"/>
                </a:moveTo>
                <a:lnTo>
                  <a:pt x="233347" y="0"/>
                </a:lnTo>
              </a:path>
            </a:pathLst>
          </a:custGeom>
          <a:ln w="19489">
            <a:solidFill>
              <a:srgbClr val="000000"/>
            </a:solidFill>
          </a:ln>
        </p:spPr>
        <p:txBody>
          <a:bodyPr wrap="square" lIns="0" tIns="0" rIns="0" bIns="0" rtlCol="0"/>
          <a:lstStyle/>
          <a:p>
            <a:endParaRPr/>
          </a:p>
        </p:txBody>
      </p:sp>
      <p:sp>
        <p:nvSpPr>
          <p:cNvPr id="5" name="object 5"/>
          <p:cNvSpPr/>
          <p:nvPr/>
        </p:nvSpPr>
        <p:spPr>
          <a:xfrm>
            <a:off x="3232626" y="5086634"/>
            <a:ext cx="4653280" cy="0"/>
          </a:xfrm>
          <a:custGeom>
            <a:avLst/>
            <a:gdLst/>
            <a:ahLst/>
            <a:cxnLst/>
            <a:rect l="l" t="t" r="r" b="b"/>
            <a:pathLst>
              <a:path w="4653280">
                <a:moveTo>
                  <a:pt x="0" y="0"/>
                </a:moveTo>
                <a:lnTo>
                  <a:pt x="4653020" y="0"/>
                </a:lnTo>
              </a:path>
            </a:pathLst>
          </a:custGeom>
          <a:ln w="19489">
            <a:solidFill>
              <a:srgbClr val="000000"/>
            </a:solidFill>
          </a:ln>
        </p:spPr>
        <p:txBody>
          <a:bodyPr wrap="square" lIns="0" tIns="0" rIns="0" bIns="0" rtlCol="0"/>
          <a:lstStyle/>
          <a:p>
            <a:endParaRPr/>
          </a:p>
        </p:txBody>
      </p:sp>
      <p:sp>
        <p:nvSpPr>
          <p:cNvPr id="6" name="object 6"/>
          <p:cNvSpPr/>
          <p:nvPr/>
        </p:nvSpPr>
        <p:spPr>
          <a:xfrm>
            <a:off x="8382568" y="5086634"/>
            <a:ext cx="1293495" cy="0"/>
          </a:xfrm>
          <a:custGeom>
            <a:avLst/>
            <a:gdLst/>
            <a:ahLst/>
            <a:cxnLst/>
            <a:rect l="l" t="t" r="r" b="b"/>
            <a:pathLst>
              <a:path w="1293495">
                <a:moveTo>
                  <a:pt x="0" y="0"/>
                </a:moveTo>
                <a:lnTo>
                  <a:pt x="1293000" y="0"/>
                </a:lnTo>
              </a:path>
            </a:pathLst>
          </a:custGeom>
          <a:ln w="19489">
            <a:solidFill>
              <a:srgbClr val="000000"/>
            </a:solidFill>
          </a:ln>
        </p:spPr>
        <p:txBody>
          <a:bodyPr wrap="square" lIns="0" tIns="0" rIns="0" bIns="0" rtlCol="0"/>
          <a:lstStyle/>
          <a:p>
            <a:endParaRPr/>
          </a:p>
        </p:txBody>
      </p:sp>
      <p:sp>
        <p:nvSpPr>
          <p:cNvPr id="7" name="object 7"/>
          <p:cNvSpPr txBox="1"/>
          <p:nvPr/>
        </p:nvSpPr>
        <p:spPr>
          <a:xfrm>
            <a:off x="4008944" y="5088064"/>
            <a:ext cx="3081655" cy="589280"/>
          </a:xfrm>
          <a:prstGeom prst="rect">
            <a:avLst/>
          </a:prstGeom>
        </p:spPr>
        <p:txBody>
          <a:bodyPr vert="horz" wrap="square" lIns="0" tIns="12065" rIns="0" bIns="0" rtlCol="0">
            <a:spAutoFit/>
          </a:bodyPr>
          <a:lstStyle/>
          <a:p>
            <a:pPr marL="50800">
              <a:lnSpc>
                <a:spcPct val="100000"/>
              </a:lnSpc>
              <a:spcBef>
                <a:spcPts val="95"/>
              </a:spcBef>
              <a:tabLst>
                <a:tab pos="2248535" algn="l"/>
              </a:tabLst>
            </a:pPr>
            <a:r>
              <a:rPr sz="3700" i="1" spc="-140" dirty="0">
                <a:latin typeface="Times New Roman"/>
                <a:cs typeface="Times New Roman"/>
              </a:rPr>
              <a:t>w</a:t>
            </a:r>
            <a:r>
              <a:rPr sz="3225" spc="-209" baseline="-24547" dirty="0">
                <a:latin typeface="Times New Roman"/>
                <a:cs typeface="Times New Roman"/>
              </a:rPr>
              <a:t>1</a:t>
            </a:r>
            <a:r>
              <a:rPr sz="3225" spc="7" baseline="-24547" dirty="0">
                <a:latin typeface="Times New Roman"/>
                <a:cs typeface="Times New Roman"/>
              </a:rPr>
              <a:t> </a:t>
            </a:r>
            <a:r>
              <a:rPr sz="3700" dirty="0">
                <a:latin typeface="Symbol"/>
                <a:cs typeface="Symbol"/>
              </a:rPr>
              <a:t></a:t>
            </a:r>
            <a:r>
              <a:rPr sz="3700" spc="-235" dirty="0">
                <a:latin typeface="Times New Roman"/>
                <a:cs typeface="Times New Roman"/>
              </a:rPr>
              <a:t> </a:t>
            </a:r>
            <a:r>
              <a:rPr sz="3700" i="1" dirty="0">
                <a:latin typeface="Times New Roman"/>
                <a:cs typeface="Times New Roman"/>
              </a:rPr>
              <a:t>w</a:t>
            </a:r>
            <a:r>
              <a:rPr sz="3225" baseline="-24547" dirty="0">
                <a:latin typeface="Times New Roman"/>
                <a:cs typeface="Times New Roman"/>
              </a:rPr>
              <a:t>2</a:t>
            </a:r>
            <a:r>
              <a:rPr sz="3225" spc="412" baseline="-24547" dirty="0">
                <a:latin typeface="Times New Roman"/>
                <a:cs typeface="Times New Roman"/>
              </a:rPr>
              <a:t> </a:t>
            </a:r>
            <a:r>
              <a:rPr sz="3700" spc="-60" dirty="0">
                <a:latin typeface="Symbol"/>
                <a:cs typeface="Symbol"/>
              </a:rPr>
              <a:t></a:t>
            </a:r>
            <a:r>
              <a:rPr sz="3700" dirty="0">
                <a:latin typeface="Times New Roman"/>
                <a:cs typeface="Times New Roman"/>
              </a:rPr>
              <a:t>	</a:t>
            </a:r>
            <a:r>
              <a:rPr sz="3700" dirty="0">
                <a:latin typeface="Symbol"/>
                <a:cs typeface="Symbol"/>
              </a:rPr>
              <a:t></a:t>
            </a:r>
            <a:r>
              <a:rPr sz="3700" spc="-200" dirty="0">
                <a:latin typeface="Times New Roman"/>
                <a:cs typeface="Times New Roman"/>
              </a:rPr>
              <a:t> </a:t>
            </a:r>
            <a:r>
              <a:rPr sz="3700" i="1" spc="-25" dirty="0">
                <a:latin typeface="Times New Roman"/>
                <a:cs typeface="Times New Roman"/>
              </a:rPr>
              <a:t>w</a:t>
            </a:r>
            <a:r>
              <a:rPr sz="3225" i="1" spc="-37" baseline="-24547" dirty="0">
                <a:latin typeface="Times New Roman"/>
                <a:cs typeface="Times New Roman"/>
              </a:rPr>
              <a:t>n</a:t>
            </a:r>
            <a:endParaRPr sz="3225" baseline="-24547">
              <a:latin typeface="Times New Roman"/>
              <a:cs typeface="Times New Roman"/>
            </a:endParaRPr>
          </a:p>
        </p:txBody>
      </p:sp>
      <p:sp>
        <p:nvSpPr>
          <p:cNvPr id="8" name="object 8"/>
          <p:cNvSpPr txBox="1"/>
          <p:nvPr/>
        </p:nvSpPr>
        <p:spPr>
          <a:xfrm>
            <a:off x="6459061" y="4420859"/>
            <a:ext cx="1393825" cy="589280"/>
          </a:xfrm>
          <a:prstGeom prst="rect">
            <a:avLst/>
          </a:prstGeom>
        </p:spPr>
        <p:txBody>
          <a:bodyPr vert="horz" wrap="square" lIns="0" tIns="12065" rIns="0" bIns="0" rtlCol="0">
            <a:spAutoFit/>
          </a:bodyPr>
          <a:lstStyle/>
          <a:p>
            <a:pPr marL="38100">
              <a:lnSpc>
                <a:spcPct val="100000"/>
              </a:lnSpc>
              <a:spcBef>
                <a:spcPts val="95"/>
              </a:spcBef>
            </a:pPr>
            <a:r>
              <a:rPr sz="3700" dirty="0">
                <a:latin typeface="Symbol"/>
                <a:cs typeface="Symbol"/>
              </a:rPr>
              <a:t></a:t>
            </a:r>
            <a:r>
              <a:rPr sz="3700" spc="-220" dirty="0">
                <a:latin typeface="Times New Roman"/>
                <a:cs typeface="Times New Roman"/>
              </a:rPr>
              <a:t> </a:t>
            </a:r>
            <a:r>
              <a:rPr sz="3700" i="1" spc="-85" dirty="0">
                <a:latin typeface="Times New Roman"/>
                <a:cs typeface="Times New Roman"/>
              </a:rPr>
              <a:t>w</a:t>
            </a:r>
            <a:r>
              <a:rPr sz="3225" i="1" spc="-127" baseline="-24547" dirty="0">
                <a:latin typeface="Times New Roman"/>
                <a:cs typeface="Times New Roman"/>
              </a:rPr>
              <a:t>n</a:t>
            </a:r>
            <a:r>
              <a:rPr sz="3225" i="1" spc="-89" baseline="-24547" dirty="0">
                <a:latin typeface="Times New Roman"/>
                <a:cs typeface="Times New Roman"/>
              </a:rPr>
              <a:t> </a:t>
            </a:r>
            <a:r>
              <a:rPr sz="3700" i="1" spc="175" dirty="0">
                <a:latin typeface="Times New Roman"/>
                <a:cs typeface="Times New Roman"/>
              </a:rPr>
              <a:t>X</a:t>
            </a:r>
            <a:r>
              <a:rPr sz="3225" i="1" spc="262" baseline="-24547" dirty="0">
                <a:latin typeface="Times New Roman"/>
                <a:cs typeface="Times New Roman"/>
              </a:rPr>
              <a:t>n</a:t>
            </a:r>
            <a:endParaRPr sz="3225" baseline="-24547">
              <a:latin typeface="Times New Roman"/>
              <a:cs typeface="Times New Roman"/>
            </a:endParaRPr>
          </a:p>
        </p:txBody>
      </p:sp>
      <p:sp>
        <p:nvSpPr>
          <p:cNvPr id="9" name="object 9"/>
          <p:cNvSpPr txBox="1"/>
          <p:nvPr/>
        </p:nvSpPr>
        <p:spPr>
          <a:xfrm>
            <a:off x="2355171" y="4420859"/>
            <a:ext cx="3631565" cy="589280"/>
          </a:xfrm>
          <a:prstGeom prst="rect">
            <a:avLst/>
          </a:prstGeom>
        </p:spPr>
        <p:txBody>
          <a:bodyPr vert="horz" wrap="square" lIns="0" tIns="12065" rIns="0" bIns="0" rtlCol="0">
            <a:spAutoFit/>
          </a:bodyPr>
          <a:lstStyle/>
          <a:p>
            <a:pPr marL="38100">
              <a:lnSpc>
                <a:spcPct val="100000"/>
              </a:lnSpc>
              <a:spcBef>
                <a:spcPts val="95"/>
              </a:spcBef>
            </a:pPr>
            <a:r>
              <a:rPr sz="5550" i="1" baseline="-35285" dirty="0">
                <a:latin typeface="Times New Roman"/>
                <a:cs typeface="Times New Roman"/>
              </a:rPr>
              <a:t>X</a:t>
            </a:r>
            <a:r>
              <a:rPr sz="5550" i="1" spc="727" baseline="-35285" dirty="0">
                <a:latin typeface="Times New Roman"/>
                <a:cs typeface="Times New Roman"/>
              </a:rPr>
              <a:t> </a:t>
            </a:r>
            <a:r>
              <a:rPr sz="5550" baseline="-35285" dirty="0">
                <a:latin typeface="Symbol"/>
                <a:cs typeface="Symbol"/>
              </a:rPr>
              <a:t></a:t>
            </a:r>
            <a:r>
              <a:rPr sz="5550" spc="600" baseline="-35285" dirty="0">
                <a:latin typeface="Times New Roman"/>
                <a:cs typeface="Times New Roman"/>
              </a:rPr>
              <a:t> </a:t>
            </a:r>
            <a:r>
              <a:rPr sz="3700" i="1" spc="-215" dirty="0">
                <a:latin typeface="Times New Roman"/>
                <a:cs typeface="Times New Roman"/>
              </a:rPr>
              <a:t>w</a:t>
            </a:r>
            <a:r>
              <a:rPr sz="3225" spc="-322" baseline="-24547" dirty="0">
                <a:latin typeface="Times New Roman"/>
                <a:cs typeface="Times New Roman"/>
              </a:rPr>
              <a:t>1</a:t>
            </a:r>
            <a:r>
              <a:rPr sz="3225" spc="-382" baseline="-24547" dirty="0">
                <a:latin typeface="Times New Roman"/>
                <a:cs typeface="Times New Roman"/>
              </a:rPr>
              <a:t> </a:t>
            </a:r>
            <a:r>
              <a:rPr sz="3700" i="1" spc="70" dirty="0">
                <a:latin typeface="Times New Roman"/>
                <a:cs typeface="Times New Roman"/>
              </a:rPr>
              <a:t>X</a:t>
            </a:r>
            <a:r>
              <a:rPr sz="3225" spc="104" baseline="-24547" dirty="0">
                <a:latin typeface="Times New Roman"/>
                <a:cs typeface="Times New Roman"/>
              </a:rPr>
              <a:t>1</a:t>
            </a:r>
            <a:r>
              <a:rPr sz="3225" spc="254" baseline="-24547" dirty="0">
                <a:latin typeface="Times New Roman"/>
                <a:cs typeface="Times New Roman"/>
              </a:rPr>
              <a:t> </a:t>
            </a:r>
            <a:r>
              <a:rPr sz="3700" dirty="0">
                <a:latin typeface="Symbol"/>
                <a:cs typeface="Symbol"/>
              </a:rPr>
              <a:t></a:t>
            </a:r>
            <a:r>
              <a:rPr sz="3700" spc="-225" dirty="0">
                <a:latin typeface="Times New Roman"/>
                <a:cs typeface="Times New Roman"/>
              </a:rPr>
              <a:t> </a:t>
            </a:r>
            <a:r>
              <a:rPr sz="3700" i="1" spc="-90" dirty="0">
                <a:latin typeface="Times New Roman"/>
                <a:cs typeface="Times New Roman"/>
              </a:rPr>
              <a:t>w</a:t>
            </a:r>
            <a:r>
              <a:rPr sz="3225" spc="-135" baseline="-24547" dirty="0">
                <a:latin typeface="Times New Roman"/>
                <a:cs typeface="Times New Roman"/>
              </a:rPr>
              <a:t>2</a:t>
            </a:r>
            <a:r>
              <a:rPr sz="3225" spc="-142" baseline="-24547" dirty="0">
                <a:latin typeface="Times New Roman"/>
                <a:cs typeface="Times New Roman"/>
              </a:rPr>
              <a:t> </a:t>
            </a:r>
            <a:r>
              <a:rPr sz="3700" i="1" dirty="0">
                <a:latin typeface="Times New Roman"/>
                <a:cs typeface="Times New Roman"/>
              </a:rPr>
              <a:t>X</a:t>
            </a:r>
            <a:r>
              <a:rPr sz="3700" i="1" spc="-555" dirty="0">
                <a:latin typeface="Times New Roman"/>
                <a:cs typeface="Times New Roman"/>
              </a:rPr>
              <a:t> </a:t>
            </a:r>
            <a:r>
              <a:rPr sz="3225" baseline="-24547" dirty="0">
                <a:latin typeface="Times New Roman"/>
                <a:cs typeface="Times New Roman"/>
              </a:rPr>
              <a:t>2</a:t>
            </a:r>
            <a:r>
              <a:rPr sz="3225" spc="660" baseline="-24547" dirty="0">
                <a:latin typeface="Times New Roman"/>
                <a:cs typeface="Times New Roman"/>
              </a:rPr>
              <a:t> </a:t>
            </a:r>
            <a:r>
              <a:rPr sz="3700" spc="-50" dirty="0">
                <a:latin typeface="Symbol"/>
                <a:cs typeface="Symbol"/>
              </a:rPr>
              <a:t></a:t>
            </a:r>
            <a:endParaRPr sz="3700">
              <a:latin typeface="Symbol"/>
              <a:cs typeface="Symbol"/>
            </a:endParaRPr>
          </a:p>
        </p:txBody>
      </p:sp>
      <p:sp>
        <p:nvSpPr>
          <p:cNvPr id="10" name="object 10"/>
          <p:cNvSpPr txBox="1"/>
          <p:nvPr/>
        </p:nvSpPr>
        <p:spPr>
          <a:xfrm>
            <a:off x="7972022" y="4136002"/>
            <a:ext cx="1648460" cy="871855"/>
          </a:xfrm>
          <a:prstGeom prst="rect">
            <a:avLst/>
          </a:prstGeom>
        </p:spPr>
        <p:txBody>
          <a:bodyPr vert="horz" wrap="square" lIns="0" tIns="12700" rIns="0" bIns="0" rtlCol="0">
            <a:spAutoFit/>
          </a:bodyPr>
          <a:lstStyle/>
          <a:p>
            <a:pPr marL="38100">
              <a:lnSpc>
                <a:spcPct val="100000"/>
              </a:lnSpc>
              <a:spcBef>
                <a:spcPts val="100"/>
              </a:spcBef>
            </a:pPr>
            <a:r>
              <a:rPr sz="5550" baseline="-41291" dirty="0">
                <a:latin typeface="Symbol"/>
                <a:cs typeface="Symbol"/>
              </a:rPr>
              <a:t></a:t>
            </a:r>
            <a:r>
              <a:rPr sz="5550" spc="284" baseline="-41291" dirty="0">
                <a:latin typeface="Times New Roman"/>
                <a:cs typeface="Times New Roman"/>
              </a:rPr>
              <a:t> </a:t>
            </a:r>
            <a:r>
              <a:rPr sz="8325" spc="202" baseline="-8508" dirty="0">
                <a:latin typeface="Symbol"/>
                <a:cs typeface="Symbol"/>
              </a:rPr>
              <a:t></a:t>
            </a:r>
            <a:r>
              <a:rPr sz="3700" i="1" spc="135" dirty="0">
                <a:latin typeface="Times New Roman"/>
                <a:cs typeface="Times New Roman"/>
              </a:rPr>
              <a:t>wX</a:t>
            </a:r>
            <a:endParaRPr sz="3700">
              <a:latin typeface="Times New Roman"/>
              <a:cs typeface="Times New Roman"/>
            </a:endParaRPr>
          </a:p>
        </p:txBody>
      </p:sp>
      <p:sp>
        <p:nvSpPr>
          <p:cNvPr id="11" name="object 11"/>
          <p:cNvSpPr txBox="1"/>
          <p:nvPr/>
        </p:nvSpPr>
        <p:spPr>
          <a:xfrm>
            <a:off x="8558097" y="4852331"/>
            <a:ext cx="962025" cy="871855"/>
          </a:xfrm>
          <a:prstGeom prst="rect">
            <a:avLst/>
          </a:prstGeom>
        </p:spPr>
        <p:txBody>
          <a:bodyPr vert="horz" wrap="square" lIns="0" tIns="12700" rIns="0" bIns="0" rtlCol="0">
            <a:spAutoFit/>
          </a:bodyPr>
          <a:lstStyle/>
          <a:p>
            <a:pPr marL="38100">
              <a:lnSpc>
                <a:spcPct val="100000"/>
              </a:lnSpc>
              <a:spcBef>
                <a:spcPts val="100"/>
              </a:spcBef>
            </a:pPr>
            <a:r>
              <a:rPr sz="8325" spc="345" baseline="-8508" dirty="0">
                <a:latin typeface="Symbol"/>
                <a:cs typeface="Symbol"/>
              </a:rPr>
              <a:t></a:t>
            </a:r>
            <a:r>
              <a:rPr sz="3700" i="1" spc="229" dirty="0">
                <a:latin typeface="Times New Roman"/>
                <a:cs typeface="Times New Roman"/>
              </a:rPr>
              <a:t>w</a:t>
            </a:r>
            <a:endParaRPr sz="3700">
              <a:latin typeface="Times New Roman"/>
              <a:cs typeface="Times New Roman"/>
            </a:endParaRPr>
          </a:p>
        </p:txBody>
      </p:sp>
      <p:pic>
        <p:nvPicPr>
          <p:cNvPr id="12" name="object 12"/>
          <p:cNvPicPr/>
          <p:nvPr/>
        </p:nvPicPr>
        <p:blipFill>
          <a:blip r:embed="rId3" cstate="print"/>
          <a:stretch>
            <a:fillRect/>
          </a:stretch>
        </p:blipFill>
        <p:spPr>
          <a:xfrm>
            <a:off x="5979352" y="4528753"/>
            <a:ext cx="1868793" cy="475168"/>
          </a:xfrm>
          <a:prstGeom prst="rect">
            <a:avLst/>
          </a:prstGeom>
        </p:spPr>
      </p:pic>
      <p:pic>
        <p:nvPicPr>
          <p:cNvPr id="13" name="object 13"/>
          <p:cNvPicPr/>
          <p:nvPr/>
        </p:nvPicPr>
        <p:blipFill>
          <a:blip r:embed="rId3" cstate="print"/>
          <a:stretch>
            <a:fillRect/>
          </a:stretch>
        </p:blipFill>
        <p:spPr>
          <a:xfrm>
            <a:off x="5741263" y="5195973"/>
            <a:ext cx="1868793" cy="475168"/>
          </a:xfrm>
          <a:prstGeom prst="rect">
            <a:avLst/>
          </a:prstGeom>
        </p:spPr>
      </p:pic>
      <p:sp>
        <p:nvSpPr>
          <p:cNvPr id="14" name="object 14"/>
          <p:cNvSpPr txBox="1"/>
          <p:nvPr/>
        </p:nvSpPr>
        <p:spPr>
          <a:xfrm>
            <a:off x="5981191" y="6426504"/>
            <a:ext cx="229870" cy="208915"/>
          </a:xfrm>
          <a:prstGeom prst="rect">
            <a:avLst/>
          </a:prstGeom>
        </p:spPr>
        <p:txBody>
          <a:bodyPr vert="horz" wrap="square" lIns="0" tIns="12700" rIns="0" bIns="0" rtlCol="0">
            <a:spAutoFit/>
          </a:bodyPr>
          <a:lstStyle/>
          <a:p>
            <a:pPr marL="12700">
              <a:lnSpc>
                <a:spcPct val="100000"/>
              </a:lnSpc>
              <a:spcBef>
                <a:spcPts val="100"/>
              </a:spcBef>
            </a:pPr>
            <a:r>
              <a:rPr sz="1200" spc="-25" dirty="0">
                <a:latin typeface="Arial Black"/>
                <a:cs typeface="Arial Black"/>
              </a:rPr>
              <a:t>12</a:t>
            </a:r>
            <a:endParaRPr sz="1200">
              <a:latin typeface="Arial Black"/>
              <a:cs typeface="Arial Black"/>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0194" y="588009"/>
            <a:ext cx="6006465" cy="513715"/>
          </a:xfrm>
          <a:prstGeom prst="rect">
            <a:avLst/>
          </a:prstGeom>
        </p:spPr>
        <p:txBody>
          <a:bodyPr vert="horz" wrap="square" lIns="0" tIns="13335" rIns="0" bIns="0" rtlCol="0">
            <a:spAutoFit/>
          </a:bodyPr>
          <a:lstStyle/>
          <a:p>
            <a:pPr marL="12700">
              <a:lnSpc>
                <a:spcPct val="100000"/>
              </a:lnSpc>
              <a:spcBef>
                <a:spcPts val="105"/>
              </a:spcBef>
            </a:pPr>
            <a:r>
              <a:rPr sz="3200" spc="114" dirty="0">
                <a:solidFill>
                  <a:srgbClr val="930F6D"/>
                </a:solidFill>
              </a:rPr>
              <a:t>Example:</a:t>
            </a:r>
            <a:r>
              <a:rPr sz="3200" spc="-105" dirty="0">
                <a:solidFill>
                  <a:srgbClr val="930F6D"/>
                </a:solidFill>
              </a:rPr>
              <a:t> </a:t>
            </a:r>
            <a:r>
              <a:rPr sz="3200" spc="150" dirty="0">
                <a:solidFill>
                  <a:srgbClr val="930F6D"/>
                </a:solidFill>
              </a:rPr>
              <a:t>Grade</a:t>
            </a:r>
            <a:r>
              <a:rPr sz="3200" spc="-70" dirty="0">
                <a:solidFill>
                  <a:srgbClr val="930F6D"/>
                </a:solidFill>
              </a:rPr>
              <a:t> </a:t>
            </a:r>
            <a:r>
              <a:rPr sz="3200" spc="105" dirty="0">
                <a:solidFill>
                  <a:srgbClr val="930F6D"/>
                </a:solidFill>
              </a:rPr>
              <a:t>Point</a:t>
            </a:r>
            <a:r>
              <a:rPr sz="3200" spc="-80" dirty="0">
                <a:solidFill>
                  <a:srgbClr val="930F6D"/>
                </a:solidFill>
              </a:rPr>
              <a:t> </a:t>
            </a:r>
            <a:r>
              <a:rPr sz="3200" spc="114" dirty="0">
                <a:solidFill>
                  <a:srgbClr val="930F6D"/>
                </a:solidFill>
              </a:rPr>
              <a:t>Average</a:t>
            </a:r>
            <a:endParaRPr sz="3200"/>
          </a:p>
        </p:txBody>
      </p:sp>
      <p:sp>
        <p:nvSpPr>
          <p:cNvPr id="3" name="object 3"/>
          <p:cNvSpPr txBox="1"/>
          <p:nvPr/>
        </p:nvSpPr>
        <p:spPr>
          <a:xfrm>
            <a:off x="999540" y="1369313"/>
            <a:ext cx="7217409"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Calibri"/>
                <a:cs typeface="Calibri"/>
              </a:rPr>
              <a:t>A</a:t>
            </a:r>
            <a:r>
              <a:rPr sz="2000" spc="-55" dirty="0">
                <a:latin typeface="Calibri"/>
                <a:cs typeface="Calibri"/>
              </a:rPr>
              <a:t> </a:t>
            </a:r>
            <a:r>
              <a:rPr sz="2000" dirty="0">
                <a:latin typeface="Calibri"/>
                <a:cs typeface="Calibri"/>
              </a:rPr>
              <a:t>student</a:t>
            </a:r>
            <a:r>
              <a:rPr sz="2000" spc="-55" dirty="0">
                <a:latin typeface="Calibri"/>
                <a:cs typeface="Calibri"/>
              </a:rPr>
              <a:t> </a:t>
            </a:r>
            <a:r>
              <a:rPr sz="2000" dirty="0">
                <a:latin typeface="Calibri"/>
                <a:cs typeface="Calibri"/>
              </a:rPr>
              <a:t>received</a:t>
            </a:r>
            <a:r>
              <a:rPr sz="2000" spc="-45" dirty="0">
                <a:latin typeface="Calibri"/>
                <a:cs typeface="Calibri"/>
              </a:rPr>
              <a:t> </a:t>
            </a:r>
            <a:r>
              <a:rPr sz="2000" dirty="0">
                <a:latin typeface="Calibri"/>
                <a:cs typeface="Calibri"/>
              </a:rPr>
              <a:t>the</a:t>
            </a:r>
            <a:r>
              <a:rPr sz="2000" spc="-55" dirty="0">
                <a:latin typeface="Calibri"/>
                <a:cs typeface="Calibri"/>
              </a:rPr>
              <a:t> </a:t>
            </a:r>
            <a:r>
              <a:rPr sz="2000" dirty="0">
                <a:latin typeface="Calibri"/>
                <a:cs typeface="Calibri"/>
              </a:rPr>
              <a:t>following</a:t>
            </a:r>
            <a:r>
              <a:rPr sz="2000" spc="-65" dirty="0">
                <a:latin typeface="Calibri"/>
                <a:cs typeface="Calibri"/>
              </a:rPr>
              <a:t> </a:t>
            </a:r>
            <a:r>
              <a:rPr sz="2000" dirty="0">
                <a:latin typeface="Calibri"/>
                <a:cs typeface="Calibri"/>
              </a:rPr>
              <a:t>grades.</a:t>
            </a:r>
            <a:r>
              <a:rPr sz="2000" spc="320" dirty="0">
                <a:latin typeface="Calibri"/>
                <a:cs typeface="Calibri"/>
              </a:rPr>
              <a:t> </a:t>
            </a:r>
            <a:r>
              <a:rPr sz="2000" dirty="0">
                <a:latin typeface="Calibri"/>
                <a:cs typeface="Calibri"/>
              </a:rPr>
              <a:t>Find</a:t>
            </a:r>
            <a:r>
              <a:rPr sz="2000" spc="-65" dirty="0">
                <a:latin typeface="Calibri"/>
                <a:cs typeface="Calibri"/>
              </a:rPr>
              <a:t> </a:t>
            </a:r>
            <a:r>
              <a:rPr sz="2000" dirty="0">
                <a:latin typeface="Calibri"/>
                <a:cs typeface="Calibri"/>
              </a:rPr>
              <a:t>the</a:t>
            </a:r>
            <a:r>
              <a:rPr sz="2000" spc="-60" dirty="0">
                <a:latin typeface="Calibri"/>
                <a:cs typeface="Calibri"/>
              </a:rPr>
              <a:t> </a:t>
            </a:r>
            <a:r>
              <a:rPr sz="2000" dirty="0">
                <a:latin typeface="Calibri"/>
                <a:cs typeface="Calibri"/>
              </a:rPr>
              <a:t>corresponding</a:t>
            </a:r>
            <a:r>
              <a:rPr sz="2000" spc="-80" dirty="0">
                <a:latin typeface="Calibri"/>
                <a:cs typeface="Calibri"/>
              </a:rPr>
              <a:t> </a:t>
            </a:r>
            <a:r>
              <a:rPr sz="2000" spc="-20" dirty="0">
                <a:latin typeface="Calibri"/>
                <a:cs typeface="Calibri"/>
              </a:rPr>
              <a:t>GPA.</a:t>
            </a:r>
            <a:endParaRPr sz="2000">
              <a:latin typeface="Calibri"/>
              <a:cs typeface="Calibri"/>
            </a:endParaRPr>
          </a:p>
        </p:txBody>
      </p:sp>
      <p:sp>
        <p:nvSpPr>
          <p:cNvPr id="4" name="object 4"/>
          <p:cNvSpPr txBox="1"/>
          <p:nvPr/>
        </p:nvSpPr>
        <p:spPr>
          <a:xfrm>
            <a:off x="3505200" y="5724525"/>
            <a:ext cx="5264150" cy="523875"/>
          </a:xfrm>
          <a:prstGeom prst="rect">
            <a:avLst/>
          </a:prstGeom>
          <a:ln w="9525">
            <a:solidFill>
              <a:srgbClr val="000000"/>
            </a:solidFill>
          </a:ln>
        </p:spPr>
        <p:txBody>
          <a:bodyPr vert="horz" wrap="square" lIns="0" tIns="36830" rIns="0" bIns="0" rtlCol="0">
            <a:spAutoFit/>
          </a:bodyPr>
          <a:lstStyle/>
          <a:p>
            <a:pPr marL="165735">
              <a:lnSpc>
                <a:spcPct val="100000"/>
              </a:lnSpc>
              <a:spcBef>
                <a:spcPts val="290"/>
              </a:spcBef>
            </a:pPr>
            <a:r>
              <a:rPr sz="2800" dirty="0">
                <a:latin typeface="Arial MT"/>
                <a:cs typeface="Arial MT"/>
              </a:rPr>
              <a:t>The</a:t>
            </a:r>
            <a:r>
              <a:rPr sz="2800" spc="-45" dirty="0">
                <a:latin typeface="Arial MT"/>
                <a:cs typeface="Arial MT"/>
              </a:rPr>
              <a:t> </a:t>
            </a:r>
            <a:r>
              <a:rPr sz="2800" dirty="0">
                <a:latin typeface="Arial MT"/>
                <a:cs typeface="Arial MT"/>
              </a:rPr>
              <a:t>grade</a:t>
            </a:r>
            <a:r>
              <a:rPr sz="2800" spc="-65" dirty="0">
                <a:latin typeface="Arial MT"/>
                <a:cs typeface="Arial MT"/>
              </a:rPr>
              <a:t> </a:t>
            </a:r>
            <a:r>
              <a:rPr sz="2800" dirty="0">
                <a:latin typeface="Arial MT"/>
                <a:cs typeface="Arial MT"/>
              </a:rPr>
              <a:t>point</a:t>
            </a:r>
            <a:r>
              <a:rPr sz="2800" spc="-50" dirty="0">
                <a:latin typeface="Arial MT"/>
                <a:cs typeface="Arial MT"/>
              </a:rPr>
              <a:t> </a:t>
            </a:r>
            <a:r>
              <a:rPr sz="2800" dirty="0">
                <a:latin typeface="Arial MT"/>
                <a:cs typeface="Arial MT"/>
              </a:rPr>
              <a:t>average</a:t>
            </a:r>
            <a:r>
              <a:rPr sz="2800" spc="-45" dirty="0">
                <a:latin typeface="Arial MT"/>
                <a:cs typeface="Arial MT"/>
              </a:rPr>
              <a:t> </a:t>
            </a:r>
            <a:r>
              <a:rPr sz="2800" dirty="0">
                <a:latin typeface="Arial MT"/>
                <a:cs typeface="Arial MT"/>
              </a:rPr>
              <a:t>is</a:t>
            </a:r>
            <a:r>
              <a:rPr sz="2800" spc="-60" dirty="0">
                <a:latin typeface="Arial MT"/>
                <a:cs typeface="Arial MT"/>
              </a:rPr>
              <a:t> </a:t>
            </a:r>
            <a:r>
              <a:rPr sz="2800" spc="-20" dirty="0">
                <a:latin typeface="Arial MT"/>
                <a:cs typeface="Arial MT"/>
              </a:rPr>
              <a:t>2.7.</a:t>
            </a:r>
            <a:endParaRPr sz="2800">
              <a:latin typeface="Arial MT"/>
              <a:cs typeface="Arial MT"/>
            </a:endParaRPr>
          </a:p>
        </p:txBody>
      </p:sp>
      <p:sp>
        <p:nvSpPr>
          <p:cNvPr id="5" name="object 5"/>
          <p:cNvSpPr/>
          <p:nvPr/>
        </p:nvSpPr>
        <p:spPr>
          <a:xfrm>
            <a:off x="3032962" y="4718258"/>
            <a:ext cx="156845" cy="0"/>
          </a:xfrm>
          <a:custGeom>
            <a:avLst/>
            <a:gdLst/>
            <a:ahLst/>
            <a:cxnLst/>
            <a:rect l="l" t="t" r="r" b="b"/>
            <a:pathLst>
              <a:path w="156844">
                <a:moveTo>
                  <a:pt x="0" y="0"/>
                </a:moveTo>
                <a:lnTo>
                  <a:pt x="156357" y="0"/>
                </a:lnTo>
              </a:path>
            </a:pathLst>
          </a:custGeom>
          <a:ln w="13125">
            <a:solidFill>
              <a:srgbClr val="000000"/>
            </a:solidFill>
          </a:ln>
        </p:spPr>
        <p:txBody>
          <a:bodyPr wrap="square" lIns="0" tIns="0" rIns="0" bIns="0" rtlCol="0"/>
          <a:lstStyle/>
          <a:p>
            <a:endParaRPr/>
          </a:p>
        </p:txBody>
      </p:sp>
      <p:sp>
        <p:nvSpPr>
          <p:cNvPr id="6" name="object 6"/>
          <p:cNvSpPr/>
          <p:nvPr/>
        </p:nvSpPr>
        <p:spPr>
          <a:xfrm>
            <a:off x="3564058" y="4921714"/>
            <a:ext cx="867410" cy="0"/>
          </a:xfrm>
          <a:custGeom>
            <a:avLst/>
            <a:gdLst/>
            <a:ahLst/>
            <a:cxnLst/>
            <a:rect l="l" t="t" r="r" b="b"/>
            <a:pathLst>
              <a:path w="867410">
                <a:moveTo>
                  <a:pt x="0" y="0"/>
                </a:moveTo>
                <a:lnTo>
                  <a:pt x="867204" y="0"/>
                </a:lnTo>
              </a:path>
            </a:pathLst>
          </a:custGeom>
          <a:ln w="13125">
            <a:solidFill>
              <a:srgbClr val="000000"/>
            </a:solidFill>
          </a:ln>
        </p:spPr>
        <p:txBody>
          <a:bodyPr wrap="square" lIns="0" tIns="0" rIns="0" bIns="0" rtlCol="0"/>
          <a:lstStyle/>
          <a:p>
            <a:endParaRPr/>
          </a:p>
        </p:txBody>
      </p:sp>
      <p:sp>
        <p:nvSpPr>
          <p:cNvPr id="7" name="object 7"/>
          <p:cNvSpPr txBox="1"/>
          <p:nvPr/>
        </p:nvSpPr>
        <p:spPr>
          <a:xfrm>
            <a:off x="2930927" y="4277980"/>
            <a:ext cx="1475740" cy="595630"/>
          </a:xfrm>
          <a:prstGeom prst="rect">
            <a:avLst/>
          </a:prstGeom>
        </p:spPr>
        <p:txBody>
          <a:bodyPr vert="horz" wrap="square" lIns="0" tIns="11430" rIns="0" bIns="0" rtlCol="0">
            <a:spAutoFit/>
          </a:bodyPr>
          <a:lstStyle/>
          <a:p>
            <a:pPr marL="38100">
              <a:lnSpc>
                <a:spcPct val="100000"/>
              </a:lnSpc>
              <a:spcBef>
                <a:spcPts val="90"/>
              </a:spcBef>
            </a:pPr>
            <a:r>
              <a:rPr sz="4050" i="1" baseline="-38065" dirty="0">
                <a:latin typeface="Times New Roman"/>
                <a:cs typeface="Times New Roman"/>
              </a:rPr>
              <a:t>X</a:t>
            </a:r>
            <a:r>
              <a:rPr sz="4050" i="1" spc="412" baseline="-38065" dirty="0">
                <a:latin typeface="Times New Roman"/>
                <a:cs typeface="Times New Roman"/>
              </a:rPr>
              <a:t> </a:t>
            </a:r>
            <a:r>
              <a:rPr sz="4050" baseline="-38065" dirty="0">
                <a:latin typeface="Symbol"/>
                <a:cs typeface="Symbol"/>
              </a:rPr>
              <a:t></a:t>
            </a:r>
            <a:r>
              <a:rPr sz="4050" spc="67" baseline="-38065" dirty="0">
                <a:latin typeface="Times New Roman"/>
                <a:cs typeface="Times New Roman"/>
              </a:rPr>
              <a:t> </a:t>
            </a:r>
            <a:r>
              <a:rPr sz="5625" spc="97" baseline="-8148" dirty="0">
                <a:latin typeface="Symbol"/>
                <a:cs typeface="Symbol"/>
              </a:rPr>
              <a:t></a:t>
            </a:r>
            <a:r>
              <a:rPr sz="2500" i="1" spc="65" dirty="0">
                <a:latin typeface="Times New Roman"/>
                <a:cs typeface="Times New Roman"/>
              </a:rPr>
              <a:t>wX</a:t>
            </a:r>
            <a:endParaRPr sz="2500">
              <a:latin typeface="Times New Roman"/>
              <a:cs typeface="Times New Roman"/>
            </a:endParaRPr>
          </a:p>
        </p:txBody>
      </p:sp>
      <p:sp>
        <p:nvSpPr>
          <p:cNvPr id="8" name="object 8"/>
          <p:cNvSpPr txBox="1"/>
          <p:nvPr/>
        </p:nvSpPr>
        <p:spPr>
          <a:xfrm>
            <a:off x="3669641" y="4760400"/>
            <a:ext cx="672465" cy="595630"/>
          </a:xfrm>
          <a:prstGeom prst="rect">
            <a:avLst/>
          </a:prstGeom>
        </p:spPr>
        <p:txBody>
          <a:bodyPr vert="horz" wrap="square" lIns="0" tIns="11430" rIns="0" bIns="0" rtlCol="0">
            <a:spAutoFit/>
          </a:bodyPr>
          <a:lstStyle/>
          <a:p>
            <a:pPr marL="38100">
              <a:lnSpc>
                <a:spcPct val="100000"/>
              </a:lnSpc>
              <a:spcBef>
                <a:spcPts val="90"/>
              </a:spcBef>
            </a:pPr>
            <a:r>
              <a:rPr sz="5625" spc="195" baseline="-8148" dirty="0">
                <a:latin typeface="Symbol"/>
                <a:cs typeface="Symbol"/>
              </a:rPr>
              <a:t></a:t>
            </a:r>
            <a:r>
              <a:rPr sz="2500" i="1" spc="130" dirty="0">
                <a:latin typeface="Times New Roman"/>
                <a:cs typeface="Times New Roman"/>
              </a:rPr>
              <a:t>w</a:t>
            </a:r>
            <a:endParaRPr sz="2500">
              <a:latin typeface="Times New Roman"/>
              <a:cs typeface="Times New Roman"/>
            </a:endParaRPr>
          </a:p>
        </p:txBody>
      </p:sp>
      <p:graphicFrame>
        <p:nvGraphicFramePr>
          <p:cNvPr id="9" name="object 9"/>
          <p:cNvGraphicFramePr>
            <a:graphicFrameLocks noGrp="1"/>
          </p:cNvGraphicFramePr>
          <p:nvPr/>
        </p:nvGraphicFramePr>
        <p:xfrm>
          <a:off x="2965450" y="2289175"/>
          <a:ext cx="6096000" cy="1869440"/>
        </p:xfrm>
        <a:graphic>
          <a:graphicData uri="http://schemas.openxmlformats.org/drawingml/2006/table">
            <a:tbl>
              <a:tblPr firstRow="1" bandRow="1">
                <a:tableStyleId>{2D5ABB26-0587-4C30-8999-92F81FD0307C}</a:tableStyleId>
              </a:tblPr>
              <a:tblGrid>
                <a:gridCol w="2971800"/>
                <a:gridCol w="1447800"/>
                <a:gridCol w="1676400"/>
              </a:tblGrid>
              <a:tr h="370840">
                <a:tc>
                  <a:txBody>
                    <a:bodyPr/>
                    <a:lstStyle/>
                    <a:p>
                      <a:pPr algn="ctr">
                        <a:lnSpc>
                          <a:spcPct val="100000"/>
                        </a:lnSpc>
                        <a:spcBef>
                          <a:spcPts val="244"/>
                        </a:spcBef>
                      </a:pPr>
                      <a:r>
                        <a:rPr sz="1800" b="1" spc="-10" dirty="0">
                          <a:solidFill>
                            <a:srgbClr val="FFFFFF"/>
                          </a:solidFill>
                          <a:latin typeface="Calibri"/>
                          <a:cs typeface="Calibri"/>
                        </a:rPr>
                        <a:t>Course</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635" algn="ctr">
                        <a:lnSpc>
                          <a:spcPct val="100000"/>
                        </a:lnSpc>
                        <a:spcBef>
                          <a:spcPts val="244"/>
                        </a:spcBef>
                      </a:pPr>
                      <a:r>
                        <a:rPr sz="1800" b="1" dirty="0">
                          <a:solidFill>
                            <a:srgbClr val="FFFFFF"/>
                          </a:solidFill>
                          <a:latin typeface="Calibri"/>
                          <a:cs typeface="Calibri"/>
                        </a:rPr>
                        <a:t>Credits,</a:t>
                      </a:r>
                      <a:r>
                        <a:rPr sz="1800" b="1" spc="-55" dirty="0">
                          <a:solidFill>
                            <a:srgbClr val="FFFFFF"/>
                          </a:solidFill>
                          <a:latin typeface="Calibri"/>
                          <a:cs typeface="Calibri"/>
                        </a:rPr>
                        <a:t> </a:t>
                      </a:r>
                      <a:r>
                        <a:rPr sz="1800" b="1" i="1" spc="-50" dirty="0">
                          <a:solidFill>
                            <a:srgbClr val="FFFFFF"/>
                          </a:solidFill>
                          <a:latin typeface="Calibri"/>
                          <a:cs typeface="Calibri"/>
                        </a:rPr>
                        <a:t>w</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434340">
                        <a:lnSpc>
                          <a:spcPct val="100000"/>
                        </a:lnSpc>
                        <a:spcBef>
                          <a:spcPts val="244"/>
                        </a:spcBef>
                      </a:pPr>
                      <a:r>
                        <a:rPr sz="1800" b="1" dirty="0">
                          <a:solidFill>
                            <a:srgbClr val="FFFFFF"/>
                          </a:solidFill>
                          <a:latin typeface="Calibri"/>
                          <a:cs typeface="Calibri"/>
                        </a:rPr>
                        <a:t>Grade,</a:t>
                      </a:r>
                      <a:r>
                        <a:rPr sz="1800" b="1" spc="-80" dirty="0">
                          <a:solidFill>
                            <a:srgbClr val="FFFFFF"/>
                          </a:solidFill>
                          <a:latin typeface="Calibri"/>
                          <a:cs typeface="Calibri"/>
                        </a:rPr>
                        <a:t> </a:t>
                      </a:r>
                      <a:r>
                        <a:rPr sz="1800" b="1" i="1" spc="-50" dirty="0">
                          <a:solidFill>
                            <a:srgbClr val="FFFFFF"/>
                          </a:solidFill>
                          <a:latin typeface="Calibri"/>
                          <a:cs typeface="Calibri"/>
                        </a:rPr>
                        <a:t>X</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386080">
                <a:tc>
                  <a:txBody>
                    <a:bodyPr/>
                    <a:lstStyle/>
                    <a:p>
                      <a:pPr marL="91440">
                        <a:lnSpc>
                          <a:spcPct val="100000"/>
                        </a:lnSpc>
                        <a:spcBef>
                          <a:spcPts val="240"/>
                        </a:spcBef>
                      </a:pPr>
                      <a:r>
                        <a:rPr sz="1800" dirty="0">
                          <a:latin typeface="Calibri"/>
                          <a:cs typeface="Calibri"/>
                        </a:rPr>
                        <a:t>English</a:t>
                      </a:r>
                      <a:r>
                        <a:rPr sz="1800" spc="-55" dirty="0">
                          <a:latin typeface="Calibri"/>
                          <a:cs typeface="Calibri"/>
                        </a:rPr>
                        <a:t> </a:t>
                      </a:r>
                      <a:r>
                        <a:rPr sz="1800" spc="-10" dirty="0">
                          <a:latin typeface="Calibri"/>
                          <a:cs typeface="Calibri"/>
                        </a:rPr>
                        <a:t>Composition</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spcBef>
                          <a:spcPts val="325"/>
                        </a:spcBef>
                      </a:pPr>
                      <a:r>
                        <a:rPr sz="1800" spc="-50" dirty="0">
                          <a:latin typeface="Calibri"/>
                          <a:cs typeface="Calibri"/>
                        </a:rPr>
                        <a:t>3</a:t>
                      </a:r>
                      <a:endParaRPr sz="1800">
                        <a:latin typeface="Calibri"/>
                        <a:cs typeface="Calibri"/>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96850">
                        <a:lnSpc>
                          <a:spcPct val="100000"/>
                        </a:lnSpc>
                        <a:spcBef>
                          <a:spcPts val="325"/>
                        </a:spcBef>
                      </a:pPr>
                      <a:r>
                        <a:rPr sz="1800" dirty="0">
                          <a:latin typeface="Calibri"/>
                          <a:cs typeface="Calibri"/>
                        </a:rPr>
                        <a:t>A</a:t>
                      </a:r>
                      <a:r>
                        <a:rPr sz="1800" spc="-10" dirty="0">
                          <a:latin typeface="Calibri"/>
                          <a:cs typeface="Calibri"/>
                        </a:rPr>
                        <a:t> </a:t>
                      </a:r>
                      <a:r>
                        <a:rPr sz="1800" dirty="0">
                          <a:latin typeface="Calibri"/>
                          <a:cs typeface="Calibri"/>
                        </a:rPr>
                        <a:t>(4 </a:t>
                      </a:r>
                      <a:r>
                        <a:rPr sz="1800" spc="-10" dirty="0">
                          <a:latin typeface="Calibri"/>
                          <a:cs typeface="Calibri"/>
                        </a:rPr>
                        <a:t>points)</a:t>
                      </a:r>
                      <a:endParaRPr sz="1800">
                        <a:latin typeface="Calibri"/>
                        <a:cs typeface="Calibri"/>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370840">
                <a:tc>
                  <a:txBody>
                    <a:bodyPr/>
                    <a:lstStyle/>
                    <a:p>
                      <a:pPr marL="91440">
                        <a:lnSpc>
                          <a:spcPct val="100000"/>
                        </a:lnSpc>
                        <a:spcBef>
                          <a:spcPts val="245"/>
                        </a:spcBef>
                      </a:pPr>
                      <a:r>
                        <a:rPr sz="1800" spc="-10" dirty="0">
                          <a:latin typeface="Calibri"/>
                          <a:cs typeface="Calibri"/>
                        </a:rPr>
                        <a:t>Introduction</a:t>
                      </a:r>
                      <a:r>
                        <a:rPr sz="1800" spc="-15" dirty="0">
                          <a:latin typeface="Calibri"/>
                          <a:cs typeface="Calibri"/>
                        </a:rPr>
                        <a:t> </a:t>
                      </a:r>
                      <a:r>
                        <a:rPr sz="1800" dirty="0">
                          <a:latin typeface="Calibri"/>
                          <a:cs typeface="Calibri"/>
                        </a:rPr>
                        <a:t>to</a:t>
                      </a:r>
                      <a:r>
                        <a:rPr sz="1800" spc="-25" dirty="0">
                          <a:latin typeface="Calibri"/>
                          <a:cs typeface="Calibri"/>
                        </a:rPr>
                        <a:t> </a:t>
                      </a:r>
                      <a:r>
                        <a:rPr sz="1800" spc="-10" dirty="0">
                          <a:latin typeface="Calibri"/>
                          <a:cs typeface="Calibri"/>
                        </a:rPr>
                        <a:t>Psychology</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gn="ctr">
                        <a:lnSpc>
                          <a:spcPct val="100000"/>
                        </a:lnSpc>
                        <a:spcBef>
                          <a:spcPts val="265"/>
                        </a:spcBef>
                      </a:pPr>
                      <a:r>
                        <a:rPr sz="1800" spc="-50" dirty="0">
                          <a:latin typeface="Calibri"/>
                          <a:cs typeface="Calibri"/>
                        </a:rPr>
                        <a:t>3</a:t>
                      </a:r>
                      <a:endParaRPr sz="18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96850">
                        <a:lnSpc>
                          <a:spcPct val="100000"/>
                        </a:lnSpc>
                        <a:spcBef>
                          <a:spcPts val="265"/>
                        </a:spcBef>
                      </a:pPr>
                      <a:r>
                        <a:rPr sz="1800" dirty="0">
                          <a:latin typeface="Calibri"/>
                          <a:cs typeface="Calibri"/>
                        </a:rPr>
                        <a:t>C</a:t>
                      </a:r>
                      <a:r>
                        <a:rPr sz="1800" spc="-20" dirty="0">
                          <a:latin typeface="Calibri"/>
                          <a:cs typeface="Calibri"/>
                        </a:rPr>
                        <a:t> </a:t>
                      </a:r>
                      <a:r>
                        <a:rPr sz="1800" dirty="0">
                          <a:latin typeface="Calibri"/>
                          <a:cs typeface="Calibri"/>
                        </a:rPr>
                        <a:t>(2</a:t>
                      </a:r>
                      <a:r>
                        <a:rPr sz="1800" spc="10" dirty="0">
                          <a:latin typeface="Calibri"/>
                          <a:cs typeface="Calibri"/>
                        </a:rPr>
                        <a:t> </a:t>
                      </a:r>
                      <a:r>
                        <a:rPr sz="1800" spc="-10" dirty="0">
                          <a:latin typeface="Calibri"/>
                          <a:cs typeface="Calibri"/>
                        </a:rPr>
                        <a:t>points)</a:t>
                      </a:r>
                      <a:endParaRPr sz="18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370840">
                <a:tc>
                  <a:txBody>
                    <a:bodyPr/>
                    <a:lstStyle/>
                    <a:p>
                      <a:pPr marL="91440">
                        <a:lnSpc>
                          <a:spcPct val="100000"/>
                        </a:lnSpc>
                        <a:spcBef>
                          <a:spcPts val="245"/>
                        </a:spcBef>
                      </a:pPr>
                      <a:r>
                        <a:rPr sz="1800" spc="-10" dirty="0">
                          <a:latin typeface="Calibri"/>
                          <a:cs typeface="Calibri"/>
                        </a:rPr>
                        <a:t>Biology</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gn="ctr">
                        <a:lnSpc>
                          <a:spcPct val="100000"/>
                        </a:lnSpc>
                        <a:spcBef>
                          <a:spcPts val="265"/>
                        </a:spcBef>
                      </a:pPr>
                      <a:r>
                        <a:rPr sz="1800" spc="-50" dirty="0">
                          <a:latin typeface="Calibri"/>
                          <a:cs typeface="Calibri"/>
                        </a:rPr>
                        <a:t>4</a:t>
                      </a:r>
                      <a:endParaRPr sz="18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96850">
                        <a:lnSpc>
                          <a:spcPct val="100000"/>
                        </a:lnSpc>
                        <a:spcBef>
                          <a:spcPts val="265"/>
                        </a:spcBef>
                      </a:pPr>
                      <a:r>
                        <a:rPr sz="1800" dirty="0">
                          <a:latin typeface="Calibri"/>
                          <a:cs typeface="Calibri"/>
                        </a:rPr>
                        <a:t>B</a:t>
                      </a:r>
                      <a:r>
                        <a:rPr sz="1800" spc="-20" dirty="0">
                          <a:latin typeface="Calibri"/>
                          <a:cs typeface="Calibri"/>
                        </a:rPr>
                        <a:t> </a:t>
                      </a:r>
                      <a:r>
                        <a:rPr sz="1800" dirty="0">
                          <a:latin typeface="Calibri"/>
                          <a:cs typeface="Calibri"/>
                        </a:rPr>
                        <a:t>(3</a:t>
                      </a:r>
                      <a:r>
                        <a:rPr sz="1800" spc="10" dirty="0">
                          <a:latin typeface="Calibri"/>
                          <a:cs typeface="Calibri"/>
                        </a:rPr>
                        <a:t> </a:t>
                      </a:r>
                      <a:r>
                        <a:rPr sz="1800" spc="-10" dirty="0">
                          <a:latin typeface="Calibri"/>
                          <a:cs typeface="Calibri"/>
                        </a:rPr>
                        <a:t>points)</a:t>
                      </a:r>
                      <a:endParaRPr sz="18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370840">
                <a:tc>
                  <a:txBody>
                    <a:bodyPr/>
                    <a:lstStyle/>
                    <a:p>
                      <a:pPr marL="91440">
                        <a:lnSpc>
                          <a:spcPct val="100000"/>
                        </a:lnSpc>
                        <a:spcBef>
                          <a:spcPts val="245"/>
                        </a:spcBef>
                      </a:pPr>
                      <a:r>
                        <a:rPr sz="1800" dirty="0">
                          <a:latin typeface="Calibri"/>
                          <a:cs typeface="Calibri"/>
                        </a:rPr>
                        <a:t>Physical</a:t>
                      </a:r>
                      <a:r>
                        <a:rPr sz="1800" spc="-90" dirty="0">
                          <a:latin typeface="Calibri"/>
                          <a:cs typeface="Calibri"/>
                        </a:rPr>
                        <a:t> </a:t>
                      </a:r>
                      <a:r>
                        <a:rPr sz="1800" spc="-10" dirty="0">
                          <a:latin typeface="Calibri"/>
                          <a:cs typeface="Calibri"/>
                        </a:rPr>
                        <a:t>Education</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gn="ctr">
                        <a:lnSpc>
                          <a:spcPct val="100000"/>
                        </a:lnSpc>
                        <a:spcBef>
                          <a:spcPts val="265"/>
                        </a:spcBef>
                      </a:pPr>
                      <a:r>
                        <a:rPr sz="1800" spc="-50" dirty="0">
                          <a:latin typeface="Calibri"/>
                          <a:cs typeface="Calibri"/>
                        </a:rPr>
                        <a:t>2</a:t>
                      </a:r>
                      <a:endParaRPr sz="18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96850">
                        <a:lnSpc>
                          <a:spcPct val="100000"/>
                        </a:lnSpc>
                        <a:spcBef>
                          <a:spcPts val="265"/>
                        </a:spcBef>
                      </a:pPr>
                      <a:r>
                        <a:rPr sz="1800" dirty="0">
                          <a:latin typeface="Calibri"/>
                          <a:cs typeface="Calibri"/>
                        </a:rPr>
                        <a:t>D</a:t>
                      </a:r>
                      <a:r>
                        <a:rPr sz="1800" spc="-10" dirty="0">
                          <a:latin typeface="Calibri"/>
                          <a:cs typeface="Calibri"/>
                        </a:rPr>
                        <a:t> </a:t>
                      </a:r>
                      <a:r>
                        <a:rPr sz="1800" dirty="0">
                          <a:latin typeface="Calibri"/>
                          <a:cs typeface="Calibri"/>
                        </a:rPr>
                        <a:t>(1</a:t>
                      </a:r>
                      <a:r>
                        <a:rPr sz="1800" spc="-10" dirty="0">
                          <a:latin typeface="Calibri"/>
                          <a:cs typeface="Calibri"/>
                        </a:rPr>
                        <a:t> point)</a:t>
                      </a:r>
                      <a:endParaRPr sz="18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bl>
          </a:graphicData>
        </a:graphic>
      </p:graphicFrame>
      <p:sp>
        <p:nvSpPr>
          <p:cNvPr id="10" name="object 10"/>
          <p:cNvSpPr/>
          <p:nvPr/>
        </p:nvSpPr>
        <p:spPr>
          <a:xfrm>
            <a:off x="4883240" y="4918859"/>
            <a:ext cx="2756535" cy="0"/>
          </a:xfrm>
          <a:custGeom>
            <a:avLst/>
            <a:gdLst/>
            <a:ahLst/>
            <a:cxnLst/>
            <a:rect l="l" t="t" r="r" b="b"/>
            <a:pathLst>
              <a:path w="2756534">
                <a:moveTo>
                  <a:pt x="0" y="0"/>
                </a:moveTo>
                <a:lnTo>
                  <a:pt x="2756404" y="0"/>
                </a:lnTo>
              </a:path>
            </a:pathLst>
          </a:custGeom>
          <a:ln w="13054">
            <a:solidFill>
              <a:srgbClr val="000000"/>
            </a:solidFill>
          </a:ln>
        </p:spPr>
        <p:txBody>
          <a:bodyPr wrap="square" lIns="0" tIns="0" rIns="0" bIns="0" rtlCol="0"/>
          <a:lstStyle/>
          <a:p>
            <a:endParaRPr/>
          </a:p>
        </p:txBody>
      </p:sp>
      <p:sp>
        <p:nvSpPr>
          <p:cNvPr id="11" name="object 11"/>
          <p:cNvSpPr/>
          <p:nvPr/>
        </p:nvSpPr>
        <p:spPr>
          <a:xfrm>
            <a:off x="7987271" y="4918859"/>
            <a:ext cx="337820" cy="0"/>
          </a:xfrm>
          <a:custGeom>
            <a:avLst/>
            <a:gdLst/>
            <a:ahLst/>
            <a:cxnLst/>
            <a:rect l="l" t="t" r="r" b="b"/>
            <a:pathLst>
              <a:path w="337820">
                <a:moveTo>
                  <a:pt x="0" y="0"/>
                </a:moveTo>
                <a:lnTo>
                  <a:pt x="337417" y="0"/>
                </a:lnTo>
              </a:path>
            </a:pathLst>
          </a:custGeom>
          <a:ln w="13054">
            <a:solidFill>
              <a:srgbClr val="000000"/>
            </a:solidFill>
          </a:ln>
        </p:spPr>
        <p:txBody>
          <a:bodyPr wrap="square" lIns="0" tIns="0" rIns="0" bIns="0" rtlCol="0"/>
          <a:lstStyle/>
          <a:p>
            <a:endParaRPr/>
          </a:p>
        </p:txBody>
      </p:sp>
      <p:sp>
        <p:nvSpPr>
          <p:cNvPr id="12" name="object 12"/>
          <p:cNvSpPr txBox="1"/>
          <p:nvPr/>
        </p:nvSpPr>
        <p:spPr>
          <a:xfrm>
            <a:off x="4581635" y="4443216"/>
            <a:ext cx="4508500" cy="437515"/>
          </a:xfrm>
          <a:prstGeom prst="rect">
            <a:avLst/>
          </a:prstGeom>
        </p:spPr>
        <p:txBody>
          <a:bodyPr vert="horz" wrap="square" lIns="0" tIns="12700" rIns="0" bIns="0" rtlCol="0">
            <a:spAutoFit/>
          </a:bodyPr>
          <a:lstStyle/>
          <a:p>
            <a:pPr marL="38100">
              <a:lnSpc>
                <a:spcPct val="100000"/>
              </a:lnSpc>
              <a:spcBef>
                <a:spcPts val="100"/>
              </a:spcBef>
            </a:pPr>
            <a:r>
              <a:rPr sz="4050" baseline="-31893" dirty="0">
                <a:latin typeface="Symbol"/>
                <a:cs typeface="Symbol"/>
              </a:rPr>
              <a:t></a:t>
            </a:r>
            <a:r>
              <a:rPr sz="4050" spc="-15" baseline="-31893" dirty="0">
                <a:latin typeface="Times New Roman"/>
                <a:cs typeface="Times New Roman"/>
              </a:rPr>
              <a:t> </a:t>
            </a:r>
            <a:r>
              <a:rPr sz="2700" spc="80" dirty="0">
                <a:latin typeface="Times New Roman"/>
                <a:cs typeface="Times New Roman"/>
              </a:rPr>
              <a:t>3</a:t>
            </a:r>
            <a:r>
              <a:rPr sz="2700" spc="80" dirty="0">
                <a:latin typeface="Symbol"/>
                <a:cs typeface="Symbol"/>
              </a:rPr>
              <a:t></a:t>
            </a:r>
            <a:r>
              <a:rPr sz="2700" spc="-400" dirty="0">
                <a:latin typeface="Times New Roman"/>
                <a:cs typeface="Times New Roman"/>
              </a:rPr>
              <a:t> </a:t>
            </a:r>
            <a:r>
              <a:rPr sz="2700" dirty="0">
                <a:latin typeface="Times New Roman"/>
                <a:cs typeface="Times New Roman"/>
              </a:rPr>
              <a:t>4</a:t>
            </a:r>
            <a:r>
              <a:rPr sz="2700" spc="-330" dirty="0">
                <a:latin typeface="Times New Roman"/>
                <a:cs typeface="Times New Roman"/>
              </a:rPr>
              <a:t> </a:t>
            </a:r>
            <a:r>
              <a:rPr sz="2700" dirty="0">
                <a:latin typeface="Symbol"/>
                <a:cs typeface="Symbol"/>
              </a:rPr>
              <a:t></a:t>
            </a:r>
            <a:r>
              <a:rPr sz="2700" spc="-340" dirty="0">
                <a:latin typeface="Times New Roman"/>
                <a:cs typeface="Times New Roman"/>
              </a:rPr>
              <a:t> </a:t>
            </a:r>
            <a:r>
              <a:rPr sz="2700" spc="80" dirty="0">
                <a:latin typeface="Times New Roman"/>
                <a:cs typeface="Times New Roman"/>
              </a:rPr>
              <a:t>3</a:t>
            </a:r>
            <a:r>
              <a:rPr sz="2700" spc="80" dirty="0">
                <a:latin typeface="Symbol"/>
                <a:cs typeface="Symbol"/>
              </a:rPr>
              <a:t></a:t>
            </a:r>
            <a:r>
              <a:rPr sz="2700" spc="-400" dirty="0">
                <a:latin typeface="Times New Roman"/>
                <a:cs typeface="Times New Roman"/>
              </a:rPr>
              <a:t> </a:t>
            </a:r>
            <a:r>
              <a:rPr sz="2700" dirty="0">
                <a:latin typeface="Times New Roman"/>
                <a:cs typeface="Times New Roman"/>
              </a:rPr>
              <a:t>2</a:t>
            </a:r>
            <a:r>
              <a:rPr sz="2700" spc="-330" dirty="0">
                <a:latin typeface="Times New Roman"/>
                <a:cs typeface="Times New Roman"/>
              </a:rPr>
              <a:t> </a:t>
            </a:r>
            <a:r>
              <a:rPr sz="2700" dirty="0">
                <a:latin typeface="Symbol"/>
                <a:cs typeface="Symbol"/>
              </a:rPr>
              <a:t></a:t>
            </a:r>
            <a:r>
              <a:rPr sz="2700" spc="-254" dirty="0">
                <a:latin typeface="Times New Roman"/>
                <a:cs typeface="Times New Roman"/>
              </a:rPr>
              <a:t> </a:t>
            </a:r>
            <a:r>
              <a:rPr sz="2700" spc="150" dirty="0">
                <a:latin typeface="Times New Roman"/>
                <a:cs typeface="Times New Roman"/>
              </a:rPr>
              <a:t>4</a:t>
            </a:r>
            <a:r>
              <a:rPr sz="2700" spc="150" dirty="0">
                <a:latin typeface="Symbol"/>
                <a:cs typeface="Symbol"/>
              </a:rPr>
              <a:t></a:t>
            </a:r>
            <a:r>
              <a:rPr sz="2700" spc="150" dirty="0">
                <a:latin typeface="Times New Roman"/>
                <a:cs typeface="Times New Roman"/>
              </a:rPr>
              <a:t>3</a:t>
            </a:r>
            <a:r>
              <a:rPr sz="2700" spc="-420" dirty="0">
                <a:latin typeface="Times New Roman"/>
                <a:cs typeface="Times New Roman"/>
              </a:rPr>
              <a:t> </a:t>
            </a:r>
            <a:r>
              <a:rPr sz="2700" dirty="0">
                <a:latin typeface="Symbol"/>
                <a:cs typeface="Symbol"/>
              </a:rPr>
              <a:t></a:t>
            </a:r>
            <a:r>
              <a:rPr sz="2700" spc="-250" dirty="0">
                <a:latin typeface="Times New Roman"/>
                <a:cs typeface="Times New Roman"/>
              </a:rPr>
              <a:t> </a:t>
            </a:r>
            <a:r>
              <a:rPr sz="2700" spc="75" dirty="0">
                <a:latin typeface="Times New Roman"/>
                <a:cs typeface="Times New Roman"/>
              </a:rPr>
              <a:t>2</a:t>
            </a:r>
            <a:r>
              <a:rPr sz="2700" spc="75" dirty="0">
                <a:latin typeface="Symbol"/>
                <a:cs typeface="Symbol"/>
              </a:rPr>
              <a:t></a:t>
            </a:r>
            <a:r>
              <a:rPr sz="2700" spc="75" dirty="0">
                <a:latin typeface="Times New Roman"/>
                <a:cs typeface="Times New Roman"/>
              </a:rPr>
              <a:t>1</a:t>
            </a:r>
            <a:r>
              <a:rPr sz="2700" spc="-145" dirty="0">
                <a:latin typeface="Times New Roman"/>
                <a:cs typeface="Times New Roman"/>
              </a:rPr>
              <a:t> </a:t>
            </a:r>
            <a:r>
              <a:rPr sz="4050" baseline="-31893" dirty="0">
                <a:latin typeface="Symbol"/>
                <a:cs typeface="Symbol"/>
              </a:rPr>
              <a:t></a:t>
            </a:r>
            <a:r>
              <a:rPr sz="4050" spc="7" baseline="-31893" dirty="0">
                <a:latin typeface="Times New Roman"/>
                <a:cs typeface="Times New Roman"/>
              </a:rPr>
              <a:t> </a:t>
            </a:r>
            <a:r>
              <a:rPr sz="2500" dirty="0">
                <a:latin typeface="Times New Roman"/>
                <a:cs typeface="Times New Roman"/>
              </a:rPr>
              <a:t>32</a:t>
            </a:r>
            <a:r>
              <a:rPr sz="2500" spc="105" dirty="0">
                <a:latin typeface="Times New Roman"/>
                <a:cs typeface="Times New Roman"/>
              </a:rPr>
              <a:t> </a:t>
            </a:r>
            <a:r>
              <a:rPr sz="3750" baseline="-34444" dirty="0">
                <a:latin typeface="Symbol"/>
                <a:cs typeface="Symbol"/>
              </a:rPr>
              <a:t></a:t>
            </a:r>
            <a:r>
              <a:rPr sz="3750" spc="-97" baseline="-34444" dirty="0">
                <a:latin typeface="Times New Roman"/>
                <a:cs typeface="Times New Roman"/>
              </a:rPr>
              <a:t> </a:t>
            </a:r>
            <a:r>
              <a:rPr sz="3750" spc="-37" baseline="-34444" dirty="0">
                <a:latin typeface="Times New Roman"/>
                <a:cs typeface="Times New Roman"/>
              </a:rPr>
              <a:t>2.7</a:t>
            </a:r>
            <a:endParaRPr sz="3750" baseline="-34444">
              <a:latin typeface="Times New Roman"/>
              <a:cs typeface="Times New Roman"/>
            </a:endParaRPr>
          </a:p>
        </p:txBody>
      </p:sp>
      <p:sp>
        <p:nvSpPr>
          <p:cNvPr id="13" name="object 13"/>
          <p:cNvSpPr txBox="1"/>
          <p:nvPr/>
        </p:nvSpPr>
        <p:spPr>
          <a:xfrm>
            <a:off x="7973262" y="4916238"/>
            <a:ext cx="340360" cy="405130"/>
          </a:xfrm>
          <a:prstGeom prst="rect">
            <a:avLst/>
          </a:prstGeom>
        </p:spPr>
        <p:txBody>
          <a:bodyPr vert="horz" wrap="square" lIns="0" tIns="11430" rIns="0" bIns="0" rtlCol="0">
            <a:spAutoFit/>
          </a:bodyPr>
          <a:lstStyle/>
          <a:p>
            <a:pPr marL="12700">
              <a:lnSpc>
                <a:spcPct val="100000"/>
              </a:lnSpc>
              <a:spcBef>
                <a:spcPts val="90"/>
              </a:spcBef>
            </a:pPr>
            <a:r>
              <a:rPr sz="2500" spc="-25" dirty="0">
                <a:latin typeface="Times New Roman"/>
                <a:cs typeface="Times New Roman"/>
              </a:rPr>
              <a:t>12</a:t>
            </a:r>
            <a:endParaRPr sz="2500">
              <a:latin typeface="Times New Roman"/>
              <a:cs typeface="Times New Roman"/>
            </a:endParaRPr>
          </a:p>
        </p:txBody>
      </p:sp>
      <p:sp>
        <p:nvSpPr>
          <p:cNvPr id="14" name="object 14"/>
          <p:cNvSpPr txBox="1"/>
          <p:nvPr/>
        </p:nvSpPr>
        <p:spPr>
          <a:xfrm>
            <a:off x="5485980" y="4889520"/>
            <a:ext cx="1556385" cy="437515"/>
          </a:xfrm>
          <a:prstGeom prst="rect">
            <a:avLst/>
          </a:prstGeom>
        </p:spPr>
        <p:txBody>
          <a:bodyPr vert="horz" wrap="square" lIns="0" tIns="12700" rIns="0" bIns="0" rtlCol="0">
            <a:spAutoFit/>
          </a:bodyPr>
          <a:lstStyle/>
          <a:p>
            <a:pPr marL="12700">
              <a:lnSpc>
                <a:spcPct val="100000"/>
              </a:lnSpc>
              <a:spcBef>
                <a:spcPts val="100"/>
              </a:spcBef>
            </a:pPr>
            <a:r>
              <a:rPr sz="2700" spc="150" dirty="0">
                <a:latin typeface="Times New Roman"/>
                <a:cs typeface="Times New Roman"/>
              </a:rPr>
              <a:t>3</a:t>
            </a:r>
            <a:r>
              <a:rPr sz="2700" spc="150" dirty="0">
                <a:latin typeface="Symbol"/>
                <a:cs typeface="Symbol"/>
              </a:rPr>
              <a:t></a:t>
            </a:r>
            <a:r>
              <a:rPr sz="2700" spc="-340" dirty="0">
                <a:latin typeface="Times New Roman"/>
                <a:cs typeface="Times New Roman"/>
              </a:rPr>
              <a:t> </a:t>
            </a:r>
            <a:r>
              <a:rPr sz="2700" spc="150" dirty="0">
                <a:latin typeface="Times New Roman"/>
                <a:cs typeface="Times New Roman"/>
              </a:rPr>
              <a:t>3</a:t>
            </a:r>
            <a:r>
              <a:rPr sz="2700" spc="150" dirty="0">
                <a:latin typeface="Symbol"/>
                <a:cs typeface="Symbol"/>
              </a:rPr>
              <a:t></a:t>
            </a:r>
            <a:r>
              <a:rPr sz="2700" spc="-250" dirty="0">
                <a:latin typeface="Times New Roman"/>
                <a:cs typeface="Times New Roman"/>
              </a:rPr>
              <a:t> </a:t>
            </a:r>
            <a:r>
              <a:rPr sz="2700" dirty="0">
                <a:latin typeface="Times New Roman"/>
                <a:cs typeface="Times New Roman"/>
              </a:rPr>
              <a:t>4</a:t>
            </a:r>
            <a:r>
              <a:rPr sz="2700" spc="-335" dirty="0">
                <a:latin typeface="Times New Roman"/>
                <a:cs typeface="Times New Roman"/>
              </a:rPr>
              <a:t> </a:t>
            </a:r>
            <a:r>
              <a:rPr sz="2700" dirty="0">
                <a:latin typeface="Symbol"/>
                <a:cs typeface="Symbol"/>
              </a:rPr>
              <a:t></a:t>
            </a:r>
            <a:r>
              <a:rPr sz="2700" spc="-250" dirty="0">
                <a:latin typeface="Times New Roman"/>
                <a:cs typeface="Times New Roman"/>
              </a:rPr>
              <a:t> </a:t>
            </a:r>
            <a:r>
              <a:rPr sz="2700" spc="-50" dirty="0">
                <a:latin typeface="Times New Roman"/>
                <a:cs typeface="Times New Roman"/>
              </a:rPr>
              <a:t>2</a:t>
            </a:r>
            <a:endParaRPr sz="270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878" y="578358"/>
            <a:ext cx="10376763" cy="748358"/>
          </a:xfrm>
          <a:prstGeom prst="rect">
            <a:avLst/>
          </a:prstGeom>
        </p:spPr>
        <p:txBody>
          <a:bodyPr vert="horz" wrap="square" lIns="0" tIns="70560" rIns="0" bIns="0" rtlCol="0">
            <a:spAutoFit/>
          </a:bodyPr>
          <a:lstStyle/>
          <a:p>
            <a:pPr marL="3429635">
              <a:lnSpc>
                <a:spcPct val="100000"/>
              </a:lnSpc>
              <a:spcBef>
                <a:spcPts val="105"/>
              </a:spcBef>
            </a:pPr>
            <a:r>
              <a:rPr spc="-120" dirty="0" smtClean="0">
                <a:solidFill>
                  <a:srgbClr val="930F6D"/>
                </a:solidFill>
              </a:rPr>
              <a:t> </a:t>
            </a:r>
            <a:r>
              <a:rPr spc="105" dirty="0">
                <a:solidFill>
                  <a:srgbClr val="930F6D"/>
                </a:solidFill>
              </a:rPr>
              <a:t>The</a:t>
            </a:r>
            <a:r>
              <a:rPr spc="-95" dirty="0">
                <a:solidFill>
                  <a:srgbClr val="930F6D"/>
                </a:solidFill>
              </a:rPr>
              <a:t> </a:t>
            </a:r>
            <a:r>
              <a:rPr spc="155" dirty="0">
                <a:solidFill>
                  <a:srgbClr val="930F6D"/>
                </a:solidFill>
              </a:rPr>
              <a:t>Median</a:t>
            </a:r>
          </a:p>
        </p:txBody>
      </p:sp>
      <p:sp>
        <p:nvSpPr>
          <p:cNvPr id="3" name="object 3"/>
          <p:cNvSpPr txBox="1"/>
          <p:nvPr/>
        </p:nvSpPr>
        <p:spPr>
          <a:xfrm>
            <a:off x="762000" y="1447800"/>
            <a:ext cx="9982200" cy="2146357"/>
          </a:xfrm>
          <a:prstGeom prst="rect">
            <a:avLst/>
          </a:prstGeom>
        </p:spPr>
        <p:txBody>
          <a:bodyPr vert="horz" wrap="square" lIns="0" tIns="48895" rIns="0" bIns="0" rtlCol="0">
            <a:spAutoFit/>
          </a:bodyPr>
          <a:lstStyle/>
          <a:p>
            <a:pPr marL="12065" marR="5080">
              <a:lnSpc>
                <a:spcPct val="90100"/>
              </a:lnSpc>
              <a:spcBef>
                <a:spcPts val="385"/>
              </a:spcBef>
              <a:tabLst>
                <a:tab pos="377825" algn="l"/>
              </a:tabLst>
            </a:pPr>
            <a:r>
              <a:rPr lang="en-US" sz="2400" dirty="0" smtClean="0">
                <a:latin typeface="Calibri"/>
                <a:cs typeface="Calibri"/>
              </a:rPr>
              <a:t>   The median is the middle value in a set of  numbers when they’re arranged in order, either from smallest to largest or   vice versa. If there’s an odd number of numbers, the median is the one right in the middle. If there’s an even number, the median is the average of the two middle numbers.</a:t>
            </a:r>
          </a:p>
          <a:p>
            <a:pPr marL="12065" marR="5080">
              <a:lnSpc>
                <a:spcPct val="90100"/>
              </a:lnSpc>
              <a:spcBef>
                <a:spcPts val="385"/>
              </a:spcBef>
              <a:tabLst>
                <a:tab pos="377825" algn="l"/>
              </a:tabLst>
            </a:pPr>
            <a:r>
              <a:rPr lang="en-US" sz="2400" dirty="0">
                <a:latin typeface="Calibri"/>
                <a:cs typeface="Calibri"/>
              </a:rPr>
              <a:t> </a:t>
            </a:r>
            <a:r>
              <a:rPr lang="en-US" sz="2400" dirty="0" smtClean="0">
                <a:latin typeface="Calibri"/>
                <a:cs typeface="Calibri"/>
              </a:rPr>
              <a:t>                                      Median formula=                </a:t>
            </a:r>
            <a:r>
              <a:rPr lang="en-US" sz="2400" dirty="0" err="1" smtClean="0">
                <a:latin typeface="Calibri"/>
                <a:cs typeface="Calibri"/>
              </a:rPr>
              <a:t>th</a:t>
            </a:r>
            <a:r>
              <a:rPr lang="en-US" sz="2400" dirty="0" smtClean="0">
                <a:latin typeface="Calibri"/>
                <a:cs typeface="Calibri"/>
              </a:rPr>
              <a:t> item</a:t>
            </a:r>
            <a:endParaRPr lang="en-IN" sz="2400" dirty="0" smtClean="0"/>
          </a:p>
          <a:p>
            <a:pPr marL="12065" marR="5080">
              <a:lnSpc>
                <a:spcPct val="90100"/>
              </a:lnSpc>
              <a:spcBef>
                <a:spcPts val="385"/>
              </a:spcBef>
              <a:tabLst>
                <a:tab pos="377825" algn="l"/>
              </a:tabLst>
            </a:pPr>
            <a:endParaRPr lang="en-US" sz="2400" dirty="0" smtClean="0">
              <a:latin typeface="Calibri"/>
              <a:cs typeface="Calibri"/>
            </a:endParaRPr>
          </a:p>
        </p:txBody>
      </p:sp>
      <p:pic>
        <p:nvPicPr>
          <p:cNvPr id="6" name="object 6"/>
          <p:cNvPicPr/>
          <p:nvPr/>
        </p:nvPicPr>
        <p:blipFill>
          <a:blip r:embed="rId2" cstate="print"/>
          <a:stretch>
            <a:fillRect/>
          </a:stretch>
        </p:blipFill>
        <p:spPr>
          <a:xfrm>
            <a:off x="1371601" y="3733800"/>
            <a:ext cx="9372600" cy="2286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108" y="2819400"/>
            <a:ext cx="990600"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878" y="578358"/>
            <a:ext cx="10376763" cy="695749"/>
          </a:xfrm>
          <a:prstGeom prst="rect">
            <a:avLst/>
          </a:prstGeom>
        </p:spPr>
        <p:txBody>
          <a:bodyPr vert="horz" wrap="square" lIns="0" tIns="79420" rIns="0" bIns="0" rtlCol="0">
            <a:spAutoFit/>
          </a:bodyPr>
          <a:lstStyle/>
          <a:p>
            <a:pPr marL="581660">
              <a:lnSpc>
                <a:spcPct val="100000"/>
              </a:lnSpc>
              <a:spcBef>
                <a:spcPts val="115"/>
              </a:spcBef>
            </a:pPr>
            <a:r>
              <a:rPr lang="en-IN" sz="4000" spc="125" dirty="0">
                <a:solidFill>
                  <a:srgbClr val="930F6D"/>
                </a:solidFill>
              </a:rPr>
              <a:t>Median Formula for Ungrouped Data</a:t>
            </a:r>
            <a:endParaRPr sz="4000" dirty="0">
              <a:latin typeface="Courier New"/>
              <a:cs typeface="Courier New"/>
            </a:endParaRPr>
          </a:p>
        </p:txBody>
      </p:sp>
      <p:sp>
        <p:nvSpPr>
          <p:cNvPr id="4" name="object 4"/>
          <p:cNvSpPr txBox="1"/>
          <p:nvPr/>
        </p:nvSpPr>
        <p:spPr>
          <a:xfrm>
            <a:off x="457200" y="1524000"/>
            <a:ext cx="10439400" cy="4503797"/>
          </a:xfrm>
          <a:prstGeom prst="rect">
            <a:avLst/>
          </a:prstGeom>
        </p:spPr>
        <p:txBody>
          <a:bodyPr vert="horz" wrap="square" lIns="0" tIns="12700" rIns="0" bIns="0" rtlCol="0">
            <a:spAutoFit/>
          </a:bodyPr>
          <a:lstStyle/>
          <a:p>
            <a:pPr marL="469900" indent="-457200">
              <a:lnSpc>
                <a:spcPct val="100000"/>
              </a:lnSpc>
              <a:spcBef>
                <a:spcPts val="100"/>
              </a:spcBef>
              <a:buFont typeface="Arial" pitchFamily="34" charset="0"/>
              <a:buChar char="•"/>
            </a:pPr>
            <a:r>
              <a:rPr lang="en-US" sz="2600" dirty="0" smtClean="0">
                <a:latin typeface="Calibri"/>
                <a:cs typeface="Calibri"/>
              </a:rPr>
              <a:t>The following steps are helpful while applying the </a:t>
            </a:r>
            <a:r>
              <a:rPr lang="en-US" sz="2600" b="1" dirty="0" smtClean="0">
                <a:latin typeface="Calibri"/>
                <a:cs typeface="Calibri"/>
              </a:rPr>
              <a:t>median formula for ungrouped data.</a:t>
            </a:r>
          </a:p>
          <a:p>
            <a:pPr marL="12700">
              <a:lnSpc>
                <a:spcPct val="100000"/>
              </a:lnSpc>
              <a:spcBef>
                <a:spcPts val="100"/>
              </a:spcBef>
            </a:pPr>
            <a:r>
              <a:rPr lang="en-US" sz="2600" b="1" dirty="0" smtClean="0">
                <a:latin typeface="Calibri"/>
                <a:cs typeface="Calibri"/>
              </a:rPr>
              <a:t>Step 1:</a:t>
            </a:r>
            <a:r>
              <a:rPr lang="en-US" sz="2600" dirty="0" smtClean="0">
                <a:latin typeface="Calibri"/>
                <a:cs typeface="Calibri"/>
              </a:rPr>
              <a:t> Arrange the data in ascending or descending order.</a:t>
            </a:r>
          </a:p>
          <a:p>
            <a:pPr marL="12700">
              <a:lnSpc>
                <a:spcPct val="100000"/>
              </a:lnSpc>
              <a:spcBef>
                <a:spcPts val="100"/>
              </a:spcBef>
            </a:pPr>
            <a:r>
              <a:rPr lang="en-US" sz="2600" b="1" dirty="0" smtClean="0">
                <a:latin typeface="Calibri"/>
                <a:cs typeface="Calibri"/>
              </a:rPr>
              <a:t>Step 2:</a:t>
            </a:r>
            <a:r>
              <a:rPr lang="en-US" sz="2600" dirty="0" smtClean="0">
                <a:latin typeface="Calibri"/>
                <a:cs typeface="Calibri"/>
              </a:rPr>
              <a:t> Secondly, count the total number of observations ‘n’.</a:t>
            </a:r>
          </a:p>
          <a:p>
            <a:pPr marL="12700">
              <a:lnSpc>
                <a:spcPct val="100000"/>
              </a:lnSpc>
              <a:spcBef>
                <a:spcPts val="100"/>
              </a:spcBef>
            </a:pPr>
            <a:r>
              <a:rPr lang="en-US" sz="2600" b="1" dirty="0" smtClean="0">
                <a:latin typeface="Calibri"/>
                <a:cs typeface="Calibri"/>
              </a:rPr>
              <a:t>Step 3:</a:t>
            </a:r>
            <a:r>
              <a:rPr lang="en-US" sz="2600" dirty="0" smtClean="0">
                <a:latin typeface="Calibri"/>
                <a:cs typeface="Calibri"/>
              </a:rPr>
              <a:t> Check if the number of observations ‘n’ is even or odd.</a:t>
            </a:r>
          </a:p>
          <a:p>
            <a:pPr marL="12700">
              <a:lnSpc>
                <a:spcPct val="100000"/>
              </a:lnSpc>
              <a:spcBef>
                <a:spcPts val="100"/>
              </a:spcBef>
            </a:pPr>
            <a:r>
              <a:rPr lang="en-US" sz="2600" dirty="0" smtClean="0">
                <a:latin typeface="Calibri"/>
                <a:cs typeface="Calibri"/>
              </a:rPr>
              <a:t>                  </a:t>
            </a:r>
            <a:r>
              <a:rPr lang="en-US" sz="2600" b="1" dirty="0" smtClean="0">
                <a:latin typeface="Calibri"/>
                <a:cs typeface="Calibri"/>
              </a:rPr>
              <a:t>Median = [(n + 1)/2]</a:t>
            </a:r>
            <a:r>
              <a:rPr lang="en-US" sz="2600" b="1" dirty="0" err="1" smtClean="0">
                <a:latin typeface="Calibri"/>
                <a:cs typeface="Calibri"/>
              </a:rPr>
              <a:t>th</a:t>
            </a:r>
            <a:r>
              <a:rPr lang="en-US" sz="2600" b="1" dirty="0" smtClean="0">
                <a:latin typeface="Calibri"/>
                <a:cs typeface="Calibri"/>
              </a:rPr>
              <a:t> term</a:t>
            </a:r>
          </a:p>
          <a:p>
            <a:pPr marL="12700">
              <a:lnSpc>
                <a:spcPct val="100000"/>
              </a:lnSpc>
              <a:spcBef>
                <a:spcPts val="100"/>
              </a:spcBef>
            </a:pPr>
            <a:r>
              <a:rPr lang="en-US" sz="2600" b="1" dirty="0" smtClean="0">
                <a:latin typeface="Calibri"/>
                <a:cs typeface="Calibri"/>
              </a:rPr>
              <a:t>EXAMPLE-</a:t>
            </a:r>
            <a:r>
              <a:rPr lang="en-US" sz="2600" dirty="0" smtClean="0">
                <a:latin typeface="Calibri"/>
                <a:cs typeface="Calibri"/>
              </a:rPr>
              <a:t>Find the median of the following reordered systolic blood pressure    data seen earlier are: 132, 124,146,151,124,170, and 113</a:t>
            </a:r>
          </a:p>
          <a:p>
            <a:pPr marL="12700">
              <a:lnSpc>
                <a:spcPct val="100000"/>
              </a:lnSpc>
              <a:spcBef>
                <a:spcPts val="100"/>
              </a:spcBef>
            </a:pPr>
            <a:r>
              <a:rPr lang="en-US" sz="2600" dirty="0" smtClean="0">
                <a:latin typeface="Calibri"/>
                <a:cs typeface="Calibri"/>
              </a:rPr>
              <a:t>         Arrange the series </a:t>
            </a:r>
          </a:p>
          <a:p>
            <a:pPr marL="12700">
              <a:lnSpc>
                <a:spcPct val="100000"/>
              </a:lnSpc>
              <a:spcBef>
                <a:spcPts val="100"/>
              </a:spcBef>
            </a:pPr>
            <a:r>
              <a:rPr lang="en-US" sz="2600" dirty="0" smtClean="0">
                <a:latin typeface="Calibri"/>
                <a:cs typeface="Calibri"/>
              </a:rPr>
              <a:t>                              </a:t>
            </a:r>
            <a:r>
              <a:rPr sz="2600" dirty="0" smtClean="0">
                <a:latin typeface="Calibri"/>
                <a:cs typeface="Calibri"/>
              </a:rPr>
              <a:t>113</a:t>
            </a:r>
            <a:r>
              <a:rPr sz="2600" dirty="0">
                <a:latin typeface="Calibri"/>
                <a:cs typeface="Calibri"/>
              </a:rPr>
              <a:t>,</a:t>
            </a:r>
            <a:r>
              <a:rPr sz="2600" spc="-45" dirty="0">
                <a:latin typeface="Calibri"/>
                <a:cs typeface="Calibri"/>
              </a:rPr>
              <a:t> </a:t>
            </a:r>
            <a:r>
              <a:rPr sz="2600" dirty="0">
                <a:latin typeface="Calibri"/>
                <a:cs typeface="Calibri"/>
              </a:rPr>
              <a:t>124,</a:t>
            </a:r>
            <a:r>
              <a:rPr sz="2600" spc="-30" dirty="0">
                <a:latin typeface="Calibri"/>
                <a:cs typeface="Calibri"/>
              </a:rPr>
              <a:t> </a:t>
            </a:r>
            <a:r>
              <a:rPr sz="2600" dirty="0">
                <a:latin typeface="Calibri"/>
                <a:cs typeface="Calibri"/>
              </a:rPr>
              <a:t>124,</a:t>
            </a:r>
            <a:r>
              <a:rPr sz="2600" spc="-15" dirty="0">
                <a:latin typeface="Calibri"/>
                <a:cs typeface="Calibri"/>
              </a:rPr>
              <a:t> </a:t>
            </a:r>
            <a:r>
              <a:rPr sz="2600" dirty="0">
                <a:latin typeface="Calibri"/>
                <a:cs typeface="Calibri"/>
              </a:rPr>
              <a:t>132,</a:t>
            </a:r>
            <a:r>
              <a:rPr sz="2600" spc="-35" dirty="0">
                <a:latin typeface="Calibri"/>
                <a:cs typeface="Calibri"/>
              </a:rPr>
              <a:t> </a:t>
            </a:r>
            <a:r>
              <a:rPr sz="2600" dirty="0">
                <a:latin typeface="Calibri"/>
                <a:cs typeface="Calibri"/>
              </a:rPr>
              <a:t>146,</a:t>
            </a:r>
            <a:r>
              <a:rPr sz="2600" spc="-30" dirty="0">
                <a:latin typeface="Calibri"/>
                <a:cs typeface="Calibri"/>
              </a:rPr>
              <a:t> </a:t>
            </a:r>
            <a:r>
              <a:rPr sz="2600" dirty="0">
                <a:latin typeface="Calibri"/>
                <a:cs typeface="Calibri"/>
              </a:rPr>
              <a:t>151,</a:t>
            </a:r>
            <a:r>
              <a:rPr sz="2600" spc="-15" dirty="0">
                <a:latin typeface="Calibri"/>
                <a:cs typeface="Calibri"/>
              </a:rPr>
              <a:t> </a:t>
            </a:r>
            <a:r>
              <a:rPr sz="2600" dirty="0">
                <a:latin typeface="Calibri"/>
                <a:cs typeface="Calibri"/>
              </a:rPr>
              <a:t>and</a:t>
            </a:r>
            <a:r>
              <a:rPr sz="2600" spc="-15" dirty="0">
                <a:latin typeface="Calibri"/>
                <a:cs typeface="Calibri"/>
              </a:rPr>
              <a:t> </a:t>
            </a:r>
            <a:r>
              <a:rPr sz="2600" spc="-20" dirty="0">
                <a:latin typeface="Calibri"/>
                <a:cs typeface="Calibri"/>
              </a:rPr>
              <a:t>170</a:t>
            </a:r>
            <a:r>
              <a:rPr sz="2600" spc="-20" dirty="0" smtClean="0">
                <a:latin typeface="Calibri"/>
                <a:cs typeface="Calibri"/>
              </a:rPr>
              <a:t>.</a:t>
            </a:r>
            <a:endParaRPr sz="2600" dirty="0">
              <a:latin typeface="Calibri"/>
              <a:cs typeface="Calibri"/>
            </a:endParaRPr>
          </a:p>
          <a:p>
            <a:pPr marL="12700">
              <a:lnSpc>
                <a:spcPct val="100000"/>
              </a:lnSpc>
            </a:pPr>
            <a:r>
              <a:rPr lang="en-US" sz="2600" dirty="0" smtClean="0">
                <a:latin typeface="Calibri"/>
                <a:cs typeface="Calibri"/>
              </a:rPr>
              <a:t>           </a:t>
            </a:r>
            <a:r>
              <a:rPr sz="2600" dirty="0" smtClean="0">
                <a:latin typeface="Calibri"/>
                <a:cs typeface="Calibri"/>
              </a:rPr>
              <a:t>The</a:t>
            </a:r>
            <a:r>
              <a:rPr sz="2600" spc="-50" dirty="0" smtClean="0">
                <a:latin typeface="Calibri"/>
                <a:cs typeface="Calibri"/>
              </a:rPr>
              <a:t> </a:t>
            </a:r>
            <a:r>
              <a:rPr sz="2600" dirty="0">
                <a:latin typeface="Calibri"/>
                <a:cs typeface="Calibri"/>
              </a:rPr>
              <a:t>Median</a:t>
            </a:r>
            <a:r>
              <a:rPr sz="2600" spc="-50" dirty="0">
                <a:latin typeface="Calibri"/>
                <a:cs typeface="Calibri"/>
              </a:rPr>
              <a:t> </a:t>
            </a:r>
            <a:r>
              <a:rPr sz="2600" dirty="0">
                <a:latin typeface="Calibri"/>
                <a:cs typeface="Calibri"/>
              </a:rPr>
              <a:t>is</a:t>
            </a:r>
            <a:r>
              <a:rPr sz="2600" spc="-40" dirty="0">
                <a:latin typeface="Calibri"/>
                <a:cs typeface="Calibri"/>
              </a:rPr>
              <a:t> </a:t>
            </a:r>
            <a:r>
              <a:rPr sz="2600" dirty="0">
                <a:latin typeface="Calibri"/>
                <a:cs typeface="Calibri"/>
              </a:rPr>
              <a:t>the</a:t>
            </a:r>
            <a:r>
              <a:rPr sz="2600" spc="-35" dirty="0">
                <a:latin typeface="Calibri"/>
                <a:cs typeface="Calibri"/>
              </a:rPr>
              <a:t> </a:t>
            </a:r>
            <a:r>
              <a:rPr sz="2600" dirty="0">
                <a:latin typeface="Calibri"/>
                <a:cs typeface="Calibri"/>
              </a:rPr>
              <a:t>middle</a:t>
            </a:r>
            <a:r>
              <a:rPr sz="2600" spc="-55" dirty="0">
                <a:latin typeface="Calibri"/>
                <a:cs typeface="Calibri"/>
              </a:rPr>
              <a:t> </a:t>
            </a:r>
            <a:r>
              <a:rPr sz="2600" dirty="0">
                <a:latin typeface="Calibri"/>
                <a:cs typeface="Calibri"/>
              </a:rPr>
              <a:t>value</a:t>
            </a:r>
            <a:r>
              <a:rPr sz="2600" spc="-35" dirty="0">
                <a:latin typeface="Calibri"/>
                <a:cs typeface="Calibri"/>
              </a:rPr>
              <a:t> </a:t>
            </a:r>
            <a:r>
              <a:rPr sz="2600" dirty="0">
                <a:latin typeface="Calibri"/>
                <a:cs typeface="Calibri"/>
              </a:rPr>
              <a:t>of</a:t>
            </a:r>
            <a:r>
              <a:rPr sz="2600" spc="-30" dirty="0">
                <a:latin typeface="Calibri"/>
                <a:cs typeface="Calibri"/>
              </a:rPr>
              <a:t> </a:t>
            </a:r>
            <a:r>
              <a:rPr sz="2600" dirty="0">
                <a:latin typeface="Calibri"/>
                <a:cs typeface="Calibri"/>
              </a:rPr>
              <a:t>the</a:t>
            </a:r>
            <a:r>
              <a:rPr sz="2600" spc="-40" dirty="0">
                <a:latin typeface="Calibri"/>
                <a:cs typeface="Calibri"/>
              </a:rPr>
              <a:t> </a:t>
            </a:r>
            <a:r>
              <a:rPr sz="2600" dirty="0">
                <a:latin typeface="Calibri"/>
                <a:cs typeface="Calibri"/>
              </a:rPr>
              <a:t>ordered</a:t>
            </a:r>
            <a:r>
              <a:rPr sz="2600" spc="-55" dirty="0">
                <a:latin typeface="Calibri"/>
                <a:cs typeface="Calibri"/>
              </a:rPr>
              <a:t> </a:t>
            </a:r>
            <a:r>
              <a:rPr sz="2600" dirty="0">
                <a:latin typeface="Calibri"/>
                <a:cs typeface="Calibri"/>
              </a:rPr>
              <a:t>data,</a:t>
            </a:r>
            <a:r>
              <a:rPr sz="2600" spc="-25" dirty="0">
                <a:latin typeface="Calibri"/>
                <a:cs typeface="Calibri"/>
              </a:rPr>
              <a:t> </a:t>
            </a:r>
            <a:r>
              <a:rPr sz="2600" dirty="0">
                <a:latin typeface="Calibri"/>
                <a:cs typeface="Calibri"/>
              </a:rPr>
              <a:t>i.e.</a:t>
            </a:r>
            <a:r>
              <a:rPr sz="2600" spc="-35" dirty="0">
                <a:latin typeface="Calibri"/>
                <a:cs typeface="Calibri"/>
              </a:rPr>
              <a:t> </a:t>
            </a:r>
            <a:r>
              <a:rPr sz="2600" b="1" spc="-20" dirty="0">
                <a:latin typeface="Calibri"/>
                <a:cs typeface="Calibri"/>
              </a:rPr>
              <a:t>132.</a:t>
            </a:r>
            <a:endParaRPr sz="2600" dirty="0">
              <a:latin typeface="Calibri"/>
              <a:cs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878" y="578358"/>
            <a:ext cx="10376763" cy="690574"/>
          </a:xfrm>
          <a:prstGeom prst="rect">
            <a:avLst/>
          </a:prstGeom>
        </p:spPr>
        <p:txBody>
          <a:bodyPr vert="horz" wrap="square" lIns="0" tIns="13335" rIns="0" bIns="0" rtlCol="0">
            <a:spAutoFit/>
          </a:bodyPr>
          <a:lstStyle/>
          <a:p>
            <a:pPr marL="581660">
              <a:lnSpc>
                <a:spcPct val="100000"/>
              </a:lnSpc>
              <a:spcBef>
                <a:spcPts val="105"/>
              </a:spcBef>
            </a:pPr>
            <a:r>
              <a:rPr lang="en-IN" spc="-35" dirty="0" smtClean="0">
                <a:solidFill>
                  <a:srgbClr val="930F6D"/>
                </a:solidFill>
                <a:latin typeface="Calibri Light"/>
                <a:cs typeface="Calibri Light"/>
              </a:rPr>
              <a:t>   Median </a:t>
            </a:r>
            <a:r>
              <a:rPr lang="en-IN" spc="-35" dirty="0">
                <a:solidFill>
                  <a:srgbClr val="930F6D"/>
                </a:solidFill>
                <a:latin typeface="Calibri Light"/>
                <a:cs typeface="Calibri Light"/>
              </a:rPr>
              <a:t>Formula for Grouped Data</a:t>
            </a:r>
            <a:endParaRPr spc="-20" dirty="0">
              <a:solidFill>
                <a:srgbClr val="930F6D"/>
              </a:solidFill>
              <a:latin typeface="Calibri Light"/>
              <a:cs typeface="Calibri Light"/>
            </a:endParaRPr>
          </a:p>
        </p:txBody>
      </p:sp>
      <p:sp>
        <p:nvSpPr>
          <p:cNvPr id="3" name="object 3"/>
          <p:cNvSpPr txBox="1"/>
          <p:nvPr/>
        </p:nvSpPr>
        <p:spPr>
          <a:xfrm>
            <a:off x="609600" y="1371601"/>
            <a:ext cx="10713719" cy="4774962"/>
          </a:xfrm>
          <a:prstGeom prst="rect">
            <a:avLst/>
          </a:prstGeom>
        </p:spPr>
        <p:txBody>
          <a:bodyPr vert="horz" wrap="square" lIns="0" tIns="73660" rIns="0" bIns="0" rtlCol="0">
            <a:spAutoFit/>
          </a:bodyPr>
          <a:lstStyle/>
          <a:p>
            <a:pPr marL="355600" marR="5080" indent="-342900">
              <a:lnSpc>
                <a:spcPts val="2020"/>
              </a:lnSpc>
              <a:spcBef>
                <a:spcPts val="580"/>
              </a:spcBef>
              <a:buFont typeface="Arial" pitchFamily="34" charset="0"/>
              <a:buChar char="•"/>
            </a:pPr>
            <a:r>
              <a:rPr lang="en-US" sz="2400" dirty="0" smtClean="0">
                <a:latin typeface="Calibri"/>
                <a:cs typeface="Calibri"/>
              </a:rPr>
              <a:t>When the data is continuous and in the form of a frequency distribution, the median is calculated through the following sequence of steps.</a:t>
            </a:r>
          </a:p>
          <a:p>
            <a:pPr marL="12700" marR="5080">
              <a:lnSpc>
                <a:spcPts val="2020"/>
              </a:lnSpc>
              <a:spcBef>
                <a:spcPts val="580"/>
              </a:spcBef>
            </a:pPr>
            <a:r>
              <a:rPr lang="en-US" sz="2400" b="1" dirty="0" smtClean="0">
                <a:latin typeface="Calibri"/>
                <a:cs typeface="Calibri"/>
              </a:rPr>
              <a:t>Step 1: </a:t>
            </a:r>
            <a:r>
              <a:rPr lang="en-US" sz="2400" dirty="0" smtClean="0">
                <a:latin typeface="Calibri"/>
                <a:cs typeface="Calibri"/>
              </a:rPr>
              <a:t>Find the total number of observations(n).</a:t>
            </a:r>
          </a:p>
          <a:p>
            <a:pPr marL="12700" marR="5080">
              <a:lnSpc>
                <a:spcPts val="2020"/>
              </a:lnSpc>
              <a:spcBef>
                <a:spcPts val="580"/>
              </a:spcBef>
            </a:pPr>
            <a:r>
              <a:rPr lang="en-US" sz="2400" b="1" dirty="0" smtClean="0">
                <a:latin typeface="Calibri"/>
                <a:cs typeface="Calibri"/>
              </a:rPr>
              <a:t>Step 2:</a:t>
            </a:r>
            <a:r>
              <a:rPr lang="en-US" sz="2400" dirty="0" smtClean="0">
                <a:latin typeface="Calibri"/>
                <a:cs typeface="Calibri"/>
              </a:rPr>
              <a:t> Define the class size(h), and divide the data into different classes.</a:t>
            </a:r>
          </a:p>
          <a:p>
            <a:pPr marL="12700" marR="5080">
              <a:lnSpc>
                <a:spcPts val="2020"/>
              </a:lnSpc>
              <a:spcBef>
                <a:spcPts val="580"/>
              </a:spcBef>
            </a:pPr>
            <a:r>
              <a:rPr lang="en-US" sz="2400" b="1" dirty="0" smtClean="0">
                <a:latin typeface="Calibri"/>
                <a:cs typeface="Calibri"/>
              </a:rPr>
              <a:t>Step 3</a:t>
            </a:r>
            <a:r>
              <a:rPr lang="en-US" sz="2400" dirty="0" smtClean="0">
                <a:latin typeface="Calibri"/>
                <a:cs typeface="Calibri"/>
              </a:rPr>
              <a:t>: Calculate the cumulative frequency of each class.</a:t>
            </a:r>
          </a:p>
          <a:p>
            <a:pPr marL="12700" marR="5080">
              <a:lnSpc>
                <a:spcPts val="2020"/>
              </a:lnSpc>
              <a:spcBef>
                <a:spcPts val="580"/>
              </a:spcBef>
            </a:pPr>
            <a:r>
              <a:rPr lang="en-US" sz="2400" b="1" dirty="0" smtClean="0">
                <a:latin typeface="Calibri"/>
                <a:cs typeface="Calibri"/>
              </a:rPr>
              <a:t>Step 4:</a:t>
            </a:r>
            <a:r>
              <a:rPr lang="en-US" sz="2400" dirty="0" smtClean="0">
                <a:latin typeface="Calibri"/>
                <a:cs typeface="Calibri"/>
              </a:rPr>
              <a:t> Identify the class in which the median falls. (Median Class is the class where     n/2 lies.)</a:t>
            </a:r>
          </a:p>
          <a:p>
            <a:pPr marL="12700" marR="5080">
              <a:lnSpc>
                <a:spcPts val="2020"/>
              </a:lnSpc>
              <a:spcBef>
                <a:spcPts val="580"/>
              </a:spcBef>
            </a:pPr>
            <a:r>
              <a:rPr lang="en-US" sz="2400" b="1" dirty="0" smtClean="0">
                <a:latin typeface="Calibri"/>
                <a:cs typeface="Calibri"/>
              </a:rPr>
              <a:t>Step 5:</a:t>
            </a:r>
            <a:r>
              <a:rPr lang="en-US" sz="2400" dirty="0" smtClean="0">
                <a:latin typeface="Calibri"/>
                <a:cs typeface="Calibri"/>
              </a:rPr>
              <a:t> Find the lower limit of the median class(l), and the cumulative frequency of the class preceding the median class (c).</a:t>
            </a:r>
          </a:p>
          <a:p>
            <a:pPr marL="12700" marR="5080">
              <a:lnSpc>
                <a:spcPts val="2020"/>
              </a:lnSpc>
              <a:spcBef>
                <a:spcPts val="580"/>
              </a:spcBef>
            </a:pPr>
            <a:r>
              <a:rPr lang="en-US" sz="2400" dirty="0" smtClean="0">
                <a:latin typeface="Calibri"/>
                <a:cs typeface="Calibri"/>
              </a:rPr>
              <a:t>Now, use the following formula to find the median value.</a:t>
            </a:r>
          </a:p>
          <a:p>
            <a:pPr marL="12700" marR="5080">
              <a:lnSpc>
                <a:spcPts val="2020"/>
              </a:lnSpc>
              <a:spcBef>
                <a:spcPts val="580"/>
              </a:spcBef>
            </a:pPr>
            <a:r>
              <a:rPr lang="en-US" sz="2100" dirty="0">
                <a:latin typeface="Calibri"/>
                <a:cs typeface="Calibri"/>
              </a:rPr>
              <a:t> </a:t>
            </a:r>
            <a:r>
              <a:rPr lang="en-US" sz="2100" dirty="0" smtClean="0">
                <a:latin typeface="Calibri"/>
                <a:cs typeface="Calibri"/>
              </a:rPr>
              <a:t>                      </a:t>
            </a:r>
          </a:p>
          <a:p>
            <a:pPr marL="12700" marR="5080">
              <a:lnSpc>
                <a:spcPts val="2020"/>
              </a:lnSpc>
              <a:spcBef>
                <a:spcPts val="580"/>
              </a:spcBef>
            </a:pPr>
            <a:endParaRPr lang="en-US" sz="2100" dirty="0">
              <a:latin typeface="Calibri"/>
              <a:cs typeface="Calibri"/>
            </a:endParaRPr>
          </a:p>
          <a:p>
            <a:pPr marL="12700" marR="5080">
              <a:lnSpc>
                <a:spcPts val="2020"/>
              </a:lnSpc>
              <a:spcBef>
                <a:spcPts val="580"/>
              </a:spcBef>
            </a:pPr>
            <a:endParaRPr lang="en-US" sz="2100" dirty="0" smtClean="0">
              <a:latin typeface="Calibri"/>
              <a:cs typeface="Calibri"/>
            </a:endParaRPr>
          </a:p>
          <a:p>
            <a:pPr marL="12700" marR="5080">
              <a:lnSpc>
                <a:spcPts val="2020"/>
              </a:lnSpc>
              <a:spcBef>
                <a:spcPts val="580"/>
              </a:spcBef>
            </a:pPr>
            <a:endParaRPr lang="en-US" sz="2100" dirty="0">
              <a:latin typeface="Calibri"/>
              <a:cs typeface="Calibri"/>
            </a:endParaRPr>
          </a:p>
          <a:p>
            <a:pPr marL="12700" marR="5080">
              <a:lnSpc>
                <a:spcPts val="2020"/>
              </a:lnSpc>
              <a:spcBef>
                <a:spcPts val="580"/>
              </a:spcBef>
            </a:pPr>
            <a:endParaRPr sz="2100" dirty="0">
              <a:latin typeface="Calibri"/>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648200"/>
            <a:ext cx="588104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878" y="578358"/>
            <a:ext cx="10376763" cy="748358"/>
          </a:xfrm>
          <a:prstGeom prst="rect">
            <a:avLst/>
          </a:prstGeom>
        </p:spPr>
        <p:txBody>
          <a:bodyPr vert="horz" wrap="square" lIns="0" tIns="70560" rIns="0" bIns="0" rtlCol="0">
            <a:spAutoFit/>
          </a:bodyPr>
          <a:lstStyle/>
          <a:p>
            <a:pPr marL="3328670">
              <a:lnSpc>
                <a:spcPct val="100000"/>
              </a:lnSpc>
              <a:spcBef>
                <a:spcPts val="105"/>
              </a:spcBef>
            </a:pPr>
            <a:r>
              <a:rPr spc="-120" dirty="0" smtClean="0">
                <a:solidFill>
                  <a:srgbClr val="930F6D"/>
                </a:solidFill>
              </a:rPr>
              <a:t> </a:t>
            </a:r>
            <a:r>
              <a:rPr spc="105" dirty="0">
                <a:solidFill>
                  <a:srgbClr val="930F6D"/>
                </a:solidFill>
              </a:rPr>
              <a:t>The</a:t>
            </a:r>
            <a:r>
              <a:rPr spc="-100" dirty="0">
                <a:solidFill>
                  <a:srgbClr val="930F6D"/>
                </a:solidFill>
              </a:rPr>
              <a:t> </a:t>
            </a:r>
            <a:r>
              <a:rPr spc="160" dirty="0">
                <a:solidFill>
                  <a:srgbClr val="930F6D"/>
                </a:solidFill>
              </a:rPr>
              <a:t>Mode</a:t>
            </a:r>
            <a:r>
              <a:rPr spc="-114" dirty="0">
                <a:solidFill>
                  <a:srgbClr val="930F6D"/>
                </a:solidFill>
              </a:rPr>
              <a:t> </a:t>
            </a:r>
            <a:r>
              <a:rPr sz="1800" b="1" spc="-45" dirty="0">
                <a:solidFill>
                  <a:srgbClr val="930F6D"/>
                </a:solidFill>
                <a:latin typeface="Arial"/>
                <a:cs typeface="Arial"/>
              </a:rPr>
              <a:t>(</a:t>
            </a:r>
            <a:r>
              <a:rPr sz="1900" b="1" i="1" spc="-45" dirty="0">
                <a:solidFill>
                  <a:srgbClr val="930F6D"/>
                </a:solidFill>
                <a:latin typeface="Arial"/>
                <a:cs typeface="Arial"/>
              </a:rPr>
              <a:t>Mo</a:t>
            </a:r>
            <a:r>
              <a:rPr sz="1900" b="1" i="1" spc="-95" dirty="0">
                <a:solidFill>
                  <a:srgbClr val="930F6D"/>
                </a:solidFill>
                <a:latin typeface="Arial"/>
                <a:cs typeface="Arial"/>
              </a:rPr>
              <a:t> </a:t>
            </a:r>
            <a:r>
              <a:rPr sz="1800" b="1" spc="-50" dirty="0">
                <a:solidFill>
                  <a:srgbClr val="930F6D"/>
                </a:solidFill>
                <a:latin typeface="Arial"/>
                <a:cs typeface="Arial"/>
              </a:rPr>
              <a:t>)</a:t>
            </a:r>
            <a:endParaRPr sz="1800" dirty="0">
              <a:latin typeface="Arial"/>
              <a:cs typeface="Arial"/>
            </a:endParaRPr>
          </a:p>
        </p:txBody>
      </p:sp>
      <p:sp>
        <p:nvSpPr>
          <p:cNvPr id="3" name="object 3"/>
          <p:cNvSpPr txBox="1"/>
          <p:nvPr/>
        </p:nvSpPr>
        <p:spPr>
          <a:xfrm>
            <a:off x="916939" y="1793493"/>
            <a:ext cx="7160261" cy="4333879"/>
          </a:xfrm>
          <a:prstGeom prst="rect">
            <a:avLst/>
          </a:prstGeom>
        </p:spPr>
        <p:txBody>
          <a:bodyPr vert="horz" wrap="square" lIns="0" tIns="12065" rIns="0" bIns="0" rtlCol="0">
            <a:spAutoFit/>
          </a:bodyPr>
          <a:lstStyle/>
          <a:p>
            <a:pPr marL="378460" indent="-365760">
              <a:lnSpc>
                <a:spcPct val="100000"/>
              </a:lnSpc>
              <a:spcBef>
                <a:spcPts val="95"/>
              </a:spcBef>
              <a:buFont typeface="Arial MT"/>
              <a:buChar char="•"/>
              <a:tabLst>
                <a:tab pos="378460" algn="l"/>
              </a:tabLst>
            </a:pPr>
            <a:r>
              <a:rPr sz="2800" dirty="0">
                <a:latin typeface="Calibri"/>
                <a:cs typeface="Calibri"/>
              </a:rPr>
              <a:t>The</a:t>
            </a:r>
            <a:r>
              <a:rPr sz="2800" spc="-80" dirty="0">
                <a:latin typeface="Calibri"/>
                <a:cs typeface="Calibri"/>
              </a:rPr>
              <a:t> </a:t>
            </a:r>
            <a:r>
              <a:rPr sz="2800" b="1" dirty="0">
                <a:solidFill>
                  <a:srgbClr val="944F71"/>
                </a:solidFill>
                <a:latin typeface="Calibri"/>
                <a:cs typeface="Calibri"/>
              </a:rPr>
              <a:t>mode</a:t>
            </a:r>
            <a:r>
              <a:rPr sz="2800" b="1" spc="-60" dirty="0">
                <a:solidFill>
                  <a:srgbClr val="944F71"/>
                </a:solidFill>
                <a:latin typeface="Calibri"/>
                <a:cs typeface="Calibri"/>
              </a:rPr>
              <a:t> </a:t>
            </a:r>
            <a:r>
              <a:rPr sz="2800" dirty="0">
                <a:latin typeface="Calibri"/>
                <a:cs typeface="Calibri"/>
              </a:rPr>
              <a:t>is</a:t>
            </a:r>
            <a:r>
              <a:rPr sz="2800" spc="-85" dirty="0">
                <a:latin typeface="Calibri"/>
                <a:cs typeface="Calibri"/>
              </a:rPr>
              <a:t> </a:t>
            </a:r>
            <a:r>
              <a:rPr sz="2800" dirty="0">
                <a:latin typeface="Calibri"/>
                <a:cs typeface="Calibri"/>
              </a:rPr>
              <a:t>the</a:t>
            </a:r>
            <a:r>
              <a:rPr sz="2800" spc="-75" dirty="0">
                <a:latin typeface="Calibri"/>
                <a:cs typeface="Calibri"/>
              </a:rPr>
              <a:t> </a:t>
            </a:r>
            <a:r>
              <a:rPr sz="2800" dirty="0">
                <a:latin typeface="Calibri"/>
                <a:cs typeface="Calibri"/>
              </a:rPr>
              <a:t>most</a:t>
            </a:r>
            <a:r>
              <a:rPr sz="2800" spc="-60" dirty="0">
                <a:latin typeface="Calibri"/>
                <a:cs typeface="Calibri"/>
              </a:rPr>
              <a:t> </a:t>
            </a:r>
            <a:r>
              <a:rPr sz="2800" dirty="0">
                <a:latin typeface="Calibri"/>
                <a:cs typeface="Calibri"/>
              </a:rPr>
              <a:t>commonly</a:t>
            </a:r>
            <a:r>
              <a:rPr sz="2800" spc="-60" dirty="0">
                <a:latin typeface="Calibri"/>
                <a:cs typeface="Calibri"/>
              </a:rPr>
              <a:t> </a:t>
            </a:r>
            <a:r>
              <a:rPr sz="2800" dirty="0">
                <a:latin typeface="Calibri"/>
                <a:cs typeface="Calibri"/>
              </a:rPr>
              <a:t>occurring</a:t>
            </a:r>
            <a:r>
              <a:rPr sz="2800" spc="-55" dirty="0">
                <a:latin typeface="Calibri"/>
                <a:cs typeface="Calibri"/>
              </a:rPr>
              <a:t> </a:t>
            </a:r>
            <a:r>
              <a:rPr sz="2800" spc="-10" dirty="0">
                <a:latin typeface="Calibri"/>
                <a:cs typeface="Calibri"/>
              </a:rPr>
              <a:t>value</a:t>
            </a:r>
            <a:r>
              <a:rPr sz="2800" spc="-10" dirty="0" smtClean="0">
                <a:latin typeface="Calibri"/>
                <a:cs typeface="Calibri"/>
              </a:rPr>
              <a:t>.</a:t>
            </a:r>
            <a:endParaRPr lang="en-US" sz="2800" spc="-10" dirty="0" smtClean="0">
              <a:latin typeface="Calibri"/>
              <a:cs typeface="Calibri"/>
            </a:endParaRPr>
          </a:p>
          <a:p>
            <a:pPr marL="378460" indent="-365760">
              <a:lnSpc>
                <a:spcPct val="100000"/>
              </a:lnSpc>
              <a:spcBef>
                <a:spcPts val="95"/>
              </a:spcBef>
              <a:buFont typeface="Arial MT"/>
              <a:buChar char="•"/>
              <a:tabLst>
                <a:tab pos="378460" algn="l"/>
              </a:tabLst>
            </a:pPr>
            <a:r>
              <a:rPr lang="en-US" sz="2800" dirty="0" smtClean="0">
                <a:latin typeface="Calibri"/>
                <a:cs typeface="Calibri"/>
              </a:rPr>
              <a:t>The mode of a set of measurements is the most frequently occurring value; it is the value having the highest frequency among the measurements.</a:t>
            </a:r>
            <a:endParaRPr sz="2800" dirty="0">
              <a:latin typeface="Calibri"/>
              <a:cs typeface="Calibri"/>
            </a:endParaRPr>
          </a:p>
          <a:p>
            <a:pPr marL="355600" indent="-342900" algn="just">
              <a:buFont typeface="Arial" pitchFamily="34" charset="0"/>
              <a:buChar char="•"/>
            </a:pPr>
            <a:r>
              <a:rPr lang="en-US" sz="2800" dirty="0" smtClean="0">
                <a:latin typeface="+mn-lt"/>
                <a:cs typeface="Times New Roman"/>
              </a:rPr>
              <a:t>Mode is the value which is repeated the highest number of times in the series. It is the size of that item which possesses the maximum frequency.</a:t>
            </a:r>
            <a:endParaRPr sz="2800" dirty="0">
              <a:latin typeface="+mn-lt"/>
              <a:cs typeface="Times New Roman"/>
            </a:endParaRPr>
          </a:p>
        </p:txBody>
      </p:sp>
      <p:pic>
        <p:nvPicPr>
          <p:cNvPr id="4" name="object 4"/>
          <p:cNvPicPr/>
          <p:nvPr/>
        </p:nvPicPr>
        <p:blipFill>
          <a:blip r:embed="rId2" cstate="print"/>
          <a:stretch>
            <a:fillRect/>
          </a:stretch>
        </p:blipFill>
        <p:spPr>
          <a:xfrm>
            <a:off x="8458200" y="2895599"/>
            <a:ext cx="3429000" cy="289560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11353800" cy="505908"/>
          </a:xfrm>
          <a:prstGeom prst="rect">
            <a:avLst/>
          </a:prstGeom>
        </p:spPr>
        <p:txBody>
          <a:bodyPr vert="horz" wrap="square" lIns="0" tIns="13335" rIns="0" bIns="0" rtlCol="0">
            <a:spAutoFit/>
          </a:bodyPr>
          <a:lstStyle/>
          <a:p>
            <a:pPr marL="581660">
              <a:lnSpc>
                <a:spcPct val="100000"/>
              </a:lnSpc>
              <a:spcBef>
                <a:spcPts val="105"/>
              </a:spcBef>
            </a:pPr>
            <a:r>
              <a:rPr lang="en-US" sz="3200" b="1" spc="-25" dirty="0">
                <a:solidFill>
                  <a:srgbClr val="930F6D"/>
                </a:solidFill>
                <a:latin typeface="Calibri Light"/>
                <a:cs typeface="Calibri Light"/>
              </a:rPr>
              <a:t>Computation of Mode in case of Ungrouped Data/ Individual series</a:t>
            </a:r>
            <a:endParaRPr sz="3200" b="1" spc="-25" dirty="0">
              <a:solidFill>
                <a:srgbClr val="930F6D"/>
              </a:solidFill>
              <a:latin typeface="Calibri Light"/>
              <a:cs typeface="Calibri Light"/>
            </a:endParaRPr>
          </a:p>
        </p:txBody>
      </p:sp>
      <p:sp>
        <p:nvSpPr>
          <p:cNvPr id="3" name="object 3"/>
          <p:cNvSpPr txBox="1"/>
          <p:nvPr/>
        </p:nvSpPr>
        <p:spPr>
          <a:xfrm>
            <a:off x="916938" y="1219200"/>
            <a:ext cx="10513061" cy="3665747"/>
          </a:xfrm>
          <a:prstGeom prst="rect">
            <a:avLst/>
          </a:prstGeom>
        </p:spPr>
        <p:txBody>
          <a:bodyPr vert="horz" wrap="square" lIns="0" tIns="13335" rIns="0" bIns="0" rtlCol="0">
            <a:spAutoFit/>
          </a:bodyPr>
          <a:lstStyle/>
          <a:p>
            <a:pPr marL="12700">
              <a:lnSpc>
                <a:spcPct val="100000"/>
              </a:lnSpc>
              <a:spcBef>
                <a:spcPts val="105"/>
              </a:spcBef>
            </a:pPr>
            <a:r>
              <a:rPr lang="en-US" sz="2600" dirty="0" smtClean="0">
                <a:latin typeface="Calibri"/>
                <a:cs typeface="Calibri"/>
              </a:rPr>
              <a:t>The mode of this series can be obtained by mere </a:t>
            </a:r>
            <a:r>
              <a:rPr lang="en-US" sz="2600" b="1" dirty="0" smtClean="0">
                <a:latin typeface="Calibri"/>
                <a:cs typeface="Calibri"/>
              </a:rPr>
              <a:t>inspection</a:t>
            </a:r>
            <a:r>
              <a:rPr lang="en-US" sz="2600" dirty="0" smtClean="0">
                <a:latin typeface="Calibri"/>
                <a:cs typeface="Calibri"/>
              </a:rPr>
              <a:t>. The number which occurs most often is the mode.</a:t>
            </a:r>
          </a:p>
          <a:p>
            <a:pPr marL="12700">
              <a:lnSpc>
                <a:spcPct val="100000"/>
              </a:lnSpc>
              <a:spcBef>
                <a:spcPts val="105"/>
              </a:spcBef>
            </a:pPr>
            <a:r>
              <a:rPr lang="en-US" sz="2600" b="1" dirty="0" smtClean="0">
                <a:latin typeface="Calibri"/>
                <a:cs typeface="Calibri"/>
              </a:rPr>
              <a:t>Note-</a:t>
            </a:r>
            <a:r>
              <a:rPr lang="en-US" sz="2600" dirty="0" smtClean="0">
                <a:latin typeface="Calibri"/>
                <a:cs typeface="Calibri"/>
              </a:rPr>
              <a:t> that if in any series, two or more numbers have the maximum frequency, then the mode will be difficult to calculate. Such series are called as </a:t>
            </a:r>
            <a:r>
              <a:rPr lang="en-US" sz="2600" b="1" dirty="0" smtClean="0">
                <a:latin typeface="Calibri"/>
                <a:cs typeface="Calibri"/>
              </a:rPr>
              <a:t>Bi-modal</a:t>
            </a:r>
            <a:r>
              <a:rPr lang="en-US" sz="2600" dirty="0" smtClean="0">
                <a:latin typeface="Calibri"/>
                <a:cs typeface="Calibri"/>
              </a:rPr>
              <a:t>, </a:t>
            </a:r>
            <a:r>
              <a:rPr lang="en-US" sz="2600" b="1" dirty="0" smtClean="0">
                <a:latin typeface="Calibri"/>
                <a:cs typeface="Calibri"/>
              </a:rPr>
              <a:t>Tri-modal</a:t>
            </a:r>
            <a:r>
              <a:rPr lang="en-US" sz="2600" dirty="0" smtClean="0">
                <a:latin typeface="Calibri"/>
                <a:cs typeface="Calibri"/>
              </a:rPr>
              <a:t> or </a:t>
            </a:r>
            <a:r>
              <a:rPr lang="en-US" sz="2600" b="1" dirty="0" smtClean="0">
                <a:latin typeface="Calibri"/>
                <a:cs typeface="Calibri"/>
              </a:rPr>
              <a:t>Multi-modal series.</a:t>
            </a:r>
          </a:p>
          <a:p>
            <a:pPr marL="12700">
              <a:lnSpc>
                <a:spcPct val="100000"/>
              </a:lnSpc>
              <a:spcBef>
                <a:spcPts val="105"/>
              </a:spcBef>
            </a:pPr>
            <a:endParaRPr lang="en-US" sz="2600" spc="-20" dirty="0">
              <a:latin typeface="Calibri"/>
              <a:cs typeface="Calibri"/>
            </a:endParaRPr>
          </a:p>
          <a:p>
            <a:pPr marL="12700">
              <a:lnSpc>
                <a:spcPct val="100000"/>
              </a:lnSpc>
              <a:spcBef>
                <a:spcPts val="105"/>
              </a:spcBef>
            </a:pPr>
            <a:r>
              <a:rPr lang="en-US" sz="2600" b="1" dirty="0" smtClean="0">
                <a:latin typeface="Calibri"/>
                <a:cs typeface="Calibri"/>
              </a:rPr>
              <a:t>Example</a:t>
            </a:r>
            <a:r>
              <a:rPr lang="en-US" sz="2600" dirty="0" smtClean="0">
                <a:latin typeface="Calibri"/>
                <a:cs typeface="Calibri"/>
              </a:rPr>
              <a:t> : Find the mode of 15, 21, 26, 25, 21, 23, 28, 21</a:t>
            </a:r>
          </a:p>
          <a:p>
            <a:pPr marL="12700">
              <a:lnSpc>
                <a:spcPct val="100000"/>
              </a:lnSpc>
              <a:spcBef>
                <a:spcPts val="105"/>
              </a:spcBef>
            </a:pPr>
            <a:r>
              <a:rPr lang="en-US" sz="2600" b="1" dirty="0" smtClean="0">
                <a:latin typeface="Calibri"/>
                <a:cs typeface="Calibri"/>
              </a:rPr>
              <a:t>Solution</a:t>
            </a:r>
            <a:r>
              <a:rPr lang="en-US" sz="2600" dirty="0" smtClean="0">
                <a:latin typeface="Calibri"/>
                <a:cs typeface="Calibri"/>
              </a:rPr>
              <a:t>: The mode is 21 since it occurs three times and the other values occur only once.</a:t>
            </a:r>
            <a:endParaRPr sz="2600" dirty="0">
              <a:latin typeface="Calibri"/>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78031" y="6423456"/>
            <a:ext cx="97155" cy="208915"/>
          </a:xfrm>
          <a:prstGeom prst="rect">
            <a:avLst/>
          </a:prstGeom>
        </p:spPr>
        <p:txBody>
          <a:bodyPr vert="horz" wrap="square" lIns="0" tIns="12700" rIns="0" bIns="0" rtlCol="0">
            <a:spAutoFit/>
          </a:bodyPr>
          <a:lstStyle/>
          <a:p>
            <a:pPr marL="12700">
              <a:lnSpc>
                <a:spcPct val="100000"/>
              </a:lnSpc>
              <a:spcBef>
                <a:spcPts val="100"/>
              </a:spcBef>
            </a:pPr>
            <a:r>
              <a:rPr sz="1200" spc="-50" dirty="0">
                <a:latin typeface="PMingLiU-ExtB"/>
                <a:cs typeface="PMingLiU-ExtB"/>
              </a:rPr>
              <a:t>3</a:t>
            </a:r>
            <a:endParaRPr sz="1200">
              <a:latin typeface="PMingLiU-ExtB"/>
              <a:cs typeface="PMingLiU-ExtB"/>
            </a:endParaRPr>
          </a:p>
        </p:txBody>
      </p:sp>
      <p:sp>
        <p:nvSpPr>
          <p:cNvPr id="3" name="object 3"/>
          <p:cNvSpPr txBox="1">
            <a:spLocks noGrp="1"/>
          </p:cNvSpPr>
          <p:nvPr>
            <p:ph type="title"/>
          </p:nvPr>
        </p:nvSpPr>
        <p:spPr>
          <a:xfrm>
            <a:off x="304800" y="578358"/>
            <a:ext cx="10419841" cy="694163"/>
          </a:xfrm>
          <a:prstGeom prst="rect">
            <a:avLst/>
          </a:prstGeom>
        </p:spPr>
        <p:txBody>
          <a:bodyPr vert="horz" wrap="square" lIns="0" tIns="138810" rIns="0" bIns="0" rtlCol="0">
            <a:spAutoFit/>
          </a:bodyPr>
          <a:lstStyle/>
          <a:p>
            <a:pPr marL="1248410">
              <a:lnSpc>
                <a:spcPct val="100000"/>
              </a:lnSpc>
              <a:spcBef>
                <a:spcPts val="100"/>
              </a:spcBef>
            </a:pPr>
            <a:r>
              <a:rPr sz="3600" spc="140" dirty="0">
                <a:solidFill>
                  <a:srgbClr val="930F6D"/>
                </a:solidFill>
              </a:rPr>
              <a:t>Measures</a:t>
            </a:r>
            <a:r>
              <a:rPr sz="3600" spc="-100" dirty="0">
                <a:solidFill>
                  <a:srgbClr val="930F6D"/>
                </a:solidFill>
              </a:rPr>
              <a:t> </a:t>
            </a:r>
            <a:r>
              <a:rPr sz="3600" spc="165" dirty="0">
                <a:solidFill>
                  <a:srgbClr val="930F6D"/>
                </a:solidFill>
              </a:rPr>
              <a:t>of</a:t>
            </a:r>
            <a:r>
              <a:rPr sz="3600" spc="320" dirty="0">
                <a:solidFill>
                  <a:srgbClr val="930F6D"/>
                </a:solidFill>
              </a:rPr>
              <a:t> </a:t>
            </a:r>
            <a:r>
              <a:rPr sz="3600" spc="165" dirty="0">
                <a:solidFill>
                  <a:srgbClr val="930F6D"/>
                </a:solidFill>
              </a:rPr>
              <a:t>Central</a:t>
            </a:r>
            <a:r>
              <a:rPr sz="3600" spc="-95" dirty="0">
                <a:solidFill>
                  <a:srgbClr val="930F6D"/>
                </a:solidFill>
              </a:rPr>
              <a:t> </a:t>
            </a:r>
            <a:r>
              <a:rPr sz="3600" spc="125" dirty="0">
                <a:solidFill>
                  <a:srgbClr val="930F6D"/>
                </a:solidFill>
              </a:rPr>
              <a:t>Tendency</a:t>
            </a:r>
            <a:r>
              <a:rPr sz="3600" spc="-95" dirty="0">
                <a:solidFill>
                  <a:srgbClr val="930F6D"/>
                </a:solidFill>
              </a:rPr>
              <a:t> </a:t>
            </a:r>
            <a:r>
              <a:rPr sz="3600" spc="150" dirty="0">
                <a:solidFill>
                  <a:srgbClr val="930F6D"/>
                </a:solidFill>
              </a:rPr>
              <a:t>(Location)</a:t>
            </a:r>
            <a:endParaRPr sz="3600" dirty="0"/>
          </a:p>
        </p:txBody>
      </p:sp>
      <p:sp>
        <p:nvSpPr>
          <p:cNvPr id="4" name="object 4"/>
          <p:cNvSpPr txBox="1"/>
          <p:nvPr/>
        </p:nvSpPr>
        <p:spPr>
          <a:xfrm>
            <a:off x="381000" y="1371600"/>
            <a:ext cx="6705600" cy="4707443"/>
          </a:xfrm>
          <a:prstGeom prst="rect">
            <a:avLst/>
          </a:prstGeom>
        </p:spPr>
        <p:txBody>
          <a:bodyPr vert="horz" wrap="square" lIns="0" tIns="12700" rIns="0" bIns="0" rtlCol="0">
            <a:spAutoFit/>
          </a:bodyPr>
          <a:lstStyle/>
          <a:p>
            <a:pPr marL="80645" marR="5080" indent="-68580" algn="just">
              <a:lnSpc>
                <a:spcPct val="114999"/>
              </a:lnSpc>
              <a:spcBef>
                <a:spcPts val="100"/>
              </a:spcBef>
              <a:buFont typeface="Arial MT"/>
              <a:buChar char="•"/>
              <a:tabLst>
                <a:tab pos="80645" algn="l"/>
                <a:tab pos="240665" algn="l"/>
              </a:tabLst>
            </a:pPr>
            <a:r>
              <a:rPr sz="1800" b="1" dirty="0">
                <a:latin typeface="Times New Roman"/>
                <a:cs typeface="Times New Roman"/>
              </a:rPr>
              <a:t>	</a:t>
            </a:r>
            <a:r>
              <a:rPr lang="en-US" sz="2400" b="1" dirty="0" smtClean="0">
                <a:latin typeface="Times New Roman"/>
                <a:cs typeface="Times New Roman"/>
              </a:rPr>
              <a:t>Meaning of Central Tendency</a:t>
            </a:r>
          </a:p>
          <a:p>
            <a:pPr marL="80645" marR="5080" indent="-68580" algn="just">
              <a:lnSpc>
                <a:spcPct val="114999"/>
              </a:lnSpc>
              <a:spcBef>
                <a:spcPts val="100"/>
              </a:spcBef>
              <a:buFont typeface="Arial MT"/>
              <a:buChar char="•"/>
              <a:tabLst>
                <a:tab pos="80645" algn="l"/>
                <a:tab pos="240665" algn="l"/>
              </a:tabLst>
            </a:pPr>
            <a:r>
              <a:rPr lang="en-US" sz="1800" b="1" dirty="0" smtClean="0">
                <a:latin typeface="Times New Roman"/>
                <a:cs typeface="Times New Roman"/>
              </a:rPr>
              <a:t>The word “central” = middle/center.</a:t>
            </a:r>
          </a:p>
          <a:p>
            <a:pPr marL="80645" marR="5080" indent="-68580" algn="just">
              <a:lnSpc>
                <a:spcPct val="114999"/>
              </a:lnSpc>
              <a:spcBef>
                <a:spcPts val="100"/>
              </a:spcBef>
              <a:buFont typeface="Arial MT"/>
              <a:buChar char="•"/>
              <a:tabLst>
                <a:tab pos="80645" algn="l"/>
                <a:tab pos="240665" algn="l"/>
              </a:tabLst>
            </a:pPr>
            <a:r>
              <a:rPr lang="en-US" sz="1800" b="1" dirty="0" smtClean="0">
                <a:latin typeface="Times New Roman"/>
                <a:cs typeface="Times New Roman"/>
              </a:rPr>
              <a:t>“tendency” = inclination of data values toward a central point.</a:t>
            </a:r>
          </a:p>
          <a:p>
            <a:pPr marL="80645" marR="5080" indent="-68580" algn="just">
              <a:lnSpc>
                <a:spcPct val="114999"/>
              </a:lnSpc>
              <a:spcBef>
                <a:spcPts val="100"/>
              </a:spcBef>
              <a:buFont typeface="Arial MT"/>
              <a:buChar char="•"/>
              <a:tabLst>
                <a:tab pos="80645" algn="l"/>
                <a:tab pos="240665" algn="l"/>
              </a:tabLst>
            </a:pPr>
            <a:r>
              <a:rPr lang="en-US" sz="1800" b="1" dirty="0" smtClean="0">
                <a:latin typeface="Times New Roman"/>
                <a:cs typeface="Times New Roman"/>
              </a:rPr>
              <a:t>So, Central Tendency = “A single value that represents the entire data set and indicates the typical or most representative value.”</a:t>
            </a:r>
          </a:p>
          <a:p>
            <a:pPr marL="12065" marR="5080" algn="just">
              <a:lnSpc>
                <a:spcPct val="114999"/>
              </a:lnSpc>
              <a:spcBef>
                <a:spcPts val="100"/>
              </a:spcBef>
              <a:tabLst>
                <a:tab pos="80645" algn="l"/>
                <a:tab pos="240665" algn="l"/>
              </a:tabLst>
            </a:pPr>
            <a:r>
              <a:rPr lang="en-US" sz="1800" b="1" dirty="0" smtClean="0">
                <a:latin typeface="Times New Roman"/>
                <a:cs typeface="Times New Roman"/>
              </a:rPr>
              <a:t>👉 In simple words: it tells us where the center of the data lies.</a:t>
            </a:r>
            <a:endParaRPr lang="en-US" b="1" dirty="0">
              <a:latin typeface="Times New Roman"/>
              <a:cs typeface="Times New Roman"/>
            </a:endParaRPr>
          </a:p>
          <a:p>
            <a:pPr marL="12065" marR="5080" algn="just">
              <a:lnSpc>
                <a:spcPct val="114999"/>
              </a:lnSpc>
              <a:spcBef>
                <a:spcPts val="100"/>
              </a:spcBef>
              <a:tabLst>
                <a:tab pos="80645" algn="l"/>
                <a:tab pos="240665" algn="l"/>
              </a:tabLst>
            </a:pPr>
            <a:r>
              <a:rPr lang="en-US" b="1" dirty="0" smtClean="0">
                <a:latin typeface="Times New Roman"/>
                <a:cs typeface="Times New Roman"/>
              </a:rPr>
              <a:t>    </a:t>
            </a:r>
            <a:r>
              <a:rPr lang="en-US" sz="2400" b="1" dirty="0" smtClean="0">
                <a:latin typeface="Times New Roman"/>
                <a:cs typeface="Times New Roman"/>
              </a:rPr>
              <a:t>Definition of Central Tendency</a:t>
            </a:r>
          </a:p>
          <a:p>
            <a:pPr marL="80645" marR="5080" indent="-68580" algn="just">
              <a:lnSpc>
                <a:spcPct val="114999"/>
              </a:lnSpc>
              <a:spcBef>
                <a:spcPts val="100"/>
              </a:spcBef>
              <a:buFont typeface="Arial MT"/>
              <a:buChar char="•"/>
              <a:tabLst>
                <a:tab pos="80645" algn="l"/>
                <a:tab pos="240665" algn="l"/>
              </a:tabLst>
            </a:pPr>
            <a:r>
              <a:rPr sz="1800" b="1" dirty="0" smtClean="0">
                <a:latin typeface="Times New Roman"/>
                <a:cs typeface="Times New Roman"/>
              </a:rPr>
              <a:t>Measures</a:t>
            </a:r>
            <a:r>
              <a:rPr sz="1800" b="1" spc="50" dirty="0" smtClean="0">
                <a:latin typeface="Times New Roman"/>
                <a:cs typeface="Times New Roman"/>
              </a:rPr>
              <a:t>  </a:t>
            </a:r>
            <a:r>
              <a:rPr sz="1800" b="1" dirty="0">
                <a:latin typeface="Times New Roman"/>
                <a:cs typeface="Times New Roman"/>
              </a:rPr>
              <a:t>of</a:t>
            </a:r>
            <a:r>
              <a:rPr sz="1800" b="1" spc="35" dirty="0">
                <a:latin typeface="Times New Roman"/>
                <a:cs typeface="Times New Roman"/>
              </a:rPr>
              <a:t>  </a:t>
            </a:r>
            <a:r>
              <a:rPr sz="1800" b="1" dirty="0">
                <a:latin typeface="Times New Roman"/>
                <a:cs typeface="Times New Roman"/>
              </a:rPr>
              <a:t>central</a:t>
            </a:r>
            <a:r>
              <a:rPr sz="1800" b="1" spc="50" dirty="0">
                <a:latin typeface="Times New Roman"/>
                <a:cs typeface="Times New Roman"/>
              </a:rPr>
              <a:t>  </a:t>
            </a:r>
            <a:r>
              <a:rPr sz="1800" b="1" dirty="0">
                <a:latin typeface="Times New Roman"/>
                <a:cs typeface="Times New Roman"/>
              </a:rPr>
              <a:t>tendency</a:t>
            </a:r>
            <a:r>
              <a:rPr sz="1800" b="1" spc="35" dirty="0">
                <a:latin typeface="Times New Roman"/>
                <a:cs typeface="Times New Roman"/>
              </a:rPr>
              <a:t>  </a:t>
            </a:r>
            <a:r>
              <a:rPr sz="1800" b="1" dirty="0">
                <a:latin typeface="Times New Roman"/>
                <a:cs typeface="Times New Roman"/>
              </a:rPr>
              <a:t>is</a:t>
            </a:r>
            <a:r>
              <a:rPr sz="1800" b="1" spc="45" dirty="0">
                <a:latin typeface="Times New Roman"/>
                <a:cs typeface="Times New Roman"/>
              </a:rPr>
              <a:t>  </a:t>
            </a:r>
            <a:r>
              <a:rPr sz="1800" b="1" dirty="0">
                <a:latin typeface="Times New Roman"/>
                <a:cs typeface="Times New Roman"/>
              </a:rPr>
              <a:t>a</a:t>
            </a:r>
            <a:r>
              <a:rPr sz="1800" b="1" spc="45" dirty="0">
                <a:latin typeface="Times New Roman"/>
                <a:cs typeface="Times New Roman"/>
              </a:rPr>
              <a:t>  </a:t>
            </a:r>
            <a:r>
              <a:rPr sz="1800" b="1" dirty="0">
                <a:latin typeface="Times New Roman"/>
                <a:cs typeface="Times New Roman"/>
              </a:rPr>
              <a:t>single</a:t>
            </a:r>
            <a:r>
              <a:rPr sz="1800" b="1" spc="50" dirty="0">
                <a:latin typeface="Times New Roman"/>
                <a:cs typeface="Times New Roman"/>
              </a:rPr>
              <a:t>  </a:t>
            </a:r>
            <a:r>
              <a:rPr sz="1800" b="1" dirty="0">
                <a:latin typeface="Times New Roman"/>
                <a:cs typeface="Times New Roman"/>
              </a:rPr>
              <a:t>value</a:t>
            </a:r>
            <a:r>
              <a:rPr sz="1800" b="1" spc="45" dirty="0">
                <a:latin typeface="Times New Roman"/>
                <a:cs typeface="Times New Roman"/>
              </a:rPr>
              <a:t>  </a:t>
            </a:r>
            <a:r>
              <a:rPr sz="1800" b="1" spc="-20" dirty="0">
                <a:latin typeface="Times New Roman"/>
                <a:cs typeface="Times New Roman"/>
              </a:rPr>
              <a:t>that </a:t>
            </a:r>
            <a:r>
              <a:rPr sz="1800" b="1" dirty="0">
                <a:latin typeface="Times New Roman"/>
                <a:cs typeface="Times New Roman"/>
              </a:rPr>
              <a:t>attempts</a:t>
            </a:r>
            <a:r>
              <a:rPr sz="1800" b="1" spc="114" dirty="0">
                <a:latin typeface="Times New Roman"/>
                <a:cs typeface="Times New Roman"/>
              </a:rPr>
              <a:t> </a:t>
            </a:r>
            <a:r>
              <a:rPr sz="1800" b="1" dirty="0">
                <a:latin typeface="Times New Roman"/>
                <a:cs typeface="Times New Roman"/>
              </a:rPr>
              <a:t>to</a:t>
            </a:r>
            <a:r>
              <a:rPr sz="1800" b="1" spc="110" dirty="0">
                <a:latin typeface="Times New Roman"/>
                <a:cs typeface="Times New Roman"/>
              </a:rPr>
              <a:t> </a:t>
            </a:r>
            <a:r>
              <a:rPr sz="1800" b="1" dirty="0">
                <a:latin typeface="Times New Roman"/>
                <a:cs typeface="Times New Roman"/>
              </a:rPr>
              <a:t>describe</a:t>
            </a:r>
            <a:r>
              <a:rPr sz="1800" b="1" spc="135" dirty="0">
                <a:latin typeface="Times New Roman"/>
                <a:cs typeface="Times New Roman"/>
              </a:rPr>
              <a:t> </a:t>
            </a:r>
            <a:r>
              <a:rPr sz="1800" b="1" dirty="0">
                <a:latin typeface="Times New Roman"/>
                <a:cs typeface="Times New Roman"/>
              </a:rPr>
              <a:t>a</a:t>
            </a:r>
            <a:r>
              <a:rPr sz="1800" b="1" spc="114" dirty="0">
                <a:latin typeface="Times New Roman"/>
                <a:cs typeface="Times New Roman"/>
              </a:rPr>
              <a:t> </a:t>
            </a:r>
            <a:r>
              <a:rPr sz="1800" b="1" dirty="0">
                <a:latin typeface="Times New Roman"/>
                <a:cs typeface="Times New Roman"/>
              </a:rPr>
              <a:t>set</a:t>
            </a:r>
            <a:r>
              <a:rPr sz="1800" b="1" spc="125" dirty="0">
                <a:latin typeface="Times New Roman"/>
                <a:cs typeface="Times New Roman"/>
              </a:rPr>
              <a:t> </a:t>
            </a:r>
            <a:r>
              <a:rPr sz="1800" b="1" dirty="0">
                <a:latin typeface="Times New Roman"/>
                <a:cs typeface="Times New Roman"/>
              </a:rPr>
              <a:t>of</a:t>
            </a:r>
            <a:r>
              <a:rPr sz="1800" b="1" spc="125" dirty="0">
                <a:latin typeface="Times New Roman"/>
                <a:cs typeface="Times New Roman"/>
              </a:rPr>
              <a:t> </a:t>
            </a:r>
            <a:r>
              <a:rPr sz="1800" b="1" dirty="0">
                <a:latin typeface="Times New Roman"/>
                <a:cs typeface="Times New Roman"/>
              </a:rPr>
              <a:t>data</a:t>
            </a:r>
            <a:r>
              <a:rPr sz="1800" b="1" spc="125" dirty="0">
                <a:latin typeface="Times New Roman"/>
                <a:cs typeface="Times New Roman"/>
              </a:rPr>
              <a:t> </a:t>
            </a:r>
            <a:r>
              <a:rPr sz="1800" b="1" dirty="0">
                <a:latin typeface="Times New Roman"/>
                <a:cs typeface="Times New Roman"/>
              </a:rPr>
              <a:t>by</a:t>
            </a:r>
            <a:r>
              <a:rPr sz="1800" b="1" spc="130" dirty="0">
                <a:latin typeface="Times New Roman"/>
                <a:cs typeface="Times New Roman"/>
              </a:rPr>
              <a:t> </a:t>
            </a:r>
            <a:r>
              <a:rPr sz="1800" b="1" dirty="0">
                <a:latin typeface="Times New Roman"/>
                <a:cs typeface="Times New Roman"/>
              </a:rPr>
              <a:t>identifying</a:t>
            </a:r>
            <a:r>
              <a:rPr sz="1800" b="1" spc="114" dirty="0">
                <a:latin typeface="Times New Roman"/>
                <a:cs typeface="Times New Roman"/>
              </a:rPr>
              <a:t> </a:t>
            </a:r>
            <a:r>
              <a:rPr sz="1800" b="1" dirty="0">
                <a:latin typeface="Times New Roman"/>
                <a:cs typeface="Times New Roman"/>
              </a:rPr>
              <a:t>the</a:t>
            </a:r>
            <a:r>
              <a:rPr sz="1800" b="1" spc="120" dirty="0">
                <a:latin typeface="Times New Roman"/>
                <a:cs typeface="Times New Roman"/>
              </a:rPr>
              <a:t> </a:t>
            </a:r>
            <a:r>
              <a:rPr sz="1800" b="1" spc="-10" dirty="0">
                <a:latin typeface="Times New Roman"/>
                <a:cs typeface="Times New Roman"/>
              </a:rPr>
              <a:t>central position</a:t>
            </a:r>
            <a:r>
              <a:rPr sz="1800" b="1" spc="-75" dirty="0">
                <a:latin typeface="Times New Roman"/>
                <a:cs typeface="Times New Roman"/>
              </a:rPr>
              <a:t> </a:t>
            </a:r>
            <a:r>
              <a:rPr sz="1800" b="1" spc="-10" dirty="0">
                <a:latin typeface="Times New Roman"/>
                <a:cs typeface="Times New Roman"/>
              </a:rPr>
              <a:t>within</a:t>
            </a:r>
            <a:r>
              <a:rPr sz="1800" b="1" spc="-85" dirty="0">
                <a:latin typeface="Times New Roman"/>
                <a:cs typeface="Times New Roman"/>
              </a:rPr>
              <a:t> </a:t>
            </a:r>
            <a:r>
              <a:rPr sz="1800" b="1" dirty="0">
                <a:latin typeface="Times New Roman"/>
                <a:cs typeface="Times New Roman"/>
              </a:rPr>
              <a:t>that</a:t>
            </a:r>
            <a:r>
              <a:rPr sz="1800" b="1" spc="-65" dirty="0">
                <a:latin typeface="Times New Roman"/>
                <a:cs typeface="Times New Roman"/>
              </a:rPr>
              <a:t> </a:t>
            </a:r>
            <a:r>
              <a:rPr sz="1800" b="1" dirty="0">
                <a:latin typeface="Times New Roman"/>
                <a:cs typeface="Times New Roman"/>
              </a:rPr>
              <a:t>set</a:t>
            </a:r>
            <a:r>
              <a:rPr sz="1800" b="1" spc="-60" dirty="0">
                <a:latin typeface="Times New Roman"/>
                <a:cs typeface="Times New Roman"/>
              </a:rPr>
              <a:t> </a:t>
            </a:r>
            <a:r>
              <a:rPr sz="1800" b="1" dirty="0">
                <a:latin typeface="Times New Roman"/>
                <a:cs typeface="Times New Roman"/>
              </a:rPr>
              <a:t>of</a:t>
            </a:r>
            <a:r>
              <a:rPr sz="1800" b="1" spc="-95" dirty="0">
                <a:latin typeface="Times New Roman"/>
                <a:cs typeface="Times New Roman"/>
              </a:rPr>
              <a:t> </a:t>
            </a:r>
            <a:r>
              <a:rPr sz="1800" b="1" spc="-20" dirty="0">
                <a:latin typeface="Times New Roman"/>
                <a:cs typeface="Times New Roman"/>
              </a:rPr>
              <a:t>data.</a:t>
            </a:r>
            <a:endParaRPr sz="1800" b="1" dirty="0">
              <a:latin typeface="Times New Roman"/>
              <a:cs typeface="Times New Roman"/>
            </a:endParaRPr>
          </a:p>
          <a:p>
            <a:pPr marL="241300" marR="5080" indent="-229235" algn="just">
              <a:lnSpc>
                <a:spcPct val="114999"/>
              </a:lnSpc>
              <a:buFont typeface="Arial MT"/>
              <a:buChar char="•"/>
              <a:tabLst>
                <a:tab pos="241300" algn="l"/>
              </a:tabLst>
            </a:pPr>
            <a:r>
              <a:rPr sz="1800" b="1" dirty="0">
                <a:latin typeface="Times New Roman"/>
                <a:cs typeface="Times New Roman"/>
              </a:rPr>
              <a:t>Measures</a:t>
            </a:r>
            <a:r>
              <a:rPr sz="1800" b="1" spc="225" dirty="0">
                <a:latin typeface="Times New Roman"/>
                <a:cs typeface="Times New Roman"/>
              </a:rPr>
              <a:t> </a:t>
            </a:r>
            <a:r>
              <a:rPr sz="1800" b="1" dirty="0">
                <a:latin typeface="Times New Roman"/>
                <a:cs typeface="Times New Roman"/>
              </a:rPr>
              <a:t>of</a:t>
            </a:r>
            <a:r>
              <a:rPr sz="1800" b="1" spc="220" dirty="0">
                <a:latin typeface="Times New Roman"/>
                <a:cs typeface="Times New Roman"/>
              </a:rPr>
              <a:t> </a:t>
            </a:r>
            <a:r>
              <a:rPr sz="1800" b="1" dirty="0">
                <a:latin typeface="Times New Roman"/>
                <a:cs typeface="Times New Roman"/>
              </a:rPr>
              <a:t>location</a:t>
            </a:r>
            <a:r>
              <a:rPr sz="1800" b="1" spc="225" dirty="0">
                <a:latin typeface="Times New Roman"/>
                <a:cs typeface="Times New Roman"/>
              </a:rPr>
              <a:t> </a:t>
            </a:r>
            <a:r>
              <a:rPr sz="1800" b="1" dirty="0">
                <a:latin typeface="Times New Roman"/>
                <a:cs typeface="Times New Roman"/>
              </a:rPr>
              <a:t>indicate</a:t>
            </a:r>
            <a:r>
              <a:rPr sz="1800" b="1" spc="235" dirty="0">
                <a:latin typeface="Times New Roman"/>
                <a:cs typeface="Times New Roman"/>
              </a:rPr>
              <a:t> </a:t>
            </a:r>
            <a:r>
              <a:rPr sz="1800" b="1" dirty="0">
                <a:latin typeface="Times New Roman"/>
                <a:cs typeface="Times New Roman"/>
              </a:rPr>
              <a:t>where</a:t>
            </a:r>
            <a:r>
              <a:rPr sz="1800" b="1" spc="240" dirty="0">
                <a:latin typeface="Times New Roman"/>
                <a:cs typeface="Times New Roman"/>
              </a:rPr>
              <a:t> </a:t>
            </a:r>
            <a:r>
              <a:rPr sz="1800" b="1" dirty="0">
                <a:latin typeface="Times New Roman"/>
                <a:cs typeface="Times New Roman"/>
              </a:rPr>
              <a:t>on</a:t>
            </a:r>
            <a:r>
              <a:rPr sz="1800" b="1" spc="220" dirty="0">
                <a:latin typeface="Times New Roman"/>
                <a:cs typeface="Times New Roman"/>
              </a:rPr>
              <a:t> </a:t>
            </a:r>
            <a:r>
              <a:rPr sz="1800" b="1" dirty="0">
                <a:latin typeface="Times New Roman"/>
                <a:cs typeface="Times New Roman"/>
              </a:rPr>
              <a:t>the</a:t>
            </a:r>
            <a:r>
              <a:rPr sz="1800" b="1" spc="235" dirty="0">
                <a:latin typeface="Times New Roman"/>
                <a:cs typeface="Times New Roman"/>
              </a:rPr>
              <a:t> </a:t>
            </a:r>
            <a:r>
              <a:rPr sz="1800" b="1" dirty="0">
                <a:latin typeface="Times New Roman"/>
                <a:cs typeface="Times New Roman"/>
              </a:rPr>
              <a:t>number</a:t>
            </a:r>
            <a:r>
              <a:rPr sz="1800" b="1" spc="240" dirty="0">
                <a:latin typeface="Times New Roman"/>
                <a:cs typeface="Times New Roman"/>
              </a:rPr>
              <a:t> </a:t>
            </a:r>
            <a:r>
              <a:rPr sz="1800" b="1" spc="-20" dirty="0">
                <a:latin typeface="Times New Roman"/>
                <a:cs typeface="Times New Roman"/>
              </a:rPr>
              <a:t>line </a:t>
            </a:r>
            <a:r>
              <a:rPr sz="1800" b="1" dirty="0">
                <a:latin typeface="Times New Roman"/>
                <a:cs typeface="Times New Roman"/>
              </a:rPr>
              <a:t>the</a:t>
            </a:r>
            <a:r>
              <a:rPr sz="1800" b="1" spc="15" dirty="0">
                <a:latin typeface="Times New Roman"/>
                <a:cs typeface="Times New Roman"/>
              </a:rPr>
              <a:t> </a:t>
            </a:r>
            <a:r>
              <a:rPr sz="1800" b="1" dirty="0">
                <a:latin typeface="Times New Roman"/>
                <a:cs typeface="Times New Roman"/>
              </a:rPr>
              <a:t>data</a:t>
            </a:r>
            <a:r>
              <a:rPr sz="1800" b="1" spc="20" dirty="0">
                <a:latin typeface="Times New Roman"/>
                <a:cs typeface="Times New Roman"/>
              </a:rPr>
              <a:t> </a:t>
            </a:r>
            <a:r>
              <a:rPr sz="1800" b="1" dirty="0">
                <a:latin typeface="Times New Roman"/>
                <a:cs typeface="Times New Roman"/>
              </a:rPr>
              <a:t>are</a:t>
            </a:r>
            <a:r>
              <a:rPr sz="1800" b="1" spc="10" dirty="0">
                <a:latin typeface="Times New Roman"/>
                <a:cs typeface="Times New Roman"/>
              </a:rPr>
              <a:t> </a:t>
            </a:r>
            <a:r>
              <a:rPr sz="1800" b="1" dirty="0">
                <a:latin typeface="Times New Roman"/>
                <a:cs typeface="Times New Roman"/>
              </a:rPr>
              <a:t>to be</a:t>
            </a:r>
            <a:r>
              <a:rPr sz="1800" b="1" spc="10" dirty="0">
                <a:latin typeface="Times New Roman"/>
                <a:cs typeface="Times New Roman"/>
              </a:rPr>
              <a:t> </a:t>
            </a:r>
            <a:r>
              <a:rPr sz="1800" b="1" dirty="0">
                <a:latin typeface="Times New Roman"/>
                <a:cs typeface="Times New Roman"/>
              </a:rPr>
              <a:t>found.</a:t>
            </a:r>
            <a:r>
              <a:rPr sz="1800" b="1" spc="15" dirty="0">
                <a:latin typeface="Times New Roman"/>
                <a:cs typeface="Times New Roman"/>
              </a:rPr>
              <a:t> </a:t>
            </a:r>
            <a:r>
              <a:rPr sz="1800" b="1" dirty="0">
                <a:latin typeface="Times New Roman"/>
                <a:cs typeface="Times New Roman"/>
              </a:rPr>
              <a:t>And</a:t>
            </a:r>
            <a:r>
              <a:rPr sz="1800" b="1" spc="10" dirty="0">
                <a:latin typeface="Times New Roman"/>
                <a:cs typeface="Times New Roman"/>
              </a:rPr>
              <a:t> </a:t>
            </a:r>
            <a:r>
              <a:rPr sz="1800" b="1" dirty="0">
                <a:latin typeface="Times New Roman"/>
                <a:cs typeface="Times New Roman"/>
              </a:rPr>
              <a:t>commonly</a:t>
            </a:r>
            <a:r>
              <a:rPr sz="1800" b="1" spc="35" dirty="0">
                <a:latin typeface="Times New Roman"/>
                <a:cs typeface="Times New Roman"/>
              </a:rPr>
              <a:t> </a:t>
            </a:r>
            <a:r>
              <a:rPr sz="1800" b="1" dirty="0">
                <a:latin typeface="Times New Roman"/>
                <a:cs typeface="Times New Roman"/>
              </a:rPr>
              <a:t>they are</a:t>
            </a:r>
            <a:r>
              <a:rPr sz="1800" b="1" spc="-10" dirty="0">
                <a:latin typeface="Times New Roman"/>
                <a:cs typeface="Times New Roman"/>
              </a:rPr>
              <a:t> numbers </a:t>
            </a:r>
            <a:r>
              <a:rPr sz="1800" b="1" dirty="0">
                <a:latin typeface="Times New Roman"/>
                <a:cs typeface="Times New Roman"/>
              </a:rPr>
              <a:t>that</a:t>
            </a:r>
            <a:r>
              <a:rPr sz="1800" b="1" spc="-75" dirty="0">
                <a:latin typeface="Times New Roman"/>
                <a:cs typeface="Times New Roman"/>
              </a:rPr>
              <a:t> </a:t>
            </a:r>
            <a:r>
              <a:rPr sz="1800" b="1" dirty="0">
                <a:latin typeface="Times New Roman"/>
                <a:cs typeface="Times New Roman"/>
              </a:rPr>
              <a:t>tend</a:t>
            </a:r>
            <a:r>
              <a:rPr sz="1800" b="1" spc="-70" dirty="0">
                <a:latin typeface="Times New Roman"/>
                <a:cs typeface="Times New Roman"/>
              </a:rPr>
              <a:t> </a:t>
            </a:r>
            <a:r>
              <a:rPr sz="1800" b="1" dirty="0">
                <a:latin typeface="Times New Roman"/>
                <a:cs typeface="Times New Roman"/>
              </a:rPr>
              <a:t>to</a:t>
            </a:r>
            <a:r>
              <a:rPr sz="1800" b="1" spc="-95" dirty="0">
                <a:latin typeface="Times New Roman"/>
                <a:cs typeface="Times New Roman"/>
              </a:rPr>
              <a:t> </a:t>
            </a:r>
            <a:r>
              <a:rPr sz="1800" b="1" spc="-10" dirty="0">
                <a:latin typeface="Times New Roman"/>
                <a:cs typeface="Times New Roman"/>
              </a:rPr>
              <a:t>cluster</a:t>
            </a:r>
            <a:r>
              <a:rPr sz="1800" b="1" spc="-65" dirty="0">
                <a:latin typeface="Times New Roman"/>
                <a:cs typeface="Times New Roman"/>
              </a:rPr>
              <a:t> </a:t>
            </a:r>
            <a:r>
              <a:rPr sz="1800" b="1" spc="-10" dirty="0">
                <a:latin typeface="Times New Roman"/>
                <a:cs typeface="Times New Roman"/>
              </a:rPr>
              <a:t>around</a:t>
            </a:r>
            <a:r>
              <a:rPr sz="1800" b="1" spc="-90" dirty="0">
                <a:latin typeface="Times New Roman"/>
                <a:cs typeface="Times New Roman"/>
              </a:rPr>
              <a:t> </a:t>
            </a:r>
            <a:r>
              <a:rPr sz="1800" b="1" dirty="0">
                <a:latin typeface="Times New Roman"/>
                <a:cs typeface="Times New Roman"/>
              </a:rPr>
              <a:t>the</a:t>
            </a:r>
            <a:r>
              <a:rPr sz="1800" b="1" spc="-65" dirty="0">
                <a:latin typeface="Times New Roman"/>
                <a:cs typeface="Times New Roman"/>
              </a:rPr>
              <a:t> </a:t>
            </a:r>
            <a:r>
              <a:rPr sz="1800" b="1" spc="-10" dirty="0">
                <a:latin typeface="Times New Roman"/>
                <a:cs typeface="Times New Roman"/>
              </a:rPr>
              <a:t>“middle”</a:t>
            </a:r>
            <a:r>
              <a:rPr sz="1800" b="1" spc="-25" dirty="0">
                <a:latin typeface="Times New Roman"/>
                <a:cs typeface="Times New Roman"/>
              </a:rPr>
              <a:t> </a:t>
            </a:r>
            <a:r>
              <a:rPr sz="1800" b="1" dirty="0">
                <a:latin typeface="Times New Roman"/>
                <a:cs typeface="Times New Roman"/>
              </a:rPr>
              <a:t>of</a:t>
            </a:r>
            <a:r>
              <a:rPr sz="1800" b="1" spc="-35" dirty="0">
                <a:latin typeface="Times New Roman"/>
                <a:cs typeface="Times New Roman"/>
              </a:rPr>
              <a:t> </a:t>
            </a:r>
            <a:r>
              <a:rPr sz="1800" b="1" dirty="0">
                <a:latin typeface="Times New Roman"/>
                <a:cs typeface="Times New Roman"/>
              </a:rPr>
              <a:t>a</a:t>
            </a:r>
            <a:r>
              <a:rPr sz="1800" b="1" spc="-35" dirty="0">
                <a:latin typeface="Times New Roman"/>
                <a:cs typeface="Times New Roman"/>
              </a:rPr>
              <a:t> </a:t>
            </a:r>
            <a:r>
              <a:rPr sz="1800" b="1" dirty="0">
                <a:latin typeface="Times New Roman"/>
                <a:cs typeface="Times New Roman"/>
              </a:rPr>
              <a:t>set</a:t>
            </a:r>
            <a:r>
              <a:rPr sz="1800" b="1" spc="-30" dirty="0">
                <a:latin typeface="Times New Roman"/>
                <a:cs typeface="Times New Roman"/>
              </a:rPr>
              <a:t> </a:t>
            </a:r>
            <a:r>
              <a:rPr sz="1800" b="1" dirty="0">
                <a:latin typeface="Times New Roman"/>
                <a:cs typeface="Times New Roman"/>
              </a:rPr>
              <a:t>of</a:t>
            </a:r>
            <a:r>
              <a:rPr sz="1800" b="1" spc="-25" dirty="0">
                <a:latin typeface="Times New Roman"/>
                <a:cs typeface="Times New Roman"/>
              </a:rPr>
              <a:t> </a:t>
            </a:r>
            <a:r>
              <a:rPr sz="1800" b="1" spc="-10" dirty="0">
                <a:latin typeface="Times New Roman"/>
                <a:cs typeface="Times New Roman"/>
              </a:rPr>
              <a:t>values</a:t>
            </a:r>
            <a:r>
              <a:rPr sz="1800" b="1" spc="-10" dirty="0" smtClean="0">
                <a:latin typeface="Times New Roman"/>
                <a:cs typeface="Times New Roman"/>
              </a:rPr>
              <a:t>.</a:t>
            </a:r>
            <a:endParaRPr sz="1800" b="1" dirty="0">
              <a:latin typeface="Times New Roman"/>
              <a:cs typeface="Times New Roman"/>
            </a:endParaRPr>
          </a:p>
          <a:p>
            <a:pPr marL="241300" indent="-228600" algn="just">
              <a:lnSpc>
                <a:spcPct val="100000"/>
              </a:lnSpc>
              <a:buFont typeface="Arial MT"/>
              <a:buChar char="•"/>
              <a:tabLst>
                <a:tab pos="241300" algn="l"/>
              </a:tabLst>
            </a:pPr>
            <a:r>
              <a:rPr sz="1800" b="1" dirty="0">
                <a:latin typeface="Times New Roman"/>
                <a:cs typeface="Times New Roman"/>
              </a:rPr>
              <a:t>Sometimes</a:t>
            </a:r>
            <a:r>
              <a:rPr sz="1800" b="1" spc="-110" dirty="0">
                <a:latin typeface="Times New Roman"/>
                <a:cs typeface="Times New Roman"/>
              </a:rPr>
              <a:t> </a:t>
            </a:r>
            <a:r>
              <a:rPr sz="1800" b="1" dirty="0">
                <a:latin typeface="Times New Roman"/>
                <a:cs typeface="Times New Roman"/>
              </a:rPr>
              <a:t>called</a:t>
            </a:r>
            <a:r>
              <a:rPr sz="1800" b="1" spc="-200" dirty="0">
                <a:latin typeface="Times New Roman"/>
                <a:cs typeface="Times New Roman"/>
              </a:rPr>
              <a:t> </a:t>
            </a:r>
            <a:r>
              <a:rPr sz="1800" b="1" spc="-10" dirty="0">
                <a:latin typeface="Times New Roman"/>
                <a:cs typeface="Times New Roman"/>
              </a:rPr>
              <a:t>Average</a:t>
            </a:r>
            <a:endParaRPr sz="1800" b="1" dirty="0">
              <a:latin typeface="Times New Roman"/>
              <a:cs typeface="Times New Roman"/>
            </a:endParaRPr>
          </a:p>
        </p:txBody>
      </p:sp>
      <p:pic>
        <p:nvPicPr>
          <p:cNvPr id="5" name="object 5"/>
          <p:cNvPicPr/>
          <p:nvPr/>
        </p:nvPicPr>
        <p:blipFill>
          <a:blip r:embed="rId2" cstate="print"/>
          <a:stretch>
            <a:fillRect/>
          </a:stretch>
        </p:blipFill>
        <p:spPr>
          <a:xfrm>
            <a:off x="7315072" y="2772029"/>
            <a:ext cx="4038727" cy="18197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8" y="578358"/>
            <a:ext cx="10376763" cy="492443"/>
          </a:xfrm>
        </p:spPr>
        <p:txBody>
          <a:bodyPr/>
          <a:lstStyle/>
          <a:p>
            <a:r>
              <a:rPr lang="en-US" sz="3200" dirty="0" smtClean="0"/>
              <a:t>       Computation </a:t>
            </a:r>
            <a:r>
              <a:rPr lang="en-US" sz="3200" dirty="0"/>
              <a:t>of mode in case of discrete series</a:t>
            </a:r>
            <a:endParaRPr lang="en-IN" sz="3200" dirty="0"/>
          </a:p>
        </p:txBody>
      </p:sp>
      <p:sp>
        <p:nvSpPr>
          <p:cNvPr id="3" name="Text Placeholder 2"/>
          <p:cNvSpPr>
            <a:spLocks noGrp="1"/>
          </p:cNvSpPr>
          <p:nvPr>
            <p:ph type="body" idx="1"/>
          </p:nvPr>
        </p:nvSpPr>
        <p:spPr>
          <a:xfrm>
            <a:off x="762000" y="1295400"/>
            <a:ext cx="10591800" cy="4431983"/>
          </a:xfrm>
        </p:spPr>
        <p:txBody>
          <a:bodyPr/>
          <a:lstStyle/>
          <a:p>
            <a:r>
              <a:rPr lang="en-US" sz="2400" dirty="0"/>
              <a:t>The mode in case of discrete series is calculated by applying the </a:t>
            </a:r>
            <a:r>
              <a:rPr lang="en-US" sz="2400" dirty="0" smtClean="0"/>
              <a:t>following  methods</a:t>
            </a:r>
            <a:r>
              <a:rPr lang="en-US" sz="2400" dirty="0"/>
              <a:t>:</a:t>
            </a:r>
          </a:p>
          <a:p>
            <a:r>
              <a:rPr lang="en-US" dirty="0"/>
              <a:t>(</a:t>
            </a:r>
            <a:r>
              <a:rPr lang="en-US" sz="2400" b="1" dirty="0"/>
              <a:t>a) Simple inspection method:</a:t>
            </a:r>
          </a:p>
          <a:p>
            <a:r>
              <a:rPr lang="en-US" sz="2400" dirty="0"/>
              <a:t>By simple inspection, the modal value is the value of the variable against which </a:t>
            </a:r>
            <a:r>
              <a:rPr lang="en-US" sz="2400" dirty="0" smtClean="0"/>
              <a:t>the frequency </a:t>
            </a:r>
            <a:r>
              <a:rPr lang="en-US" sz="2400" dirty="0"/>
              <a:t>is the largest</a:t>
            </a:r>
            <a:r>
              <a:rPr lang="en-US" sz="2400" dirty="0" smtClean="0"/>
              <a:t>.</a:t>
            </a:r>
          </a:p>
          <a:p>
            <a:r>
              <a:rPr lang="en-US" sz="2400" b="1" dirty="0" smtClean="0"/>
              <a:t>Example</a:t>
            </a:r>
            <a:r>
              <a:rPr lang="en-US" sz="2400" dirty="0" smtClean="0"/>
              <a:t>: </a:t>
            </a:r>
            <a:r>
              <a:rPr lang="en-US" sz="2400" dirty="0"/>
              <a:t>Find the modal age of boys studying in XII class from the following data.</a:t>
            </a:r>
          </a:p>
          <a:p>
            <a:r>
              <a:rPr lang="en-US" sz="2400" dirty="0"/>
              <a:t>Age </a:t>
            </a:r>
            <a:r>
              <a:rPr lang="en-US" sz="2400" dirty="0" smtClean="0"/>
              <a:t> </a:t>
            </a:r>
            <a:r>
              <a:rPr lang="en-US" sz="2400" dirty="0"/>
              <a:t>(in </a:t>
            </a:r>
            <a:r>
              <a:rPr lang="en-US" sz="2400" dirty="0" err="1"/>
              <a:t>yrs</a:t>
            </a:r>
            <a:r>
              <a:rPr lang="en-US" sz="2400" dirty="0" smtClean="0"/>
              <a:t>):   5     7    10    12    15    18</a:t>
            </a:r>
            <a:endParaRPr lang="en-US" sz="2400" dirty="0"/>
          </a:p>
          <a:p>
            <a:r>
              <a:rPr lang="en-US" sz="2400" dirty="0"/>
              <a:t>No. of Boys : </a:t>
            </a:r>
            <a:r>
              <a:rPr lang="en-US" sz="2400" dirty="0" smtClean="0"/>
              <a:t>  4    6       9     7       5     3</a:t>
            </a:r>
            <a:endParaRPr lang="en-US" sz="2400" dirty="0"/>
          </a:p>
          <a:p>
            <a:r>
              <a:rPr lang="en-US" sz="2400" dirty="0" smtClean="0"/>
              <a:t>Solution: From </a:t>
            </a:r>
            <a:r>
              <a:rPr lang="en-US" sz="2400" dirty="0"/>
              <a:t>the above data we can clearly see that modal age is 10 </a:t>
            </a:r>
            <a:r>
              <a:rPr lang="en-US" sz="2400" dirty="0" err="1"/>
              <a:t>yrs</a:t>
            </a:r>
            <a:r>
              <a:rPr lang="en-US" sz="2400" dirty="0"/>
              <a:t> because 10 </a:t>
            </a:r>
            <a:r>
              <a:rPr lang="en-US" sz="2400" dirty="0" smtClean="0"/>
              <a:t>has occurred </a:t>
            </a:r>
            <a:r>
              <a:rPr lang="en-US" sz="2400" dirty="0"/>
              <a:t>maximum number of times i.e. 9</a:t>
            </a:r>
            <a:r>
              <a:rPr lang="en-US" sz="2400" dirty="0" smtClean="0"/>
              <a:t>.</a:t>
            </a:r>
          </a:p>
          <a:p>
            <a:r>
              <a:rPr lang="en-US" sz="2400" b="1" dirty="0"/>
              <a:t>b) Grouping and Analysis Table method: </a:t>
            </a:r>
            <a:r>
              <a:rPr lang="en-US" sz="2400" dirty="0"/>
              <a:t>This method is generally used when</a:t>
            </a:r>
          </a:p>
          <a:p>
            <a:r>
              <a:rPr lang="en-US" sz="2400" dirty="0"/>
              <a:t>the difference between the maximum frequency and the frequency preceding it or</a:t>
            </a:r>
          </a:p>
          <a:p>
            <a:r>
              <a:rPr lang="en-US" sz="2400" dirty="0"/>
              <a:t>succeeding it is very small.</a:t>
            </a:r>
            <a:endParaRPr lang="en-IN" sz="2400" dirty="0"/>
          </a:p>
        </p:txBody>
      </p:sp>
    </p:spTree>
    <p:extLst>
      <p:ext uri="{BB962C8B-B14F-4D97-AF65-F5344CB8AC3E}">
        <p14:creationId xmlns:p14="http://schemas.microsoft.com/office/powerpoint/2010/main" val="201714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8847"/>
            <a:ext cx="11125200" cy="6370975"/>
          </a:xfrm>
          <a:prstGeom prst="rect">
            <a:avLst/>
          </a:prstGeom>
        </p:spPr>
        <p:txBody>
          <a:bodyPr wrap="square">
            <a:spAutoFit/>
          </a:bodyPr>
          <a:lstStyle/>
          <a:p>
            <a:endParaRPr lang="en-US" sz="2400" b="1" dirty="0" smtClean="0"/>
          </a:p>
          <a:p>
            <a:r>
              <a:rPr lang="en-US" sz="2400" b="1" dirty="0" smtClean="0"/>
              <a:t>Process of Computation:</a:t>
            </a:r>
          </a:p>
          <a:p>
            <a:r>
              <a:rPr lang="en-US" sz="2400" dirty="0" smtClean="0"/>
              <a:t>In order to find mode, a grouping table and an analysis table are to be prepared in the following manner:</a:t>
            </a:r>
          </a:p>
          <a:p>
            <a:r>
              <a:rPr lang="en-US" sz="2400" b="1" dirty="0" smtClean="0"/>
              <a:t>Grouping Table:</a:t>
            </a:r>
          </a:p>
          <a:p>
            <a:r>
              <a:rPr lang="en-US" sz="2400" dirty="0" smtClean="0"/>
              <a:t>A grouping table consists of 6 columns.</a:t>
            </a:r>
          </a:p>
          <a:p>
            <a:r>
              <a:rPr lang="en-US" sz="2400" dirty="0" smtClean="0"/>
              <a:t>1. Arrange the values in ascending order and write down their corresponding</a:t>
            </a:r>
          </a:p>
          <a:p>
            <a:r>
              <a:rPr lang="en-US" sz="2400" dirty="0" smtClean="0"/>
              <a:t>frequencies in the </a:t>
            </a:r>
            <a:r>
              <a:rPr lang="en-US" sz="2400" b="1" dirty="0" smtClean="0"/>
              <a:t>column-1.</a:t>
            </a:r>
          </a:p>
          <a:p>
            <a:r>
              <a:rPr lang="en-US" sz="2400" dirty="0" smtClean="0"/>
              <a:t>2. </a:t>
            </a:r>
            <a:r>
              <a:rPr lang="en-US" sz="2400" b="1" dirty="0" smtClean="0"/>
              <a:t>In column-2 </a:t>
            </a:r>
            <a:r>
              <a:rPr lang="en-US" sz="2400" dirty="0" smtClean="0"/>
              <a:t>the frequencies are grouped into two’s and added.</a:t>
            </a:r>
          </a:p>
          <a:p>
            <a:r>
              <a:rPr lang="en-US" sz="2400" dirty="0" smtClean="0"/>
              <a:t>3. </a:t>
            </a:r>
            <a:r>
              <a:rPr lang="en-US" sz="2400" b="1" dirty="0" smtClean="0"/>
              <a:t>In column-3 </a:t>
            </a:r>
            <a:r>
              <a:rPr lang="en-US" sz="2400" dirty="0" smtClean="0"/>
              <a:t>the frequencies are grouped into two’s, leaving the first frequency and added.</a:t>
            </a:r>
          </a:p>
          <a:p>
            <a:r>
              <a:rPr lang="en-US" sz="2400" dirty="0" smtClean="0"/>
              <a:t>4. </a:t>
            </a:r>
            <a:r>
              <a:rPr lang="en-US" sz="2400" b="1" dirty="0" smtClean="0"/>
              <a:t>In column-4 </a:t>
            </a:r>
            <a:r>
              <a:rPr lang="en-US" sz="2400" dirty="0" smtClean="0"/>
              <a:t>the frequencies are grouped into three’s, and added.</a:t>
            </a:r>
          </a:p>
          <a:p>
            <a:r>
              <a:rPr lang="en-US" sz="2400" dirty="0" smtClean="0"/>
              <a:t>5. </a:t>
            </a:r>
            <a:r>
              <a:rPr lang="en-US" sz="2400" b="1" dirty="0" smtClean="0"/>
              <a:t>In column-5 </a:t>
            </a:r>
            <a:r>
              <a:rPr lang="en-US" sz="2400" dirty="0" smtClean="0"/>
              <a:t>the frequencies are grouped into three’s, leaving the first</a:t>
            </a:r>
          </a:p>
          <a:p>
            <a:r>
              <a:rPr lang="en-US" sz="2400" dirty="0" smtClean="0"/>
              <a:t>frequency and added.</a:t>
            </a:r>
          </a:p>
          <a:p>
            <a:r>
              <a:rPr lang="en-US" sz="2400" dirty="0" smtClean="0"/>
              <a:t>6. </a:t>
            </a:r>
            <a:r>
              <a:rPr lang="en-US" sz="2400" b="1" dirty="0" smtClean="0"/>
              <a:t>In column-6 </a:t>
            </a:r>
            <a:r>
              <a:rPr lang="en-US" sz="2400" dirty="0" smtClean="0"/>
              <a:t>the frequencies are grouped into three’s, leaving the first and</a:t>
            </a:r>
          </a:p>
          <a:p>
            <a:r>
              <a:rPr lang="en-US" sz="2400" dirty="0" smtClean="0"/>
              <a:t>second frequencies and added.</a:t>
            </a:r>
          </a:p>
          <a:p>
            <a:r>
              <a:rPr lang="en-US" sz="2400" dirty="0" smtClean="0"/>
              <a:t>7. Now in each these columns mark the highest total with a circle.</a:t>
            </a:r>
            <a:endParaRPr lang="en-IN" sz="2400" dirty="0"/>
          </a:p>
        </p:txBody>
      </p:sp>
    </p:spTree>
    <p:extLst>
      <p:ext uri="{BB962C8B-B14F-4D97-AF65-F5344CB8AC3E}">
        <p14:creationId xmlns:p14="http://schemas.microsoft.com/office/powerpoint/2010/main" val="2224637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10896600" cy="6001643"/>
          </a:xfrm>
          <a:prstGeom prst="rect">
            <a:avLst/>
          </a:prstGeom>
        </p:spPr>
        <p:txBody>
          <a:bodyPr wrap="square">
            <a:spAutoFit/>
          </a:bodyPr>
          <a:lstStyle/>
          <a:p>
            <a:r>
              <a:rPr lang="en-US" sz="2400" b="1" dirty="0" smtClean="0"/>
              <a:t>Analysis Table:</a:t>
            </a:r>
          </a:p>
          <a:p>
            <a:r>
              <a:rPr lang="en-US" sz="2400" dirty="0" smtClean="0"/>
              <a:t>After preparing a grouping table, prepare an analysis table. While preparing this table take the column numbers as rows and the values of the variable as columns. Now for each column number see the highest total in the grouping table (Which is marked with a circle) and mark the corresponding values of the variable to which the frequencies are related by using bars in the relevant boxes. Now the value of the variable (class) which gets highest number of bars is the modal value (modal class).</a:t>
            </a:r>
          </a:p>
          <a:p>
            <a:r>
              <a:rPr lang="en-US" sz="2400" dirty="0" smtClean="0"/>
              <a:t>Applying grouping and Analysis Table Method to the given example for calculating the value of mode for discrete series.</a:t>
            </a:r>
          </a:p>
          <a:p>
            <a:endParaRPr lang="en-US" sz="2400" dirty="0"/>
          </a:p>
          <a:p>
            <a:endParaRPr lang="en-US" sz="2400" dirty="0" smtClean="0"/>
          </a:p>
          <a:p>
            <a:endParaRPr lang="en-US" sz="2400" dirty="0"/>
          </a:p>
          <a:p>
            <a:endParaRPr lang="en-US" sz="2400" dirty="0" smtClean="0"/>
          </a:p>
          <a:p>
            <a:endParaRPr lang="en-US" sz="2400" dirty="0"/>
          </a:p>
          <a:p>
            <a:endParaRPr lang="en-IN" sz="2400" dirty="0"/>
          </a:p>
        </p:txBody>
      </p:sp>
      <p:pic>
        <p:nvPicPr>
          <p:cNvPr id="3074" name="Picture 2" descr="C:\Users\user\Desktop\Captur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267200"/>
            <a:ext cx="891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389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Captur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35" y="614065"/>
            <a:ext cx="11093165" cy="27387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00" y="152400"/>
            <a:ext cx="3352800" cy="461665"/>
          </a:xfrm>
          <a:prstGeom prst="rect">
            <a:avLst/>
          </a:prstGeom>
        </p:spPr>
        <p:txBody>
          <a:bodyPr wrap="square">
            <a:spAutoFit/>
          </a:bodyPr>
          <a:lstStyle/>
          <a:p>
            <a:r>
              <a:rPr lang="en-IN" sz="2400" b="1" dirty="0" smtClean="0"/>
              <a:t>Grouping Table</a:t>
            </a:r>
            <a:endParaRPr lang="en-IN" sz="2400" b="1" dirty="0"/>
          </a:p>
        </p:txBody>
      </p:sp>
      <p:sp>
        <p:nvSpPr>
          <p:cNvPr id="3" name="Rectangle 2"/>
          <p:cNvSpPr/>
          <p:nvPr/>
        </p:nvSpPr>
        <p:spPr>
          <a:xfrm>
            <a:off x="1905000" y="3244334"/>
            <a:ext cx="2514601" cy="461665"/>
          </a:xfrm>
          <a:prstGeom prst="rect">
            <a:avLst/>
          </a:prstGeom>
        </p:spPr>
        <p:txBody>
          <a:bodyPr wrap="square">
            <a:spAutoFit/>
          </a:bodyPr>
          <a:lstStyle/>
          <a:p>
            <a:r>
              <a:rPr lang="en-IN" sz="2400" b="1" dirty="0" smtClean="0"/>
              <a:t>Analysis Table</a:t>
            </a:r>
            <a:endParaRPr lang="en-IN" sz="2400" b="1" dirty="0"/>
          </a:p>
        </p:txBody>
      </p:sp>
      <p:pic>
        <p:nvPicPr>
          <p:cNvPr id="4099" name="Picture 3" descr="C:\Users\user\Desktop\Captur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5" y="3705999"/>
            <a:ext cx="11093165" cy="292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743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8" y="578358"/>
            <a:ext cx="10376763" cy="553998"/>
          </a:xfrm>
        </p:spPr>
        <p:txBody>
          <a:bodyPr/>
          <a:lstStyle/>
          <a:p>
            <a:r>
              <a:rPr lang="en-US" sz="3600" dirty="0"/>
              <a:t>Computation of Mode in case of Continuous series</a:t>
            </a:r>
            <a:endParaRPr lang="en-IN" sz="3600" dirty="0"/>
          </a:p>
        </p:txBody>
      </p:sp>
      <p:sp>
        <p:nvSpPr>
          <p:cNvPr id="3" name="Text Placeholder 2"/>
          <p:cNvSpPr>
            <a:spLocks noGrp="1"/>
          </p:cNvSpPr>
          <p:nvPr>
            <p:ph type="body" idx="1"/>
          </p:nvPr>
        </p:nvSpPr>
        <p:spPr>
          <a:xfrm>
            <a:off x="152400" y="1295399"/>
            <a:ext cx="10972800" cy="5139869"/>
          </a:xfrm>
        </p:spPr>
        <p:txBody>
          <a:bodyPr/>
          <a:lstStyle/>
          <a:p>
            <a:pPr marL="285750" indent="-285750" algn="just">
              <a:buFont typeface="Arial" pitchFamily="34" charset="0"/>
              <a:buChar char="•"/>
            </a:pPr>
            <a:r>
              <a:rPr lang="en-US" sz="2000" dirty="0">
                <a:latin typeface="Arial MT"/>
              </a:rPr>
              <a:t>In case of continuous series, for calculating mode, first of all ensure that the </a:t>
            </a:r>
            <a:r>
              <a:rPr lang="en-US" sz="2000" dirty="0" smtClean="0">
                <a:latin typeface="Arial MT"/>
              </a:rPr>
              <a:t>given continuous </a:t>
            </a:r>
            <a:r>
              <a:rPr lang="en-US" sz="2000" dirty="0">
                <a:latin typeface="Arial MT"/>
              </a:rPr>
              <a:t>series is the exclusive series with equal class intervals. In order to </a:t>
            </a:r>
            <a:r>
              <a:rPr lang="en-US" sz="2000" dirty="0" smtClean="0">
                <a:latin typeface="Arial MT"/>
              </a:rPr>
              <a:t>find out </a:t>
            </a:r>
            <a:r>
              <a:rPr lang="en-US" sz="2000" dirty="0">
                <a:latin typeface="Arial MT"/>
              </a:rPr>
              <a:t>the mode we need one step more than those used for discrete series. </a:t>
            </a:r>
            <a:r>
              <a:rPr lang="en-US" sz="2000" dirty="0" smtClean="0">
                <a:latin typeface="Arial MT"/>
              </a:rPr>
              <a:t>As explained </a:t>
            </a:r>
            <a:r>
              <a:rPr lang="en-US" sz="2000" dirty="0">
                <a:latin typeface="Arial MT"/>
              </a:rPr>
              <a:t>in the discrete series, modal class is determined by inspection or </a:t>
            </a:r>
            <a:r>
              <a:rPr lang="en-US" sz="2000" dirty="0" smtClean="0">
                <a:latin typeface="Arial MT"/>
              </a:rPr>
              <a:t>by preparing </a:t>
            </a:r>
            <a:r>
              <a:rPr lang="en-US" sz="2000" dirty="0">
                <a:latin typeface="Arial MT"/>
              </a:rPr>
              <a:t>grouping and analysis tables. The steps involved are:</a:t>
            </a:r>
          </a:p>
          <a:p>
            <a:pPr marL="285750" indent="-285750" algn="just">
              <a:buFont typeface="Arial" pitchFamily="34" charset="0"/>
              <a:buChar char="•"/>
            </a:pPr>
            <a:r>
              <a:rPr lang="en-US" sz="2000" dirty="0">
                <a:latin typeface="Arial MT"/>
              </a:rPr>
              <a:t>1. Determine the modal class which as the maximum frequency.</a:t>
            </a:r>
          </a:p>
          <a:p>
            <a:pPr marL="285750" indent="-285750" algn="just">
              <a:buFont typeface="Arial" pitchFamily="34" charset="0"/>
              <a:buChar char="•"/>
            </a:pPr>
            <a:r>
              <a:rPr lang="en-US" sz="2000" dirty="0">
                <a:latin typeface="Arial MT"/>
              </a:rPr>
              <a:t>2. Value of the mode can be calculated by the formula :</a:t>
            </a:r>
          </a:p>
          <a:p>
            <a:pPr marL="285750" indent="-285750" algn="just">
              <a:buFont typeface="Arial" pitchFamily="34" charset="0"/>
              <a:buChar char="•"/>
            </a:pPr>
            <a:endParaRPr lang="en-US" sz="2000" dirty="0">
              <a:latin typeface="Arial MT"/>
            </a:endParaRPr>
          </a:p>
          <a:p>
            <a:r>
              <a:rPr lang="en-US" dirty="0">
                <a:latin typeface="Arial MT"/>
              </a:rPr>
              <a:t> </a:t>
            </a:r>
            <a:r>
              <a:rPr lang="en-US" dirty="0" smtClean="0">
                <a:latin typeface="Arial MT"/>
              </a:rPr>
              <a:t>                            </a:t>
            </a:r>
          </a:p>
          <a:p>
            <a:endParaRPr lang="en-US" dirty="0">
              <a:latin typeface="Arial MT"/>
            </a:endParaRPr>
          </a:p>
          <a:p>
            <a:r>
              <a:rPr lang="en-US" dirty="0" smtClean="0">
                <a:latin typeface="Arial MT"/>
              </a:rPr>
              <a:t>                                                                               </a:t>
            </a:r>
            <a:endParaRPr lang="en-US" dirty="0">
              <a:latin typeface="Arial MT"/>
            </a:endParaRPr>
          </a:p>
          <a:p>
            <a:r>
              <a:rPr lang="en-US" dirty="0" smtClean="0">
                <a:latin typeface="Arial MT"/>
              </a:rPr>
              <a:t>                     </a:t>
            </a:r>
            <a:r>
              <a:rPr lang="en-US" sz="2400" dirty="0" smtClean="0">
                <a:latin typeface="Arial MT"/>
              </a:rPr>
              <a:t>l</a:t>
            </a:r>
            <a:r>
              <a:rPr lang="en-US" dirty="0" smtClean="0">
                <a:latin typeface="Arial MT"/>
              </a:rPr>
              <a:t>1 </a:t>
            </a:r>
            <a:r>
              <a:rPr lang="en-US" dirty="0">
                <a:latin typeface="Arial MT"/>
              </a:rPr>
              <a:t>= lower limit of the modal class</a:t>
            </a:r>
          </a:p>
          <a:p>
            <a:r>
              <a:rPr lang="en-US" dirty="0" smtClean="0">
                <a:latin typeface="Arial MT"/>
              </a:rPr>
              <a:t>                     </a:t>
            </a:r>
            <a:r>
              <a:rPr lang="en-US" sz="2400" dirty="0" smtClean="0">
                <a:latin typeface="Arial MT"/>
              </a:rPr>
              <a:t>f</a:t>
            </a:r>
            <a:r>
              <a:rPr lang="en-US" dirty="0" smtClean="0">
                <a:latin typeface="Arial MT"/>
              </a:rPr>
              <a:t>1 </a:t>
            </a:r>
            <a:r>
              <a:rPr lang="en-US" dirty="0">
                <a:latin typeface="Arial MT"/>
              </a:rPr>
              <a:t>= frequency of the modal class</a:t>
            </a:r>
          </a:p>
          <a:p>
            <a:r>
              <a:rPr lang="en-US" dirty="0" smtClean="0">
                <a:latin typeface="Arial MT"/>
              </a:rPr>
              <a:t>                     </a:t>
            </a:r>
            <a:r>
              <a:rPr lang="en-US" sz="2400" dirty="0" smtClean="0">
                <a:latin typeface="Arial MT"/>
              </a:rPr>
              <a:t>f</a:t>
            </a:r>
            <a:r>
              <a:rPr lang="en-US" dirty="0" smtClean="0">
                <a:latin typeface="Arial MT"/>
              </a:rPr>
              <a:t>0 </a:t>
            </a:r>
            <a:r>
              <a:rPr lang="en-US" dirty="0">
                <a:latin typeface="Arial MT"/>
              </a:rPr>
              <a:t>= frequency of the </a:t>
            </a:r>
            <a:r>
              <a:rPr lang="en-US" dirty="0" err="1">
                <a:latin typeface="Arial MT"/>
              </a:rPr>
              <a:t>preceeding</a:t>
            </a:r>
            <a:r>
              <a:rPr lang="en-US" dirty="0">
                <a:latin typeface="Arial MT"/>
              </a:rPr>
              <a:t> the modal class</a:t>
            </a:r>
          </a:p>
          <a:p>
            <a:r>
              <a:rPr lang="en-US" dirty="0" smtClean="0">
                <a:latin typeface="Arial MT"/>
              </a:rPr>
              <a:t>                     </a:t>
            </a:r>
            <a:r>
              <a:rPr lang="en-US" sz="2400" dirty="0" smtClean="0">
                <a:latin typeface="Arial MT"/>
              </a:rPr>
              <a:t>f</a:t>
            </a:r>
            <a:r>
              <a:rPr lang="en-US" dirty="0" smtClean="0">
                <a:latin typeface="Arial MT"/>
              </a:rPr>
              <a:t>2 </a:t>
            </a:r>
            <a:r>
              <a:rPr lang="en-US" dirty="0">
                <a:latin typeface="Arial MT"/>
              </a:rPr>
              <a:t>= frequency of the succeeding the modal class</a:t>
            </a:r>
          </a:p>
          <a:p>
            <a:r>
              <a:rPr lang="en-US" dirty="0" smtClean="0">
                <a:latin typeface="Arial MT"/>
              </a:rPr>
              <a:t>                      </a:t>
            </a:r>
            <a:r>
              <a:rPr lang="en-US" sz="2400" dirty="0" smtClean="0">
                <a:latin typeface="Arial MT"/>
              </a:rPr>
              <a:t> i </a:t>
            </a:r>
            <a:r>
              <a:rPr lang="en-US" dirty="0">
                <a:latin typeface="Arial MT"/>
              </a:rPr>
              <a:t>= class interval of the modal class</a:t>
            </a:r>
            <a:endParaRPr lang="en-IN" dirty="0">
              <a:latin typeface="Arial MT"/>
            </a:endParaRPr>
          </a:p>
        </p:txBody>
      </p:sp>
      <p:pic>
        <p:nvPicPr>
          <p:cNvPr id="1026" name="Picture 2" descr="C:\Users\user\Desktop\mo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454400"/>
            <a:ext cx="26670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89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11506200" cy="5262979"/>
          </a:xfrm>
          <a:prstGeom prst="rect">
            <a:avLst/>
          </a:prstGeom>
        </p:spPr>
        <p:txBody>
          <a:bodyPr wrap="square">
            <a:spAutoFit/>
          </a:bodyPr>
          <a:lstStyle/>
          <a:p>
            <a:r>
              <a:rPr lang="en-US" sz="2400" b="1" dirty="0" smtClean="0"/>
              <a:t>Note: </a:t>
            </a:r>
            <a:r>
              <a:rPr lang="en-US" sz="2400" dirty="0" smtClean="0"/>
              <a:t>1.It may be noted that in case of continuous series, class intervals should be</a:t>
            </a:r>
          </a:p>
          <a:p>
            <a:r>
              <a:rPr lang="en-US" sz="2400" dirty="0" smtClean="0"/>
              <a:t>equal and series should be exclusive to calculate the mode. If the given series is</a:t>
            </a:r>
          </a:p>
          <a:p>
            <a:r>
              <a:rPr lang="en-US" sz="2400" dirty="0" smtClean="0"/>
              <a:t>inclusive and has unequal class interval then the same has to be converted into</a:t>
            </a:r>
          </a:p>
          <a:p>
            <a:r>
              <a:rPr lang="en-US" sz="2400" dirty="0" smtClean="0"/>
              <a:t>exclusive series and series with equal class interval.</a:t>
            </a:r>
          </a:p>
          <a:p>
            <a:r>
              <a:rPr lang="en-US" sz="2400" dirty="0" smtClean="0"/>
              <a:t>2. If mid points are given, class intervals are to be obtained.</a:t>
            </a:r>
          </a:p>
          <a:p>
            <a:r>
              <a:rPr lang="en-US" sz="2400" dirty="0" smtClean="0"/>
              <a:t> </a:t>
            </a:r>
            <a:r>
              <a:rPr lang="en-US" sz="2400" b="1" dirty="0" smtClean="0"/>
              <a:t>Example :</a:t>
            </a:r>
            <a:r>
              <a:rPr lang="en-US" sz="2400" dirty="0" smtClean="0"/>
              <a:t> From the following data calculate mode:</a:t>
            </a:r>
          </a:p>
          <a:p>
            <a:endParaRPr lang="en-US" sz="2400" dirty="0"/>
          </a:p>
          <a:p>
            <a:endParaRPr lang="en-US" sz="2400" dirty="0" smtClean="0"/>
          </a:p>
          <a:p>
            <a:endParaRPr lang="en-US" sz="2400" dirty="0"/>
          </a:p>
          <a:p>
            <a:endParaRPr lang="en-US" sz="2400" dirty="0" smtClean="0"/>
          </a:p>
          <a:p>
            <a:r>
              <a:rPr lang="en-US" sz="2400" dirty="0" smtClean="0"/>
              <a:t>     </a:t>
            </a:r>
          </a:p>
          <a:p>
            <a:r>
              <a:rPr lang="en-US" sz="2400" dirty="0"/>
              <a:t> </a:t>
            </a:r>
            <a:r>
              <a:rPr lang="en-US" sz="2400" dirty="0" smtClean="0"/>
              <a:t>                     The modal class is 40-45. Mode is given by:</a:t>
            </a:r>
          </a:p>
          <a:p>
            <a:endParaRPr lang="en-US" sz="2400" dirty="0" smtClean="0"/>
          </a:p>
          <a:p>
            <a:endParaRPr lang="en-IN"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80223"/>
            <a:ext cx="9677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878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Captur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791" y="766466"/>
            <a:ext cx="10744200" cy="26625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304801"/>
            <a:ext cx="8458200" cy="461665"/>
          </a:xfrm>
          <a:prstGeom prst="rect">
            <a:avLst/>
          </a:prstGeom>
        </p:spPr>
        <p:txBody>
          <a:bodyPr wrap="square">
            <a:spAutoFit/>
          </a:bodyPr>
          <a:lstStyle/>
          <a:p>
            <a:r>
              <a:rPr lang="en-US" dirty="0" smtClean="0"/>
              <a:t>  </a:t>
            </a:r>
            <a:r>
              <a:rPr lang="en-US" sz="2400" b="1" dirty="0" smtClean="0"/>
              <a:t>Solution: Computation of mode-Grouping Table:</a:t>
            </a:r>
            <a:endParaRPr lang="en-IN" sz="2400" b="1" dirty="0"/>
          </a:p>
        </p:txBody>
      </p:sp>
      <p:sp>
        <p:nvSpPr>
          <p:cNvPr id="3" name="Rectangle 2"/>
          <p:cNvSpPr/>
          <p:nvPr/>
        </p:nvSpPr>
        <p:spPr>
          <a:xfrm>
            <a:off x="914401" y="3429000"/>
            <a:ext cx="2667000" cy="461665"/>
          </a:xfrm>
          <a:prstGeom prst="rect">
            <a:avLst/>
          </a:prstGeom>
        </p:spPr>
        <p:txBody>
          <a:bodyPr wrap="square">
            <a:spAutoFit/>
          </a:bodyPr>
          <a:lstStyle/>
          <a:p>
            <a:r>
              <a:rPr lang="en-IN" sz="2400" b="1" dirty="0" smtClean="0"/>
              <a:t>Analysis Table-</a:t>
            </a:r>
            <a:endParaRPr lang="en-IN" sz="2400" b="1" dirty="0"/>
          </a:p>
        </p:txBody>
      </p:sp>
      <p:pic>
        <p:nvPicPr>
          <p:cNvPr id="6147" name="Picture 3" descr="C:\Users\user\Desktop\Cap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2" y="3890665"/>
            <a:ext cx="10341589" cy="2409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6300490"/>
            <a:ext cx="10287000" cy="369332"/>
          </a:xfrm>
          <a:prstGeom prst="rect">
            <a:avLst/>
          </a:prstGeom>
        </p:spPr>
        <p:txBody>
          <a:bodyPr wrap="square">
            <a:spAutoFit/>
          </a:bodyPr>
          <a:lstStyle/>
          <a:p>
            <a:r>
              <a:rPr lang="en-US" dirty="0" smtClean="0"/>
              <a:t>   </a:t>
            </a:r>
            <a:r>
              <a:rPr lang="en-US" b="1" dirty="0" smtClean="0"/>
              <a:t>The modal class is 40-45. Mode is given by:</a:t>
            </a:r>
            <a:endParaRPr lang="en-IN" b="1" dirty="0"/>
          </a:p>
        </p:txBody>
      </p:sp>
    </p:spTree>
    <p:extLst>
      <p:ext uri="{BB962C8B-B14F-4D97-AF65-F5344CB8AC3E}">
        <p14:creationId xmlns:p14="http://schemas.microsoft.com/office/powerpoint/2010/main" val="3931427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Captur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9372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3105835"/>
            <a:ext cx="11277600" cy="830997"/>
          </a:xfrm>
          <a:prstGeom prst="rect">
            <a:avLst/>
          </a:prstGeom>
        </p:spPr>
        <p:txBody>
          <a:bodyPr wrap="square">
            <a:spAutoFit/>
          </a:bodyPr>
          <a:lstStyle/>
          <a:p>
            <a:endParaRPr lang="en-US" sz="2400" b="1" dirty="0" smtClean="0"/>
          </a:p>
          <a:p>
            <a:r>
              <a:rPr lang="en-US" sz="2400" b="1" dirty="0" smtClean="0"/>
              <a:t>Relationship between mean, median and mode : Mode = 3median - 2 mean</a:t>
            </a:r>
            <a:endParaRPr lang="en-IN" sz="2400" b="1" dirty="0"/>
          </a:p>
        </p:txBody>
      </p:sp>
    </p:spTree>
    <p:extLst>
      <p:ext uri="{BB962C8B-B14F-4D97-AF65-F5344CB8AC3E}">
        <p14:creationId xmlns:p14="http://schemas.microsoft.com/office/powerpoint/2010/main" val="3727568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878" y="578358"/>
            <a:ext cx="10376763" cy="625247"/>
          </a:xfrm>
          <a:prstGeom prst="rect">
            <a:avLst/>
          </a:prstGeom>
        </p:spPr>
        <p:txBody>
          <a:bodyPr vert="horz" wrap="square" lIns="0" tIns="70560" rIns="0" bIns="0" rtlCol="0">
            <a:spAutoFit/>
          </a:bodyPr>
          <a:lstStyle/>
          <a:p>
            <a:pPr marL="581660">
              <a:lnSpc>
                <a:spcPct val="100000"/>
              </a:lnSpc>
              <a:spcBef>
                <a:spcPts val="105"/>
              </a:spcBef>
            </a:pPr>
            <a:r>
              <a:rPr lang="en-IN" sz="3600" spc="235" dirty="0" smtClean="0">
                <a:solidFill>
                  <a:srgbClr val="930F6D"/>
                </a:solidFill>
              </a:rPr>
              <a:t>           GEOMETRIC </a:t>
            </a:r>
            <a:r>
              <a:rPr lang="en-IN" sz="3600" spc="235" dirty="0">
                <a:solidFill>
                  <a:srgbClr val="930F6D"/>
                </a:solidFill>
              </a:rPr>
              <a:t>MEAN</a:t>
            </a:r>
            <a:endParaRPr sz="3600" spc="125" dirty="0">
              <a:solidFill>
                <a:srgbClr val="930F6D"/>
              </a:solidFill>
            </a:endParaRPr>
          </a:p>
        </p:txBody>
      </p:sp>
      <p:sp>
        <p:nvSpPr>
          <p:cNvPr id="4" name="Rectangle 3"/>
          <p:cNvSpPr/>
          <p:nvPr/>
        </p:nvSpPr>
        <p:spPr>
          <a:xfrm>
            <a:off x="609600" y="1219201"/>
            <a:ext cx="11277600" cy="4154984"/>
          </a:xfrm>
          <a:prstGeom prst="rect">
            <a:avLst/>
          </a:prstGeom>
        </p:spPr>
        <p:txBody>
          <a:bodyPr wrap="square">
            <a:spAutoFit/>
          </a:bodyPr>
          <a:lstStyle/>
          <a:p>
            <a:r>
              <a:rPr lang="en-US" sz="2400" dirty="0" smtClean="0"/>
              <a:t>Definition</a:t>
            </a:r>
            <a:r>
              <a:rPr lang="en-US" dirty="0" smtClean="0"/>
              <a:t>:</a:t>
            </a:r>
          </a:p>
          <a:p>
            <a:r>
              <a:rPr lang="en-US" sz="2400" dirty="0" smtClean="0"/>
              <a:t> Geometric mean of n observations is the nth root of product of n observations.</a:t>
            </a:r>
          </a:p>
          <a:p>
            <a:r>
              <a:rPr lang="en-US" sz="2400" dirty="0" smtClean="0"/>
              <a:t> ‘Geometric Mean is a Measure of Central Tendency, which takes into account the nth root of the product of all the observations’.</a:t>
            </a:r>
          </a:p>
          <a:p>
            <a:r>
              <a:rPr lang="en-US" sz="2400" dirty="0" smtClean="0"/>
              <a:t>Geometric mean of N values is the Nth root of the product of the N values. It is</a:t>
            </a:r>
          </a:p>
          <a:p>
            <a:r>
              <a:rPr lang="en-US" sz="2400" dirty="0" smtClean="0"/>
              <a:t>abbreviated as G.M.</a:t>
            </a:r>
          </a:p>
          <a:p>
            <a:endParaRPr lang="en-US" sz="2400" dirty="0"/>
          </a:p>
          <a:p>
            <a:r>
              <a:rPr lang="en-US" sz="2400" dirty="0" smtClean="0"/>
              <a:t>Example-</a:t>
            </a:r>
          </a:p>
          <a:p>
            <a:r>
              <a:rPr lang="en-US" sz="2400" dirty="0" smtClean="0"/>
              <a:t>     Geometric Mean of 2 and 18 = 2√(2×18 )=6</a:t>
            </a:r>
          </a:p>
          <a:p>
            <a:r>
              <a:rPr lang="en-US" sz="2400" dirty="0" smtClean="0"/>
              <a:t>     Geometric Mean = 3√(10×51.2×8)=16</a:t>
            </a:r>
          </a:p>
          <a:p>
            <a:r>
              <a:rPr lang="en-US" sz="2400" dirty="0" smtClean="0"/>
              <a:t>    Geometric Mean = 5√(1×3×9×27×81)=9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182670"/>
            <a:ext cx="8839200" cy="198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09520"/>
            <a:ext cx="83058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56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8" y="578358"/>
            <a:ext cx="10376763" cy="677108"/>
          </a:xfrm>
        </p:spPr>
        <p:txBody>
          <a:bodyPr/>
          <a:lstStyle/>
          <a:p>
            <a:r>
              <a:rPr lang="en-IN" dirty="0" smtClean="0"/>
              <a:t>       </a:t>
            </a:r>
            <a:r>
              <a:rPr lang="en-IN" dirty="0" smtClean="0"/>
              <a:t>Concept </a:t>
            </a:r>
            <a:r>
              <a:rPr lang="en-IN" dirty="0"/>
              <a:t>of </a:t>
            </a:r>
            <a:r>
              <a:rPr lang="en-IN" dirty="0" smtClean="0"/>
              <a:t>Central </a:t>
            </a:r>
            <a:r>
              <a:rPr lang="en-IN" dirty="0"/>
              <a:t>T</a:t>
            </a:r>
            <a:r>
              <a:rPr lang="en-IN" dirty="0" smtClean="0"/>
              <a:t>endency</a:t>
            </a:r>
            <a:endParaRPr lang="en-IN" dirty="0"/>
          </a:p>
        </p:txBody>
      </p:sp>
      <p:sp>
        <p:nvSpPr>
          <p:cNvPr id="3" name="Text Placeholder 2"/>
          <p:cNvSpPr>
            <a:spLocks noGrp="1"/>
          </p:cNvSpPr>
          <p:nvPr>
            <p:ph type="body" idx="1"/>
          </p:nvPr>
        </p:nvSpPr>
        <p:spPr>
          <a:xfrm>
            <a:off x="533400" y="1524000"/>
            <a:ext cx="11201400" cy="4431983"/>
          </a:xfrm>
        </p:spPr>
        <p:txBody>
          <a:bodyPr/>
          <a:lstStyle/>
          <a:p>
            <a:pPr marL="342900" indent="-342900">
              <a:buFont typeface="Arial" pitchFamily="34" charset="0"/>
              <a:buChar char="•"/>
            </a:pPr>
            <a:r>
              <a:rPr lang="en-US" sz="2400" dirty="0"/>
              <a:t>Central tendency refers to a single value or typical value that summarizes the central location of a set of data. The idea is to find a single value that best represents the “center” of the data and gives a quick summary of its main characteristics. There are several measures of central tendency, including mean, median, and mode. Each measure provides a different perspective on the central location of the data and may be more or less appropriate depending on the type and distribution of the data, as well as the goals of the analysis</a:t>
            </a:r>
            <a:r>
              <a:rPr lang="en-US" sz="2400" dirty="0" smtClean="0"/>
              <a:t>.</a:t>
            </a:r>
          </a:p>
          <a:p>
            <a:pPr marL="342900" indent="-342900">
              <a:buFont typeface="Arial" pitchFamily="34" charset="0"/>
              <a:buChar char="•"/>
            </a:pPr>
            <a:r>
              <a:rPr lang="en-US" sz="2400" dirty="0" smtClean="0"/>
              <a:t> </a:t>
            </a:r>
            <a:r>
              <a:rPr lang="en-US" sz="2400" dirty="0"/>
              <a:t>In general, mean is a good representation of central tendency if the data is evenly distributed, but it can be significantly impacted by extreme values (outliers). Median provides a good representation of central tendency if there are outliers, as it is not affected by extreme values. Mode provides a good representation of central tendency if the data is not evenly distributed, such as in the case of categorical data.</a:t>
            </a:r>
            <a:endParaRPr lang="en-IN" sz="2400" dirty="0"/>
          </a:p>
        </p:txBody>
      </p:sp>
    </p:spTree>
    <p:extLst>
      <p:ext uri="{BB962C8B-B14F-4D97-AF65-F5344CB8AC3E}">
        <p14:creationId xmlns:p14="http://schemas.microsoft.com/office/powerpoint/2010/main" val="4096696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8" y="578358"/>
            <a:ext cx="11158322" cy="430887"/>
          </a:xfrm>
        </p:spPr>
        <p:txBody>
          <a:bodyPr/>
          <a:lstStyle/>
          <a:p>
            <a:r>
              <a:rPr lang="en-US" sz="2800" b="1" dirty="0" smtClean="0"/>
              <a:t>       Calculate </a:t>
            </a:r>
            <a:r>
              <a:rPr lang="en-US" sz="2800" b="1" dirty="0"/>
              <a:t>the Geometric Mean for the Individual Series</a:t>
            </a:r>
            <a:endParaRPr lang="en-IN" sz="2800"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4999"/>
            <a:ext cx="10514013"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63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8" y="578358"/>
            <a:ext cx="10376763" cy="430887"/>
          </a:xfrm>
        </p:spPr>
        <p:txBody>
          <a:bodyPr/>
          <a:lstStyle/>
          <a:p>
            <a:r>
              <a:rPr lang="en-US" sz="2800" b="1" dirty="0"/>
              <a:t>Calculate the Geometric Mean for </a:t>
            </a:r>
            <a:r>
              <a:rPr lang="en-US" sz="2800" b="1" dirty="0" smtClean="0"/>
              <a:t>the </a:t>
            </a:r>
            <a:r>
              <a:rPr lang="en-IN" sz="2800" b="1" dirty="0" smtClean="0"/>
              <a:t>Discrete </a:t>
            </a:r>
            <a:r>
              <a:rPr lang="en-IN" sz="2800" b="1" dirty="0"/>
              <a:t>Series: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104393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019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8" y="578358"/>
            <a:ext cx="10376763" cy="369332"/>
          </a:xfrm>
        </p:spPr>
        <p:txBody>
          <a:bodyPr/>
          <a:lstStyle/>
          <a:p>
            <a:r>
              <a:rPr lang="en-US" sz="2400" b="1" dirty="0" smtClean="0"/>
              <a:t>Compute the Geometric Mean for </a:t>
            </a:r>
            <a:r>
              <a:rPr lang="en-US" sz="2400" b="1" dirty="0"/>
              <a:t>the </a:t>
            </a:r>
            <a:r>
              <a:rPr lang="en-US" sz="2400" b="1" dirty="0" smtClean="0"/>
              <a:t>following Continuous </a:t>
            </a:r>
            <a:r>
              <a:rPr lang="en-US" sz="2400" b="1" dirty="0"/>
              <a:t>Series: </a:t>
            </a:r>
            <a:endParaRPr lang="en-IN" sz="24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99328"/>
            <a:ext cx="10058400" cy="415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905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8" y="578358"/>
            <a:ext cx="10376763" cy="677108"/>
          </a:xfrm>
        </p:spPr>
        <p:txBody>
          <a:bodyPr/>
          <a:lstStyle/>
          <a:p>
            <a:r>
              <a:rPr lang="en-IN" dirty="0" smtClean="0"/>
              <a:t>         </a:t>
            </a:r>
            <a:r>
              <a:rPr lang="en-IN" sz="3600" b="1" dirty="0" smtClean="0"/>
              <a:t>HARMONIC </a:t>
            </a:r>
            <a:r>
              <a:rPr lang="en-IN" sz="3600" b="1" dirty="0"/>
              <a:t>MEAN (HM)</a:t>
            </a:r>
          </a:p>
        </p:txBody>
      </p:sp>
      <p:sp>
        <p:nvSpPr>
          <p:cNvPr id="3" name="Rectangle 2"/>
          <p:cNvSpPr/>
          <p:nvPr/>
        </p:nvSpPr>
        <p:spPr>
          <a:xfrm>
            <a:off x="990600" y="1447800"/>
            <a:ext cx="10210800" cy="5262979"/>
          </a:xfrm>
          <a:prstGeom prst="rect">
            <a:avLst/>
          </a:prstGeom>
        </p:spPr>
        <p:txBody>
          <a:bodyPr wrap="square">
            <a:spAutoFit/>
          </a:bodyPr>
          <a:lstStyle/>
          <a:p>
            <a:r>
              <a:rPr lang="en-US" sz="2400" b="1" dirty="0" smtClean="0"/>
              <a:t>Definition:</a:t>
            </a:r>
          </a:p>
          <a:p>
            <a:r>
              <a:rPr lang="en-US" sz="2400" dirty="0" smtClean="0"/>
              <a:t>Harmonic mean is the reciprocal of the arithmetic mean of the reciprocal of </a:t>
            </a:r>
            <a:r>
              <a:rPr lang="en-US" sz="2400" dirty="0" err="1" smtClean="0"/>
              <a:t>observation.It</a:t>
            </a:r>
            <a:r>
              <a:rPr lang="en-US" sz="2400" dirty="0" smtClean="0"/>
              <a:t> is abbreviated as H.M.</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IN"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95600"/>
            <a:ext cx="8534400" cy="243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978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8" y="228600"/>
            <a:ext cx="10376763" cy="553998"/>
          </a:xfrm>
        </p:spPr>
        <p:txBody>
          <a:bodyPr/>
          <a:lstStyle/>
          <a:p>
            <a:r>
              <a:rPr lang="en-US" sz="3600" dirty="0"/>
              <a:t>HARMONIC MEAN IN </a:t>
            </a:r>
            <a:r>
              <a:rPr lang="en-US" sz="3600" dirty="0" smtClean="0"/>
              <a:t> INDIVIDUAL  SERIES:</a:t>
            </a:r>
            <a:endParaRPr lang="en-IN" sz="36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116586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97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8358"/>
            <a:ext cx="10115041" cy="492443"/>
          </a:xfrm>
        </p:spPr>
        <p:txBody>
          <a:bodyPr/>
          <a:lstStyle/>
          <a:p>
            <a:r>
              <a:rPr lang="en-US" sz="3200" dirty="0" smtClean="0"/>
              <a:t>     HARMONIC </a:t>
            </a:r>
            <a:r>
              <a:rPr lang="en-US" sz="3200" dirty="0"/>
              <a:t>MEAN IN  </a:t>
            </a:r>
            <a:r>
              <a:rPr lang="en-US" sz="3200" dirty="0" smtClean="0"/>
              <a:t>DISCRETE  SERIES</a:t>
            </a:r>
            <a:r>
              <a:rPr lang="en-US" sz="3200" dirty="0"/>
              <a:t>:</a:t>
            </a:r>
            <a:endParaRPr lang="en-IN" sz="32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10210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876800"/>
            <a:ext cx="53340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387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8" y="304800"/>
            <a:ext cx="10376763" cy="762000"/>
          </a:xfrm>
        </p:spPr>
        <p:txBody>
          <a:bodyPr/>
          <a:lstStyle/>
          <a:p>
            <a:r>
              <a:rPr lang="en-US" sz="3600" dirty="0" smtClean="0"/>
              <a:t>  HARMONIC </a:t>
            </a:r>
            <a:r>
              <a:rPr lang="en-US" sz="3600" dirty="0"/>
              <a:t>MEAN IN  </a:t>
            </a:r>
            <a:r>
              <a:rPr lang="en-US" sz="3600" dirty="0" smtClean="0"/>
              <a:t>CONTINUOUS SERIES</a:t>
            </a:r>
            <a:r>
              <a:rPr lang="en-US" dirty="0"/>
              <a:t>:</a:t>
            </a:r>
            <a:endParaRPr lang="en-IN"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107442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247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
            <a:ext cx="12192000" cy="6858000"/>
            <a:chOff x="0" y="-1"/>
            <a:chExt cx="12192000" cy="6858000"/>
          </a:xfrm>
        </p:grpSpPr>
        <p:pic>
          <p:nvPicPr>
            <p:cNvPr id="3" name="object 3"/>
            <p:cNvPicPr/>
            <p:nvPr/>
          </p:nvPicPr>
          <p:blipFill>
            <a:blip r:embed="rId2" cstate="print"/>
            <a:stretch>
              <a:fillRect/>
            </a:stretch>
          </p:blipFill>
          <p:spPr>
            <a:xfrm>
              <a:off x="3713606" y="-1"/>
              <a:ext cx="8478392" cy="6857997"/>
            </a:xfrm>
            <a:prstGeom prst="rect">
              <a:avLst/>
            </a:prstGeom>
          </p:spPr>
        </p:pic>
        <p:pic>
          <p:nvPicPr>
            <p:cNvPr id="4" name="object 4"/>
            <p:cNvPicPr/>
            <p:nvPr/>
          </p:nvPicPr>
          <p:blipFill>
            <a:blip r:embed="rId3" cstate="print"/>
            <a:stretch>
              <a:fillRect/>
            </a:stretch>
          </p:blipFill>
          <p:spPr>
            <a:xfrm>
              <a:off x="0" y="0"/>
              <a:ext cx="7390257" cy="6858000"/>
            </a:xfrm>
            <a:prstGeom prst="rect">
              <a:avLst/>
            </a:prstGeom>
          </p:spPr>
        </p:pic>
      </p:grpSp>
      <p:sp>
        <p:nvSpPr>
          <p:cNvPr id="5" name="object 5"/>
          <p:cNvSpPr txBox="1">
            <a:spLocks noGrp="1"/>
          </p:cNvSpPr>
          <p:nvPr>
            <p:ph type="title"/>
          </p:nvPr>
        </p:nvSpPr>
        <p:spPr>
          <a:xfrm>
            <a:off x="347878" y="704850"/>
            <a:ext cx="3385185" cy="953135"/>
          </a:xfrm>
          <a:prstGeom prst="rect">
            <a:avLst/>
          </a:prstGeom>
        </p:spPr>
        <p:txBody>
          <a:bodyPr vert="horz" wrap="square" lIns="0" tIns="67945" rIns="0" bIns="0" rtlCol="0">
            <a:spAutoFit/>
          </a:bodyPr>
          <a:lstStyle/>
          <a:p>
            <a:pPr marL="12700" marR="5080">
              <a:lnSpc>
                <a:spcPts val="3460"/>
              </a:lnSpc>
              <a:spcBef>
                <a:spcPts val="535"/>
              </a:spcBef>
            </a:pPr>
            <a:r>
              <a:rPr sz="3200" spc="120" dirty="0">
                <a:solidFill>
                  <a:srgbClr val="930F6D"/>
                </a:solidFill>
              </a:rPr>
              <a:t>Which</a:t>
            </a:r>
            <a:r>
              <a:rPr sz="3200" spc="-70" dirty="0">
                <a:solidFill>
                  <a:srgbClr val="930F6D"/>
                </a:solidFill>
              </a:rPr>
              <a:t> </a:t>
            </a:r>
            <a:r>
              <a:rPr sz="3200" spc="175" dirty="0">
                <a:solidFill>
                  <a:srgbClr val="930F6D"/>
                </a:solidFill>
              </a:rPr>
              <a:t>central </a:t>
            </a:r>
            <a:r>
              <a:rPr sz="3200" spc="170" dirty="0">
                <a:solidFill>
                  <a:srgbClr val="930F6D"/>
                </a:solidFill>
              </a:rPr>
              <a:t>tendency</a:t>
            </a:r>
            <a:r>
              <a:rPr sz="3200" spc="-95" dirty="0">
                <a:solidFill>
                  <a:srgbClr val="930F6D"/>
                </a:solidFill>
              </a:rPr>
              <a:t> </a:t>
            </a:r>
            <a:r>
              <a:rPr sz="3200" spc="195" dirty="0">
                <a:solidFill>
                  <a:srgbClr val="930F6D"/>
                </a:solidFill>
              </a:rPr>
              <a:t>to</a:t>
            </a:r>
            <a:r>
              <a:rPr sz="3200" spc="-75" dirty="0">
                <a:solidFill>
                  <a:srgbClr val="930F6D"/>
                </a:solidFill>
              </a:rPr>
              <a:t> </a:t>
            </a:r>
            <a:r>
              <a:rPr sz="3200" spc="95" dirty="0">
                <a:solidFill>
                  <a:srgbClr val="930F6D"/>
                </a:solidFill>
              </a:rPr>
              <a:t>use?</a:t>
            </a:r>
            <a:endParaRPr sz="3200"/>
          </a:p>
        </p:txBody>
      </p:sp>
      <p:sp>
        <p:nvSpPr>
          <p:cNvPr id="6" name="object 6"/>
          <p:cNvSpPr txBox="1"/>
          <p:nvPr/>
        </p:nvSpPr>
        <p:spPr>
          <a:xfrm>
            <a:off x="550265" y="2473274"/>
            <a:ext cx="3559175" cy="2828290"/>
          </a:xfrm>
          <a:prstGeom prst="rect">
            <a:avLst/>
          </a:prstGeom>
        </p:spPr>
        <p:txBody>
          <a:bodyPr vert="horz" wrap="square" lIns="0" tIns="13335" rIns="0" bIns="0" rtlCol="0">
            <a:spAutoFit/>
          </a:bodyPr>
          <a:lstStyle/>
          <a:p>
            <a:pPr marL="438784" indent="-426084">
              <a:lnSpc>
                <a:spcPts val="1939"/>
              </a:lnSpc>
              <a:spcBef>
                <a:spcPts val="105"/>
              </a:spcBef>
              <a:buAutoNum type="arabicPeriod"/>
              <a:tabLst>
                <a:tab pos="438784" algn="l"/>
              </a:tabLst>
            </a:pPr>
            <a:r>
              <a:rPr sz="1700" dirty="0">
                <a:latin typeface="Calibri"/>
                <a:cs typeface="Calibri"/>
              </a:rPr>
              <a:t>The</a:t>
            </a:r>
            <a:r>
              <a:rPr sz="1700" spc="-15" dirty="0">
                <a:latin typeface="Calibri"/>
                <a:cs typeface="Calibri"/>
              </a:rPr>
              <a:t> </a:t>
            </a:r>
            <a:r>
              <a:rPr sz="1700" dirty="0">
                <a:latin typeface="Calibri"/>
                <a:cs typeface="Calibri"/>
              </a:rPr>
              <a:t>level</a:t>
            </a:r>
            <a:r>
              <a:rPr sz="1700" spc="-25" dirty="0">
                <a:latin typeface="Calibri"/>
                <a:cs typeface="Calibri"/>
              </a:rPr>
              <a:t> </a:t>
            </a:r>
            <a:r>
              <a:rPr sz="1700" dirty="0">
                <a:latin typeface="Calibri"/>
                <a:cs typeface="Calibri"/>
              </a:rPr>
              <a:t>of </a:t>
            </a:r>
            <a:r>
              <a:rPr sz="1700" spc="-10" dirty="0">
                <a:latin typeface="Calibri"/>
                <a:cs typeface="Calibri"/>
              </a:rPr>
              <a:t>measurement</a:t>
            </a:r>
            <a:r>
              <a:rPr sz="1700" spc="-40" dirty="0">
                <a:latin typeface="Calibri"/>
                <a:cs typeface="Calibri"/>
              </a:rPr>
              <a:t> </a:t>
            </a:r>
            <a:r>
              <a:rPr sz="1700" dirty="0">
                <a:latin typeface="Calibri"/>
                <a:cs typeface="Calibri"/>
              </a:rPr>
              <a:t>of </a:t>
            </a:r>
            <a:r>
              <a:rPr sz="1700" spc="-25" dirty="0">
                <a:latin typeface="Calibri"/>
                <a:cs typeface="Calibri"/>
              </a:rPr>
              <a:t>the</a:t>
            </a:r>
            <a:endParaRPr sz="1700">
              <a:latin typeface="Calibri"/>
              <a:cs typeface="Calibri"/>
            </a:endParaRPr>
          </a:p>
          <a:p>
            <a:pPr marL="438784">
              <a:lnSpc>
                <a:spcPts val="1939"/>
              </a:lnSpc>
            </a:pPr>
            <a:r>
              <a:rPr sz="1700" spc="-10" dirty="0">
                <a:latin typeface="Calibri"/>
                <a:cs typeface="Calibri"/>
              </a:rPr>
              <a:t>data.</a:t>
            </a:r>
            <a:endParaRPr sz="1700">
              <a:latin typeface="Calibri"/>
              <a:cs typeface="Calibri"/>
            </a:endParaRPr>
          </a:p>
          <a:p>
            <a:pPr>
              <a:lnSpc>
                <a:spcPct val="100000"/>
              </a:lnSpc>
              <a:spcBef>
                <a:spcPts val="1285"/>
              </a:spcBef>
            </a:pPr>
            <a:endParaRPr sz="1700">
              <a:latin typeface="Calibri"/>
              <a:cs typeface="Calibri"/>
            </a:endParaRPr>
          </a:p>
          <a:p>
            <a:pPr marL="1160145" marR="127000" lvl="1" indent="-457834">
              <a:lnSpc>
                <a:spcPts val="1839"/>
              </a:lnSpc>
              <a:buFont typeface="Arial MT"/>
              <a:buChar char="•"/>
              <a:tabLst>
                <a:tab pos="1160145" algn="l"/>
              </a:tabLst>
            </a:pPr>
            <a:r>
              <a:rPr sz="1700" spc="-10" dirty="0">
                <a:latin typeface="Calibri"/>
                <a:cs typeface="Calibri"/>
              </a:rPr>
              <a:t>Mode-</a:t>
            </a:r>
            <a:r>
              <a:rPr sz="1700" spc="-25" dirty="0">
                <a:latin typeface="Calibri"/>
                <a:cs typeface="Calibri"/>
              </a:rPr>
              <a:t>--</a:t>
            </a:r>
            <a:r>
              <a:rPr sz="1700" dirty="0">
                <a:latin typeface="Calibri"/>
                <a:cs typeface="Calibri"/>
              </a:rPr>
              <a:t>Nominal,</a:t>
            </a:r>
            <a:r>
              <a:rPr sz="1700" spc="-5" dirty="0">
                <a:latin typeface="Calibri"/>
                <a:cs typeface="Calibri"/>
              </a:rPr>
              <a:t> </a:t>
            </a:r>
            <a:r>
              <a:rPr sz="1700" spc="-10" dirty="0">
                <a:latin typeface="Calibri"/>
                <a:cs typeface="Calibri"/>
              </a:rPr>
              <a:t>Ordinal, </a:t>
            </a:r>
            <a:r>
              <a:rPr sz="1700" dirty="0">
                <a:latin typeface="Calibri"/>
                <a:cs typeface="Calibri"/>
              </a:rPr>
              <a:t>Interval</a:t>
            </a:r>
            <a:r>
              <a:rPr sz="1700" spc="-75" dirty="0">
                <a:latin typeface="Calibri"/>
                <a:cs typeface="Calibri"/>
              </a:rPr>
              <a:t> </a:t>
            </a:r>
            <a:r>
              <a:rPr sz="1700" dirty="0">
                <a:latin typeface="Calibri"/>
                <a:cs typeface="Calibri"/>
              </a:rPr>
              <a:t>or</a:t>
            </a:r>
            <a:r>
              <a:rPr sz="1700" spc="-10" dirty="0">
                <a:latin typeface="Calibri"/>
                <a:cs typeface="Calibri"/>
              </a:rPr>
              <a:t> </a:t>
            </a:r>
            <a:r>
              <a:rPr sz="1700" spc="-20" dirty="0">
                <a:latin typeface="Calibri"/>
                <a:cs typeface="Calibri"/>
              </a:rPr>
              <a:t>Ratio</a:t>
            </a:r>
            <a:endParaRPr sz="1700">
              <a:latin typeface="Calibri"/>
              <a:cs typeface="Calibri"/>
            </a:endParaRPr>
          </a:p>
          <a:p>
            <a:pPr lvl="1">
              <a:lnSpc>
                <a:spcPct val="100000"/>
              </a:lnSpc>
              <a:spcBef>
                <a:spcPts val="750"/>
              </a:spcBef>
              <a:buFont typeface="Arial MT"/>
              <a:buChar char="•"/>
            </a:pPr>
            <a:endParaRPr sz="1700">
              <a:latin typeface="Calibri"/>
              <a:cs typeface="Calibri"/>
            </a:endParaRPr>
          </a:p>
          <a:p>
            <a:pPr marL="1160145" marR="5080" lvl="1" indent="-457834">
              <a:lnSpc>
                <a:spcPts val="1839"/>
              </a:lnSpc>
              <a:buFont typeface="Arial MT"/>
              <a:buChar char="•"/>
              <a:tabLst>
                <a:tab pos="1160145" algn="l"/>
              </a:tabLst>
            </a:pPr>
            <a:r>
              <a:rPr sz="1700" spc="-10" dirty="0">
                <a:latin typeface="Calibri"/>
                <a:cs typeface="Calibri"/>
              </a:rPr>
              <a:t>Median-</a:t>
            </a:r>
            <a:r>
              <a:rPr sz="1700" spc="-25" dirty="0">
                <a:latin typeface="Calibri"/>
                <a:cs typeface="Calibri"/>
              </a:rPr>
              <a:t>-</a:t>
            </a:r>
            <a:r>
              <a:rPr sz="1700" dirty="0">
                <a:latin typeface="Calibri"/>
                <a:cs typeface="Calibri"/>
              </a:rPr>
              <a:t>-</a:t>
            </a:r>
            <a:r>
              <a:rPr sz="1700" spc="-10" dirty="0">
                <a:latin typeface="Calibri"/>
                <a:cs typeface="Calibri"/>
              </a:rPr>
              <a:t> </a:t>
            </a:r>
            <a:r>
              <a:rPr sz="1700" dirty="0">
                <a:latin typeface="Calibri"/>
                <a:cs typeface="Calibri"/>
              </a:rPr>
              <a:t>Ordinal,</a:t>
            </a:r>
            <a:r>
              <a:rPr sz="1700" spc="-20" dirty="0">
                <a:latin typeface="Calibri"/>
                <a:cs typeface="Calibri"/>
              </a:rPr>
              <a:t> </a:t>
            </a:r>
            <a:r>
              <a:rPr sz="1700" spc="-10" dirty="0">
                <a:latin typeface="Calibri"/>
                <a:cs typeface="Calibri"/>
              </a:rPr>
              <a:t>Interval, </a:t>
            </a:r>
            <a:r>
              <a:rPr sz="1700" dirty="0">
                <a:latin typeface="Calibri"/>
                <a:cs typeface="Calibri"/>
              </a:rPr>
              <a:t>or</a:t>
            </a:r>
            <a:r>
              <a:rPr sz="1700" spc="-10" dirty="0">
                <a:latin typeface="Calibri"/>
                <a:cs typeface="Calibri"/>
              </a:rPr>
              <a:t> </a:t>
            </a:r>
            <a:r>
              <a:rPr sz="1700" spc="-20" dirty="0">
                <a:latin typeface="Calibri"/>
                <a:cs typeface="Calibri"/>
              </a:rPr>
              <a:t>Ratio</a:t>
            </a:r>
            <a:endParaRPr sz="1700">
              <a:latin typeface="Calibri"/>
              <a:cs typeface="Calibri"/>
            </a:endParaRPr>
          </a:p>
          <a:p>
            <a:pPr lvl="1">
              <a:lnSpc>
                <a:spcPct val="100000"/>
              </a:lnSpc>
              <a:spcBef>
                <a:spcPts val="520"/>
              </a:spcBef>
              <a:buFont typeface="Arial MT"/>
              <a:buChar char="•"/>
            </a:pPr>
            <a:endParaRPr sz="1700">
              <a:latin typeface="Calibri"/>
              <a:cs typeface="Calibri"/>
            </a:endParaRPr>
          </a:p>
          <a:p>
            <a:pPr marL="1160145" lvl="1" indent="-457200">
              <a:lnSpc>
                <a:spcPct val="100000"/>
              </a:lnSpc>
              <a:buFont typeface="Arial MT"/>
              <a:buChar char="•"/>
              <a:tabLst>
                <a:tab pos="1160145" algn="l"/>
              </a:tabLst>
            </a:pPr>
            <a:r>
              <a:rPr sz="1700" spc="-10" dirty="0">
                <a:latin typeface="Calibri"/>
                <a:cs typeface="Calibri"/>
              </a:rPr>
              <a:t>Mean-</a:t>
            </a:r>
            <a:r>
              <a:rPr sz="1700" spc="-25" dirty="0">
                <a:latin typeface="Calibri"/>
                <a:cs typeface="Calibri"/>
              </a:rPr>
              <a:t>--</a:t>
            </a:r>
            <a:r>
              <a:rPr sz="1700" dirty="0">
                <a:latin typeface="Calibri"/>
                <a:cs typeface="Calibri"/>
              </a:rPr>
              <a:t>Interval</a:t>
            </a:r>
            <a:r>
              <a:rPr sz="1700" spc="-35" dirty="0">
                <a:latin typeface="Calibri"/>
                <a:cs typeface="Calibri"/>
              </a:rPr>
              <a:t> </a:t>
            </a:r>
            <a:r>
              <a:rPr sz="1700" dirty="0">
                <a:latin typeface="Calibri"/>
                <a:cs typeface="Calibri"/>
              </a:rPr>
              <a:t>or</a:t>
            </a:r>
            <a:r>
              <a:rPr sz="1700" spc="-5" dirty="0">
                <a:latin typeface="Calibri"/>
                <a:cs typeface="Calibri"/>
              </a:rPr>
              <a:t> </a:t>
            </a:r>
            <a:r>
              <a:rPr sz="1700" spc="-20" dirty="0">
                <a:latin typeface="Calibri"/>
                <a:cs typeface="Calibri"/>
              </a:rPr>
              <a:t>Ratio</a:t>
            </a:r>
            <a:endParaRPr sz="1700">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8" y="381000"/>
            <a:ext cx="10777322" cy="609600"/>
          </a:xfrm>
        </p:spPr>
        <p:txBody>
          <a:bodyPr/>
          <a:lstStyle/>
          <a:p>
            <a:r>
              <a:rPr lang="en-US" sz="3200" dirty="0" smtClean="0"/>
              <a:t> </a:t>
            </a:r>
            <a:r>
              <a:rPr lang="en-US" sz="3600" dirty="0" smtClean="0"/>
              <a:t>Requirements </a:t>
            </a:r>
            <a:r>
              <a:rPr lang="en-US" sz="3600" dirty="0"/>
              <a:t>of good measures of central tendency</a:t>
            </a:r>
            <a:endParaRPr lang="en-IN" sz="3600" dirty="0"/>
          </a:p>
        </p:txBody>
      </p:sp>
      <p:sp>
        <p:nvSpPr>
          <p:cNvPr id="3" name="Text Placeholder 2"/>
          <p:cNvSpPr>
            <a:spLocks noGrp="1"/>
          </p:cNvSpPr>
          <p:nvPr>
            <p:ph type="body" idx="1"/>
          </p:nvPr>
        </p:nvSpPr>
        <p:spPr>
          <a:xfrm>
            <a:off x="152400" y="990600"/>
            <a:ext cx="11963400" cy="5786199"/>
          </a:xfrm>
        </p:spPr>
        <p:txBody>
          <a:bodyPr/>
          <a:lstStyle/>
          <a:p>
            <a:r>
              <a:rPr lang="en-US" sz="2200" dirty="0"/>
              <a:t>For a measure of central tendency to be considered “good”, it should satisfy the following requirements:</a:t>
            </a:r>
          </a:p>
          <a:p>
            <a:pPr marL="342900" indent="-342900">
              <a:buFont typeface="Arial" pitchFamily="34" charset="0"/>
              <a:buChar char="•"/>
            </a:pPr>
            <a:r>
              <a:rPr lang="en-US" sz="2200" b="1" dirty="0" smtClean="0"/>
              <a:t>Uniqueness</a:t>
            </a:r>
            <a:r>
              <a:rPr lang="en-US" sz="2200" b="1" dirty="0"/>
              <a:t>:</a:t>
            </a:r>
            <a:r>
              <a:rPr lang="en-US" sz="2200" dirty="0"/>
              <a:t> There should be a single value that summarizes the central location of the data, not multiple values or ranges.</a:t>
            </a:r>
          </a:p>
          <a:p>
            <a:pPr marL="342900" indent="-342900">
              <a:buFont typeface="Arial" pitchFamily="34" charset="0"/>
              <a:buChar char="•"/>
            </a:pPr>
            <a:r>
              <a:rPr lang="en-US" sz="2200" b="1" dirty="0"/>
              <a:t>Representativeness:</a:t>
            </a:r>
            <a:r>
              <a:rPr lang="en-US" sz="2200" dirty="0"/>
              <a:t> The measure should provide an accurate representation of the central location of the data, capturing its main characteristics.</a:t>
            </a:r>
          </a:p>
          <a:p>
            <a:pPr marL="342900" indent="-342900">
              <a:buFont typeface="Arial" pitchFamily="34" charset="0"/>
              <a:buChar char="•"/>
            </a:pPr>
            <a:r>
              <a:rPr lang="en-US" sz="2200" b="1" dirty="0"/>
              <a:t>Stability:</a:t>
            </a:r>
            <a:r>
              <a:rPr lang="en-US" sz="2200" dirty="0"/>
              <a:t> The measure should not change significantly with small variations in the data set.</a:t>
            </a:r>
          </a:p>
          <a:p>
            <a:pPr marL="342900" indent="-342900">
              <a:buFont typeface="Arial" pitchFamily="34" charset="0"/>
              <a:buChar char="•"/>
            </a:pPr>
            <a:r>
              <a:rPr lang="en-US" sz="2200" b="1" dirty="0"/>
              <a:t>Insensitivity to extreme values: </a:t>
            </a:r>
            <a:r>
              <a:rPr lang="en-US" sz="2200" dirty="0"/>
              <a:t>The measure should not be greatly affected by outliers or extreme values in the data set</a:t>
            </a:r>
            <a:r>
              <a:rPr lang="en-US" sz="2200" dirty="0" smtClean="0"/>
              <a:t>.</a:t>
            </a:r>
            <a:endParaRPr lang="en-US" sz="2200" dirty="0"/>
          </a:p>
          <a:p>
            <a:r>
              <a:rPr lang="en-US" sz="2200" dirty="0" smtClean="0"/>
              <a:t>  </a:t>
            </a:r>
            <a:r>
              <a:rPr lang="en-US" sz="2200" b="1" dirty="0" smtClean="0"/>
              <a:t>Example</a:t>
            </a:r>
            <a:r>
              <a:rPr lang="en-US" sz="2200" b="1" dirty="0"/>
              <a:t>:</a:t>
            </a:r>
            <a:r>
              <a:rPr lang="en-US" sz="2200" dirty="0"/>
              <a:t> Suppose we have the following data set: 1, 2, 3, 4, </a:t>
            </a:r>
            <a:r>
              <a:rPr lang="en-US" sz="2200" dirty="0" smtClean="0"/>
              <a:t>1000</a:t>
            </a:r>
            <a:endParaRPr lang="en-US" sz="2200" dirty="0"/>
          </a:p>
          <a:p>
            <a:r>
              <a:rPr lang="en-US" sz="2200" dirty="0" smtClean="0"/>
              <a:t>                    Mean</a:t>
            </a:r>
            <a:r>
              <a:rPr lang="en-US" sz="2200" dirty="0"/>
              <a:t>: (1 + 2 + 3 + 4 + 1000) / 5 = 200.8</a:t>
            </a:r>
          </a:p>
          <a:p>
            <a:r>
              <a:rPr lang="en-US" sz="2200" dirty="0" smtClean="0"/>
              <a:t>                    Median</a:t>
            </a:r>
            <a:r>
              <a:rPr lang="en-US" sz="2200" dirty="0"/>
              <a:t>: 3 (when the values are ordered from smallest to largest</a:t>
            </a:r>
            <a:r>
              <a:rPr lang="en-US" sz="2200" dirty="0" smtClean="0"/>
              <a:t>)</a:t>
            </a:r>
            <a:endParaRPr lang="en-US" sz="2200" dirty="0"/>
          </a:p>
          <a:p>
            <a:r>
              <a:rPr lang="en-US" sz="2200" dirty="0" smtClean="0"/>
              <a:t>                    Mode</a:t>
            </a:r>
            <a:r>
              <a:rPr lang="en-US" sz="2200" dirty="0"/>
              <a:t>: None (no value occurs more than once</a:t>
            </a:r>
            <a:r>
              <a:rPr lang="en-US" sz="2200" dirty="0" smtClean="0"/>
              <a:t>)</a:t>
            </a:r>
            <a:endParaRPr lang="en-US" sz="2200" dirty="0"/>
          </a:p>
          <a:p>
            <a:r>
              <a:rPr lang="en-US" sz="2200" dirty="0" smtClean="0"/>
              <a:t>   In </a:t>
            </a:r>
            <a:r>
              <a:rPr lang="en-US" sz="2200" dirty="0"/>
              <a:t>this example, the median is a better measure of central tendency as it is not greatly affected by the extreme value of 1000. The mean is significantly impacted by this value and is not representative of the central location of the data. The lack of a mode suggests that this is not a good measure of central tendency for this data set.</a:t>
            </a:r>
          </a:p>
          <a:p>
            <a:endParaRPr lang="en-IN" sz="2400" dirty="0"/>
          </a:p>
        </p:txBody>
      </p:sp>
    </p:spTree>
    <p:extLst>
      <p:ext uri="{BB962C8B-B14F-4D97-AF65-F5344CB8AC3E}">
        <p14:creationId xmlns:p14="http://schemas.microsoft.com/office/powerpoint/2010/main" val="144923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8" y="578358"/>
            <a:ext cx="10376763" cy="677108"/>
          </a:xfrm>
        </p:spPr>
        <p:txBody>
          <a:bodyPr/>
          <a:lstStyle/>
          <a:p>
            <a:r>
              <a:rPr lang="en-IN" dirty="0" smtClean="0"/>
              <a:t>       Measures </a:t>
            </a:r>
            <a:r>
              <a:rPr lang="en-IN" dirty="0"/>
              <a:t>of Central Tendency </a:t>
            </a:r>
          </a:p>
        </p:txBody>
      </p:sp>
      <p:sp>
        <p:nvSpPr>
          <p:cNvPr id="3" name="Text Placeholder 2"/>
          <p:cNvSpPr>
            <a:spLocks noGrp="1"/>
          </p:cNvSpPr>
          <p:nvPr>
            <p:ph type="body" idx="1"/>
          </p:nvPr>
        </p:nvSpPr>
        <p:spPr>
          <a:xfrm>
            <a:off x="1447800" y="1905000"/>
            <a:ext cx="8305800" cy="3505200"/>
          </a:xfrm>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1"/>
            <a:ext cx="853439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94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4497" rIns="0" bIns="0" rtlCol="0">
            <a:spAutoFit/>
          </a:bodyPr>
          <a:lstStyle/>
          <a:p>
            <a:pPr marL="581660">
              <a:lnSpc>
                <a:spcPct val="100000"/>
              </a:lnSpc>
              <a:spcBef>
                <a:spcPts val="105"/>
              </a:spcBef>
            </a:pPr>
            <a:r>
              <a:rPr sz="3200" b="1" dirty="0">
                <a:solidFill>
                  <a:srgbClr val="930F6D"/>
                </a:solidFill>
                <a:latin typeface="Arial"/>
                <a:cs typeface="Arial"/>
              </a:rPr>
              <a:t>Why</a:t>
            </a:r>
            <a:r>
              <a:rPr sz="3200" b="1" spc="-50" dirty="0">
                <a:solidFill>
                  <a:srgbClr val="930F6D"/>
                </a:solidFill>
                <a:latin typeface="Arial"/>
                <a:cs typeface="Arial"/>
              </a:rPr>
              <a:t> </a:t>
            </a:r>
            <a:r>
              <a:rPr sz="3200" b="1" dirty="0">
                <a:solidFill>
                  <a:srgbClr val="930F6D"/>
                </a:solidFill>
                <a:latin typeface="Arial"/>
                <a:cs typeface="Arial"/>
              </a:rPr>
              <a:t>Measures</a:t>
            </a:r>
            <a:r>
              <a:rPr sz="3200" b="1" spc="-160" dirty="0">
                <a:solidFill>
                  <a:srgbClr val="930F6D"/>
                </a:solidFill>
                <a:latin typeface="Arial"/>
                <a:cs typeface="Arial"/>
              </a:rPr>
              <a:t> </a:t>
            </a:r>
            <a:r>
              <a:rPr sz="3200" b="1" dirty="0">
                <a:solidFill>
                  <a:srgbClr val="930F6D"/>
                </a:solidFill>
                <a:latin typeface="Arial"/>
                <a:cs typeface="Arial"/>
              </a:rPr>
              <a:t>of</a:t>
            </a:r>
            <a:r>
              <a:rPr sz="3200" b="1" spc="265" dirty="0">
                <a:solidFill>
                  <a:srgbClr val="930F6D"/>
                </a:solidFill>
                <a:latin typeface="Arial"/>
                <a:cs typeface="Arial"/>
              </a:rPr>
              <a:t> </a:t>
            </a:r>
            <a:r>
              <a:rPr sz="3200" b="1" spc="65" dirty="0">
                <a:solidFill>
                  <a:srgbClr val="930F6D"/>
                </a:solidFill>
                <a:latin typeface="Arial"/>
                <a:cs typeface="Arial"/>
              </a:rPr>
              <a:t>central</a:t>
            </a:r>
            <a:r>
              <a:rPr sz="3200" b="1" spc="-135" dirty="0">
                <a:solidFill>
                  <a:srgbClr val="930F6D"/>
                </a:solidFill>
                <a:latin typeface="Arial"/>
                <a:cs typeface="Arial"/>
              </a:rPr>
              <a:t> </a:t>
            </a:r>
            <a:r>
              <a:rPr sz="3200" b="1" spc="-10" dirty="0">
                <a:solidFill>
                  <a:srgbClr val="930F6D"/>
                </a:solidFill>
                <a:latin typeface="Arial"/>
                <a:cs typeface="Arial"/>
              </a:rPr>
              <a:t>tendency?</a:t>
            </a:r>
            <a:endParaRPr sz="3200">
              <a:latin typeface="Arial"/>
              <a:cs typeface="Arial"/>
            </a:endParaRPr>
          </a:p>
        </p:txBody>
      </p:sp>
      <p:sp>
        <p:nvSpPr>
          <p:cNvPr id="3" name="object 3"/>
          <p:cNvSpPr txBox="1"/>
          <p:nvPr/>
        </p:nvSpPr>
        <p:spPr>
          <a:xfrm>
            <a:off x="1035507" y="2098929"/>
            <a:ext cx="5738495" cy="2246630"/>
          </a:xfrm>
          <a:prstGeom prst="rect">
            <a:avLst/>
          </a:prstGeom>
        </p:spPr>
        <p:txBody>
          <a:bodyPr vert="horz" wrap="square" lIns="0" tIns="195580" rIns="0" bIns="0" rtlCol="0">
            <a:spAutoFit/>
          </a:bodyPr>
          <a:lstStyle/>
          <a:p>
            <a:pPr marL="299085" indent="-286385">
              <a:lnSpc>
                <a:spcPct val="100000"/>
              </a:lnSpc>
              <a:spcBef>
                <a:spcPts val="1540"/>
              </a:spcBef>
              <a:buSzPct val="54166"/>
              <a:buFont typeface="Arial MT"/>
              <a:buChar char="•"/>
              <a:tabLst>
                <a:tab pos="299085" algn="l"/>
              </a:tabLst>
            </a:pPr>
            <a:r>
              <a:rPr sz="2400" dirty="0">
                <a:latin typeface="Calibri"/>
                <a:cs typeface="Calibri"/>
              </a:rPr>
              <a:t>MCT</a:t>
            </a:r>
            <a:r>
              <a:rPr sz="2400" spc="-60" dirty="0">
                <a:latin typeface="Calibri"/>
                <a:cs typeface="Calibri"/>
              </a:rPr>
              <a:t> </a:t>
            </a:r>
            <a:r>
              <a:rPr sz="2400" dirty="0">
                <a:latin typeface="Calibri"/>
                <a:cs typeface="Calibri"/>
              </a:rPr>
              <a:t>in</a:t>
            </a:r>
            <a:r>
              <a:rPr sz="2400" spc="-55" dirty="0">
                <a:latin typeface="Calibri"/>
                <a:cs typeface="Calibri"/>
              </a:rPr>
              <a:t> </a:t>
            </a:r>
            <a:r>
              <a:rPr sz="2400" dirty="0">
                <a:latin typeface="Calibri"/>
                <a:cs typeface="Calibri"/>
              </a:rPr>
              <a:t>aiding</a:t>
            </a:r>
            <a:r>
              <a:rPr sz="2400" spc="-60" dirty="0">
                <a:latin typeface="Calibri"/>
                <a:cs typeface="Calibri"/>
              </a:rPr>
              <a:t> </a:t>
            </a:r>
            <a:r>
              <a:rPr sz="2400" dirty="0">
                <a:latin typeface="Calibri"/>
                <a:cs typeface="Calibri"/>
              </a:rPr>
              <a:t>our</a:t>
            </a:r>
            <a:r>
              <a:rPr sz="2400" spc="-60" dirty="0">
                <a:latin typeface="Calibri"/>
                <a:cs typeface="Calibri"/>
              </a:rPr>
              <a:t> </a:t>
            </a:r>
            <a:r>
              <a:rPr sz="2400" spc="-10" dirty="0">
                <a:latin typeface="Calibri"/>
                <a:cs typeface="Calibri"/>
              </a:rPr>
              <a:t>understanding</a:t>
            </a:r>
            <a:r>
              <a:rPr sz="2400" spc="-75" dirty="0">
                <a:latin typeface="Calibri"/>
                <a:cs typeface="Calibri"/>
              </a:rPr>
              <a:t> </a:t>
            </a:r>
            <a:r>
              <a:rPr sz="2400" dirty="0">
                <a:latin typeface="Calibri"/>
                <a:cs typeface="Calibri"/>
              </a:rPr>
              <a:t>of</a:t>
            </a:r>
            <a:r>
              <a:rPr sz="2400" spc="-35" dirty="0">
                <a:latin typeface="Calibri"/>
                <a:cs typeface="Calibri"/>
              </a:rPr>
              <a:t> </a:t>
            </a:r>
            <a:r>
              <a:rPr sz="2400" dirty="0">
                <a:latin typeface="Calibri"/>
                <a:cs typeface="Calibri"/>
              </a:rPr>
              <a:t>the</a:t>
            </a:r>
            <a:r>
              <a:rPr sz="2400" spc="-50" dirty="0">
                <a:latin typeface="Calibri"/>
                <a:cs typeface="Calibri"/>
              </a:rPr>
              <a:t> </a:t>
            </a:r>
            <a:r>
              <a:rPr sz="2400" spc="-20" dirty="0">
                <a:latin typeface="Calibri"/>
                <a:cs typeface="Calibri"/>
              </a:rPr>
              <a:t>data</a:t>
            </a:r>
            <a:endParaRPr sz="2400">
              <a:latin typeface="Calibri"/>
              <a:cs typeface="Calibri"/>
            </a:endParaRPr>
          </a:p>
          <a:p>
            <a:pPr marL="299085" indent="-286385">
              <a:lnSpc>
                <a:spcPct val="100000"/>
              </a:lnSpc>
              <a:spcBef>
                <a:spcPts val="1440"/>
              </a:spcBef>
              <a:buSzPct val="54166"/>
              <a:buFont typeface="Arial MT"/>
              <a:buChar char="•"/>
              <a:tabLst>
                <a:tab pos="299085" algn="l"/>
              </a:tabLst>
            </a:pPr>
            <a:r>
              <a:rPr sz="2400" dirty="0">
                <a:latin typeface="Calibri"/>
                <a:cs typeface="Calibri"/>
              </a:rPr>
              <a:t>MTC</a:t>
            </a:r>
            <a:r>
              <a:rPr sz="2400" spc="-85" dirty="0">
                <a:latin typeface="Calibri"/>
                <a:cs typeface="Calibri"/>
              </a:rPr>
              <a:t> </a:t>
            </a:r>
            <a:r>
              <a:rPr sz="2400" dirty="0">
                <a:latin typeface="Calibri"/>
                <a:cs typeface="Calibri"/>
              </a:rPr>
              <a:t>useful</a:t>
            </a:r>
            <a:r>
              <a:rPr sz="2400" spc="-75" dirty="0">
                <a:latin typeface="Calibri"/>
                <a:cs typeface="Calibri"/>
              </a:rPr>
              <a:t> </a:t>
            </a:r>
            <a:r>
              <a:rPr sz="2400" dirty="0">
                <a:latin typeface="Calibri"/>
                <a:cs typeface="Calibri"/>
              </a:rPr>
              <a:t>in</a:t>
            </a:r>
            <a:r>
              <a:rPr sz="2400" spc="-85" dirty="0">
                <a:latin typeface="Calibri"/>
                <a:cs typeface="Calibri"/>
              </a:rPr>
              <a:t> </a:t>
            </a:r>
            <a:r>
              <a:rPr sz="2400" spc="-10" dirty="0">
                <a:latin typeface="Calibri"/>
                <a:cs typeface="Calibri"/>
              </a:rPr>
              <a:t>data</a:t>
            </a:r>
            <a:r>
              <a:rPr sz="2400" spc="-90" dirty="0">
                <a:latin typeface="Calibri"/>
                <a:cs typeface="Calibri"/>
              </a:rPr>
              <a:t> </a:t>
            </a:r>
            <a:r>
              <a:rPr sz="2400" dirty="0">
                <a:latin typeface="Calibri"/>
                <a:cs typeface="Calibri"/>
              </a:rPr>
              <a:t>editing</a:t>
            </a:r>
            <a:r>
              <a:rPr sz="2400" spc="-100" dirty="0">
                <a:latin typeface="Calibri"/>
                <a:cs typeface="Calibri"/>
              </a:rPr>
              <a:t> </a:t>
            </a:r>
            <a:r>
              <a:rPr sz="2400" dirty="0">
                <a:latin typeface="Calibri"/>
                <a:cs typeface="Calibri"/>
              </a:rPr>
              <a:t>as</a:t>
            </a:r>
            <a:r>
              <a:rPr sz="2400" spc="-75" dirty="0">
                <a:latin typeface="Calibri"/>
                <a:cs typeface="Calibri"/>
              </a:rPr>
              <a:t> </a:t>
            </a:r>
            <a:r>
              <a:rPr sz="2400" dirty="0">
                <a:latin typeface="Calibri"/>
                <a:cs typeface="Calibri"/>
              </a:rPr>
              <a:t>well</a:t>
            </a:r>
            <a:r>
              <a:rPr sz="2400" spc="-80" dirty="0">
                <a:latin typeface="Calibri"/>
                <a:cs typeface="Calibri"/>
              </a:rPr>
              <a:t> </a:t>
            </a:r>
            <a:r>
              <a:rPr sz="2400" spc="-25" dirty="0">
                <a:latin typeface="Calibri"/>
                <a:cs typeface="Calibri"/>
              </a:rPr>
              <a:t>as</a:t>
            </a:r>
            <a:endParaRPr sz="2400">
              <a:latin typeface="Calibri"/>
              <a:cs typeface="Calibri"/>
            </a:endParaRPr>
          </a:p>
          <a:p>
            <a:pPr marL="299085" indent="-286385">
              <a:lnSpc>
                <a:spcPct val="100000"/>
              </a:lnSpc>
              <a:spcBef>
                <a:spcPts val="1440"/>
              </a:spcBef>
              <a:buSzPct val="54166"/>
              <a:buFont typeface="Arial MT"/>
              <a:buChar char="•"/>
              <a:tabLst>
                <a:tab pos="299085" algn="l"/>
              </a:tabLst>
            </a:pPr>
            <a:r>
              <a:rPr sz="2400" dirty="0">
                <a:latin typeface="Calibri"/>
                <a:cs typeface="Calibri"/>
              </a:rPr>
              <a:t>MTC</a:t>
            </a:r>
            <a:r>
              <a:rPr sz="2400" spc="-95" dirty="0">
                <a:latin typeface="Calibri"/>
                <a:cs typeface="Calibri"/>
              </a:rPr>
              <a:t> </a:t>
            </a:r>
            <a:r>
              <a:rPr sz="2400" spc="-10" dirty="0">
                <a:latin typeface="Calibri"/>
                <a:cs typeface="Calibri"/>
              </a:rPr>
              <a:t>facilitate</a:t>
            </a:r>
            <a:r>
              <a:rPr sz="2400" spc="-110" dirty="0">
                <a:latin typeface="Calibri"/>
                <a:cs typeface="Calibri"/>
              </a:rPr>
              <a:t> </a:t>
            </a:r>
            <a:r>
              <a:rPr sz="2400" spc="-10" dirty="0">
                <a:latin typeface="Calibri"/>
                <a:cs typeface="Calibri"/>
              </a:rPr>
              <a:t>comparison.</a:t>
            </a:r>
            <a:endParaRPr sz="2400">
              <a:latin typeface="Calibri"/>
              <a:cs typeface="Calibri"/>
            </a:endParaRPr>
          </a:p>
          <a:p>
            <a:pPr marL="299085" indent="-286385">
              <a:lnSpc>
                <a:spcPct val="100000"/>
              </a:lnSpc>
              <a:spcBef>
                <a:spcPts val="1645"/>
              </a:spcBef>
              <a:buSzPct val="54166"/>
              <a:buFont typeface="Arial MT"/>
              <a:buChar char="•"/>
              <a:tabLst>
                <a:tab pos="299085" algn="l"/>
              </a:tabLst>
            </a:pPr>
            <a:r>
              <a:rPr sz="2400" dirty="0">
                <a:latin typeface="Calibri"/>
                <a:cs typeface="Calibri"/>
              </a:rPr>
              <a:t>MTC</a:t>
            </a:r>
            <a:r>
              <a:rPr sz="2400" spc="-110" dirty="0">
                <a:latin typeface="Calibri"/>
                <a:cs typeface="Calibri"/>
              </a:rPr>
              <a:t> </a:t>
            </a:r>
            <a:r>
              <a:rPr sz="2400" spc="-10" dirty="0">
                <a:latin typeface="Calibri"/>
                <a:cs typeface="Calibri"/>
              </a:rPr>
              <a:t>make</a:t>
            </a:r>
            <a:r>
              <a:rPr sz="2400" spc="-110" dirty="0">
                <a:latin typeface="Calibri"/>
                <a:cs typeface="Calibri"/>
              </a:rPr>
              <a:t> </a:t>
            </a:r>
            <a:r>
              <a:rPr sz="2400" dirty="0">
                <a:latin typeface="Calibri"/>
                <a:cs typeface="Calibri"/>
              </a:rPr>
              <a:t>further</a:t>
            </a:r>
            <a:r>
              <a:rPr sz="2400" spc="-90" dirty="0">
                <a:latin typeface="Calibri"/>
                <a:cs typeface="Calibri"/>
              </a:rPr>
              <a:t> </a:t>
            </a:r>
            <a:r>
              <a:rPr sz="2400" spc="-10" dirty="0">
                <a:latin typeface="Calibri"/>
                <a:cs typeface="Calibri"/>
              </a:rPr>
              <a:t>statistical</a:t>
            </a:r>
            <a:r>
              <a:rPr sz="2400" spc="-125" dirty="0">
                <a:latin typeface="Calibri"/>
                <a:cs typeface="Calibri"/>
              </a:rPr>
              <a:t> </a:t>
            </a:r>
            <a:r>
              <a:rPr sz="2400" spc="-10" dirty="0">
                <a:latin typeface="Calibri"/>
                <a:cs typeface="Calibri"/>
              </a:rPr>
              <a:t>analysis</a:t>
            </a:r>
            <a:endParaRPr sz="2400">
              <a:latin typeface="Calibri"/>
              <a:cs typeface="Calibri"/>
            </a:endParaRPr>
          </a:p>
        </p:txBody>
      </p:sp>
      <p:pic>
        <p:nvPicPr>
          <p:cNvPr id="4" name="object 4"/>
          <p:cNvPicPr/>
          <p:nvPr/>
        </p:nvPicPr>
        <p:blipFill>
          <a:blip r:embed="rId2" cstate="print"/>
          <a:stretch>
            <a:fillRect/>
          </a:stretch>
        </p:blipFill>
        <p:spPr>
          <a:xfrm>
            <a:off x="7525193" y="1646344"/>
            <a:ext cx="4118747" cy="452378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78031" y="6423456"/>
            <a:ext cx="97155" cy="208915"/>
          </a:xfrm>
          <a:prstGeom prst="rect">
            <a:avLst/>
          </a:prstGeom>
        </p:spPr>
        <p:txBody>
          <a:bodyPr vert="horz" wrap="square" lIns="0" tIns="12700" rIns="0" bIns="0" rtlCol="0">
            <a:spAutoFit/>
          </a:bodyPr>
          <a:lstStyle/>
          <a:p>
            <a:pPr marL="12700">
              <a:lnSpc>
                <a:spcPct val="100000"/>
              </a:lnSpc>
              <a:spcBef>
                <a:spcPts val="100"/>
              </a:spcBef>
            </a:pPr>
            <a:r>
              <a:rPr sz="1200" spc="-50" dirty="0">
                <a:latin typeface="PMingLiU-ExtB"/>
                <a:cs typeface="PMingLiU-ExtB"/>
              </a:rPr>
              <a:t>6</a:t>
            </a:r>
            <a:endParaRPr sz="1200">
              <a:latin typeface="PMingLiU-ExtB"/>
              <a:cs typeface="PMingLiU-ExtB"/>
            </a:endParaRPr>
          </a:p>
        </p:txBody>
      </p:sp>
      <p:sp>
        <p:nvSpPr>
          <p:cNvPr id="3" name="object 3"/>
          <p:cNvSpPr txBox="1">
            <a:spLocks noGrp="1"/>
          </p:cNvSpPr>
          <p:nvPr>
            <p:ph type="title"/>
          </p:nvPr>
        </p:nvSpPr>
        <p:spPr>
          <a:xfrm>
            <a:off x="347878" y="578358"/>
            <a:ext cx="10376763" cy="769005"/>
          </a:xfrm>
          <a:prstGeom prst="rect">
            <a:avLst/>
          </a:prstGeom>
        </p:spPr>
        <p:txBody>
          <a:bodyPr vert="horz" wrap="square" lIns="0" tIns="151968" rIns="0" bIns="0" rtlCol="0">
            <a:spAutoFit/>
          </a:bodyPr>
          <a:lstStyle/>
          <a:p>
            <a:pPr marL="3175000">
              <a:lnSpc>
                <a:spcPct val="100000"/>
              </a:lnSpc>
              <a:spcBef>
                <a:spcPts val="95"/>
              </a:spcBef>
            </a:pPr>
            <a:r>
              <a:rPr sz="4000" dirty="0" smtClean="0">
                <a:solidFill>
                  <a:srgbClr val="930F6D"/>
                </a:solidFill>
              </a:rPr>
              <a:t>The</a:t>
            </a:r>
            <a:r>
              <a:rPr sz="4000" spc="90" dirty="0" smtClean="0">
                <a:solidFill>
                  <a:srgbClr val="930F6D"/>
                </a:solidFill>
              </a:rPr>
              <a:t> </a:t>
            </a:r>
            <a:r>
              <a:rPr sz="4000" spc="240" dirty="0">
                <a:solidFill>
                  <a:srgbClr val="930F6D"/>
                </a:solidFill>
              </a:rPr>
              <a:t>Arithmetic</a:t>
            </a:r>
            <a:r>
              <a:rPr sz="4000" spc="70" dirty="0">
                <a:solidFill>
                  <a:srgbClr val="930F6D"/>
                </a:solidFill>
              </a:rPr>
              <a:t> </a:t>
            </a:r>
            <a:r>
              <a:rPr sz="4000" b="1" spc="35" dirty="0">
                <a:solidFill>
                  <a:srgbClr val="930F6D"/>
                </a:solidFill>
                <a:latin typeface="Arial"/>
                <a:cs typeface="Arial"/>
              </a:rPr>
              <a:t>Mean</a:t>
            </a:r>
            <a:endParaRPr sz="4000" dirty="0">
              <a:latin typeface="Arial"/>
              <a:cs typeface="Arial"/>
            </a:endParaRPr>
          </a:p>
        </p:txBody>
      </p:sp>
      <p:sp>
        <p:nvSpPr>
          <p:cNvPr id="4" name="object 4"/>
          <p:cNvSpPr txBox="1"/>
          <p:nvPr/>
        </p:nvSpPr>
        <p:spPr>
          <a:xfrm>
            <a:off x="699516" y="1896516"/>
            <a:ext cx="10575670" cy="3340658"/>
          </a:xfrm>
          <a:prstGeom prst="rect">
            <a:avLst/>
          </a:prstGeom>
        </p:spPr>
        <p:txBody>
          <a:bodyPr vert="horz" wrap="square" lIns="0" tIns="97790" rIns="0" bIns="0" rtlCol="0">
            <a:spAutoFit/>
          </a:bodyPr>
          <a:lstStyle/>
          <a:p>
            <a:pPr marL="265430" indent="-227329">
              <a:lnSpc>
                <a:spcPct val="100000"/>
              </a:lnSpc>
              <a:spcBef>
                <a:spcPts val="770"/>
              </a:spcBef>
              <a:buFont typeface="Arial MT"/>
              <a:buChar char="•"/>
              <a:tabLst>
                <a:tab pos="265430" algn="l"/>
              </a:tabLst>
            </a:pPr>
            <a:r>
              <a:rPr lang="en-US" sz="2800" b="1" dirty="0" smtClean="0">
                <a:latin typeface="Calibri"/>
                <a:cs typeface="Calibri"/>
              </a:rPr>
              <a:t>Arithmetic Mean </a:t>
            </a:r>
            <a:r>
              <a:rPr lang="en-US" sz="2800" dirty="0" smtClean="0">
                <a:latin typeface="Calibri"/>
                <a:cs typeface="Calibri"/>
              </a:rPr>
              <a:t>Arithmetic mean is a mathematical average and it is the most popular measures of central tendency. It is frequently referred to as 'mean' it is obtained by dividing sum of the values of all observations in a series (ΣΧ) by the number of items (N) constituting the series.   </a:t>
            </a:r>
          </a:p>
          <a:p>
            <a:pPr marL="265430" indent="-227329">
              <a:lnSpc>
                <a:spcPct val="100000"/>
              </a:lnSpc>
              <a:spcBef>
                <a:spcPts val="770"/>
              </a:spcBef>
              <a:buFont typeface="Arial MT"/>
              <a:buChar char="•"/>
              <a:tabLst>
                <a:tab pos="265430" algn="l"/>
              </a:tabLst>
            </a:pPr>
            <a:r>
              <a:rPr lang="en-US" sz="2800" dirty="0" smtClean="0">
                <a:latin typeface="Calibri"/>
                <a:cs typeface="Calibri"/>
              </a:rPr>
              <a:t>Thus, mean of a set of numbers X1, X2, X3... </a:t>
            </a:r>
            <a:r>
              <a:rPr lang="en-US" sz="2800" dirty="0" err="1" smtClean="0">
                <a:latin typeface="Calibri"/>
                <a:cs typeface="Calibri"/>
              </a:rPr>
              <a:t>Xn</a:t>
            </a:r>
            <a:r>
              <a:rPr lang="en-US" sz="2800" dirty="0" smtClean="0">
                <a:latin typeface="Calibri"/>
                <a:cs typeface="Calibri"/>
              </a:rPr>
              <a:t>. denoted by </a:t>
            </a:r>
            <a:r>
              <a:rPr lang="en-US" sz="3600" b="1" dirty="0" smtClean="0">
                <a:latin typeface="Calibri"/>
                <a:cs typeface="Calibri"/>
              </a:rPr>
              <a:t>x</a:t>
            </a:r>
            <a:r>
              <a:rPr lang="en-US" sz="3600" dirty="0" smtClean="0">
                <a:latin typeface="Calibri"/>
                <a:cs typeface="Calibri"/>
              </a:rPr>
              <a:t>̄</a:t>
            </a:r>
            <a:r>
              <a:rPr lang="en-US" sz="2800" dirty="0" smtClean="0">
                <a:latin typeface="Calibri"/>
                <a:cs typeface="Calibri"/>
              </a:rPr>
              <a:t> and is defined as</a:t>
            </a:r>
            <a:endParaRPr sz="2800" dirty="0">
              <a:latin typeface="Calibri"/>
              <a:cs typeface="Calibri"/>
            </a:endParaRPr>
          </a:p>
        </p:txBody>
      </p:sp>
      <p:pic>
        <p:nvPicPr>
          <p:cNvPr id="5" name="object 5"/>
          <p:cNvPicPr/>
          <p:nvPr/>
        </p:nvPicPr>
        <p:blipFill>
          <a:blip r:embed="rId2" cstate="print"/>
          <a:stretch>
            <a:fillRect/>
          </a:stretch>
        </p:blipFill>
        <p:spPr>
          <a:xfrm>
            <a:off x="7162800" y="5410200"/>
            <a:ext cx="2844800" cy="914400"/>
          </a:xfrm>
          <a:prstGeom prst="rect">
            <a:avLst/>
          </a:prstGeom>
        </p:spPr>
      </p:pic>
      <p:sp>
        <p:nvSpPr>
          <p:cNvPr id="7" name="Rectangle 6"/>
          <p:cNvSpPr/>
          <p:nvPr/>
        </p:nvSpPr>
        <p:spPr>
          <a:xfrm>
            <a:off x="609600" y="5237174"/>
            <a:ext cx="6019800" cy="1384995"/>
          </a:xfrm>
          <a:prstGeom prst="rect">
            <a:avLst/>
          </a:prstGeom>
        </p:spPr>
        <p:txBody>
          <a:bodyPr wrap="square">
            <a:spAutoFit/>
          </a:bodyPr>
          <a:lstStyle/>
          <a:p>
            <a:endParaRPr lang="en-US" dirty="0"/>
          </a:p>
          <a:p>
            <a:r>
              <a:rPr lang="en-US" sz="2400" b="1" dirty="0" smtClean="0"/>
              <a:t>Mean=  </a:t>
            </a:r>
            <a:r>
              <a:rPr lang="en-US" sz="2400" b="1" u="sng" dirty="0" smtClean="0"/>
              <a:t>Number of observations</a:t>
            </a:r>
            <a:endParaRPr lang="en-US" sz="2400" b="1" dirty="0" smtClean="0"/>
          </a:p>
          <a:p>
            <a:r>
              <a:rPr lang="en-US" sz="2400" b="1" dirty="0"/>
              <a:t> </a:t>
            </a:r>
            <a:r>
              <a:rPr lang="en-US" sz="2400" b="1" dirty="0" smtClean="0"/>
              <a:t>             Sum of observations</a:t>
            </a:r>
            <a:r>
              <a:rPr lang="en-US" dirty="0" smtClean="0"/>
              <a:t>	​​ </a:t>
            </a:r>
          </a:p>
          <a:p>
            <a:r>
              <a:rPr lang="en-US" dirty="0" smtClean="0"/>
              <a:t>	​</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056111" y="6426504"/>
            <a:ext cx="2190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1.7</a:t>
            </a:r>
            <a:endParaRPr sz="1200">
              <a:latin typeface="Calibri"/>
              <a:cs typeface="Calibri"/>
            </a:endParaRPr>
          </a:p>
        </p:txBody>
      </p:sp>
      <p:sp>
        <p:nvSpPr>
          <p:cNvPr id="3" name="object 3"/>
          <p:cNvSpPr txBox="1">
            <a:spLocks noGrp="1"/>
          </p:cNvSpPr>
          <p:nvPr>
            <p:ph type="title"/>
          </p:nvPr>
        </p:nvSpPr>
        <p:spPr>
          <a:prstGeom prst="rect">
            <a:avLst/>
          </a:prstGeom>
        </p:spPr>
        <p:txBody>
          <a:bodyPr vert="horz" wrap="square" lIns="0" tIns="182117" rIns="0" bIns="0" rtlCol="0">
            <a:spAutoFit/>
          </a:bodyPr>
          <a:lstStyle/>
          <a:p>
            <a:pPr marL="852169">
              <a:lnSpc>
                <a:spcPct val="100000"/>
              </a:lnSpc>
              <a:spcBef>
                <a:spcPts val="105"/>
              </a:spcBef>
            </a:pPr>
            <a:r>
              <a:rPr b="1" spc="50" dirty="0">
                <a:solidFill>
                  <a:srgbClr val="930F6D"/>
                </a:solidFill>
                <a:latin typeface="Arial"/>
                <a:cs typeface="Arial"/>
              </a:rPr>
              <a:t>Arithmetic</a:t>
            </a:r>
            <a:r>
              <a:rPr b="1" spc="-140" dirty="0">
                <a:solidFill>
                  <a:srgbClr val="930F6D"/>
                </a:solidFill>
                <a:latin typeface="Arial"/>
                <a:cs typeface="Arial"/>
              </a:rPr>
              <a:t> </a:t>
            </a:r>
            <a:r>
              <a:rPr b="1" spc="40" dirty="0">
                <a:solidFill>
                  <a:srgbClr val="930F6D"/>
                </a:solidFill>
                <a:latin typeface="Arial"/>
                <a:cs typeface="Arial"/>
              </a:rPr>
              <a:t>Mean…</a:t>
            </a:r>
          </a:p>
        </p:txBody>
      </p:sp>
      <p:sp>
        <p:nvSpPr>
          <p:cNvPr id="4" name="object 4"/>
          <p:cNvSpPr txBox="1"/>
          <p:nvPr/>
        </p:nvSpPr>
        <p:spPr>
          <a:xfrm>
            <a:off x="2611627" y="4941189"/>
            <a:ext cx="162179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Population</a:t>
            </a:r>
            <a:r>
              <a:rPr sz="1800" spc="-20" dirty="0">
                <a:latin typeface="Calibri"/>
                <a:cs typeface="Calibri"/>
              </a:rPr>
              <a:t> Mean</a:t>
            </a:r>
            <a:endParaRPr sz="1800">
              <a:latin typeface="Calibri"/>
              <a:cs typeface="Calibri"/>
            </a:endParaRPr>
          </a:p>
        </p:txBody>
      </p:sp>
      <p:sp>
        <p:nvSpPr>
          <p:cNvPr id="5" name="object 5"/>
          <p:cNvSpPr txBox="1"/>
          <p:nvPr/>
        </p:nvSpPr>
        <p:spPr>
          <a:xfrm>
            <a:off x="8055609" y="4788789"/>
            <a:ext cx="12998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Sample</a:t>
            </a:r>
            <a:r>
              <a:rPr sz="1800" spc="-25" dirty="0">
                <a:latin typeface="Calibri"/>
                <a:cs typeface="Calibri"/>
              </a:rPr>
              <a:t> </a:t>
            </a:r>
            <a:r>
              <a:rPr sz="1800" spc="-20" dirty="0">
                <a:latin typeface="Calibri"/>
                <a:cs typeface="Calibri"/>
              </a:rPr>
              <a:t>Mean</a:t>
            </a:r>
            <a:endParaRPr sz="1800">
              <a:latin typeface="Calibri"/>
              <a:cs typeface="Calibri"/>
            </a:endParaRPr>
          </a:p>
        </p:txBody>
      </p:sp>
      <p:grpSp>
        <p:nvGrpSpPr>
          <p:cNvPr id="6" name="object 6"/>
          <p:cNvGrpSpPr/>
          <p:nvPr/>
        </p:nvGrpSpPr>
        <p:grpSpPr>
          <a:xfrm>
            <a:off x="2126414" y="2209800"/>
            <a:ext cx="2433320" cy="2492375"/>
            <a:chOff x="2126414" y="2209800"/>
            <a:chExt cx="2433320" cy="2492375"/>
          </a:xfrm>
        </p:grpSpPr>
        <p:pic>
          <p:nvPicPr>
            <p:cNvPr id="7" name="object 7"/>
            <p:cNvPicPr/>
            <p:nvPr/>
          </p:nvPicPr>
          <p:blipFill>
            <a:blip r:embed="rId2" cstate="print"/>
            <a:stretch>
              <a:fillRect/>
            </a:stretch>
          </p:blipFill>
          <p:spPr>
            <a:xfrm>
              <a:off x="2349500" y="2209800"/>
              <a:ext cx="2209800" cy="2273300"/>
            </a:xfrm>
            <a:prstGeom prst="rect">
              <a:avLst/>
            </a:prstGeom>
          </p:spPr>
        </p:pic>
        <p:sp>
          <p:nvSpPr>
            <p:cNvPr id="8" name="object 8"/>
            <p:cNvSpPr/>
            <p:nvPr/>
          </p:nvSpPr>
          <p:spPr>
            <a:xfrm>
              <a:off x="2126414" y="3441853"/>
              <a:ext cx="2191385" cy="1260475"/>
            </a:xfrm>
            <a:custGeom>
              <a:avLst/>
              <a:gdLst/>
              <a:ahLst/>
              <a:cxnLst/>
              <a:rect l="l" t="t" r="r" b="b"/>
              <a:pathLst>
                <a:path w="2191385" h="1260475">
                  <a:moveTo>
                    <a:pt x="485715" y="0"/>
                  </a:moveTo>
                  <a:lnTo>
                    <a:pt x="438416" y="702"/>
                  </a:lnTo>
                  <a:lnTo>
                    <a:pt x="392936" y="3159"/>
                  </a:lnTo>
                  <a:lnTo>
                    <a:pt x="349380" y="7369"/>
                  </a:lnTo>
                  <a:lnTo>
                    <a:pt x="307857" y="13330"/>
                  </a:lnTo>
                  <a:lnTo>
                    <a:pt x="268471" y="21041"/>
                  </a:lnTo>
                  <a:lnTo>
                    <a:pt x="231331" y="30499"/>
                  </a:lnTo>
                  <a:lnTo>
                    <a:pt x="164212" y="54654"/>
                  </a:lnTo>
                  <a:lnTo>
                    <a:pt x="107353" y="85782"/>
                  </a:lnTo>
                  <a:lnTo>
                    <a:pt x="61608" y="123871"/>
                  </a:lnTo>
                  <a:lnTo>
                    <a:pt x="27829" y="168908"/>
                  </a:lnTo>
                  <a:lnTo>
                    <a:pt x="6977" y="220530"/>
                  </a:lnTo>
                  <a:lnTo>
                    <a:pt x="0" y="276393"/>
                  </a:lnTo>
                  <a:lnTo>
                    <a:pt x="1587" y="305604"/>
                  </a:lnTo>
                  <a:lnTo>
                    <a:pt x="14538" y="366209"/>
                  </a:lnTo>
                  <a:lnTo>
                    <a:pt x="40017" y="429223"/>
                  </a:lnTo>
                  <a:lnTo>
                    <a:pt x="77420" y="494046"/>
                  </a:lnTo>
                  <a:lnTo>
                    <a:pt x="100403" y="526946"/>
                  </a:lnTo>
                  <a:lnTo>
                    <a:pt x="126140" y="560073"/>
                  </a:lnTo>
                  <a:lnTo>
                    <a:pt x="154556" y="593351"/>
                  </a:lnTo>
                  <a:lnTo>
                    <a:pt x="185573" y="626705"/>
                  </a:lnTo>
                  <a:lnTo>
                    <a:pt x="219118" y="660059"/>
                  </a:lnTo>
                  <a:lnTo>
                    <a:pt x="255114" y="693338"/>
                  </a:lnTo>
                  <a:lnTo>
                    <a:pt x="293485" y="726468"/>
                  </a:lnTo>
                  <a:lnTo>
                    <a:pt x="334156" y="759372"/>
                  </a:lnTo>
                  <a:lnTo>
                    <a:pt x="377051" y="791975"/>
                  </a:lnTo>
                  <a:lnTo>
                    <a:pt x="422094" y="824203"/>
                  </a:lnTo>
                  <a:lnTo>
                    <a:pt x="469210" y="855980"/>
                  </a:lnTo>
                  <a:lnTo>
                    <a:pt x="518324" y="887231"/>
                  </a:lnTo>
                  <a:lnTo>
                    <a:pt x="569358" y="917880"/>
                  </a:lnTo>
                  <a:lnTo>
                    <a:pt x="622239" y="947853"/>
                  </a:lnTo>
                  <a:lnTo>
                    <a:pt x="676889" y="977074"/>
                  </a:lnTo>
                  <a:lnTo>
                    <a:pt x="733234" y="1005468"/>
                  </a:lnTo>
                  <a:lnTo>
                    <a:pt x="791198" y="1032959"/>
                  </a:lnTo>
                  <a:lnTo>
                    <a:pt x="850705" y="1059473"/>
                  </a:lnTo>
                  <a:lnTo>
                    <a:pt x="911679" y="1084934"/>
                  </a:lnTo>
                  <a:lnTo>
                    <a:pt x="973247" y="1108955"/>
                  </a:lnTo>
                  <a:lnTo>
                    <a:pt x="1034489" y="1131199"/>
                  </a:lnTo>
                  <a:lnTo>
                    <a:pt x="1095299" y="1151670"/>
                  </a:lnTo>
                  <a:lnTo>
                    <a:pt x="1155570" y="1170367"/>
                  </a:lnTo>
                  <a:lnTo>
                    <a:pt x="1215194" y="1187293"/>
                  </a:lnTo>
                  <a:lnTo>
                    <a:pt x="1274066" y="1202449"/>
                  </a:lnTo>
                  <a:lnTo>
                    <a:pt x="1332079" y="1215836"/>
                  </a:lnTo>
                  <a:lnTo>
                    <a:pt x="1389126" y="1227457"/>
                  </a:lnTo>
                  <a:lnTo>
                    <a:pt x="1445100" y="1237312"/>
                  </a:lnTo>
                  <a:lnTo>
                    <a:pt x="1499895" y="1245404"/>
                  </a:lnTo>
                  <a:lnTo>
                    <a:pt x="1553404" y="1251734"/>
                  </a:lnTo>
                  <a:lnTo>
                    <a:pt x="1605520" y="1256304"/>
                  </a:lnTo>
                  <a:lnTo>
                    <a:pt x="1656138" y="1259114"/>
                  </a:lnTo>
                  <a:lnTo>
                    <a:pt x="1705149" y="1260167"/>
                  </a:lnTo>
                  <a:lnTo>
                    <a:pt x="1752448" y="1259464"/>
                  </a:lnTo>
                  <a:lnTo>
                    <a:pt x="1797927" y="1257007"/>
                  </a:lnTo>
                  <a:lnTo>
                    <a:pt x="1841481" y="1252797"/>
                  </a:lnTo>
                  <a:lnTo>
                    <a:pt x="1883001" y="1246836"/>
                  </a:lnTo>
                  <a:lnTo>
                    <a:pt x="1922383" y="1239126"/>
                  </a:lnTo>
                  <a:lnTo>
                    <a:pt x="1959519" y="1229667"/>
                  </a:lnTo>
                  <a:lnTo>
                    <a:pt x="2026626" y="1205513"/>
                  </a:lnTo>
                  <a:lnTo>
                    <a:pt x="2083469" y="1174384"/>
                  </a:lnTo>
                  <a:lnTo>
                    <a:pt x="2129196" y="1136295"/>
                  </a:lnTo>
                  <a:lnTo>
                    <a:pt x="2162952" y="1091258"/>
                  </a:lnTo>
                  <a:lnTo>
                    <a:pt x="2183791" y="1039637"/>
                  </a:lnTo>
                  <a:lnTo>
                    <a:pt x="2190769" y="983774"/>
                  </a:lnTo>
                  <a:lnTo>
                    <a:pt x="2189181" y="954563"/>
                  </a:lnTo>
                  <a:lnTo>
                    <a:pt x="2176231" y="893958"/>
                  </a:lnTo>
                  <a:lnTo>
                    <a:pt x="2150751" y="830943"/>
                  </a:lnTo>
                  <a:lnTo>
                    <a:pt x="2113349" y="766121"/>
                  </a:lnTo>
                  <a:lnTo>
                    <a:pt x="2090365" y="733220"/>
                  </a:lnTo>
                  <a:lnTo>
                    <a:pt x="2064628" y="700093"/>
                  </a:lnTo>
                  <a:lnTo>
                    <a:pt x="2036213" y="666815"/>
                  </a:lnTo>
                  <a:lnTo>
                    <a:pt x="2005195" y="633462"/>
                  </a:lnTo>
                  <a:lnTo>
                    <a:pt x="1971651" y="600108"/>
                  </a:lnTo>
                  <a:lnTo>
                    <a:pt x="1935655" y="566828"/>
                  </a:lnTo>
                  <a:lnTo>
                    <a:pt x="1897284" y="533699"/>
                  </a:lnTo>
                  <a:lnTo>
                    <a:pt x="1856613" y="500795"/>
                  </a:lnTo>
                  <a:lnTo>
                    <a:pt x="1813718" y="468191"/>
                  </a:lnTo>
                  <a:lnTo>
                    <a:pt x="1768674" y="435963"/>
                  </a:lnTo>
                  <a:lnTo>
                    <a:pt x="1721558" y="404186"/>
                  </a:lnTo>
                  <a:lnTo>
                    <a:pt x="1672445" y="372936"/>
                  </a:lnTo>
                  <a:lnTo>
                    <a:pt x="1621410" y="342286"/>
                  </a:lnTo>
                  <a:lnTo>
                    <a:pt x="1568530" y="312314"/>
                  </a:lnTo>
                  <a:lnTo>
                    <a:pt x="1513879" y="283093"/>
                  </a:lnTo>
                  <a:lnTo>
                    <a:pt x="1457534" y="254699"/>
                  </a:lnTo>
                  <a:lnTo>
                    <a:pt x="1399571" y="227208"/>
                  </a:lnTo>
                  <a:lnTo>
                    <a:pt x="1340064" y="200694"/>
                  </a:lnTo>
                  <a:lnTo>
                    <a:pt x="1279090" y="175233"/>
                  </a:lnTo>
                  <a:lnTo>
                    <a:pt x="1217534" y="151212"/>
                  </a:lnTo>
                  <a:lnTo>
                    <a:pt x="1156304" y="128967"/>
                  </a:lnTo>
                  <a:lnTo>
                    <a:pt x="1095505" y="108497"/>
                  </a:lnTo>
                  <a:lnTo>
                    <a:pt x="1035244" y="89800"/>
                  </a:lnTo>
                  <a:lnTo>
                    <a:pt x="975629" y="72874"/>
                  </a:lnTo>
                  <a:lnTo>
                    <a:pt x="916765" y="57718"/>
                  </a:lnTo>
                  <a:lnTo>
                    <a:pt x="858759" y="44330"/>
                  </a:lnTo>
                  <a:lnTo>
                    <a:pt x="801719" y="32710"/>
                  </a:lnTo>
                  <a:lnTo>
                    <a:pt x="745750" y="22854"/>
                  </a:lnTo>
                  <a:lnTo>
                    <a:pt x="690960" y="14762"/>
                  </a:lnTo>
                  <a:lnTo>
                    <a:pt x="637454" y="8432"/>
                  </a:lnTo>
                  <a:lnTo>
                    <a:pt x="585340" y="3863"/>
                  </a:lnTo>
                  <a:lnTo>
                    <a:pt x="534725" y="1053"/>
                  </a:lnTo>
                  <a:lnTo>
                    <a:pt x="485715" y="0"/>
                  </a:lnTo>
                  <a:close/>
                </a:path>
              </a:pathLst>
            </a:custGeom>
            <a:solidFill>
              <a:srgbClr val="FFFF00">
                <a:alpha val="30195"/>
              </a:srgbClr>
            </a:solidFill>
          </p:spPr>
          <p:txBody>
            <a:bodyPr wrap="square" lIns="0" tIns="0" rIns="0" bIns="0" rtlCol="0"/>
            <a:lstStyle/>
            <a:p>
              <a:endParaRPr/>
            </a:p>
          </p:txBody>
        </p:sp>
      </p:grpSp>
      <p:grpSp>
        <p:nvGrpSpPr>
          <p:cNvPr id="9" name="object 9"/>
          <p:cNvGrpSpPr/>
          <p:nvPr/>
        </p:nvGrpSpPr>
        <p:grpSpPr>
          <a:xfrm>
            <a:off x="6858424" y="2209800"/>
            <a:ext cx="2743200" cy="2600960"/>
            <a:chOff x="6858424" y="2209800"/>
            <a:chExt cx="2743200" cy="2600960"/>
          </a:xfrm>
        </p:grpSpPr>
        <p:pic>
          <p:nvPicPr>
            <p:cNvPr id="10" name="object 10"/>
            <p:cNvPicPr/>
            <p:nvPr/>
          </p:nvPicPr>
          <p:blipFill>
            <a:blip r:embed="rId3" cstate="print"/>
            <a:stretch>
              <a:fillRect/>
            </a:stretch>
          </p:blipFill>
          <p:spPr>
            <a:xfrm>
              <a:off x="7137400" y="2209800"/>
              <a:ext cx="2463800" cy="2463800"/>
            </a:xfrm>
            <a:prstGeom prst="rect">
              <a:avLst/>
            </a:prstGeom>
          </p:spPr>
        </p:pic>
        <p:sp>
          <p:nvSpPr>
            <p:cNvPr id="11" name="object 11"/>
            <p:cNvSpPr/>
            <p:nvPr/>
          </p:nvSpPr>
          <p:spPr>
            <a:xfrm>
              <a:off x="6858424" y="3495245"/>
              <a:ext cx="2361565" cy="1315720"/>
            </a:xfrm>
            <a:custGeom>
              <a:avLst/>
              <a:gdLst/>
              <a:ahLst/>
              <a:cxnLst/>
              <a:rect l="l" t="t" r="r" b="b"/>
              <a:pathLst>
                <a:path w="2361565" h="1315720">
                  <a:moveTo>
                    <a:pt x="464025" y="0"/>
                  </a:moveTo>
                  <a:lnTo>
                    <a:pt x="418435" y="1201"/>
                  </a:lnTo>
                  <a:lnTo>
                    <a:pt x="374676" y="4007"/>
                  </a:lnTo>
                  <a:lnTo>
                    <a:pt x="332839" y="8419"/>
                  </a:lnTo>
                  <a:lnTo>
                    <a:pt x="293019" y="14438"/>
                  </a:lnTo>
                  <a:lnTo>
                    <a:pt x="255309" y="22063"/>
                  </a:lnTo>
                  <a:lnTo>
                    <a:pt x="186593" y="42137"/>
                  </a:lnTo>
                  <a:lnTo>
                    <a:pt x="127439" y="68649"/>
                  </a:lnTo>
                  <a:lnTo>
                    <a:pt x="78592" y="101603"/>
                  </a:lnTo>
                  <a:lnTo>
                    <a:pt x="40802" y="141007"/>
                  </a:lnTo>
                  <a:lnTo>
                    <a:pt x="14815" y="186865"/>
                  </a:lnTo>
                  <a:lnTo>
                    <a:pt x="1671" y="237900"/>
                  </a:lnTo>
                  <a:lnTo>
                    <a:pt x="0" y="264781"/>
                  </a:lnTo>
                  <a:lnTo>
                    <a:pt x="1504" y="292486"/>
                  </a:lnTo>
                  <a:lnTo>
                    <a:pt x="13770" y="350110"/>
                  </a:lnTo>
                  <a:lnTo>
                    <a:pt x="37929" y="410257"/>
                  </a:lnTo>
                  <a:lnTo>
                    <a:pt x="73438" y="472412"/>
                  </a:lnTo>
                  <a:lnTo>
                    <a:pt x="95280" y="504082"/>
                  </a:lnTo>
                  <a:lnTo>
                    <a:pt x="119756" y="536061"/>
                  </a:lnTo>
                  <a:lnTo>
                    <a:pt x="146799" y="568285"/>
                  </a:lnTo>
                  <a:lnTo>
                    <a:pt x="176340" y="600689"/>
                  </a:lnTo>
                  <a:lnTo>
                    <a:pt x="208313" y="633210"/>
                  </a:lnTo>
                  <a:lnTo>
                    <a:pt x="242650" y="665783"/>
                  </a:lnTo>
                  <a:lnTo>
                    <a:pt x="279282" y="698344"/>
                  </a:lnTo>
                  <a:lnTo>
                    <a:pt x="318142" y="730827"/>
                  </a:lnTo>
                  <a:lnTo>
                    <a:pt x="359162" y="763170"/>
                  </a:lnTo>
                  <a:lnTo>
                    <a:pt x="402275" y="795308"/>
                  </a:lnTo>
                  <a:lnTo>
                    <a:pt x="447413" y="827176"/>
                  </a:lnTo>
                  <a:lnTo>
                    <a:pt x="494508" y="858710"/>
                  </a:lnTo>
                  <a:lnTo>
                    <a:pt x="543492" y="889847"/>
                  </a:lnTo>
                  <a:lnTo>
                    <a:pt x="594298" y="920520"/>
                  </a:lnTo>
                  <a:lnTo>
                    <a:pt x="646858" y="950667"/>
                  </a:lnTo>
                  <a:lnTo>
                    <a:pt x="701103" y="980223"/>
                  </a:lnTo>
                  <a:lnTo>
                    <a:pt x="756968" y="1009124"/>
                  </a:lnTo>
                  <a:lnTo>
                    <a:pt x="814383" y="1037304"/>
                  </a:lnTo>
                  <a:lnTo>
                    <a:pt x="873281" y="1064701"/>
                  </a:lnTo>
                  <a:lnTo>
                    <a:pt x="933594" y="1091250"/>
                  </a:lnTo>
                  <a:lnTo>
                    <a:pt x="995255" y="1116886"/>
                  </a:lnTo>
                  <a:lnTo>
                    <a:pt x="1057418" y="1141260"/>
                  </a:lnTo>
                  <a:lnTo>
                    <a:pt x="1119246" y="1164042"/>
                  </a:lnTo>
                  <a:lnTo>
                    <a:pt x="1180645" y="1185229"/>
                  </a:lnTo>
                  <a:lnTo>
                    <a:pt x="1241522" y="1204823"/>
                  </a:lnTo>
                  <a:lnTo>
                    <a:pt x="1301784" y="1222821"/>
                  </a:lnTo>
                  <a:lnTo>
                    <a:pt x="1361337" y="1239223"/>
                  </a:lnTo>
                  <a:lnTo>
                    <a:pt x="1420087" y="1254029"/>
                  </a:lnTo>
                  <a:lnTo>
                    <a:pt x="1477942" y="1267237"/>
                  </a:lnTo>
                  <a:lnTo>
                    <a:pt x="1534808" y="1278847"/>
                  </a:lnTo>
                  <a:lnTo>
                    <a:pt x="1590591" y="1288859"/>
                  </a:lnTo>
                  <a:lnTo>
                    <a:pt x="1645198" y="1297270"/>
                  </a:lnTo>
                  <a:lnTo>
                    <a:pt x="1698535" y="1304081"/>
                  </a:lnTo>
                  <a:lnTo>
                    <a:pt x="1750510" y="1309292"/>
                  </a:lnTo>
                  <a:lnTo>
                    <a:pt x="1801029" y="1312900"/>
                  </a:lnTo>
                  <a:lnTo>
                    <a:pt x="1849998" y="1314906"/>
                  </a:lnTo>
                  <a:lnTo>
                    <a:pt x="1897324" y="1315308"/>
                  </a:lnTo>
                  <a:lnTo>
                    <a:pt x="1942914" y="1314107"/>
                  </a:lnTo>
                  <a:lnTo>
                    <a:pt x="1986674" y="1311300"/>
                  </a:lnTo>
                  <a:lnTo>
                    <a:pt x="2028511" y="1306888"/>
                  </a:lnTo>
                  <a:lnTo>
                    <a:pt x="2068331" y="1300870"/>
                  </a:lnTo>
                  <a:lnTo>
                    <a:pt x="2106040" y="1293245"/>
                  </a:lnTo>
                  <a:lnTo>
                    <a:pt x="2174756" y="1273170"/>
                  </a:lnTo>
                  <a:lnTo>
                    <a:pt x="2233911" y="1246659"/>
                  </a:lnTo>
                  <a:lnTo>
                    <a:pt x="2282757" y="1213704"/>
                  </a:lnTo>
                  <a:lnTo>
                    <a:pt x="2320548" y="1174301"/>
                  </a:lnTo>
                  <a:lnTo>
                    <a:pt x="2346535" y="1128443"/>
                  </a:lnTo>
                  <a:lnTo>
                    <a:pt x="2359678" y="1077408"/>
                  </a:lnTo>
                  <a:lnTo>
                    <a:pt x="2361350" y="1050527"/>
                  </a:lnTo>
                  <a:lnTo>
                    <a:pt x="2359846" y="1022821"/>
                  </a:lnTo>
                  <a:lnTo>
                    <a:pt x="2347579" y="965198"/>
                  </a:lnTo>
                  <a:lnTo>
                    <a:pt x="2323420" y="905051"/>
                  </a:lnTo>
                  <a:lnTo>
                    <a:pt x="2287911" y="842896"/>
                  </a:lnTo>
                  <a:lnTo>
                    <a:pt x="2266070" y="811226"/>
                  </a:lnTo>
                  <a:lnTo>
                    <a:pt x="2241594" y="779247"/>
                  </a:lnTo>
                  <a:lnTo>
                    <a:pt x="2214551" y="747023"/>
                  </a:lnTo>
                  <a:lnTo>
                    <a:pt x="2185009" y="714618"/>
                  </a:lnTo>
                  <a:lnTo>
                    <a:pt x="2153036" y="682098"/>
                  </a:lnTo>
                  <a:lnTo>
                    <a:pt x="2118700" y="649525"/>
                  </a:lnTo>
                  <a:lnTo>
                    <a:pt x="2082068" y="616964"/>
                  </a:lnTo>
                  <a:lnTo>
                    <a:pt x="2043208" y="584480"/>
                  </a:lnTo>
                  <a:lnTo>
                    <a:pt x="2002187" y="552137"/>
                  </a:lnTo>
                  <a:lnTo>
                    <a:pt x="1959074" y="520000"/>
                  </a:lnTo>
                  <a:lnTo>
                    <a:pt x="1913937" y="488132"/>
                  </a:lnTo>
                  <a:lnTo>
                    <a:pt x="1866842" y="456597"/>
                  </a:lnTo>
                  <a:lnTo>
                    <a:pt x="1817858" y="425461"/>
                  </a:lnTo>
                  <a:lnTo>
                    <a:pt x="1767052" y="394788"/>
                  </a:lnTo>
                  <a:lnTo>
                    <a:pt x="1714492" y="364641"/>
                  </a:lnTo>
                  <a:lnTo>
                    <a:pt x="1660246" y="335085"/>
                  </a:lnTo>
                  <a:lnTo>
                    <a:pt x="1604382" y="306184"/>
                  </a:lnTo>
                  <a:lnTo>
                    <a:pt x="1546967" y="278003"/>
                  </a:lnTo>
                  <a:lnTo>
                    <a:pt x="1488069" y="250607"/>
                  </a:lnTo>
                  <a:lnTo>
                    <a:pt x="1427756" y="224058"/>
                  </a:lnTo>
                  <a:lnTo>
                    <a:pt x="1366095" y="198422"/>
                  </a:lnTo>
                  <a:lnTo>
                    <a:pt x="1303932" y="174048"/>
                  </a:lnTo>
                  <a:lnTo>
                    <a:pt x="1242104" y="151266"/>
                  </a:lnTo>
                  <a:lnTo>
                    <a:pt x="1180705" y="130078"/>
                  </a:lnTo>
                  <a:lnTo>
                    <a:pt x="1119827" y="110485"/>
                  </a:lnTo>
                  <a:lnTo>
                    <a:pt x="1059566" y="92487"/>
                  </a:lnTo>
                  <a:lnTo>
                    <a:pt x="1000013" y="76085"/>
                  </a:lnTo>
                  <a:lnTo>
                    <a:pt x="941262" y="61279"/>
                  </a:lnTo>
                  <a:lnTo>
                    <a:pt x="883408" y="48071"/>
                  </a:lnTo>
                  <a:lnTo>
                    <a:pt x="826542" y="36461"/>
                  </a:lnTo>
                  <a:lnTo>
                    <a:pt x="770759" y="26449"/>
                  </a:lnTo>
                  <a:lnTo>
                    <a:pt x="716152" y="18038"/>
                  </a:lnTo>
                  <a:lnTo>
                    <a:pt x="662814" y="11226"/>
                  </a:lnTo>
                  <a:lnTo>
                    <a:pt x="610839" y="6016"/>
                  </a:lnTo>
                  <a:lnTo>
                    <a:pt x="560320" y="2408"/>
                  </a:lnTo>
                  <a:lnTo>
                    <a:pt x="511351" y="402"/>
                  </a:lnTo>
                  <a:lnTo>
                    <a:pt x="464025" y="0"/>
                  </a:lnTo>
                  <a:close/>
                </a:path>
              </a:pathLst>
            </a:custGeom>
            <a:solidFill>
              <a:srgbClr val="00FF00">
                <a:alpha val="30195"/>
              </a:srgbClr>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0560" rIns="0" bIns="0" rtlCol="0">
            <a:spAutoFit/>
          </a:bodyPr>
          <a:lstStyle/>
          <a:p>
            <a:pPr marL="581660">
              <a:lnSpc>
                <a:spcPct val="100000"/>
              </a:lnSpc>
              <a:spcBef>
                <a:spcPts val="105"/>
              </a:spcBef>
            </a:pPr>
            <a:r>
              <a:rPr spc="140" dirty="0">
                <a:solidFill>
                  <a:srgbClr val="930F6D"/>
                </a:solidFill>
              </a:rPr>
              <a:t>Example</a:t>
            </a:r>
            <a:r>
              <a:rPr spc="-135" dirty="0">
                <a:solidFill>
                  <a:srgbClr val="930F6D"/>
                </a:solidFill>
              </a:rPr>
              <a:t> </a:t>
            </a:r>
            <a:r>
              <a:rPr spc="95" dirty="0">
                <a:solidFill>
                  <a:srgbClr val="930F6D"/>
                </a:solidFill>
              </a:rPr>
              <a:t>1</a:t>
            </a:r>
          </a:p>
        </p:txBody>
      </p:sp>
      <p:sp>
        <p:nvSpPr>
          <p:cNvPr id="3" name="object 3"/>
          <p:cNvSpPr txBox="1"/>
          <p:nvPr/>
        </p:nvSpPr>
        <p:spPr>
          <a:xfrm>
            <a:off x="916939" y="1793493"/>
            <a:ext cx="10194925" cy="2155825"/>
          </a:xfrm>
          <a:prstGeom prst="rect">
            <a:avLst/>
          </a:prstGeom>
        </p:spPr>
        <p:txBody>
          <a:bodyPr vert="horz" wrap="square" lIns="0" tIns="12065" rIns="0" bIns="0" rtlCol="0">
            <a:spAutoFit/>
          </a:bodyPr>
          <a:lstStyle/>
          <a:p>
            <a:pPr marL="12700">
              <a:lnSpc>
                <a:spcPct val="100000"/>
              </a:lnSpc>
              <a:spcBef>
                <a:spcPts val="95"/>
              </a:spcBef>
            </a:pPr>
            <a:r>
              <a:rPr sz="2800" dirty="0">
                <a:latin typeface="Calibri"/>
                <a:cs typeface="Calibri"/>
              </a:rPr>
              <a:t>The</a:t>
            </a:r>
            <a:r>
              <a:rPr sz="2800" spc="-80" dirty="0">
                <a:latin typeface="Calibri"/>
                <a:cs typeface="Calibri"/>
              </a:rPr>
              <a:t> </a:t>
            </a:r>
            <a:r>
              <a:rPr sz="2800" spc="-10" dirty="0">
                <a:latin typeface="Calibri"/>
                <a:cs typeface="Calibri"/>
              </a:rPr>
              <a:t>systolic</a:t>
            </a:r>
            <a:r>
              <a:rPr sz="2800" spc="-50" dirty="0">
                <a:latin typeface="Calibri"/>
                <a:cs typeface="Calibri"/>
              </a:rPr>
              <a:t> </a:t>
            </a:r>
            <a:r>
              <a:rPr sz="2800" dirty="0">
                <a:latin typeface="Calibri"/>
                <a:cs typeface="Calibri"/>
              </a:rPr>
              <a:t>blood</a:t>
            </a:r>
            <a:r>
              <a:rPr sz="2800" spc="-60" dirty="0">
                <a:latin typeface="Calibri"/>
                <a:cs typeface="Calibri"/>
              </a:rPr>
              <a:t> </a:t>
            </a:r>
            <a:r>
              <a:rPr sz="2800" dirty="0">
                <a:latin typeface="Calibri"/>
                <a:cs typeface="Calibri"/>
              </a:rPr>
              <a:t>pressure</a:t>
            </a:r>
            <a:r>
              <a:rPr sz="2800" spc="-50" dirty="0">
                <a:latin typeface="Calibri"/>
                <a:cs typeface="Calibri"/>
              </a:rPr>
              <a:t> </a:t>
            </a:r>
            <a:r>
              <a:rPr sz="2800" dirty="0">
                <a:latin typeface="Calibri"/>
                <a:cs typeface="Calibri"/>
              </a:rPr>
              <a:t>of</a:t>
            </a:r>
            <a:r>
              <a:rPr sz="2800" spc="-80" dirty="0">
                <a:latin typeface="Calibri"/>
                <a:cs typeface="Calibri"/>
              </a:rPr>
              <a:t> </a:t>
            </a:r>
            <a:r>
              <a:rPr sz="2800" dirty="0">
                <a:latin typeface="Calibri"/>
                <a:cs typeface="Calibri"/>
              </a:rPr>
              <a:t>seven</a:t>
            </a:r>
            <a:r>
              <a:rPr sz="2800" spc="-80" dirty="0">
                <a:latin typeface="Calibri"/>
                <a:cs typeface="Calibri"/>
              </a:rPr>
              <a:t> </a:t>
            </a:r>
            <a:r>
              <a:rPr sz="2800" dirty="0">
                <a:latin typeface="Calibri"/>
                <a:cs typeface="Calibri"/>
              </a:rPr>
              <a:t>middle</a:t>
            </a:r>
            <a:r>
              <a:rPr sz="2800" spc="-50" dirty="0">
                <a:latin typeface="Calibri"/>
                <a:cs typeface="Calibri"/>
              </a:rPr>
              <a:t> </a:t>
            </a:r>
            <a:r>
              <a:rPr sz="2800" dirty="0">
                <a:latin typeface="Calibri"/>
                <a:cs typeface="Calibri"/>
              </a:rPr>
              <a:t>aged</a:t>
            </a:r>
            <a:r>
              <a:rPr sz="2800" spc="-90" dirty="0">
                <a:latin typeface="Calibri"/>
                <a:cs typeface="Calibri"/>
              </a:rPr>
              <a:t> </a:t>
            </a:r>
            <a:r>
              <a:rPr sz="2800" dirty="0">
                <a:latin typeface="Calibri"/>
                <a:cs typeface="Calibri"/>
              </a:rPr>
              <a:t>men</a:t>
            </a:r>
            <a:r>
              <a:rPr sz="2800" spc="-70" dirty="0">
                <a:latin typeface="Calibri"/>
                <a:cs typeface="Calibri"/>
              </a:rPr>
              <a:t> </a:t>
            </a:r>
            <a:r>
              <a:rPr sz="2800" dirty="0">
                <a:latin typeface="Calibri"/>
                <a:cs typeface="Calibri"/>
              </a:rPr>
              <a:t>were</a:t>
            </a:r>
            <a:r>
              <a:rPr sz="2800" spc="-80" dirty="0">
                <a:latin typeface="Calibri"/>
                <a:cs typeface="Calibri"/>
              </a:rPr>
              <a:t> </a:t>
            </a:r>
            <a:r>
              <a:rPr sz="2800" dirty="0">
                <a:latin typeface="Calibri"/>
                <a:cs typeface="Calibri"/>
              </a:rPr>
              <a:t>as</a:t>
            </a:r>
            <a:r>
              <a:rPr sz="2800" spc="-75" dirty="0">
                <a:latin typeface="Calibri"/>
                <a:cs typeface="Calibri"/>
              </a:rPr>
              <a:t> </a:t>
            </a:r>
            <a:r>
              <a:rPr sz="2800" spc="-10" dirty="0">
                <a:latin typeface="Calibri"/>
                <a:cs typeface="Calibri"/>
              </a:rPr>
              <a:t>follows:</a:t>
            </a:r>
            <a:endParaRPr sz="2800">
              <a:latin typeface="Calibri"/>
              <a:cs typeface="Calibri"/>
            </a:endParaRPr>
          </a:p>
          <a:p>
            <a:pPr marL="12700">
              <a:lnSpc>
                <a:spcPct val="100000"/>
              </a:lnSpc>
              <a:spcBef>
                <a:spcPts val="2005"/>
              </a:spcBef>
            </a:pPr>
            <a:r>
              <a:rPr sz="2800" dirty="0">
                <a:latin typeface="Calibri"/>
                <a:cs typeface="Calibri"/>
              </a:rPr>
              <a:t>151,</a:t>
            </a:r>
            <a:r>
              <a:rPr sz="2800" spc="-25" dirty="0">
                <a:latin typeface="Calibri"/>
                <a:cs typeface="Calibri"/>
              </a:rPr>
              <a:t> </a:t>
            </a:r>
            <a:r>
              <a:rPr sz="2800" dirty="0">
                <a:latin typeface="Calibri"/>
                <a:cs typeface="Calibri"/>
              </a:rPr>
              <a:t>124,</a:t>
            </a:r>
            <a:r>
              <a:rPr sz="2800" spc="-40" dirty="0">
                <a:latin typeface="Calibri"/>
                <a:cs typeface="Calibri"/>
              </a:rPr>
              <a:t> </a:t>
            </a:r>
            <a:r>
              <a:rPr sz="2800" dirty="0">
                <a:latin typeface="Calibri"/>
                <a:cs typeface="Calibri"/>
              </a:rPr>
              <a:t>132,</a:t>
            </a:r>
            <a:r>
              <a:rPr sz="2800" spc="-25" dirty="0">
                <a:latin typeface="Calibri"/>
                <a:cs typeface="Calibri"/>
              </a:rPr>
              <a:t> </a:t>
            </a:r>
            <a:r>
              <a:rPr sz="2800" dirty="0">
                <a:latin typeface="Calibri"/>
                <a:cs typeface="Calibri"/>
              </a:rPr>
              <a:t>170,</a:t>
            </a:r>
            <a:r>
              <a:rPr sz="2800" spc="-25" dirty="0">
                <a:latin typeface="Calibri"/>
                <a:cs typeface="Calibri"/>
              </a:rPr>
              <a:t> </a:t>
            </a:r>
            <a:r>
              <a:rPr sz="2800" dirty="0">
                <a:latin typeface="Calibri"/>
                <a:cs typeface="Calibri"/>
              </a:rPr>
              <a:t>146,</a:t>
            </a:r>
            <a:r>
              <a:rPr sz="2800" spc="-25" dirty="0">
                <a:latin typeface="Calibri"/>
                <a:cs typeface="Calibri"/>
              </a:rPr>
              <a:t> </a:t>
            </a:r>
            <a:r>
              <a:rPr sz="2800" dirty="0">
                <a:latin typeface="Calibri"/>
                <a:cs typeface="Calibri"/>
              </a:rPr>
              <a:t>124</a:t>
            </a:r>
            <a:r>
              <a:rPr sz="2800" spc="-35" dirty="0">
                <a:latin typeface="Calibri"/>
                <a:cs typeface="Calibri"/>
              </a:rPr>
              <a:t> </a:t>
            </a:r>
            <a:r>
              <a:rPr sz="2800" dirty="0">
                <a:latin typeface="Calibri"/>
                <a:cs typeface="Calibri"/>
              </a:rPr>
              <a:t>and</a:t>
            </a:r>
            <a:r>
              <a:rPr sz="2800" spc="-45" dirty="0">
                <a:latin typeface="Calibri"/>
                <a:cs typeface="Calibri"/>
              </a:rPr>
              <a:t> </a:t>
            </a:r>
            <a:r>
              <a:rPr sz="2800" spc="-20" dirty="0">
                <a:latin typeface="Calibri"/>
                <a:cs typeface="Calibri"/>
              </a:rPr>
              <a:t>113.</a:t>
            </a:r>
            <a:endParaRPr sz="2800">
              <a:latin typeface="Calibri"/>
              <a:cs typeface="Calibri"/>
            </a:endParaRPr>
          </a:p>
          <a:p>
            <a:pPr>
              <a:lnSpc>
                <a:spcPct val="100000"/>
              </a:lnSpc>
              <a:spcBef>
                <a:spcPts val="1275"/>
              </a:spcBef>
            </a:pPr>
            <a:endParaRPr sz="2800">
              <a:latin typeface="Calibri"/>
              <a:cs typeface="Calibri"/>
            </a:endParaRPr>
          </a:p>
          <a:p>
            <a:pPr marL="12700">
              <a:lnSpc>
                <a:spcPct val="100000"/>
              </a:lnSpc>
            </a:pPr>
            <a:r>
              <a:rPr sz="2800" dirty="0">
                <a:latin typeface="Calibri"/>
                <a:cs typeface="Calibri"/>
              </a:rPr>
              <a:t>The</a:t>
            </a:r>
            <a:r>
              <a:rPr sz="2800" spc="-30" dirty="0">
                <a:latin typeface="Calibri"/>
                <a:cs typeface="Calibri"/>
              </a:rPr>
              <a:t> </a:t>
            </a:r>
            <a:r>
              <a:rPr sz="2800" dirty="0">
                <a:latin typeface="Calibri"/>
                <a:cs typeface="Calibri"/>
              </a:rPr>
              <a:t>mean</a:t>
            </a:r>
            <a:r>
              <a:rPr sz="2800" spc="-20" dirty="0">
                <a:latin typeface="Calibri"/>
                <a:cs typeface="Calibri"/>
              </a:rPr>
              <a:t> </a:t>
            </a:r>
            <a:r>
              <a:rPr sz="2800" spc="-25" dirty="0">
                <a:latin typeface="Calibri"/>
                <a:cs typeface="Calibri"/>
              </a:rPr>
              <a:t>is</a:t>
            </a:r>
            <a:endParaRPr sz="2800">
              <a:latin typeface="Calibri"/>
              <a:cs typeface="Calibri"/>
            </a:endParaRPr>
          </a:p>
        </p:txBody>
      </p:sp>
      <p:sp>
        <p:nvSpPr>
          <p:cNvPr id="4" name="object 4"/>
          <p:cNvSpPr/>
          <p:nvPr/>
        </p:nvSpPr>
        <p:spPr>
          <a:xfrm>
            <a:off x="4461017" y="5548625"/>
            <a:ext cx="144780" cy="0"/>
          </a:xfrm>
          <a:custGeom>
            <a:avLst/>
            <a:gdLst/>
            <a:ahLst/>
            <a:cxnLst/>
            <a:rect l="l" t="t" r="r" b="b"/>
            <a:pathLst>
              <a:path w="144779">
                <a:moveTo>
                  <a:pt x="0" y="0"/>
                </a:moveTo>
                <a:lnTo>
                  <a:pt x="144348" y="0"/>
                </a:lnTo>
              </a:path>
            </a:pathLst>
          </a:custGeom>
          <a:ln w="14433">
            <a:solidFill>
              <a:srgbClr val="000000"/>
            </a:solidFill>
          </a:ln>
        </p:spPr>
        <p:txBody>
          <a:bodyPr wrap="square" lIns="0" tIns="0" rIns="0" bIns="0" rtlCol="0"/>
          <a:lstStyle/>
          <a:p>
            <a:endParaRPr/>
          </a:p>
        </p:txBody>
      </p:sp>
      <p:sp>
        <p:nvSpPr>
          <p:cNvPr id="5" name="object 5"/>
          <p:cNvSpPr txBox="1"/>
          <p:nvPr/>
        </p:nvSpPr>
        <p:spPr>
          <a:xfrm>
            <a:off x="4411557" y="5013162"/>
            <a:ext cx="5771515" cy="1536700"/>
          </a:xfrm>
          <a:prstGeom prst="rect">
            <a:avLst/>
          </a:prstGeom>
        </p:spPr>
        <p:txBody>
          <a:bodyPr vert="horz" wrap="square" lIns="0" tIns="81280" rIns="0" bIns="0" rtlCol="0">
            <a:spAutoFit/>
          </a:bodyPr>
          <a:lstStyle/>
          <a:p>
            <a:pPr marL="38100">
              <a:lnSpc>
                <a:spcPct val="100000"/>
              </a:lnSpc>
              <a:spcBef>
                <a:spcPts val="640"/>
              </a:spcBef>
            </a:pPr>
            <a:r>
              <a:rPr sz="4050" i="1" baseline="-34979" dirty="0">
                <a:latin typeface="Times New Roman"/>
                <a:cs typeface="Times New Roman"/>
              </a:rPr>
              <a:t>x</a:t>
            </a:r>
            <a:r>
              <a:rPr sz="4050" i="1" spc="-15" baseline="-34979" dirty="0">
                <a:latin typeface="Times New Roman"/>
                <a:cs typeface="Times New Roman"/>
              </a:rPr>
              <a:t> </a:t>
            </a:r>
            <a:r>
              <a:rPr sz="4050" baseline="-34979" dirty="0">
                <a:latin typeface="Symbol"/>
                <a:cs typeface="Symbol"/>
              </a:rPr>
              <a:t></a:t>
            </a:r>
            <a:r>
              <a:rPr sz="4050" spc="30" baseline="-34979" dirty="0">
                <a:latin typeface="Times New Roman"/>
                <a:cs typeface="Times New Roman"/>
              </a:rPr>
              <a:t> </a:t>
            </a:r>
            <a:r>
              <a:rPr sz="3550" u="sng" spc="-265" dirty="0">
                <a:uFill>
                  <a:solidFill>
                    <a:srgbClr val="000000"/>
                  </a:solidFill>
                </a:uFill>
                <a:latin typeface="Symbol"/>
                <a:cs typeface="Symbol"/>
              </a:rPr>
              <a:t></a:t>
            </a:r>
            <a:r>
              <a:rPr sz="2700" u="sng" spc="-265" dirty="0">
                <a:uFill>
                  <a:solidFill>
                    <a:srgbClr val="000000"/>
                  </a:solidFill>
                </a:uFill>
                <a:latin typeface="Times New Roman"/>
                <a:cs typeface="Times New Roman"/>
              </a:rPr>
              <a:t>151</a:t>
            </a:r>
            <a:r>
              <a:rPr sz="2700" u="sng" spc="-250" dirty="0">
                <a:uFill>
                  <a:solidFill>
                    <a:srgbClr val="000000"/>
                  </a:solidFill>
                </a:uFill>
                <a:latin typeface="Times New Roman"/>
                <a:cs typeface="Times New Roman"/>
              </a:rPr>
              <a:t> </a:t>
            </a:r>
            <a:r>
              <a:rPr sz="2700" u="sng" spc="-50" dirty="0">
                <a:uFill>
                  <a:solidFill>
                    <a:srgbClr val="000000"/>
                  </a:solidFill>
                </a:uFill>
                <a:latin typeface="Symbol"/>
                <a:cs typeface="Symbol"/>
              </a:rPr>
              <a:t></a:t>
            </a:r>
            <a:r>
              <a:rPr sz="2700" u="sng" spc="-50" dirty="0">
                <a:uFill>
                  <a:solidFill>
                    <a:srgbClr val="000000"/>
                  </a:solidFill>
                </a:uFill>
                <a:latin typeface="Times New Roman"/>
                <a:cs typeface="Times New Roman"/>
              </a:rPr>
              <a:t>124</a:t>
            </a:r>
            <a:r>
              <a:rPr sz="2700" u="sng" spc="-90" dirty="0">
                <a:uFill>
                  <a:solidFill>
                    <a:srgbClr val="000000"/>
                  </a:solidFill>
                </a:uFill>
                <a:latin typeface="Times New Roman"/>
                <a:cs typeface="Times New Roman"/>
              </a:rPr>
              <a:t> </a:t>
            </a:r>
            <a:r>
              <a:rPr sz="2700" u="sng" spc="-50" dirty="0">
                <a:uFill>
                  <a:solidFill>
                    <a:srgbClr val="000000"/>
                  </a:solidFill>
                </a:uFill>
                <a:latin typeface="Symbol"/>
                <a:cs typeface="Symbol"/>
              </a:rPr>
              <a:t></a:t>
            </a:r>
            <a:r>
              <a:rPr sz="2700" u="sng" spc="-50" dirty="0">
                <a:uFill>
                  <a:solidFill>
                    <a:srgbClr val="000000"/>
                  </a:solidFill>
                </a:uFill>
                <a:latin typeface="Times New Roman"/>
                <a:cs typeface="Times New Roman"/>
              </a:rPr>
              <a:t>132</a:t>
            </a:r>
            <a:r>
              <a:rPr sz="2700" u="sng" spc="-90" dirty="0">
                <a:uFill>
                  <a:solidFill>
                    <a:srgbClr val="000000"/>
                  </a:solidFill>
                </a:uFill>
                <a:latin typeface="Times New Roman"/>
                <a:cs typeface="Times New Roman"/>
              </a:rPr>
              <a:t> </a:t>
            </a:r>
            <a:r>
              <a:rPr sz="2700" u="sng" spc="-50" dirty="0">
                <a:uFill>
                  <a:solidFill>
                    <a:srgbClr val="000000"/>
                  </a:solidFill>
                </a:uFill>
                <a:latin typeface="Symbol"/>
                <a:cs typeface="Symbol"/>
              </a:rPr>
              <a:t></a:t>
            </a:r>
            <a:r>
              <a:rPr sz="2700" u="sng" spc="-50" dirty="0">
                <a:uFill>
                  <a:solidFill>
                    <a:srgbClr val="000000"/>
                  </a:solidFill>
                </a:uFill>
                <a:latin typeface="Times New Roman"/>
                <a:cs typeface="Times New Roman"/>
              </a:rPr>
              <a:t>170</a:t>
            </a:r>
            <a:r>
              <a:rPr sz="2700" u="sng" spc="-90" dirty="0">
                <a:uFill>
                  <a:solidFill>
                    <a:srgbClr val="000000"/>
                  </a:solidFill>
                </a:uFill>
                <a:latin typeface="Times New Roman"/>
                <a:cs typeface="Times New Roman"/>
              </a:rPr>
              <a:t> </a:t>
            </a:r>
            <a:r>
              <a:rPr sz="2700" u="sng" spc="-50" dirty="0">
                <a:uFill>
                  <a:solidFill>
                    <a:srgbClr val="000000"/>
                  </a:solidFill>
                </a:uFill>
                <a:latin typeface="Symbol"/>
                <a:cs typeface="Symbol"/>
              </a:rPr>
              <a:t></a:t>
            </a:r>
            <a:r>
              <a:rPr sz="2700" u="sng" spc="-50" dirty="0">
                <a:uFill>
                  <a:solidFill>
                    <a:srgbClr val="000000"/>
                  </a:solidFill>
                </a:uFill>
                <a:latin typeface="Times New Roman"/>
                <a:cs typeface="Times New Roman"/>
              </a:rPr>
              <a:t>146</a:t>
            </a:r>
            <a:r>
              <a:rPr sz="2700" u="sng" spc="-90" dirty="0">
                <a:uFill>
                  <a:solidFill>
                    <a:srgbClr val="000000"/>
                  </a:solidFill>
                </a:uFill>
                <a:latin typeface="Times New Roman"/>
                <a:cs typeface="Times New Roman"/>
              </a:rPr>
              <a:t> </a:t>
            </a:r>
            <a:r>
              <a:rPr sz="2700" u="sng" spc="-55" dirty="0">
                <a:uFill>
                  <a:solidFill>
                    <a:srgbClr val="000000"/>
                  </a:solidFill>
                </a:uFill>
                <a:latin typeface="Symbol"/>
                <a:cs typeface="Symbol"/>
              </a:rPr>
              <a:t></a:t>
            </a:r>
            <a:r>
              <a:rPr sz="2700" u="sng" spc="-55" dirty="0">
                <a:uFill>
                  <a:solidFill>
                    <a:srgbClr val="000000"/>
                  </a:solidFill>
                </a:uFill>
                <a:latin typeface="Times New Roman"/>
                <a:cs typeface="Times New Roman"/>
              </a:rPr>
              <a:t>124</a:t>
            </a:r>
            <a:r>
              <a:rPr sz="2700" u="sng" spc="-90" dirty="0">
                <a:uFill>
                  <a:solidFill>
                    <a:srgbClr val="000000"/>
                  </a:solidFill>
                </a:uFill>
                <a:latin typeface="Times New Roman"/>
                <a:cs typeface="Times New Roman"/>
              </a:rPr>
              <a:t> </a:t>
            </a:r>
            <a:r>
              <a:rPr sz="2700" u="sng" spc="-10" dirty="0">
                <a:uFill>
                  <a:solidFill>
                    <a:srgbClr val="000000"/>
                  </a:solidFill>
                </a:uFill>
                <a:latin typeface="Symbol"/>
                <a:cs typeface="Symbol"/>
              </a:rPr>
              <a:t></a:t>
            </a:r>
            <a:r>
              <a:rPr sz="2700" u="sng" spc="-10" dirty="0">
                <a:uFill>
                  <a:solidFill>
                    <a:srgbClr val="000000"/>
                  </a:solidFill>
                </a:uFill>
                <a:latin typeface="Times New Roman"/>
                <a:cs typeface="Times New Roman"/>
              </a:rPr>
              <a:t>113</a:t>
            </a:r>
            <a:r>
              <a:rPr sz="3550" u="sng" spc="-10" dirty="0">
                <a:uFill>
                  <a:solidFill>
                    <a:srgbClr val="000000"/>
                  </a:solidFill>
                </a:uFill>
                <a:latin typeface="Symbol"/>
                <a:cs typeface="Symbol"/>
              </a:rPr>
              <a:t></a:t>
            </a:r>
            <a:endParaRPr sz="3550">
              <a:latin typeface="Symbol"/>
              <a:cs typeface="Symbol"/>
            </a:endParaRPr>
          </a:p>
          <a:p>
            <a:pPr marL="496570" algn="ctr">
              <a:lnSpc>
                <a:spcPct val="100000"/>
              </a:lnSpc>
              <a:spcBef>
                <a:spcPts val="395"/>
              </a:spcBef>
            </a:pPr>
            <a:r>
              <a:rPr sz="2700" spc="-50" dirty="0">
                <a:latin typeface="Times New Roman"/>
                <a:cs typeface="Times New Roman"/>
              </a:rPr>
              <a:t>7</a:t>
            </a:r>
            <a:endParaRPr sz="2700">
              <a:latin typeface="Times New Roman"/>
              <a:cs typeface="Times New Roman"/>
            </a:endParaRPr>
          </a:p>
          <a:p>
            <a:pPr marR="4098925" algn="ctr">
              <a:lnSpc>
                <a:spcPct val="100000"/>
              </a:lnSpc>
              <a:spcBef>
                <a:spcPts val="220"/>
              </a:spcBef>
            </a:pPr>
            <a:r>
              <a:rPr sz="2700" spc="-65" dirty="0">
                <a:latin typeface="Symbol"/>
                <a:cs typeface="Symbol"/>
              </a:rPr>
              <a:t></a:t>
            </a:r>
            <a:r>
              <a:rPr sz="2700" spc="-365" dirty="0">
                <a:latin typeface="Times New Roman"/>
                <a:cs typeface="Times New Roman"/>
              </a:rPr>
              <a:t> </a:t>
            </a:r>
            <a:r>
              <a:rPr sz="2700" spc="-10" dirty="0">
                <a:latin typeface="Times New Roman"/>
                <a:cs typeface="Times New Roman"/>
              </a:rPr>
              <a:t>137.14</a:t>
            </a:r>
            <a:endParaRPr sz="2700">
              <a:latin typeface="Times New Roman"/>
              <a:cs typeface="Times New Roman"/>
            </a:endParaRPr>
          </a:p>
        </p:txBody>
      </p:sp>
      <p:pic>
        <p:nvPicPr>
          <p:cNvPr id="6" name="object 6"/>
          <p:cNvPicPr/>
          <p:nvPr/>
        </p:nvPicPr>
        <p:blipFill>
          <a:blip r:embed="rId2" cstate="print"/>
          <a:stretch>
            <a:fillRect/>
          </a:stretch>
        </p:blipFill>
        <p:spPr>
          <a:xfrm>
            <a:off x="4396866" y="3581400"/>
            <a:ext cx="2679700" cy="7747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1854</TotalTime>
  <Words>2367</Words>
  <Application>Microsoft Office PowerPoint</Application>
  <PresentationFormat>Custom</PresentationFormat>
  <Paragraphs>288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Measures of Central Tendency (Location)</vt:lpstr>
      <vt:lpstr>       Concept of Central Tendency</vt:lpstr>
      <vt:lpstr> Requirements of good measures of central tendency</vt:lpstr>
      <vt:lpstr>       Measures of Central Tendency </vt:lpstr>
      <vt:lpstr>Why Measures of central tendency?</vt:lpstr>
      <vt:lpstr>The Arithmetic Mean</vt:lpstr>
      <vt:lpstr>Arithmetic Mean…</vt:lpstr>
      <vt:lpstr>Example 1</vt:lpstr>
      <vt:lpstr>MCT: Mean for Grouped Data</vt:lpstr>
      <vt:lpstr>Example 2: Miles Run</vt:lpstr>
      <vt:lpstr>Example 2: Miles Run</vt:lpstr>
      <vt:lpstr>PowerPoint Presentation</vt:lpstr>
      <vt:lpstr>Example: Grade Point Average</vt:lpstr>
      <vt:lpstr> The Median</vt:lpstr>
      <vt:lpstr>Median Formula for Ungrouped Data</vt:lpstr>
      <vt:lpstr>   Median Formula for Grouped Data</vt:lpstr>
      <vt:lpstr> The Mode (Mo )</vt:lpstr>
      <vt:lpstr>Computation of Mode in case of Ungrouped Data/ Individual series</vt:lpstr>
      <vt:lpstr>       Computation of mode in case of discrete series</vt:lpstr>
      <vt:lpstr>PowerPoint Presentation</vt:lpstr>
      <vt:lpstr>PowerPoint Presentation</vt:lpstr>
      <vt:lpstr>PowerPoint Presentation</vt:lpstr>
      <vt:lpstr>Computation of Mode in case of Continuous series</vt:lpstr>
      <vt:lpstr>PowerPoint Presentation</vt:lpstr>
      <vt:lpstr>PowerPoint Presentation</vt:lpstr>
      <vt:lpstr>PowerPoint Presentation</vt:lpstr>
      <vt:lpstr>           GEOMETRIC MEAN</vt:lpstr>
      <vt:lpstr>PowerPoint Presentation</vt:lpstr>
      <vt:lpstr>       Calculate the Geometric Mean for the Individual Series</vt:lpstr>
      <vt:lpstr>Calculate the Geometric Mean for the Discrete Series:</vt:lpstr>
      <vt:lpstr>Compute the Geometric Mean for the following Continuous Series: </vt:lpstr>
      <vt:lpstr>         HARMONIC MEAN (HM)</vt:lpstr>
      <vt:lpstr>HARMONIC MEAN IN  INDIVIDUAL  SERIES:</vt:lpstr>
      <vt:lpstr>     HARMONIC MEAN IN  DISCRETE  SERIES:</vt:lpstr>
      <vt:lpstr>  HARMONIC MEAN IN  CONTINUOUS SERIES:</vt:lpstr>
      <vt:lpstr>Which central tendency to use?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User;DR.V.S.PARMAR</dc:creator>
  <cp:lastModifiedBy>user</cp:lastModifiedBy>
  <cp:revision>52</cp:revision>
  <dcterms:created xsi:type="dcterms:W3CDTF">2025-09-02T17:05:29Z</dcterms:created>
  <dcterms:modified xsi:type="dcterms:W3CDTF">2025-09-09T19:09:57Z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2024-10-24T00:00:00Z</vt:filetime>
  </property>
  <property fmtid="{D5CDD505-2E9C-101B-9397-08002B2CF9AE}" pid="3" name="Creator">
    <vt:lpwstr>Microsoft® PowerPoint® for Microsoft 365</vt:lpwstr>
  </property>
  <property fmtid="{D5CDD505-2E9C-101B-9397-08002B2CF9AE}" pid="4" name="LastSaved">
    <vt:filetime>2025-09-02T00:00:00Z</vt:filetime>
  </property>
  <property fmtid="{D5CDD505-2E9C-101B-9397-08002B2CF9AE}" pid="5" name="Producer">
    <vt:lpwstr>Microsoft® PowerPoint® for Microsoft 365</vt:lpwstr>
  </property>
</Properties>
</file>