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82" r:id="rId15"/>
    <p:sldId id="269" r:id="rId16"/>
    <p:sldId id="283" r:id="rId17"/>
    <p:sldId id="270" r:id="rId18"/>
    <p:sldId id="287" r:id="rId19"/>
    <p:sldId id="286" r:id="rId20"/>
    <p:sldId id="284" r:id="rId21"/>
    <p:sldId id="271" r:id="rId22"/>
    <p:sldId id="288" r:id="rId23"/>
    <p:sldId id="272" r:id="rId24"/>
    <p:sldId id="289" r:id="rId25"/>
    <p:sldId id="281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>
        <p:scale>
          <a:sx n="90" d="100"/>
          <a:sy n="90" d="100"/>
        </p:scale>
        <p:origin x="-816" y="-23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22885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2913063" y="0"/>
            <a:ext cx="222885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124CF9-1AB7-426C-B425-9C573CA009BF}" type="datetimeFigureOut">
              <a:rPr lang="en-IN" smtClean="0"/>
              <a:t>13-12-2025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47625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22885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913063" y="8685213"/>
            <a:ext cx="222885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9941C-3510-4296-BC26-EEE04D383FD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53105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500932"/>
            <a:ext cx="7924800" cy="24012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400"/>
              </a:lnSpc>
              <a:buNone/>
            </a:pPr>
            <a:r>
              <a:rPr lang="en-US" sz="3200" b="1" dirty="0">
                <a:solidFill>
                  <a:srgbClr val="38BD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Biomechanical &amp; Kinesiological Analysis in </a:t>
            </a:r>
            <a:r>
              <a:rPr lang="en-US" sz="3200" b="1" dirty="0" smtClean="0">
                <a:solidFill>
                  <a:srgbClr val="38BD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Sports</a:t>
            </a:r>
          </a:p>
          <a:p>
            <a:pPr marL="0" indent="0" algn="ctr">
              <a:lnSpc>
                <a:spcPts val="5400"/>
              </a:lnSpc>
              <a:buNone/>
            </a:pPr>
            <a:r>
              <a:rPr lang="en-US" sz="2400" b="1" dirty="0" err="1" smtClean="0">
                <a:solidFill>
                  <a:srgbClr val="38BD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Pre.Ph.D</a:t>
            </a:r>
            <a:r>
              <a:rPr lang="en-US" sz="2400" b="1" dirty="0" smtClean="0">
                <a:solidFill>
                  <a:srgbClr val="38BD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Course work (Physical Education)</a:t>
            </a:r>
          </a:p>
          <a:p>
            <a:pPr marL="0" indent="0" algn="ctr">
              <a:lnSpc>
                <a:spcPts val="5400"/>
              </a:lnSpc>
              <a:buNone/>
            </a:pPr>
            <a:endParaRPr lang="en-US" sz="4500" dirty="0"/>
          </a:p>
        </p:txBody>
      </p:sp>
      <p:sp>
        <p:nvSpPr>
          <p:cNvPr id="3" name="Text 1"/>
          <p:cNvSpPr/>
          <p:nvPr/>
        </p:nvSpPr>
        <p:spPr>
          <a:xfrm>
            <a:off x="945957" y="2973788"/>
            <a:ext cx="7010400" cy="1645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FFFF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TOPIC-</a:t>
            </a:r>
            <a:r>
              <a:rPr lang="en-US" sz="1800" dirty="0" smtClean="0">
                <a:solidFill>
                  <a:srgbClr val="FFFF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Fundamental </a:t>
            </a:r>
            <a:r>
              <a:rPr lang="en-US" sz="1800" dirty="0">
                <a:solidFill>
                  <a:srgbClr val="FFFF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Motor </a:t>
            </a:r>
            <a:r>
              <a:rPr lang="en-US" sz="1800" dirty="0" smtClean="0">
                <a:solidFill>
                  <a:srgbClr val="FFFF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Skills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000" dirty="0" smtClean="0">
                <a:solidFill>
                  <a:srgbClr val="CBD5E1"/>
                </a:solidFill>
                <a:latin typeface="Arial" pitchFamily="34" charset="0"/>
                <a:cs typeface="Arial" pitchFamily="34" charset="-120"/>
              </a:rPr>
              <a:t>DR.VIPENDRA SINGH PARMAR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CBD5E1"/>
                </a:solidFill>
                <a:latin typeface="Arial" pitchFamily="34" charset="0"/>
                <a:cs typeface="Arial" pitchFamily="34" charset="-120"/>
              </a:rPr>
              <a:t>(Dean and H.O.D. Physical Education)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1800" dirty="0" smtClean="0">
                <a:solidFill>
                  <a:srgbClr val="CBD5E1"/>
                </a:solidFill>
                <a:latin typeface="Arial" pitchFamily="34" charset="0"/>
                <a:cs typeface="Arial" pitchFamily="34" charset="-120"/>
              </a:rPr>
              <a:t>VSSD PG COLLEGE KANPUR</a:t>
            </a: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3635199" y="3928110"/>
            <a:ext cx="426875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360"/>
              </a:lnSpc>
              <a:buNone/>
            </a:pPr>
            <a:endParaRPr lang="en-US" sz="2400" dirty="0"/>
          </a:p>
        </p:txBody>
      </p:sp>
      <p:sp>
        <p:nvSpPr>
          <p:cNvPr id="6" name="Text 4"/>
          <p:cNvSpPr/>
          <p:nvPr/>
        </p:nvSpPr>
        <p:spPr>
          <a:xfrm>
            <a:off x="4358503" y="3928110"/>
            <a:ext cx="426875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360"/>
              </a:lnSpc>
              <a:buNone/>
            </a:pPr>
            <a:endParaRPr lang="en-US" sz="2400" dirty="0"/>
          </a:p>
        </p:txBody>
      </p:sp>
      <p:sp>
        <p:nvSpPr>
          <p:cNvPr id="7" name="Text 5"/>
          <p:cNvSpPr/>
          <p:nvPr/>
        </p:nvSpPr>
        <p:spPr>
          <a:xfrm>
            <a:off x="5081808" y="3928110"/>
            <a:ext cx="426875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360"/>
              </a:lnSpc>
              <a:buNone/>
            </a:pP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3884772"/>
            <a:ext cx="7924800" cy="649129"/>
          </a:xfrm>
          <a:prstGeom prst="rect">
            <a:avLst/>
          </a:prstGeom>
          <a:solidFill>
            <a:srgbClr val="1E293B"/>
          </a:solidFill>
          <a:ln/>
          <a:effectLst>
            <a:outerShdw blurRad="152400" dist="76200" dir="5400000" algn="bl" rotWithShape="0">
              <a:srgbClr val="000000">
                <a:alpha val="20000"/>
              </a:srgbClr>
            </a:outerShdw>
          </a:effectLst>
        </p:spPr>
        <p:txBody>
          <a:bodyPr wrap="none" lIns="0" tIns="0" rIns="0" bIns="0" rtlCol="0" anchor="ctr"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609600" y="609600"/>
            <a:ext cx="8083296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240"/>
              </a:lnSpc>
              <a:buNone/>
            </a:pPr>
            <a:r>
              <a:rPr lang="en-US" sz="2700" b="1" dirty="0">
                <a:solidFill>
                  <a:srgbClr val="38BD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What is Kinesiological Analysis?</a:t>
            </a:r>
            <a:endParaRPr lang="en-US" sz="2700" dirty="0"/>
          </a:p>
        </p:txBody>
      </p:sp>
      <p:sp>
        <p:nvSpPr>
          <p:cNvPr id="4" name="Text 2"/>
          <p:cNvSpPr/>
          <p:nvPr/>
        </p:nvSpPr>
        <p:spPr>
          <a:xfrm>
            <a:off x="914400" y="1249682"/>
            <a:ext cx="7620000" cy="12687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Study of muscles, joints &amp; movement patterns</a:t>
            </a:r>
            <a:endParaRPr lang="en-US" sz="1350" dirty="0"/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Identifies prime movers, stabilizers, antagonists</a:t>
            </a:r>
            <a:endParaRPr lang="en-US" sz="1350" dirty="0"/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Helps plan training &amp; rehab programs</a:t>
            </a:r>
            <a:endParaRPr lang="en-US" sz="1350" dirty="0"/>
          </a:p>
        </p:txBody>
      </p:sp>
      <p:sp>
        <p:nvSpPr>
          <p:cNvPr id="5" name="Text 3"/>
          <p:cNvSpPr/>
          <p:nvPr/>
        </p:nvSpPr>
        <p:spPr>
          <a:xfrm>
            <a:off x="763524" y="4113372"/>
            <a:ext cx="7616952" cy="1919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512"/>
              </a:lnSpc>
              <a:buNone/>
            </a:pPr>
            <a:r>
              <a:rPr lang="en-US" sz="1080" dirty="0">
                <a:solidFill>
                  <a:srgbClr val="38BD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Muscle-labeled figure performing a squat</a:t>
            </a:r>
            <a:endParaRPr lang="en-US" sz="108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609600"/>
            <a:ext cx="8083296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240"/>
              </a:lnSpc>
              <a:buNone/>
            </a:pPr>
            <a:r>
              <a:rPr lang="en-US" sz="2700" b="1" dirty="0">
                <a:solidFill>
                  <a:srgbClr val="38BD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Muscle Actions &amp; Contractions</a:t>
            </a:r>
            <a:endParaRPr lang="en-US" sz="2700" dirty="0"/>
          </a:p>
        </p:txBody>
      </p:sp>
      <p:sp>
        <p:nvSpPr>
          <p:cNvPr id="3" name="Text 1"/>
          <p:cNvSpPr/>
          <p:nvPr/>
        </p:nvSpPr>
        <p:spPr>
          <a:xfrm>
            <a:off x="609600" y="1249682"/>
            <a:ext cx="8083296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500" b="1" dirty="0">
                <a:solidFill>
                  <a:srgbClr val="38BD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Types of Contractions</a:t>
            </a:r>
            <a:endParaRPr lang="en-US" sz="1500" dirty="0"/>
          </a:p>
        </p:txBody>
      </p:sp>
      <p:sp>
        <p:nvSpPr>
          <p:cNvPr id="4" name="Text 2"/>
          <p:cNvSpPr/>
          <p:nvPr/>
        </p:nvSpPr>
        <p:spPr>
          <a:xfrm>
            <a:off x="914400" y="1554482"/>
            <a:ext cx="7620000" cy="10515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2160"/>
              </a:lnSpc>
              <a:buSzPct val="100000"/>
              <a:buChar char="•"/>
            </a:pPr>
            <a:r>
              <a:rPr lang="en-US" sz="12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Concentric</a:t>
            </a:r>
            <a:endParaRPr lang="en-US" sz="1200" dirty="0"/>
          </a:p>
          <a:p>
            <a:pPr marL="342900" indent="-342900">
              <a:lnSpc>
                <a:spcPts val="2160"/>
              </a:lnSpc>
              <a:buSzPct val="100000"/>
              <a:buChar char="•"/>
            </a:pPr>
            <a:r>
              <a:rPr lang="en-US" sz="12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Eccentric</a:t>
            </a:r>
            <a:endParaRPr lang="en-US" sz="1200" dirty="0"/>
          </a:p>
          <a:p>
            <a:pPr marL="342900" indent="-342900">
              <a:lnSpc>
                <a:spcPts val="2160"/>
              </a:lnSpc>
              <a:buSzPct val="100000"/>
              <a:buChar char="•"/>
            </a:pPr>
            <a:r>
              <a:rPr lang="en-US" sz="12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Isometric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609600" y="3101341"/>
            <a:ext cx="8083296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500" b="1" dirty="0">
                <a:solidFill>
                  <a:srgbClr val="38BD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Kinetic Chain Exercises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914400" y="3406141"/>
            <a:ext cx="7620000" cy="6629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2160"/>
              </a:lnSpc>
              <a:buSzPct val="100000"/>
              <a:buChar char="•"/>
            </a:pPr>
            <a:r>
              <a:rPr lang="en-US" sz="12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Open kinetic chain exercises (e.g., leg extension)</a:t>
            </a:r>
            <a:endParaRPr lang="en-US" sz="1200" dirty="0"/>
          </a:p>
          <a:p>
            <a:pPr marL="342900" indent="-342900">
              <a:lnSpc>
                <a:spcPts val="2160"/>
              </a:lnSpc>
              <a:buSzPct val="100000"/>
              <a:buChar char="•"/>
            </a:pPr>
            <a:r>
              <a:rPr lang="en-US" sz="12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Closed kinetic chain exercises (e.g., squat)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3884772"/>
            <a:ext cx="7924800" cy="649129"/>
          </a:xfrm>
          <a:prstGeom prst="rect">
            <a:avLst/>
          </a:prstGeom>
          <a:solidFill>
            <a:srgbClr val="1E293B"/>
          </a:solidFill>
          <a:ln/>
          <a:effectLst>
            <a:outerShdw blurRad="152400" dist="76200" dir="5400000" algn="bl" rotWithShape="0">
              <a:srgbClr val="000000">
                <a:alpha val="20000"/>
              </a:srgbClr>
            </a:outerShdw>
          </a:effectLst>
        </p:spPr>
        <p:txBody>
          <a:bodyPr wrap="none" lIns="0" tIns="0" rIns="0" bIns="0" rtlCol="0" anchor="ctr"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609600" y="609600"/>
            <a:ext cx="8083296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240"/>
              </a:lnSpc>
              <a:buNone/>
            </a:pPr>
            <a:r>
              <a:rPr lang="en-US" sz="2700" b="1" dirty="0">
                <a:solidFill>
                  <a:srgbClr val="38BD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Fundamental Motor Skills (FMS)</a:t>
            </a:r>
            <a:endParaRPr lang="en-US" sz="2700" dirty="0"/>
          </a:p>
        </p:txBody>
      </p:sp>
      <p:sp>
        <p:nvSpPr>
          <p:cNvPr id="4" name="Text 2"/>
          <p:cNvSpPr/>
          <p:nvPr/>
        </p:nvSpPr>
        <p:spPr>
          <a:xfrm>
            <a:off x="609600" y="1249682"/>
            <a:ext cx="8083296" cy="213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680"/>
              </a:lnSpc>
              <a:buNone/>
            </a:pPr>
            <a:r>
              <a:rPr lang="en-US" sz="12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Basic building blocks of complex skills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914400" y="1615441"/>
            <a:ext cx="7620000" cy="12687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b="1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Locomotor:</a:t>
            </a: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walking, running, jumping</a:t>
            </a:r>
            <a:endParaRPr lang="en-US" sz="1350" dirty="0"/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b="1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Object control:</a:t>
            </a: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throwing, catching</a:t>
            </a:r>
            <a:endParaRPr lang="en-US" sz="1350" dirty="0"/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b="1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Stability:</a:t>
            </a: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balance, posture</a:t>
            </a:r>
            <a:endParaRPr lang="en-US" sz="1350" dirty="0"/>
          </a:p>
        </p:txBody>
      </p:sp>
      <p:sp>
        <p:nvSpPr>
          <p:cNvPr id="6" name="Text 4"/>
          <p:cNvSpPr/>
          <p:nvPr/>
        </p:nvSpPr>
        <p:spPr>
          <a:xfrm>
            <a:off x="763524" y="4113372"/>
            <a:ext cx="7616952" cy="1919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512"/>
              </a:lnSpc>
              <a:buNone/>
            </a:pPr>
            <a:r>
              <a:rPr lang="en-US" sz="1080" dirty="0">
                <a:solidFill>
                  <a:srgbClr val="38BD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Grid of icons for each FMS</a:t>
            </a:r>
            <a:endParaRPr lang="en-US" sz="108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609600" y="106326"/>
            <a:ext cx="8083296" cy="4678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240"/>
              </a:lnSpc>
              <a:buNone/>
            </a:pPr>
            <a:r>
              <a:rPr lang="en-US" sz="2700" b="1" dirty="0">
                <a:solidFill>
                  <a:srgbClr val="38BD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Mechanical Analysis: Walking (Gait)</a:t>
            </a:r>
            <a:endParaRPr lang="en-US" sz="2700" dirty="0"/>
          </a:p>
        </p:txBody>
      </p:sp>
      <p:sp>
        <p:nvSpPr>
          <p:cNvPr id="4" name="Text 2"/>
          <p:cNvSpPr/>
          <p:nvPr/>
        </p:nvSpPr>
        <p:spPr>
          <a:xfrm>
            <a:off x="414671" y="574158"/>
            <a:ext cx="8119730" cy="45693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400" b="1" dirty="0">
                <a:solidFill>
                  <a:srgbClr val="FFFF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WALKING (</a:t>
            </a:r>
            <a:r>
              <a:rPr lang="en-US" sz="1400" b="1" dirty="0" err="1">
                <a:solidFill>
                  <a:srgbClr val="FFFF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चलना</a:t>
            </a:r>
            <a:r>
              <a:rPr lang="en-US" sz="1400" b="1" dirty="0" smtClean="0">
                <a:solidFill>
                  <a:srgbClr val="FFFF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)</a:t>
            </a:r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400" b="1" dirty="0" smtClean="0">
                <a:latin typeface="Arial" pitchFamily="34" charset="0"/>
                <a:ea typeface="Arial" pitchFamily="34" charset="-122"/>
                <a:cs typeface="Arial" pitchFamily="34" charset="-120"/>
              </a:rPr>
              <a:t>Definition-A </a:t>
            </a:r>
            <a:r>
              <a:rPr lang="en-US" sz="1400" b="1" dirty="0">
                <a:latin typeface="Arial" pitchFamily="34" charset="0"/>
                <a:ea typeface="Arial" pitchFamily="34" charset="-122"/>
                <a:cs typeface="Arial" pitchFamily="34" charset="-120"/>
              </a:rPr>
              <a:t>rhythmic, cyclic </a:t>
            </a:r>
            <a:r>
              <a:rPr lang="en-US" sz="1400" b="1" dirty="0" err="1">
                <a:latin typeface="Arial" pitchFamily="34" charset="0"/>
                <a:ea typeface="Arial" pitchFamily="34" charset="-122"/>
                <a:cs typeface="Arial" pitchFamily="34" charset="-120"/>
              </a:rPr>
              <a:t>locomotor</a:t>
            </a:r>
            <a:r>
              <a:rPr lang="en-US" sz="1400" b="1" dirty="0">
                <a:latin typeface="Arial" pitchFamily="34" charset="0"/>
                <a:ea typeface="Arial" pitchFamily="34" charset="-122"/>
                <a:cs typeface="Arial" pitchFamily="34" charset="-120"/>
              </a:rPr>
              <a:t> movement where one foot is always in contact with the ground</a:t>
            </a:r>
            <a:r>
              <a:rPr lang="en-US" sz="1400" b="1" dirty="0" smtClean="0"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1400" b="1" dirty="0"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1400" b="1" kern="100" dirty="0" smtClean="0">
                <a:solidFill>
                  <a:srgbClr val="FFFF00"/>
                </a:solidFill>
                <a:ea typeface="Calibri"/>
                <a:cs typeface="Times New Roman"/>
              </a:rPr>
              <a:t>          Phases</a:t>
            </a:r>
            <a:r>
              <a:rPr lang="en-IN" sz="1400" b="1" kern="100" dirty="0">
                <a:solidFill>
                  <a:srgbClr val="FFFF00"/>
                </a:solidFill>
                <a:ea typeface="Calibri"/>
                <a:cs typeface="Times New Roman"/>
              </a:rPr>
              <a:t>:</a:t>
            </a:r>
            <a:endParaRPr lang="en-IN" sz="1400" kern="100" dirty="0">
              <a:solidFill>
                <a:srgbClr val="FFFF00"/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IN" sz="1400" b="1" kern="100" dirty="0">
                <a:ea typeface="Calibri"/>
                <a:cs typeface="Times New Roman"/>
              </a:rPr>
              <a:t>Stance Phase (70%) – </a:t>
            </a:r>
            <a:r>
              <a:rPr lang="en-IN" sz="1400" b="1" kern="100" dirty="0" err="1">
                <a:latin typeface="Nirmala UI"/>
                <a:ea typeface="Calibri"/>
                <a:cs typeface="Times New Roman"/>
              </a:rPr>
              <a:t>पैर</a:t>
            </a:r>
            <a:r>
              <a:rPr lang="en-IN" sz="1400" b="1" kern="100" dirty="0">
                <a:ea typeface="Calibri"/>
                <a:cs typeface="Times New Roman"/>
              </a:rPr>
              <a:t> </a:t>
            </a:r>
            <a:r>
              <a:rPr lang="en-IN" sz="1400" b="1" kern="100" dirty="0" err="1">
                <a:latin typeface="Nirmala UI"/>
                <a:ea typeface="Calibri"/>
                <a:cs typeface="Times New Roman"/>
              </a:rPr>
              <a:t>ज़मीन</a:t>
            </a:r>
            <a:r>
              <a:rPr lang="en-IN" sz="1400" b="1" kern="100" dirty="0">
                <a:ea typeface="Calibri"/>
                <a:cs typeface="Times New Roman"/>
              </a:rPr>
              <a:t> </a:t>
            </a:r>
            <a:r>
              <a:rPr lang="en-IN" sz="1400" b="1" kern="100" dirty="0" err="1">
                <a:latin typeface="Nirmala UI"/>
                <a:ea typeface="Calibri"/>
                <a:cs typeface="Times New Roman"/>
              </a:rPr>
              <a:t>पर</a:t>
            </a:r>
            <a:endParaRPr lang="en-IN" sz="1400" kern="100" dirty="0">
              <a:ea typeface="Calibri"/>
              <a:cs typeface="Times New Roman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/>
              <a:buChar char="o"/>
              <a:tabLst>
                <a:tab pos="914400" algn="l"/>
              </a:tabLst>
            </a:pPr>
            <a:r>
              <a:rPr lang="en-IN" sz="1400" kern="100" dirty="0">
                <a:ea typeface="Calibri"/>
                <a:cs typeface="Times New Roman"/>
              </a:rPr>
              <a:t>Heel strike → Foot flat → Mid stance → Toe off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/>
              <a:buChar char="o"/>
              <a:tabLst>
                <a:tab pos="914400" algn="l"/>
              </a:tabLst>
            </a:pPr>
            <a:r>
              <a:rPr lang="en-IN" sz="1400" kern="100" dirty="0" err="1">
                <a:latin typeface="Nirmala UI"/>
                <a:ea typeface="Calibri"/>
                <a:cs typeface="Times New Roman"/>
              </a:rPr>
              <a:t>शरीर</a:t>
            </a:r>
            <a:r>
              <a:rPr lang="en-IN" sz="1400" kern="100" dirty="0">
                <a:ea typeface="Calibri"/>
                <a:cs typeface="Times New Roman"/>
              </a:rPr>
              <a:t> </a:t>
            </a:r>
            <a:r>
              <a:rPr lang="en-IN" sz="1400" kern="100" dirty="0" err="1">
                <a:latin typeface="Nirmala UI"/>
                <a:ea typeface="Calibri"/>
                <a:cs typeface="Times New Roman"/>
              </a:rPr>
              <a:t>का</a:t>
            </a:r>
            <a:r>
              <a:rPr lang="en-IN" sz="1400" kern="100" dirty="0">
                <a:ea typeface="Calibri"/>
                <a:cs typeface="Times New Roman"/>
              </a:rPr>
              <a:t> </a:t>
            </a:r>
            <a:r>
              <a:rPr lang="en-IN" sz="1400" kern="100" dirty="0" err="1">
                <a:latin typeface="Nirmala UI"/>
                <a:ea typeface="Calibri"/>
                <a:cs typeface="Times New Roman"/>
              </a:rPr>
              <a:t>वजन</a:t>
            </a:r>
            <a:r>
              <a:rPr lang="en-IN" sz="1400" kern="100" dirty="0">
                <a:ea typeface="Calibri"/>
                <a:cs typeface="Times New Roman"/>
              </a:rPr>
              <a:t> </a:t>
            </a:r>
            <a:r>
              <a:rPr lang="en-IN" sz="1400" kern="100" dirty="0" err="1">
                <a:latin typeface="Nirmala UI"/>
                <a:ea typeface="Calibri"/>
                <a:cs typeface="Times New Roman"/>
              </a:rPr>
              <a:t>एक</a:t>
            </a:r>
            <a:r>
              <a:rPr lang="en-IN" sz="1400" kern="100" dirty="0">
                <a:ea typeface="Calibri"/>
                <a:cs typeface="Times New Roman"/>
              </a:rPr>
              <a:t> </a:t>
            </a:r>
            <a:r>
              <a:rPr lang="en-IN" sz="1400" kern="100" dirty="0" err="1">
                <a:latin typeface="Nirmala UI"/>
                <a:ea typeface="Calibri"/>
                <a:cs typeface="Times New Roman"/>
              </a:rPr>
              <a:t>पैर</a:t>
            </a:r>
            <a:r>
              <a:rPr lang="en-IN" sz="1400" kern="100" dirty="0">
                <a:ea typeface="Calibri"/>
                <a:cs typeface="Times New Roman"/>
              </a:rPr>
              <a:t> </a:t>
            </a:r>
            <a:r>
              <a:rPr lang="en-IN" sz="1400" kern="100" dirty="0" err="1">
                <a:latin typeface="Nirmala UI"/>
                <a:ea typeface="Calibri"/>
                <a:cs typeface="Times New Roman"/>
              </a:rPr>
              <a:t>पर</a:t>
            </a:r>
            <a:r>
              <a:rPr lang="en-IN" sz="1400" kern="100" dirty="0">
                <a:ea typeface="Calibri"/>
                <a:cs typeface="Times New Roman"/>
              </a:rPr>
              <a:t> </a:t>
            </a:r>
            <a:r>
              <a:rPr lang="en-IN" sz="1400" kern="100" dirty="0" err="1">
                <a:latin typeface="Nirmala UI"/>
                <a:ea typeface="Calibri"/>
                <a:cs typeface="Times New Roman"/>
              </a:rPr>
              <a:t>शिफ्ट</a:t>
            </a:r>
            <a:r>
              <a:rPr lang="en-IN" sz="1400" kern="100" dirty="0">
                <a:ea typeface="Calibri"/>
                <a:cs typeface="Times New Roman"/>
              </a:rPr>
              <a:t> </a:t>
            </a:r>
            <a:r>
              <a:rPr lang="en-IN" sz="1400" kern="100" dirty="0" err="1">
                <a:latin typeface="Nirmala UI"/>
                <a:ea typeface="Calibri"/>
                <a:cs typeface="Times New Roman"/>
              </a:rPr>
              <a:t>होता</a:t>
            </a:r>
            <a:r>
              <a:rPr lang="en-IN" sz="1400" kern="100" dirty="0">
                <a:ea typeface="Calibri"/>
                <a:cs typeface="Times New Roman"/>
              </a:rPr>
              <a:t> </a:t>
            </a:r>
            <a:r>
              <a:rPr lang="en-IN" sz="1400" kern="100" dirty="0" err="1">
                <a:latin typeface="Nirmala UI"/>
                <a:ea typeface="Calibri"/>
                <a:cs typeface="Times New Roman"/>
              </a:rPr>
              <a:t>है</a:t>
            </a:r>
            <a:endParaRPr lang="en-IN" sz="1400" kern="1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IN" sz="1400" b="1" kern="100" dirty="0">
                <a:ea typeface="Calibri"/>
                <a:cs typeface="Times New Roman"/>
              </a:rPr>
              <a:t>Swing Phase (30%) – </a:t>
            </a:r>
            <a:r>
              <a:rPr lang="en-IN" sz="1400" b="1" kern="100" dirty="0" err="1">
                <a:latin typeface="Nirmala UI"/>
                <a:ea typeface="Calibri"/>
                <a:cs typeface="Times New Roman"/>
              </a:rPr>
              <a:t>पैर</a:t>
            </a:r>
            <a:r>
              <a:rPr lang="en-IN" sz="1400" b="1" kern="100" dirty="0">
                <a:ea typeface="Calibri"/>
                <a:cs typeface="Times New Roman"/>
              </a:rPr>
              <a:t> </a:t>
            </a:r>
            <a:r>
              <a:rPr lang="en-IN" sz="1400" b="1" kern="100" dirty="0" err="1">
                <a:latin typeface="Nirmala UI"/>
                <a:ea typeface="Calibri"/>
                <a:cs typeface="Times New Roman"/>
              </a:rPr>
              <a:t>हवा</a:t>
            </a:r>
            <a:r>
              <a:rPr lang="en-IN" sz="1400" b="1" kern="100" dirty="0">
                <a:ea typeface="Calibri"/>
                <a:cs typeface="Times New Roman"/>
              </a:rPr>
              <a:t> </a:t>
            </a:r>
            <a:r>
              <a:rPr lang="en-IN" sz="1400" b="1" kern="100" dirty="0" err="1">
                <a:latin typeface="Nirmala UI"/>
                <a:ea typeface="Calibri"/>
                <a:cs typeface="Times New Roman"/>
              </a:rPr>
              <a:t>में</a:t>
            </a:r>
            <a:endParaRPr lang="en-IN" sz="1400" kern="100" dirty="0">
              <a:ea typeface="Calibri"/>
              <a:cs typeface="Times New Roman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/>
              <a:buChar char="o"/>
              <a:tabLst>
                <a:tab pos="914400" algn="l"/>
              </a:tabLst>
            </a:pPr>
            <a:r>
              <a:rPr lang="en-IN" sz="1400" kern="100" dirty="0">
                <a:ea typeface="Calibri"/>
                <a:cs typeface="Times New Roman"/>
              </a:rPr>
              <a:t>Early swing → Mid swing → Late </a:t>
            </a:r>
            <a:r>
              <a:rPr lang="en-IN" sz="1400" kern="100" dirty="0" smtClean="0">
                <a:ea typeface="Calibri"/>
                <a:cs typeface="Times New Roman"/>
              </a:rPr>
              <a:t>swing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en-IN" sz="1400" kern="100" dirty="0" smtClean="0">
                <a:solidFill>
                  <a:srgbClr val="FFFF00"/>
                </a:solidFill>
                <a:ea typeface="Calibri"/>
                <a:cs typeface="Times New Roman"/>
              </a:rPr>
              <a:t>Key Mechanics-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/>
              <a:buChar char="o"/>
              <a:tabLst>
                <a:tab pos="914400" algn="l"/>
              </a:tabLst>
            </a:pPr>
            <a:r>
              <a:rPr lang="en-IN" sz="1400" kern="100" dirty="0" smtClean="0">
                <a:ea typeface="Calibri"/>
                <a:cs typeface="Times New Roman"/>
              </a:rPr>
              <a:t>Centre </a:t>
            </a:r>
            <a:r>
              <a:rPr lang="en-IN" sz="1400" kern="100" dirty="0">
                <a:ea typeface="Calibri"/>
                <a:cs typeface="Times New Roman"/>
              </a:rPr>
              <a:t>of Gravity (COG) </a:t>
            </a:r>
            <a:r>
              <a:rPr lang="hi-IN" sz="1400" kern="100" dirty="0">
                <a:ea typeface="Calibri"/>
                <a:cs typeface="Times New Roman"/>
              </a:rPr>
              <a:t>कम </a:t>
            </a:r>
            <a:r>
              <a:rPr lang="hi-IN" sz="1400" kern="100" dirty="0" smtClean="0">
                <a:ea typeface="Calibri"/>
                <a:cs typeface="Times New Roman"/>
              </a:rPr>
              <a:t>ऊँचाई पर रखी जाती है</a:t>
            </a:r>
            <a:endParaRPr lang="en-US" sz="1400" kern="100" dirty="0" smtClean="0">
              <a:ea typeface="Calibri"/>
              <a:cs typeface="Times New Roman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/>
              <a:buChar char="o"/>
              <a:tabLst>
                <a:tab pos="914400" algn="l"/>
              </a:tabLst>
            </a:pPr>
            <a:r>
              <a:rPr lang="en-US" sz="1400" kern="100" dirty="0" smtClean="0">
                <a:ea typeface="Calibri"/>
                <a:cs typeface="Times New Roman"/>
              </a:rPr>
              <a:t> </a:t>
            </a:r>
            <a:r>
              <a:rPr lang="en-IN" sz="1400" kern="100" dirty="0" smtClean="0">
                <a:ea typeface="Calibri"/>
                <a:cs typeface="Times New Roman"/>
              </a:rPr>
              <a:t>Arms </a:t>
            </a:r>
            <a:r>
              <a:rPr lang="en-IN" sz="1400" kern="100" dirty="0">
                <a:ea typeface="Calibri"/>
                <a:cs typeface="Times New Roman"/>
              </a:rPr>
              <a:t>Swing </a:t>
            </a:r>
            <a:r>
              <a:rPr lang="hi-IN" sz="1400" kern="100" dirty="0">
                <a:ea typeface="Calibri"/>
                <a:cs typeface="Times New Roman"/>
              </a:rPr>
              <a:t>संतुलन बनाए रखता है</a:t>
            </a:r>
            <a:endParaRPr lang="en-US" sz="1400" kern="100" dirty="0" smtClean="0">
              <a:ea typeface="Calibri"/>
              <a:cs typeface="Times New Roman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/>
              <a:buChar char="o"/>
              <a:tabLst>
                <a:tab pos="914400" algn="l"/>
              </a:tabLst>
            </a:pPr>
            <a:r>
              <a:rPr lang="en-US" sz="1400" kern="100" dirty="0" smtClean="0">
                <a:ea typeface="Calibri"/>
                <a:cs typeface="Times New Roman"/>
              </a:rPr>
              <a:t> </a:t>
            </a:r>
            <a:r>
              <a:rPr lang="en-IN" sz="1400" kern="100" dirty="0" smtClean="0">
                <a:ea typeface="Calibri"/>
                <a:cs typeface="Times New Roman"/>
              </a:rPr>
              <a:t>Stride </a:t>
            </a:r>
            <a:r>
              <a:rPr lang="en-IN" sz="1400" kern="100" dirty="0">
                <a:ea typeface="Calibri"/>
                <a:cs typeface="Times New Roman"/>
              </a:rPr>
              <a:t>Length </a:t>
            </a:r>
            <a:r>
              <a:rPr lang="hi-IN" sz="1400" kern="100" dirty="0">
                <a:ea typeface="Calibri"/>
                <a:cs typeface="Times New Roman"/>
              </a:rPr>
              <a:t>स्थिर और </a:t>
            </a:r>
            <a:r>
              <a:rPr lang="hi-IN" sz="1400" kern="100" dirty="0" smtClean="0">
                <a:ea typeface="Calibri"/>
                <a:cs typeface="Times New Roman"/>
              </a:rPr>
              <a:t>रिदमिक</a:t>
            </a:r>
            <a:endParaRPr lang="en-US" sz="1400" kern="100" dirty="0" smtClean="0">
              <a:ea typeface="Calibri"/>
              <a:cs typeface="Times New Roman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/>
              <a:buChar char="o"/>
              <a:tabLst>
                <a:tab pos="914400" algn="l"/>
              </a:tabLst>
            </a:pPr>
            <a:r>
              <a:rPr lang="en-IN" sz="1400" kern="100" dirty="0">
                <a:ea typeface="Calibri"/>
                <a:cs typeface="Times New Roman"/>
              </a:rPr>
              <a:t>Knee Flexion </a:t>
            </a:r>
            <a:r>
              <a:rPr lang="hi-IN" sz="1400" kern="100" dirty="0">
                <a:ea typeface="Calibri"/>
                <a:cs typeface="Times New Roman"/>
              </a:rPr>
              <a:t>झटके (</a:t>
            </a:r>
            <a:r>
              <a:rPr lang="en-IN" sz="1400" kern="100" dirty="0">
                <a:ea typeface="Calibri"/>
                <a:cs typeface="Times New Roman"/>
              </a:rPr>
              <a:t>impact) </a:t>
            </a:r>
            <a:r>
              <a:rPr lang="hi-IN" sz="1400" kern="100" dirty="0">
                <a:ea typeface="Calibri"/>
                <a:cs typeface="Times New Roman"/>
              </a:rPr>
              <a:t>को कम करती है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/>
              <a:buChar char="o"/>
              <a:tabLst>
                <a:tab pos="914400" algn="l"/>
              </a:tabLst>
            </a:pPr>
            <a:endParaRPr lang="hi-IN" sz="1100" kern="100" dirty="0" smtClean="0">
              <a:ea typeface="Calibri"/>
              <a:cs typeface="Times New Roman"/>
            </a:endParaRPr>
          </a:p>
          <a:p>
            <a:pPr lvl="1" algn="ctr">
              <a:lnSpc>
                <a:spcPct val="107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en-US" sz="1100" kern="100" dirty="0" smtClean="0">
                <a:ea typeface="Calibri"/>
                <a:cs typeface="Times New Roman"/>
              </a:rPr>
              <a:t>		                                  </a:t>
            </a:r>
            <a:r>
              <a:rPr lang="hi-IN" sz="1100" kern="100" dirty="0" smtClean="0">
                <a:ea typeface="Calibri"/>
                <a:cs typeface="Times New Roman"/>
              </a:rPr>
              <a:t>	</a:t>
            </a:r>
            <a:r>
              <a:rPr lang="en-US" sz="1100" kern="100" dirty="0" smtClean="0">
                <a:ea typeface="Calibri"/>
                <a:cs typeface="Times New Roman"/>
              </a:rPr>
              <a:t>        </a:t>
            </a:r>
            <a:endParaRPr lang="hi-IN" sz="1100" kern="100" dirty="0" smtClean="0">
              <a:ea typeface="Calibri"/>
              <a:cs typeface="Times New Roman"/>
            </a:endParaRPr>
          </a:p>
          <a:p>
            <a:pPr lvl="1" algn="ctr">
              <a:lnSpc>
                <a:spcPct val="107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en-US" sz="1100" kern="100" dirty="0" smtClean="0">
                <a:ea typeface="Calibri"/>
                <a:cs typeface="Times New Roman"/>
              </a:rPr>
              <a:t>                                           </a:t>
            </a:r>
            <a:r>
              <a:rPr lang="hi-IN" sz="1100" kern="100" dirty="0" smtClean="0">
                <a:ea typeface="Calibri"/>
                <a:cs typeface="Times New Roman"/>
              </a:rPr>
              <a:t>•</a:t>
            </a:r>
            <a:endParaRPr lang="en-IN" sz="1400" kern="100" dirty="0">
              <a:ea typeface="Calibri"/>
              <a:cs typeface="Times New Roman"/>
            </a:endParaRPr>
          </a:p>
        </p:txBody>
      </p:sp>
      <p:sp>
        <p:nvSpPr>
          <p:cNvPr id="5" name="Text 3"/>
          <p:cNvSpPr/>
          <p:nvPr/>
        </p:nvSpPr>
        <p:spPr>
          <a:xfrm>
            <a:off x="-666442" y="4605338"/>
            <a:ext cx="501072" cy="6000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512"/>
              </a:lnSpc>
              <a:buNone/>
            </a:pPr>
            <a:endParaRPr lang="en-US" sz="1080" dirty="0" smtClean="0">
              <a:solidFill>
                <a:srgbClr val="38BDF8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200025"/>
            <a:ext cx="7486650" cy="222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2523490"/>
            <a:ext cx="7486650" cy="23818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4227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609600" y="359923"/>
            <a:ext cx="8083296" cy="4474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240"/>
              </a:lnSpc>
              <a:buNone/>
            </a:pPr>
            <a:r>
              <a:rPr lang="en-US" sz="2700" b="1" dirty="0">
                <a:solidFill>
                  <a:srgbClr val="38BD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Mechanical Analysis: Running</a:t>
            </a:r>
            <a:endParaRPr lang="en-US" sz="2700" dirty="0"/>
          </a:p>
        </p:txBody>
      </p:sp>
      <p:sp>
        <p:nvSpPr>
          <p:cNvPr id="4" name="Text 2"/>
          <p:cNvSpPr/>
          <p:nvPr/>
        </p:nvSpPr>
        <p:spPr>
          <a:xfrm>
            <a:off x="914400" y="807396"/>
            <a:ext cx="7620000" cy="43361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dirty="0" smtClean="0">
                <a:solidFill>
                  <a:srgbClr val="FFFF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Definition.</a:t>
            </a:r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dirty="0" smtClean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</a:t>
            </a:r>
            <a:r>
              <a:rPr lang="en-US" sz="1350" dirty="0" err="1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locomotor</a:t>
            </a: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movement where both feet leave the ground during the flight phase.</a:t>
            </a:r>
            <a:endParaRPr lang="en-US" sz="1350" dirty="0" smtClean="0">
              <a:solidFill>
                <a:srgbClr val="CBD5E1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dirty="0" smtClean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Phases- Support </a:t>
            </a: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Phase → Drive Phase → Recovery Phase → </a:t>
            </a:r>
            <a:r>
              <a:rPr lang="en-US" sz="1350" dirty="0" smtClean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Flight</a:t>
            </a:r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dirty="0">
                <a:solidFill>
                  <a:srgbClr val="FFFF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Phases:</a:t>
            </a:r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	Support Phase</a:t>
            </a:r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	Foot strike → Mid support → Toe off</a:t>
            </a:r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	Flight Phase</a:t>
            </a:r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	</a:t>
            </a:r>
            <a:r>
              <a:rPr lang="hi-IN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दोनों पैर हवा में (</a:t>
            </a: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walking </a:t>
            </a:r>
            <a:r>
              <a:rPr lang="hi-IN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से मुख्य अंतर)</a:t>
            </a:r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dirty="0">
                <a:solidFill>
                  <a:srgbClr val="FFFF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Key Mechanics</a:t>
            </a:r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	Longer Stride Length (</a:t>
            </a:r>
            <a:r>
              <a:rPr lang="en-US" sz="1350" dirty="0" err="1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बड़ा</a:t>
            </a: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350" dirty="0" err="1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कदम</a:t>
            </a: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)</a:t>
            </a:r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	Greater Forward Lean (</a:t>
            </a:r>
            <a:r>
              <a:rPr lang="hi-IN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थोड़ा आगे झुकना)</a:t>
            </a:r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hi-IN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	</a:t>
            </a: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More Knee Lift</a:t>
            </a:r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	Arms Drive the Movement – </a:t>
            </a:r>
            <a:r>
              <a:rPr lang="hi-IN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हाथों का तेज़ स्विंग गति बढ़ाता है</a:t>
            </a:r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hi-IN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	</a:t>
            </a: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Higher Ground Reaction Force (</a:t>
            </a:r>
            <a:r>
              <a:rPr lang="hi-IN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ज़मीन का जोर अधिक)</a:t>
            </a:r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endParaRPr lang="en-US" sz="1350" dirty="0" smtClean="0">
              <a:solidFill>
                <a:srgbClr val="CBD5E1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</p:txBody>
      </p:sp>
      <p:sp>
        <p:nvSpPr>
          <p:cNvPr id="5" name="Text 3"/>
          <p:cNvSpPr/>
          <p:nvPr/>
        </p:nvSpPr>
        <p:spPr>
          <a:xfrm>
            <a:off x="-471889" y="4204973"/>
            <a:ext cx="306519" cy="5810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512"/>
              </a:lnSpc>
              <a:buNone/>
            </a:pPr>
            <a:endParaRPr lang="en-US" sz="108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54" y="340469"/>
            <a:ext cx="7811310" cy="1918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54" y="2431915"/>
            <a:ext cx="7811310" cy="2441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5691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609600" y="202020"/>
            <a:ext cx="8083296" cy="4095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240"/>
              </a:lnSpc>
              <a:buNone/>
            </a:pPr>
            <a:r>
              <a:rPr lang="en-US" sz="2700" b="1" dirty="0">
                <a:solidFill>
                  <a:srgbClr val="38BD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Mechanical Analysis: Jumping</a:t>
            </a:r>
            <a:endParaRPr lang="en-US" sz="2700" dirty="0"/>
          </a:p>
        </p:txBody>
      </p:sp>
      <p:sp>
        <p:nvSpPr>
          <p:cNvPr id="4" name="Text 2"/>
          <p:cNvSpPr/>
          <p:nvPr/>
        </p:nvSpPr>
        <p:spPr>
          <a:xfrm>
            <a:off x="609600" y="797442"/>
            <a:ext cx="8083296" cy="4210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b="1" dirty="0" smtClean="0">
                <a:solidFill>
                  <a:srgbClr val="FFFF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Definition</a:t>
            </a:r>
            <a:r>
              <a:rPr lang="en-US" sz="1350" b="1" dirty="0" smtClean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-Projecting </a:t>
            </a:r>
            <a:r>
              <a:rPr lang="en-US" sz="1350" b="1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body upward or forward by forceful extension of the lower limbs.</a:t>
            </a:r>
            <a:endParaRPr lang="en-US" sz="1350" b="1" dirty="0" smtClean="0">
              <a:solidFill>
                <a:srgbClr val="CBD5E1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b="1" dirty="0" smtClean="0">
                <a:solidFill>
                  <a:srgbClr val="FFFF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Phases-Preparatory</a:t>
            </a:r>
            <a:r>
              <a:rPr lang="en-US" sz="1350" b="1" dirty="0" smtClean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350" b="1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→ Take-off → Flight → </a:t>
            </a:r>
            <a:r>
              <a:rPr lang="en-US" sz="1350" b="1" dirty="0" smtClean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Landing</a:t>
            </a:r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b="1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	Preparatory Phase (</a:t>
            </a:r>
            <a:r>
              <a:rPr lang="hi-IN" sz="1350" b="1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लोडिंग)</a:t>
            </a:r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b="1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	</a:t>
            </a:r>
            <a:r>
              <a:rPr lang="hi-IN" sz="1350" b="1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घुटने मोड़ना, हाथ पीछे ले जाना</a:t>
            </a:r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hi-IN" sz="1350" b="1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	</a:t>
            </a:r>
            <a:r>
              <a:rPr lang="en-US" sz="1350" b="1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Take-off Phase</a:t>
            </a:r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b="1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	</a:t>
            </a:r>
            <a:r>
              <a:rPr lang="hi-IN" sz="1350" b="1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पैर ज़ोर से सीधा, हाथ ऊपर</a:t>
            </a:r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hi-IN" sz="1350" b="1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	</a:t>
            </a:r>
            <a:r>
              <a:rPr lang="en-US" sz="1350" b="1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Flight Phase</a:t>
            </a:r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b="1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	</a:t>
            </a:r>
            <a:r>
              <a:rPr lang="hi-IN" sz="1350" b="1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शरीर हवा में</a:t>
            </a:r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hi-IN" sz="1350" b="1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	</a:t>
            </a:r>
            <a:r>
              <a:rPr lang="en-US" sz="1350" b="1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Landing Phase</a:t>
            </a:r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b="1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	</a:t>
            </a:r>
            <a:r>
              <a:rPr lang="hi-IN" sz="1350" b="1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घुटने मोड़कर झटका कम करना</a:t>
            </a:r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b="1" dirty="0">
                <a:solidFill>
                  <a:srgbClr val="FFFF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Key Mechanics</a:t>
            </a:r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b="1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	Impulse = Force × Time → </a:t>
            </a:r>
            <a:r>
              <a:rPr lang="hi-IN" sz="1350" b="1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जितना अधिक बल और समय → उतनी ऊँची छलांग</a:t>
            </a:r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hi-IN" sz="1350" b="1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	</a:t>
            </a:r>
            <a:r>
              <a:rPr lang="en-US" sz="1350" b="1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Arm Swing → 10–15% jump height </a:t>
            </a:r>
            <a:r>
              <a:rPr lang="hi-IN" sz="1350" b="1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बढ़ाता है</a:t>
            </a:r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hi-IN" sz="1350" b="1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	</a:t>
            </a:r>
            <a:r>
              <a:rPr lang="en-US" sz="1350" b="1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Knee &amp; Hip Extension </a:t>
            </a:r>
            <a:r>
              <a:rPr lang="hi-IN" sz="1350" b="1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मुख्य शक्ति स्रोत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9101" y="309591"/>
            <a:ext cx="80486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/>
          </a:p>
          <a:p>
            <a:r>
              <a:rPr lang="en-US" b="1" dirty="0" smtClean="0">
                <a:solidFill>
                  <a:srgbClr val="FFFF00"/>
                </a:solidFill>
              </a:rPr>
              <a:t>Mechanical </a:t>
            </a:r>
            <a:r>
              <a:rPr lang="en-US" b="1" dirty="0">
                <a:solidFill>
                  <a:srgbClr val="FFFF00"/>
                </a:solidFill>
              </a:rPr>
              <a:t>Principles</a:t>
            </a:r>
          </a:p>
          <a:p>
            <a:pPr>
              <a:buFont typeface="+mj-lt"/>
              <a:buAutoNum type="arabicPeriod"/>
            </a:pPr>
            <a:r>
              <a:rPr lang="en-US" b="1" dirty="0">
                <a:solidFill>
                  <a:srgbClr val="00B0F0"/>
                </a:solidFill>
              </a:rPr>
              <a:t>Force Production</a:t>
            </a:r>
            <a:endParaRPr lang="en-US" dirty="0">
              <a:solidFill>
                <a:srgbClr val="00B0F0"/>
              </a:solidFill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Key is </a:t>
            </a:r>
            <a:r>
              <a:rPr lang="en-US" b="1" dirty="0"/>
              <a:t>explosive extension</a:t>
            </a:r>
            <a:r>
              <a:rPr lang="en-US" dirty="0"/>
              <a:t> at hip, knee, ankle (triple extension).</a:t>
            </a:r>
          </a:p>
          <a:p>
            <a:pPr>
              <a:buFont typeface="+mj-lt"/>
              <a:buAutoNum type="arabicPeriod"/>
            </a:pPr>
            <a:r>
              <a:rPr lang="en-US" b="1" dirty="0">
                <a:solidFill>
                  <a:srgbClr val="00B0F0"/>
                </a:solidFill>
              </a:rPr>
              <a:t>Impulse–Momentum Relationship</a:t>
            </a:r>
            <a:endParaRPr lang="en-US" dirty="0">
              <a:solidFill>
                <a:srgbClr val="00B0F0"/>
              </a:solidFill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Longer force application time → greater jump height/distance.</a:t>
            </a:r>
          </a:p>
          <a:p>
            <a:pPr>
              <a:buFont typeface="+mj-lt"/>
              <a:buAutoNum type="arabicPeriod"/>
            </a:pPr>
            <a:r>
              <a:rPr lang="en-US" b="1" dirty="0">
                <a:solidFill>
                  <a:srgbClr val="00B0F0"/>
                </a:solidFill>
              </a:rPr>
              <a:t>Projection Angle</a:t>
            </a:r>
            <a:endParaRPr lang="en-US" dirty="0">
              <a:solidFill>
                <a:srgbClr val="00B0F0"/>
              </a:solidFill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Vertical jump: ~90°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Long jump: 18–22°</a:t>
            </a:r>
          </a:p>
          <a:p>
            <a:pPr>
              <a:buFont typeface="+mj-lt"/>
              <a:buAutoNum type="arabicPeriod"/>
            </a:pPr>
            <a:r>
              <a:rPr lang="en-US" b="1" dirty="0">
                <a:solidFill>
                  <a:srgbClr val="00B0F0"/>
                </a:solidFill>
              </a:rPr>
              <a:t>Center of Gravity</a:t>
            </a:r>
            <a:endParaRPr lang="en-US" dirty="0">
              <a:solidFill>
                <a:srgbClr val="00B0F0"/>
              </a:solidFill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COG follows a parabolic path once airborne.</a:t>
            </a:r>
          </a:p>
          <a:p>
            <a:pPr>
              <a:buFont typeface="+mj-lt"/>
              <a:buAutoNum type="arabicPeriod"/>
            </a:pPr>
            <a:r>
              <a:rPr lang="en-US" b="1" dirty="0">
                <a:solidFill>
                  <a:srgbClr val="00B0F0"/>
                </a:solidFill>
              </a:rPr>
              <a:t>Landing Mechanics</a:t>
            </a:r>
            <a:endParaRPr lang="en-US" dirty="0">
              <a:solidFill>
                <a:srgbClr val="00B0F0"/>
              </a:solidFill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Flexion at knees/hips to reduce impact forces</a:t>
            </a:r>
            <a:r>
              <a:rPr lang="en-US" dirty="0" smtClean="0"/>
              <a:t>.</a:t>
            </a:r>
          </a:p>
          <a:p>
            <a:pPr marL="742950" lvl="1" indent="-285750">
              <a:buFont typeface="+mj-lt"/>
              <a:buAutoNum type="arabicPeriod"/>
            </a:pPr>
            <a:endParaRPr lang="en-US" dirty="0"/>
          </a:p>
          <a:p>
            <a:pPr marL="742950" lvl="1" indent="-285750">
              <a:buFont typeface="+mj-lt"/>
              <a:buAutoNum type="arabicPeriod"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9247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3" y="704850"/>
            <a:ext cx="7712075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4040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609600"/>
            <a:ext cx="8083296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240"/>
              </a:lnSpc>
              <a:buNone/>
            </a:pPr>
            <a:r>
              <a:rPr lang="en-US" sz="2700" b="1" dirty="0">
                <a:solidFill>
                  <a:srgbClr val="38BD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Learning Objectives</a:t>
            </a:r>
            <a:endParaRPr lang="en-US" sz="2700" dirty="0"/>
          </a:p>
        </p:txBody>
      </p:sp>
      <p:sp>
        <p:nvSpPr>
          <p:cNvPr id="3" name="Text 1"/>
          <p:cNvSpPr/>
          <p:nvPr/>
        </p:nvSpPr>
        <p:spPr>
          <a:xfrm>
            <a:off x="609600" y="1433275"/>
            <a:ext cx="426875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360"/>
              </a:lnSpc>
              <a:buNone/>
            </a:pPr>
            <a:r>
              <a:rPr lang="en-US" sz="2400" dirty="0">
                <a:solidFill>
                  <a:srgbClr val="F1F5F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🧠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1180505" y="1526620"/>
            <a:ext cx="2702366" cy="2400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90"/>
              </a:lnSpc>
              <a:buNone/>
            </a:pP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Define biomechanics &amp; kinesiology</a:t>
            </a:r>
            <a:endParaRPr lang="en-US" sz="1350" dirty="0"/>
          </a:p>
        </p:txBody>
      </p:sp>
      <p:sp>
        <p:nvSpPr>
          <p:cNvPr id="5" name="Text 3"/>
          <p:cNvSpPr/>
          <p:nvPr/>
        </p:nvSpPr>
        <p:spPr>
          <a:xfrm>
            <a:off x="609600" y="2074783"/>
            <a:ext cx="426875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360"/>
              </a:lnSpc>
              <a:buNone/>
            </a:pPr>
            <a:r>
              <a:rPr lang="en-US" sz="2400" dirty="0">
                <a:solidFill>
                  <a:srgbClr val="F1F5F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⚡</a:t>
            </a:r>
            <a:endParaRPr lang="en-US" sz="2400" dirty="0"/>
          </a:p>
        </p:txBody>
      </p:sp>
      <p:sp>
        <p:nvSpPr>
          <p:cNvPr id="6" name="Text 4"/>
          <p:cNvSpPr/>
          <p:nvPr/>
        </p:nvSpPr>
        <p:spPr>
          <a:xfrm>
            <a:off x="1180505" y="2168128"/>
            <a:ext cx="2750944" cy="2400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90"/>
              </a:lnSpc>
              <a:buNone/>
            </a:pP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Explain basic mechanical principles</a:t>
            </a:r>
            <a:endParaRPr lang="en-US" sz="1350" dirty="0"/>
          </a:p>
        </p:txBody>
      </p:sp>
      <p:sp>
        <p:nvSpPr>
          <p:cNvPr id="7" name="Text 5"/>
          <p:cNvSpPr/>
          <p:nvPr/>
        </p:nvSpPr>
        <p:spPr>
          <a:xfrm>
            <a:off x="609600" y="2716292"/>
            <a:ext cx="426875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360"/>
              </a:lnSpc>
              <a:buNone/>
            </a:pPr>
            <a:r>
              <a:rPr lang="en-US" sz="2400" dirty="0">
                <a:solidFill>
                  <a:srgbClr val="F1F5F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🏃</a:t>
            </a:r>
            <a:endParaRPr lang="en-US" sz="2400" dirty="0"/>
          </a:p>
        </p:txBody>
      </p:sp>
      <p:sp>
        <p:nvSpPr>
          <p:cNvPr id="8" name="Text 6"/>
          <p:cNvSpPr/>
          <p:nvPr/>
        </p:nvSpPr>
        <p:spPr>
          <a:xfrm>
            <a:off x="1180505" y="2809637"/>
            <a:ext cx="4150826" cy="2400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90"/>
              </a:lnSpc>
              <a:buNone/>
            </a:pP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Analyse walking, running, jumping, throwing, catching</a:t>
            </a:r>
            <a:endParaRPr lang="en-US" sz="1350" dirty="0"/>
          </a:p>
        </p:txBody>
      </p:sp>
      <p:sp>
        <p:nvSpPr>
          <p:cNvPr id="9" name="Text 7"/>
          <p:cNvSpPr/>
          <p:nvPr/>
        </p:nvSpPr>
        <p:spPr>
          <a:xfrm>
            <a:off x="609600" y="3357801"/>
            <a:ext cx="426875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360"/>
              </a:lnSpc>
              <a:buNone/>
            </a:pPr>
            <a:r>
              <a:rPr lang="en-US" sz="2400" dirty="0">
                <a:solidFill>
                  <a:srgbClr val="F1F5F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🏥</a:t>
            </a:r>
            <a:endParaRPr lang="en-US" sz="2400" dirty="0"/>
          </a:p>
        </p:txBody>
      </p:sp>
      <p:sp>
        <p:nvSpPr>
          <p:cNvPr id="10" name="Text 8"/>
          <p:cNvSpPr/>
          <p:nvPr/>
        </p:nvSpPr>
        <p:spPr>
          <a:xfrm>
            <a:off x="1180505" y="3451146"/>
            <a:ext cx="3402489" cy="2400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90"/>
              </a:lnSpc>
              <a:buNone/>
            </a:pP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Explain role of therapeutic exercise in rehab</a:t>
            </a:r>
            <a:endParaRPr lang="en-US" sz="1350" dirty="0"/>
          </a:p>
        </p:txBody>
      </p:sp>
      <p:sp>
        <p:nvSpPr>
          <p:cNvPr id="11" name="Text 9"/>
          <p:cNvSpPr/>
          <p:nvPr/>
        </p:nvSpPr>
        <p:spPr>
          <a:xfrm>
            <a:off x="609600" y="3999309"/>
            <a:ext cx="426875" cy="426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360"/>
              </a:lnSpc>
              <a:buNone/>
            </a:pPr>
            <a:r>
              <a:rPr lang="en-US" sz="2400" dirty="0">
                <a:solidFill>
                  <a:srgbClr val="F1F5F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🦴</a:t>
            </a:r>
            <a:endParaRPr lang="en-US" sz="2400" dirty="0"/>
          </a:p>
        </p:txBody>
      </p:sp>
      <p:sp>
        <p:nvSpPr>
          <p:cNvPr id="12" name="Text 10"/>
          <p:cNvSpPr/>
          <p:nvPr/>
        </p:nvSpPr>
        <p:spPr>
          <a:xfrm>
            <a:off x="1180505" y="4092654"/>
            <a:ext cx="4033511" cy="2400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90"/>
              </a:lnSpc>
              <a:buNone/>
            </a:pP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Describe posture, deformities &amp; corrective exercises</a:t>
            </a:r>
            <a:endParaRPr lang="en-US" sz="135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51" y="159488"/>
            <a:ext cx="7921256" cy="318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24058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609600" y="133350"/>
            <a:ext cx="8083296" cy="581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240"/>
              </a:lnSpc>
              <a:buNone/>
            </a:pPr>
            <a:r>
              <a:rPr lang="en-US" sz="2700" b="1" dirty="0">
                <a:solidFill>
                  <a:srgbClr val="38BD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Mechanical Analysis: Throwing</a:t>
            </a:r>
            <a:endParaRPr lang="en-US" sz="2700" dirty="0"/>
          </a:p>
        </p:txBody>
      </p:sp>
      <p:sp>
        <p:nvSpPr>
          <p:cNvPr id="4" name="Text 2"/>
          <p:cNvSpPr/>
          <p:nvPr/>
        </p:nvSpPr>
        <p:spPr>
          <a:xfrm>
            <a:off x="609600" y="571501"/>
            <a:ext cx="7924800" cy="4415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dirty="0" smtClean="0">
                <a:solidFill>
                  <a:srgbClr val="FFFF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Definition</a:t>
            </a:r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dirty="0" smtClean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1350" dirty="0" smtClean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Propelling </a:t>
            </a: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 object by coordinated movement of body segments.</a:t>
            </a:r>
            <a:endParaRPr lang="en-US" sz="1350" dirty="0" smtClean="0">
              <a:solidFill>
                <a:srgbClr val="CBD5E1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dirty="0" smtClean="0">
                <a:solidFill>
                  <a:srgbClr val="FFFF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Phases-</a:t>
            </a:r>
            <a:endParaRPr lang="en-US" sz="1350" dirty="0" smtClean="0">
              <a:solidFill>
                <a:srgbClr val="CBD5E1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IN" sz="1400" b="1" kern="100" dirty="0">
                <a:ea typeface="Calibri"/>
                <a:cs typeface="Times New Roman"/>
              </a:rPr>
              <a:t>Wind-up (</a:t>
            </a:r>
            <a:r>
              <a:rPr lang="en-IN" sz="1400" b="1" kern="100" dirty="0" err="1">
                <a:latin typeface="Nirmala UI"/>
                <a:ea typeface="Calibri"/>
                <a:cs typeface="Times New Roman"/>
              </a:rPr>
              <a:t>तैयारी</a:t>
            </a:r>
            <a:r>
              <a:rPr lang="en-IN" sz="1400" b="1" kern="100" dirty="0">
                <a:ea typeface="Calibri"/>
                <a:cs typeface="Times New Roman"/>
              </a:rPr>
              <a:t>)</a:t>
            </a:r>
            <a:r>
              <a:rPr lang="en-IN" sz="1400" kern="100" dirty="0">
                <a:ea typeface="Calibri"/>
                <a:cs typeface="Times New Roman"/>
              </a:rPr>
              <a:t> – </a:t>
            </a:r>
            <a:r>
              <a:rPr lang="en-IN" sz="1400" kern="100" dirty="0" err="1">
                <a:latin typeface="Nirmala UI"/>
                <a:ea typeface="Calibri"/>
                <a:cs typeface="Times New Roman"/>
              </a:rPr>
              <a:t>हाथ</a:t>
            </a:r>
            <a:r>
              <a:rPr lang="en-IN" sz="1400" kern="100" dirty="0">
                <a:ea typeface="Calibri"/>
                <a:cs typeface="Times New Roman"/>
              </a:rPr>
              <a:t> </a:t>
            </a:r>
            <a:r>
              <a:rPr lang="en-IN" sz="1400" kern="100" dirty="0" err="1">
                <a:latin typeface="Nirmala UI"/>
                <a:ea typeface="Calibri"/>
                <a:cs typeface="Times New Roman"/>
              </a:rPr>
              <a:t>पीछे</a:t>
            </a:r>
            <a:endParaRPr lang="en-IN" sz="1400" kern="1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IN" sz="1400" b="1" kern="100" dirty="0">
                <a:ea typeface="Calibri"/>
                <a:cs typeface="Times New Roman"/>
              </a:rPr>
              <a:t>Early Cocking</a:t>
            </a:r>
            <a:r>
              <a:rPr lang="en-IN" sz="1400" kern="100" dirty="0">
                <a:ea typeface="Calibri"/>
                <a:cs typeface="Times New Roman"/>
              </a:rPr>
              <a:t> – </a:t>
            </a:r>
            <a:r>
              <a:rPr lang="en-IN" sz="1400" kern="100" dirty="0" err="1">
                <a:latin typeface="Nirmala UI"/>
                <a:ea typeface="Calibri"/>
                <a:cs typeface="Times New Roman"/>
              </a:rPr>
              <a:t>शरीर</a:t>
            </a:r>
            <a:r>
              <a:rPr lang="en-IN" sz="1400" kern="100" dirty="0">
                <a:ea typeface="Calibri"/>
                <a:cs typeface="Times New Roman"/>
              </a:rPr>
              <a:t> </a:t>
            </a:r>
            <a:r>
              <a:rPr lang="en-IN" sz="1400" kern="100" dirty="0" err="1">
                <a:latin typeface="Nirmala UI"/>
                <a:ea typeface="Calibri"/>
                <a:cs typeface="Times New Roman"/>
              </a:rPr>
              <a:t>घुमाना</a:t>
            </a:r>
            <a:endParaRPr lang="en-IN" sz="1400" kern="1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IN" sz="1400" b="1" kern="100" dirty="0">
                <a:ea typeface="Calibri"/>
                <a:cs typeface="Times New Roman"/>
              </a:rPr>
              <a:t>Late Cocking</a:t>
            </a:r>
            <a:r>
              <a:rPr lang="en-IN" sz="1400" kern="100" dirty="0">
                <a:ea typeface="Calibri"/>
                <a:cs typeface="Times New Roman"/>
              </a:rPr>
              <a:t> – </a:t>
            </a:r>
            <a:r>
              <a:rPr lang="en-IN" sz="1400" kern="100" dirty="0" err="1">
                <a:latin typeface="Nirmala UI"/>
                <a:ea typeface="Calibri"/>
                <a:cs typeface="Times New Roman"/>
              </a:rPr>
              <a:t>अधिकतम</a:t>
            </a:r>
            <a:r>
              <a:rPr lang="en-IN" sz="1400" kern="100" dirty="0">
                <a:ea typeface="Calibri"/>
                <a:cs typeface="Times New Roman"/>
              </a:rPr>
              <a:t> </a:t>
            </a:r>
            <a:r>
              <a:rPr lang="en-IN" sz="1400" kern="100" dirty="0" err="1">
                <a:latin typeface="Nirmala UI"/>
                <a:ea typeface="Calibri"/>
                <a:cs typeface="Times New Roman"/>
              </a:rPr>
              <a:t>हाथ</a:t>
            </a:r>
            <a:r>
              <a:rPr lang="en-IN" sz="1400" kern="100" dirty="0">
                <a:ea typeface="Calibri"/>
                <a:cs typeface="Times New Roman"/>
              </a:rPr>
              <a:t> </a:t>
            </a:r>
            <a:r>
              <a:rPr lang="en-IN" sz="1400" kern="100" dirty="0" err="1">
                <a:latin typeface="Nirmala UI"/>
                <a:ea typeface="Calibri"/>
                <a:cs typeface="Times New Roman"/>
              </a:rPr>
              <a:t>पीछे</a:t>
            </a:r>
            <a:endParaRPr lang="en-IN" sz="1400" kern="1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IN" sz="1400" b="1" kern="100" dirty="0">
                <a:ea typeface="Calibri"/>
                <a:cs typeface="Times New Roman"/>
              </a:rPr>
              <a:t>Acceleration</a:t>
            </a:r>
            <a:r>
              <a:rPr lang="en-IN" sz="1400" kern="100" dirty="0">
                <a:ea typeface="Calibri"/>
                <a:cs typeface="Times New Roman"/>
              </a:rPr>
              <a:t> – </a:t>
            </a:r>
            <a:r>
              <a:rPr lang="en-IN" sz="1400" kern="100" dirty="0" err="1">
                <a:latin typeface="Nirmala UI"/>
                <a:ea typeface="Calibri"/>
                <a:cs typeface="Times New Roman"/>
              </a:rPr>
              <a:t>हाथ</a:t>
            </a:r>
            <a:r>
              <a:rPr lang="en-IN" sz="1400" kern="100" dirty="0">
                <a:ea typeface="Calibri"/>
                <a:cs typeface="Times New Roman"/>
              </a:rPr>
              <a:t> </a:t>
            </a:r>
            <a:r>
              <a:rPr lang="en-IN" sz="1400" kern="100" dirty="0" err="1">
                <a:latin typeface="Nirmala UI"/>
                <a:ea typeface="Calibri"/>
                <a:cs typeface="Times New Roman"/>
              </a:rPr>
              <a:t>आगे</a:t>
            </a:r>
            <a:r>
              <a:rPr lang="en-IN" sz="1400" kern="100" dirty="0">
                <a:ea typeface="Calibri"/>
                <a:cs typeface="Times New Roman"/>
              </a:rPr>
              <a:t> </a:t>
            </a:r>
            <a:r>
              <a:rPr lang="en-IN" sz="1400" kern="100" dirty="0" err="1">
                <a:latin typeface="Nirmala UI"/>
                <a:ea typeface="Calibri"/>
                <a:cs typeface="Times New Roman"/>
              </a:rPr>
              <a:t>तेजी</a:t>
            </a:r>
            <a:r>
              <a:rPr lang="en-IN" sz="1400" kern="100" dirty="0">
                <a:ea typeface="Calibri"/>
                <a:cs typeface="Times New Roman"/>
              </a:rPr>
              <a:t> </a:t>
            </a:r>
            <a:r>
              <a:rPr lang="en-IN" sz="1400" kern="100" dirty="0" err="1">
                <a:latin typeface="Nirmala UI"/>
                <a:ea typeface="Calibri"/>
                <a:cs typeface="Times New Roman"/>
              </a:rPr>
              <a:t>से</a:t>
            </a:r>
            <a:endParaRPr lang="en-IN" sz="1400" kern="1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IN" sz="1400" b="1" kern="100" dirty="0">
                <a:ea typeface="Calibri"/>
                <a:cs typeface="Times New Roman"/>
              </a:rPr>
              <a:t>Release</a:t>
            </a:r>
            <a:r>
              <a:rPr lang="en-IN" sz="1400" kern="100" dirty="0">
                <a:ea typeface="Calibri"/>
                <a:cs typeface="Times New Roman"/>
              </a:rPr>
              <a:t> – </a:t>
            </a:r>
            <a:r>
              <a:rPr lang="en-IN" sz="1400" kern="100" dirty="0" err="1">
                <a:latin typeface="Nirmala UI"/>
                <a:ea typeface="Calibri"/>
                <a:cs typeface="Times New Roman"/>
              </a:rPr>
              <a:t>वस्तु</a:t>
            </a:r>
            <a:r>
              <a:rPr lang="en-IN" sz="1400" kern="100" dirty="0">
                <a:ea typeface="Calibri"/>
                <a:cs typeface="Times New Roman"/>
              </a:rPr>
              <a:t> </a:t>
            </a:r>
            <a:r>
              <a:rPr lang="en-IN" sz="1400" kern="100" dirty="0" err="1">
                <a:latin typeface="Nirmala UI"/>
                <a:ea typeface="Calibri"/>
                <a:cs typeface="Times New Roman"/>
              </a:rPr>
              <a:t>छोड़ना</a:t>
            </a:r>
            <a:endParaRPr lang="en-IN" sz="1400" kern="1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IN" sz="1400" b="1" kern="100" dirty="0">
                <a:ea typeface="Calibri"/>
                <a:cs typeface="Times New Roman"/>
              </a:rPr>
              <a:t>Follow-through</a:t>
            </a:r>
            <a:r>
              <a:rPr lang="en-IN" sz="1400" kern="100" dirty="0">
                <a:ea typeface="Calibri"/>
                <a:cs typeface="Times New Roman"/>
              </a:rPr>
              <a:t> – </a:t>
            </a:r>
            <a:r>
              <a:rPr lang="en-IN" sz="1400" kern="100" dirty="0" err="1">
                <a:latin typeface="Nirmala UI"/>
                <a:ea typeface="Calibri"/>
                <a:cs typeface="Times New Roman"/>
              </a:rPr>
              <a:t>शरीर</a:t>
            </a:r>
            <a:r>
              <a:rPr lang="en-IN" sz="1400" kern="100" dirty="0">
                <a:ea typeface="Calibri"/>
                <a:cs typeface="Times New Roman"/>
              </a:rPr>
              <a:t> </a:t>
            </a:r>
            <a:r>
              <a:rPr lang="en-IN" sz="1400" kern="100" dirty="0" err="1">
                <a:latin typeface="Nirmala UI"/>
                <a:ea typeface="Calibri"/>
                <a:cs typeface="Times New Roman"/>
              </a:rPr>
              <a:t>आगे</a:t>
            </a:r>
            <a:r>
              <a:rPr lang="en-IN" sz="1400" kern="100" dirty="0">
                <a:ea typeface="Calibri"/>
                <a:cs typeface="Times New Roman"/>
              </a:rPr>
              <a:t> </a:t>
            </a:r>
            <a:r>
              <a:rPr lang="en-IN" sz="1400" kern="100" dirty="0" err="1" smtClean="0">
                <a:latin typeface="Nirmala UI"/>
                <a:ea typeface="Calibri"/>
                <a:cs typeface="Times New Roman"/>
              </a:rPr>
              <a:t>झुकना</a:t>
            </a:r>
            <a:endParaRPr lang="en-IN" sz="1400" kern="100" dirty="0" smtClean="0">
              <a:latin typeface="Nirmala U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1400" b="1" kern="100" dirty="0">
                <a:solidFill>
                  <a:srgbClr val="FFFF00"/>
                </a:solidFill>
                <a:ea typeface="Calibri"/>
                <a:cs typeface="Times New Roman"/>
              </a:rPr>
              <a:t>Key Mechanics</a:t>
            </a:r>
            <a:endParaRPr lang="en-IN" sz="1400" kern="100" dirty="0">
              <a:solidFill>
                <a:srgbClr val="FFFF00"/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IN" sz="1400" b="1" kern="100" dirty="0">
                <a:ea typeface="Calibri"/>
                <a:cs typeface="Times New Roman"/>
              </a:rPr>
              <a:t>Sequential Motion (Proximal → Distal)</a:t>
            </a:r>
            <a:r>
              <a:rPr lang="en-IN" sz="1400" kern="100" dirty="0">
                <a:ea typeface="Calibri"/>
                <a:cs typeface="Times New Roman"/>
              </a:rPr>
              <a:t/>
            </a:r>
            <a:br>
              <a:rPr lang="en-IN" sz="1400" kern="100" dirty="0">
                <a:ea typeface="Calibri"/>
                <a:cs typeface="Times New Roman"/>
              </a:rPr>
            </a:br>
            <a:r>
              <a:rPr lang="en-IN" sz="1400" kern="100" dirty="0">
                <a:ea typeface="Calibri"/>
                <a:cs typeface="Times New Roman"/>
              </a:rPr>
              <a:t>Hips → Torso → Shoulder → Elbow → Wrist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IN" sz="1400" b="1" kern="100" dirty="0">
                <a:ea typeface="Calibri"/>
                <a:cs typeface="Times New Roman"/>
              </a:rPr>
              <a:t>Angular Velocity</a:t>
            </a:r>
            <a:r>
              <a:rPr lang="en-IN" sz="1400" kern="100" dirty="0">
                <a:ea typeface="Calibri"/>
                <a:cs typeface="Times New Roman"/>
              </a:rPr>
              <a:t> </a:t>
            </a:r>
            <a:r>
              <a:rPr lang="en-IN" sz="1400" kern="100" dirty="0" err="1">
                <a:latin typeface="Nirmala UI"/>
                <a:ea typeface="Calibri"/>
                <a:cs typeface="Times New Roman"/>
              </a:rPr>
              <a:t>कलाई</a:t>
            </a:r>
            <a:r>
              <a:rPr lang="en-IN" sz="1400" kern="100" dirty="0">
                <a:ea typeface="Calibri"/>
                <a:cs typeface="Times New Roman"/>
              </a:rPr>
              <a:t> </a:t>
            </a:r>
            <a:r>
              <a:rPr lang="en-IN" sz="1400" kern="100" dirty="0" err="1">
                <a:latin typeface="Nirmala UI"/>
                <a:ea typeface="Calibri"/>
                <a:cs typeface="Times New Roman"/>
              </a:rPr>
              <a:t>और</a:t>
            </a:r>
            <a:r>
              <a:rPr lang="en-IN" sz="1400" kern="100" dirty="0">
                <a:ea typeface="Calibri"/>
                <a:cs typeface="Times New Roman"/>
              </a:rPr>
              <a:t> </a:t>
            </a:r>
            <a:r>
              <a:rPr lang="en-IN" sz="1400" kern="100" dirty="0" err="1">
                <a:latin typeface="Nirmala UI"/>
                <a:ea typeface="Calibri"/>
                <a:cs typeface="Times New Roman"/>
              </a:rPr>
              <a:t>कोहनी</a:t>
            </a:r>
            <a:r>
              <a:rPr lang="en-IN" sz="1400" kern="100" dirty="0">
                <a:ea typeface="Calibri"/>
                <a:cs typeface="Times New Roman"/>
              </a:rPr>
              <a:t> </a:t>
            </a:r>
            <a:r>
              <a:rPr lang="en-IN" sz="1400" kern="100" dirty="0" err="1">
                <a:latin typeface="Nirmala UI"/>
                <a:ea typeface="Calibri"/>
                <a:cs typeface="Times New Roman"/>
              </a:rPr>
              <a:t>से</a:t>
            </a:r>
            <a:r>
              <a:rPr lang="en-IN" sz="1400" kern="100" dirty="0">
                <a:ea typeface="Calibri"/>
                <a:cs typeface="Times New Roman"/>
              </a:rPr>
              <a:t> </a:t>
            </a:r>
            <a:r>
              <a:rPr lang="en-IN" sz="1400" kern="100" dirty="0" err="1">
                <a:latin typeface="Nirmala UI"/>
                <a:ea typeface="Calibri"/>
                <a:cs typeface="Times New Roman"/>
              </a:rPr>
              <a:t>गति</a:t>
            </a:r>
            <a:r>
              <a:rPr lang="en-IN" sz="1400" kern="100" dirty="0">
                <a:ea typeface="Calibri"/>
                <a:cs typeface="Times New Roman"/>
              </a:rPr>
              <a:t> </a:t>
            </a:r>
            <a:r>
              <a:rPr lang="en-IN" sz="1400" kern="100" dirty="0" err="1">
                <a:latin typeface="Nirmala UI"/>
                <a:ea typeface="Calibri"/>
                <a:cs typeface="Times New Roman"/>
              </a:rPr>
              <a:t>बढ़ती</a:t>
            </a:r>
            <a:r>
              <a:rPr lang="en-IN" sz="1400" kern="100" dirty="0">
                <a:ea typeface="Calibri"/>
                <a:cs typeface="Times New Roman"/>
              </a:rPr>
              <a:t> </a:t>
            </a:r>
            <a:r>
              <a:rPr lang="en-IN" sz="1400" kern="100" dirty="0" err="1">
                <a:latin typeface="Nirmala UI"/>
                <a:ea typeface="Calibri"/>
                <a:cs typeface="Times New Roman"/>
              </a:rPr>
              <a:t>है</a:t>
            </a:r>
            <a:endParaRPr lang="en-IN" sz="1400" kern="1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IN" sz="1400" b="1" kern="100" dirty="0">
                <a:ea typeface="Calibri"/>
                <a:cs typeface="Times New Roman"/>
              </a:rPr>
              <a:t>Opposite Foot Step</a:t>
            </a:r>
            <a:r>
              <a:rPr lang="en-IN" sz="1400" kern="100" dirty="0">
                <a:ea typeface="Calibri"/>
                <a:cs typeface="Times New Roman"/>
              </a:rPr>
              <a:t> </a:t>
            </a:r>
            <a:r>
              <a:rPr lang="en-IN" sz="1400" kern="100" dirty="0" err="1">
                <a:latin typeface="Nirmala UI"/>
                <a:ea typeface="Calibri"/>
                <a:cs typeface="Times New Roman"/>
              </a:rPr>
              <a:t>संतुलन</a:t>
            </a:r>
            <a:r>
              <a:rPr lang="en-IN" sz="1400" kern="100" dirty="0">
                <a:ea typeface="Calibri"/>
                <a:cs typeface="Times New Roman"/>
              </a:rPr>
              <a:t> </a:t>
            </a:r>
            <a:r>
              <a:rPr lang="en-IN" sz="1400" kern="100" dirty="0" err="1">
                <a:latin typeface="Nirmala UI"/>
                <a:ea typeface="Calibri"/>
                <a:cs typeface="Times New Roman"/>
              </a:rPr>
              <a:t>और</a:t>
            </a:r>
            <a:r>
              <a:rPr lang="en-IN" sz="1400" kern="100" dirty="0">
                <a:ea typeface="Calibri"/>
                <a:cs typeface="Times New Roman"/>
              </a:rPr>
              <a:t> </a:t>
            </a:r>
            <a:r>
              <a:rPr lang="en-IN" sz="1400" kern="100" dirty="0" err="1">
                <a:latin typeface="Nirmala UI"/>
                <a:ea typeface="Calibri"/>
                <a:cs typeface="Times New Roman"/>
              </a:rPr>
              <a:t>शक्ति</a:t>
            </a:r>
            <a:r>
              <a:rPr lang="en-IN" sz="1400" kern="100" dirty="0">
                <a:ea typeface="Calibri"/>
                <a:cs typeface="Times New Roman"/>
              </a:rPr>
              <a:t> </a:t>
            </a:r>
            <a:r>
              <a:rPr lang="en-IN" sz="1400" kern="100" dirty="0" err="1">
                <a:latin typeface="Nirmala UI"/>
                <a:ea typeface="Calibri"/>
                <a:cs typeface="Times New Roman"/>
              </a:rPr>
              <a:t>बढ़ाता</a:t>
            </a:r>
            <a:r>
              <a:rPr lang="en-IN" sz="1400" kern="100" dirty="0">
                <a:ea typeface="Calibri"/>
                <a:cs typeface="Times New Roman"/>
              </a:rPr>
              <a:t> </a:t>
            </a:r>
            <a:r>
              <a:rPr lang="en-IN" sz="1400" kern="100" dirty="0" err="1">
                <a:latin typeface="Nirmala UI"/>
                <a:ea typeface="Calibri"/>
                <a:cs typeface="Times New Roman"/>
              </a:rPr>
              <a:t>है</a:t>
            </a:r>
            <a:endParaRPr lang="en-IN" sz="1400" kern="100" dirty="0">
              <a:ea typeface="Calibri"/>
              <a:cs typeface="Times New Roman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endParaRPr lang="en-IN" sz="1400" kern="100" dirty="0">
              <a:ea typeface="Calibri"/>
              <a:cs typeface="Times New Roman"/>
            </a:endParaRPr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endParaRPr lang="en-US" sz="1350" dirty="0" smtClean="0">
              <a:solidFill>
                <a:srgbClr val="CBD5E1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</p:txBody>
      </p:sp>
      <p:sp>
        <p:nvSpPr>
          <p:cNvPr id="5" name="Text 3"/>
          <p:cNvSpPr/>
          <p:nvPr/>
        </p:nvSpPr>
        <p:spPr>
          <a:xfrm>
            <a:off x="762000" y="4209341"/>
            <a:ext cx="45719" cy="959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512"/>
              </a:lnSpc>
              <a:buNone/>
            </a:pPr>
            <a:endParaRPr lang="en-US" sz="108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91" y="435936"/>
            <a:ext cx="8218967" cy="1913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52" y="2436790"/>
            <a:ext cx="8133906" cy="22263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52113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609600" y="350874"/>
            <a:ext cx="8083296" cy="5103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240"/>
              </a:lnSpc>
              <a:buNone/>
            </a:pPr>
            <a:r>
              <a:rPr lang="en-US" sz="2700" b="1" dirty="0">
                <a:solidFill>
                  <a:srgbClr val="38BD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Mechanical Analysis: Catching</a:t>
            </a:r>
            <a:endParaRPr lang="en-US" sz="2700" dirty="0"/>
          </a:p>
        </p:txBody>
      </p:sp>
      <p:sp>
        <p:nvSpPr>
          <p:cNvPr id="4" name="Text 2"/>
          <p:cNvSpPr/>
          <p:nvPr/>
        </p:nvSpPr>
        <p:spPr>
          <a:xfrm>
            <a:off x="914400" y="861237"/>
            <a:ext cx="7620000" cy="3987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400" dirty="0" smtClean="0">
                <a:solidFill>
                  <a:srgbClr val="FFFF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Definition</a:t>
            </a:r>
            <a:r>
              <a:rPr lang="en-US" sz="1350" dirty="0" smtClean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-</a:t>
            </a:r>
          </a:p>
          <a:p>
            <a:pPr>
              <a:lnSpc>
                <a:spcPts val="2430"/>
              </a:lnSpc>
              <a:buSzPct val="100000"/>
            </a:pPr>
            <a:r>
              <a:rPr lang="en-US" sz="1600" dirty="0" smtClean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   Receiving </a:t>
            </a:r>
            <a:r>
              <a:rPr lang="en-US" sz="16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and controlling an incoming object.</a:t>
            </a:r>
            <a:endParaRPr lang="en-US" sz="1600" dirty="0" smtClean="0">
              <a:solidFill>
                <a:srgbClr val="CBD5E1"/>
              </a:solidFill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r>
              <a:rPr lang="en-US" b="1" dirty="0"/>
              <a:t>Mechanical Principles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Absorption of Force</a:t>
            </a:r>
            <a:endParaRPr lang="en-US" dirty="0"/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Body moves backward with the ball to reduce impact (Impulse theory).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Hand–Eye Coordination</a:t>
            </a:r>
            <a:endParaRPr lang="en-US" dirty="0"/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Tracking trajectory of the object.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Center of Gravity &amp; Balance</a:t>
            </a:r>
            <a:endParaRPr lang="en-US" dirty="0"/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Lower COG improves stability.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Positioning</a:t>
            </a:r>
            <a:endParaRPr lang="en-US" dirty="0"/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Hands form a "soft cradle" for secure catching.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Newton’s Laws</a:t>
            </a:r>
            <a:endParaRPr lang="en-US" dirty="0"/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Reducing the object’s momentum smoothly prevents rebound.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6809" y="244548"/>
            <a:ext cx="7825563" cy="477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b="1" kern="100" dirty="0">
                <a:solidFill>
                  <a:srgbClr val="ED7D31"/>
                </a:solidFill>
                <a:ea typeface="Calibri"/>
                <a:cs typeface="Times New Roman"/>
              </a:rPr>
              <a:t>Mechanical Analysis</a:t>
            </a:r>
            <a:endParaRPr lang="en-IN" sz="1600" kern="100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b="1" kern="100" dirty="0">
                <a:ea typeface="Calibri"/>
                <a:cs typeface="Times New Roman"/>
              </a:rPr>
              <a:t>Key Points:</a:t>
            </a:r>
            <a:endParaRPr lang="en-IN" kern="1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IN" b="1" kern="100" dirty="0">
                <a:ea typeface="Calibri"/>
                <a:cs typeface="Times New Roman"/>
              </a:rPr>
              <a:t>Eyes on object</a:t>
            </a:r>
            <a:r>
              <a:rPr lang="en-IN" kern="100" dirty="0">
                <a:ea typeface="Calibri"/>
                <a:cs typeface="Times New Roman"/>
              </a:rPr>
              <a:t> (</a:t>
            </a:r>
            <a:r>
              <a:rPr lang="en-IN" kern="100" dirty="0" err="1">
                <a:latin typeface="Nirmala UI"/>
                <a:ea typeface="Calibri"/>
                <a:cs typeface="Times New Roman"/>
              </a:rPr>
              <a:t>दृष्टि</a:t>
            </a:r>
            <a:r>
              <a:rPr lang="en-IN" kern="100" dirty="0">
                <a:ea typeface="Calibri"/>
                <a:cs typeface="Times New Roman"/>
              </a:rPr>
              <a:t> </a:t>
            </a:r>
            <a:r>
              <a:rPr lang="en-IN" kern="100" dirty="0" err="1">
                <a:latin typeface="Nirmala UI"/>
                <a:ea typeface="Calibri"/>
                <a:cs typeface="Times New Roman"/>
              </a:rPr>
              <a:t>केंद्रित</a:t>
            </a:r>
            <a:r>
              <a:rPr lang="en-IN" kern="100" dirty="0">
                <a:ea typeface="Calibri"/>
                <a:cs typeface="Times New Roman"/>
              </a:rPr>
              <a:t> </a:t>
            </a:r>
            <a:r>
              <a:rPr lang="en-IN" kern="100" dirty="0" err="1">
                <a:latin typeface="Nirmala UI"/>
                <a:ea typeface="Calibri"/>
                <a:cs typeface="Times New Roman"/>
              </a:rPr>
              <a:t>रखना</a:t>
            </a:r>
            <a:r>
              <a:rPr lang="en-IN" kern="100" dirty="0">
                <a:ea typeface="Calibri"/>
                <a:cs typeface="Times New Roman"/>
              </a:rPr>
              <a:t>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IN" b="1" kern="100" dirty="0">
                <a:ea typeface="Calibri"/>
                <a:cs typeface="Times New Roman"/>
              </a:rPr>
              <a:t>Arms extend</a:t>
            </a:r>
            <a:r>
              <a:rPr lang="en-IN" kern="100" dirty="0">
                <a:ea typeface="Calibri"/>
                <a:cs typeface="Times New Roman"/>
              </a:rPr>
              <a:t> → </a:t>
            </a:r>
            <a:r>
              <a:rPr lang="en-IN" kern="100" dirty="0" err="1">
                <a:latin typeface="Nirmala UI"/>
                <a:ea typeface="Calibri"/>
                <a:cs typeface="Times New Roman"/>
              </a:rPr>
              <a:t>गेंद</a:t>
            </a:r>
            <a:r>
              <a:rPr lang="en-IN" kern="100" dirty="0">
                <a:ea typeface="Calibri"/>
                <a:cs typeface="Times New Roman"/>
              </a:rPr>
              <a:t> </a:t>
            </a:r>
            <a:r>
              <a:rPr lang="en-IN" kern="100" dirty="0" err="1">
                <a:latin typeface="Nirmala UI"/>
                <a:ea typeface="Calibri"/>
                <a:cs typeface="Times New Roman"/>
              </a:rPr>
              <a:t>को</a:t>
            </a:r>
            <a:r>
              <a:rPr lang="en-IN" kern="100" dirty="0">
                <a:ea typeface="Calibri"/>
                <a:cs typeface="Times New Roman"/>
              </a:rPr>
              <a:t> </a:t>
            </a:r>
            <a:r>
              <a:rPr lang="en-IN" kern="100" dirty="0" err="1">
                <a:latin typeface="Nirmala UI"/>
                <a:ea typeface="Calibri"/>
                <a:cs typeface="Times New Roman"/>
              </a:rPr>
              <a:t>मिलने</a:t>
            </a:r>
            <a:r>
              <a:rPr lang="en-IN" kern="100" dirty="0">
                <a:ea typeface="Calibri"/>
                <a:cs typeface="Times New Roman"/>
              </a:rPr>
              <a:t> </a:t>
            </a:r>
            <a:r>
              <a:rPr lang="en-IN" kern="100" dirty="0" err="1">
                <a:latin typeface="Nirmala UI"/>
                <a:ea typeface="Calibri"/>
                <a:cs typeface="Times New Roman"/>
              </a:rPr>
              <a:t>की</a:t>
            </a:r>
            <a:r>
              <a:rPr lang="en-IN" kern="100" dirty="0">
                <a:ea typeface="Calibri"/>
                <a:cs typeface="Times New Roman"/>
              </a:rPr>
              <a:t> </a:t>
            </a:r>
            <a:r>
              <a:rPr lang="en-IN" kern="100" dirty="0" err="1">
                <a:latin typeface="Nirmala UI"/>
                <a:ea typeface="Calibri"/>
                <a:cs typeface="Times New Roman"/>
              </a:rPr>
              <a:t>जगह</a:t>
            </a:r>
            <a:r>
              <a:rPr lang="en-IN" kern="100" dirty="0">
                <a:ea typeface="Calibri"/>
                <a:cs typeface="Times New Roman"/>
              </a:rPr>
              <a:t> </a:t>
            </a:r>
            <a:r>
              <a:rPr lang="en-IN" kern="100" dirty="0" err="1">
                <a:latin typeface="Nirmala UI"/>
                <a:ea typeface="Calibri"/>
                <a:cs typeface="Times New Roman"/>
              </a:rPr>
              <a:t>बढ़ती</a:t>
            </a:r>
            <a:r>
              <a:rPr lang="en-IN" kern="100" dirty="0">
                <a:ea typeface="Calibri"/>
                <a:cs typeface="Times New Roman"/>
              </a:rPr>
              <a:t> </a:t>
            </a:r>
            <a:r>
              <a:rPr lang="en-IN" kern="100" dirty="0" err="1">
                <a:latin typeface="Nirmala UI"/>
                <a:ea typeface="Calibri"/>
                <a:cs typeface="Times New Roman"/>
              </a:rPr>
              <a:t>है</a:t>
            </a:r>
            <a:endParaRPr lang="en-IN" kern="1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IN" b="1" kern="100" dirty="0">
                <a:ea typeface="Calibri"/>
                <a:cs typeface="Times New Roman"/>
              </a:rPr>
              <a:t>Absorbing Force</a:t>
            </a:r>
            <a:endParaRPr lang="en-IN" kern="100" dirty="0">
              <a:ea typeface="Calibri"/>
              <a:cs typeface="Times New Roman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/>
              <a:buChar char="o"/>
              <a:tabLst>
                <a:tab pos="914400" algn="l"/>
              </a:tabLst>
            </a:pPr>
            <a:r>
              <a:rPr lang="en-IN" kern="100" dirty="0" err="1">
                <a:latin typeface="Nirmala UI"/>
                <a:ea typeface="Calibri"/>
                <a:cs typeface="Times New Roman"/>
              </a:rPr>
              <a:t>गेंद</a:t>
            </a:r>
            <a:r>
              <a:rPr lang="en-IN" kern="100" dirty="0">
                <a:ea typeface="Calibri"/>
                <a:cs typeface="Times New Roman"/>
              </a:rPr>
              <a:t> </a:t>
            </a:r>
            <a:r>
              <a:rPr lang="en-IN" kern="100" dirty="0" err="1">
                <a:latin typeface="Nirmala UI"/>
                <a:ea typeface="Calibri"/>
                <a:cs typeface="Times New Roman"/>
              </a:rPr>
              <a:t>पकड़ते</a:t>
            </a:r>
            <a:r>
              <a:rPr lang="en-IN" kern="100" dirty="0">
                <a:ea typeface="Calibri"/>
                <a:cs typeface="Times New Roman"/>
              </a:rPr>
              <a:t> </a:t>
            </a:r>
            <a:r>
              <a:rPr lang="en-IN" kern="100" dirty="0" err="1">
                <a:latin typeface="Nirmala UI"/>
                <a:ea typeface="Calibri"/>
                <a:cs typeface="Times New Roman"/>
              </a:rPr>
              <a:t>समय</a:t>
            </a:r>
            <a:r>
              <a:rPr lang="en-IN" kern="100" dirty="0">
                <a:ea typeface="Calibri"/>
                <a:cs typeface="Times New Roman"/>
              </a:rPr>
              <a:t> </a:t>
            </a:r>
            <a:r>
              <a:rPr lang="en-IN" kern="100" dirty="0" err="1">
                <a:latin typeface="Nirmala UI"/>
                <a:ea typeface="Calibri"/>
                <a:cs typeface="Times New Roman"/>
              </a:rPr>
              <a:t>हाथ</a:t>
            </a:r>
            <a:r>
              <a:rPr lang="en-IN" kern="100" dirty="0">
                <a:ea typeface="Calibri"/>
                <a:cs typeface="Times New Roman"/>
              </a:rPr>
              <a:t> </a:t>
            </a:r>
            <a:r>
              <a:rPr lang="en-IN" kern="100" dirty="0" err="1">
                <a:latin typeface="Nirmala UI"/>
                <a:ea typeface="Calibri"/>
                <a:cs typeface="Times New Roman"/>
              </a:rPr>
              <a:t>पीछे</a:t>
            </a:r>
            <a:r>
              <a:rPr lang="en-IN" kern="100" dirty="0">
                <a:ea typeface="Calibri"/>
                <a:cs typeface="Times New Roman"/>
              </a:rPr>
              <a:t> </a:t>
            </a:r>
            <a:r>
              <a:rPr lang="en-IN" kern="100" dirty="0" err="1">
                <a:latin typeface="Nirmala UI"/>
                <a:ea typeface="Calibri"/>
                <a:cs typeface="Times New Roman"/>
              </a:rPr>
              <a:t>खींचना</a:t>
            </a:r>
            <a:r>
              <a:rPr lang="en-IN" kern="100" dirty="0">
                <a:ea typeface="Calibri"/>
                <a:cs typeface="Times New Roman"/>
              </a:rPr>
              <a:t> </a:t>
            </a:r>
            <a:r>
              <a:rPr lang="en-IN" kern="100" dirty="0" err="1">
                <a:latin typeface="Nirmala UI"/>
                <a:ea typeface="Calibri"/>
                <a:cs typeface="Times New Roman"/>
              </a:rPr>
              <a:t>ताकि</a:t>
            </a:r>
            <a:r>
              <a:rPr lang="en-IN" kern="100" dirty="0">
                <a:ea typeface="Calibri"/>
                <a:cs typeface="Times New Roman"/>
              </a:rPr>
              <a:t> </a:t>
            </a:r>
            <a:r>
              <a:rPr lang="en-IN" kern="100" dirty="0" err="1">
                <a:latin typeface="Nirmala UI"/>
                <a:ea typeface="Calibri"/>
                <a:cs typeface="Times New Roman"/>
              </a:rPr>
              <a:t>टक्कर</a:t>
            </a:r>
            <a:r>
              <a:rPr lang="en-IN" kern="100" dirty="0">
                <a:ea typeface="Calibri"/>
                <a:cs typeface="Times New Roman"/>
              </a:rPr>
              <a:t> </a:t>
            </a:r>
            <a:r>
              <a:rPr lang="en-IN" kern="100" dirty="0" err="1">
                <a:latin typeface="Nirmala UI"/>
                <a:ea typeface="Calibri"/>
                <a:cs typeface="Times New Roman"/>
              </a:rPr>
              <a:t>का</a:t>
            </a:r>
            <a:r>
              <a:rPr lang="en-IN" kern="100" dirty="0">
                <a:ea typeface="Calibri"/>
                <a:cs typeface="Times New Roman"/>
              </a:rPr>
              <a:t> </a:t>
            </a:r>
            <a:r>
              <a:rPr lang="en-IN" kern="100" dirty="0" err="1">
                <a:latin typeface="Nirmala UI"/>
                <a:ea typeface="Calibri"/>
                <a:cs typeface="Times New Roman"/>
              </a:rPr>
              <a:t>झटका</a:t>
            </a:r>
            <a:r>
              <a:rPr lang="en-IN" kern="100" dirty="0">
                <a:ea typeface="Calibri"/>
                <a:cs typeface="Times New Roman"/>
              </a:rPr>
              <a:t> </a:t>
            </a:r>
            <a:r>
              <a:rPr lang="en-IN" kern="100" dirty="0" err="1">
                <a:latin typeface="Nirmala UI"/>
                <a:ea typeface="Calibri"/>
                <a:cs typeface="Times New Roman"/>
              </a:rPr>
              <a:t>कम</a:t>
            </a:r>
            <a:r>
              <a:rPr lang="en-IN" kern="100" dirty="0">
                <a:ea typeface="Calibri"/>
                <a:cs typeface="Times New Roman"/>
              </a:rPr>
              <a:t> </a:t>
            </a:r>
            <a:r>
              <a:rPr lang="en-IN" kern="100" dirty="0" err="1">
                <a:latin typeface="Nirmala UI"/>
                <a:ea typeface="Calibri"/>
                <a:cs typeface="Times New Roman"/>
              </a:rPr>
              <a:t>हो</a:t>
            </a:r>
            <a:endParaRPr lang="en-IN" kern="1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IN" b="1" kern="100" dirty="0">
                <a:ea typeface="Calibri"/>
                <a:cs typeface="Times New Roman"/>
              </a:rPr>
              <a:t>Hand Position</a:t>
            </a:r>
            <a:endParaRPr lang="en-IN" kern="100" dirty="0">
              <a:ea typeface="Calibri"/>
              <a:cs typeface="Times New Roman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/>
              <a:buChar char="o"/>
              <a:tabLst>
                <a:tab pos="914400" algn="l"/>
              </a:tabLst>
            </a:pPr>
            <a:r>
              <a:rPr lang="en-IN" kern="100" dirty="0" err="1">
                <a:latin typeface="Nirmala UI"/>
                <a:ea typeface="Calibri"/>
                <a:cs typeface="Times New Roman"/>
              </a:rPr>
              <a:t>बड़ी</a:t>
            </a:r>
            <a:r>
              <a:rPr lang="en-IN" kern="100" dirty="0">
                <a:ea typeface="Calibri"/>
                <a:cs typeface="Times New Roman"/>
              </a:rPr>
              <a:t> </a:t>
            </a:r>
            <a:r>
              <a:rPr lang="en-IN" kern="100" dirty="0" err="1">
                <a:latin typeface="Nirmala UI"/>
                <a:ea typeface="Calibri"/>
                <a:cs typeface="Times New Roman"/>
              </a:rPr>
              <a:t>गेंद</a:t>
            </a:r>
            <a:r>
              <a:rPr lang="en-IN" kern="100" dirty="0">
                <a:ea typeface="Calibri"/>
                <a:cs typeface="Times New Roman"/>
              </a:rPr>
              <a:t>: </a:t>
            </a:r>
            <a:r>
              <a:rPr lang="en-IN" kern="100" dirty="0" err="1">
                <a:latin typeface="Nirmala UI"/>
                <a:ea typeface="Calibri"/>
                <a:cs typeface="Times New Roman"/>
              </a:rPr>
              <a:t>हाथ</a:t>
            </a:r>
            <a:r>
              <a:rPr lang="en-IN" kern="100" dirty="0">
                <a:ea typeface="Calibri"/>
                <a:cs typeface="Times New Roman"/>
              </a:rPr>
              <a:t> </a:t>
            </a:r>
            <a:r>
              <a:rPr lang="en-IN" kern="100" dirty="0" err="1">
                <a:latin typeface="Nirmala UI"/>
                <a:ea typeface="Calibri"/>
                <a:cs typeface="Times New Roman"/>
              </a:rPr>
              <a:t>बाहर</a:t>
            </a:r>
            <a:r>
              <a:rPr lang="en-IN" kern="100" dirty="0">
                <a:ea typeface="Calibri"/>
                <a:cs typeface="Times New Roman"/>
              </a:rPr>
              <a:t> </a:t>
            </a:r>
            <a:r>
              <a:rPr lang="en-IN" kern="100" dirty="0" err="1">
                <a:latin typeface="Nirmala UI"/>
                <a:ea typeface="Calibri"/>
                <a:cs typeface="Times New Roman"/>
              </a:rPr>
              <a:t>की</a:t>
            </a:r>
            <a:r>
              <a:rPr lang="en-IN" kern="100" dirty="0">
                <a:ea typeface="Calibri"/>
                <a:cs typeface="Times New Roman"/>
              </a:rPr>
              <a:t> </a:t>
            </a:r>
            <a:r>
              <a:rPr lang="en-IN" kern="100" dirty="0" err="1">
                <a:latin typeface="Nirmala UI"/>
                <a:ea typeface="Calibri"/>
                <a:cs typeface="Times New Roman"/>
              </a:rPr>
              <a:t>ओर</a:t>
            </a:r>
            <a:endParaRPr lang="en-IN" kern="100" dirty="0">
              <a:ea typeface="Calibri"/>
              <a:cs typeface="Times New Roman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/>
              <a:buChar char="o"/>
              <a:tabLst>
                <a:tab pos="914400" algn="l"/>
              </a:tabLst>
            </a:pPr>
            <a:r>
              <a:rPr lang="en-IN" kern="100" dirty="0" err="1">
                <a:latin typeface="Nirmala UI"/>
                <a:ea typeface="Calibri"/>
                <a:cs typeface="Times New Roman"/>
              </a:rPr>
              <a:t>छोटी</a:t>
            </a:r>
            <a:r>
              <a:rPr lang="en-IN" kern="100" dirty="0">
                <a:ea typeface="Calibri"/>
                <a:cs typeface="Times New Roman"/>
              </a:rPr>
              <a:t> </a:t>
            </a:r>
            <a:r>
              <a:rPr lang="en-IN" kern="100" dirty="0" err="1">
                <a:latin typeface="Nirmala UI"/>
                <a:ea typeface="Calibri"/>
                <a:cs typeface="Times New Roman"/>
              </a:rPr>
              <a:t>गेंद</a:t>
            </a:r>
            <a:r>
              <a:rPr lang="en-IN" kern="100" dirty="0">
                <a:ea typeface="Calibri"/>
                <a:cs typeface="Times New Roman"/>
              </a:rPr>
              <a:t>: </a:t>
            </a:r>
            <a:r>
              <a:rPr lang="en-IN" kern="100" dirty="0" err="1">
                <a:latin typeface="Nirmala UI"/>
                <a:ea typeface="Calibri"/>
                <a:cs typeface="Times New Roman"/>
              </a:rPr>
              <a:t>हाथ</a:t>
            </a:r>
            <a:r>
              <a:rPr lang="en-IN" kern="100" dirty="0">
                <a:ea typeface="Calibri"/>
                <a:cs typeface="Times New Roman"/>
              </a:rPr>
              <a:t> </a:t>
            </a:r>
            <a:r>
              <a:rPr lang="en-IN" kern="100" dirty="0" err="1">
                <a:latin typeface="Nirmala UI"/>
                <a:ea typeface="Calibri"/>
                <a:cs typeface="Times New Roman"/>
              </a:rPr>
              <a:t>कप</a:t>
            </a:r>
            <a:r>
              <a:rPr lang="en-IN" kern="100" dirty="0" err="1">
                <a:ea typeface="Calibri"/>
                <a:cs typeface="Times New Roman"/>
              </a:rPr>
              <a:t>-</a:t>
            </a:r>
            <a:r>
              <a:rPr lang="en-IN" kern="100" dirty="0" err="1">
                <a:latin typeface="Nirmala UI"/>
                <a:ea typeface="Calibri"/>
                <a:cs typeface="Times New Roman"/>
              </a:rPr>
              <a:t>आकार</a:t>
            </a:r>
            <a:r>
              <a:rPr lang="en-IN" kern="100" dirty="0">
                <a:ea typeface="Calibri"/>
                <a:cs typeface="Times New Roman"/>
              </a:rPr>
              <a:t> </a:t>
            </a:r>
            <a:r>
              <a:rPr lang="en-IN" kern="100" dirty="0" err="1">
                <a:latin typeface="Nirmala UI"/>
                <a:ea typeface="Calibri"/>
                <a:cs typeface="Times New Roman"/>
              </a:rPr>
              <a:t>में</a:t>
            </a:r>
            <a:endParaRPr lang="en-IN" kern="100" dirty="0"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b="1" kern="100" dirty="0">
                <a:ea typeface="Calibri"/>
                <a:cs typeface="Times New Roman"/>
              </a:rPr>
              <a:t>Purpose of Mechanics</a:t>
            </a:r>
            <a:endParaRPr lang="en-IN" kern="1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IN" kern="100" dirty="0" err="1">
                <a:latin typeface="Nirmala UI"/>
                <a:ea typeface="Calibri"/>
                <a:cs typeface="Times New Roman"/>
              </a:rPr>
              <a:t>गति</a:t>
            </a:r>
            <a:r>
              <a:rPr lang="en-IN" kern="100" dirty="0">
                <a:ea typeface="Calibri"/>
                <a:cs typeface="Times New Roman"/>
              </a:rPr>
              <a:t> </a:t>
            </a:r>
            <a:r>
              <a:rPr lang="en-IN" kern="100" dirty="0" err="1">
                <a:latin typeface="Nirmala UI"/>
                <a:ea typeface="Calibri"/>
                <a:cs typeface="Times New Roman"/>
              </a:rPr>
              <a:t>कम</a:t>
            </a:r>
            <a:r>
              <a:rPr lang="en-IN" kern="100" dirty="0">
                <a:ea typeface="Calibri"/>
                <a:cs typeface="Times New Roman"/>
              </a:rPr>
              <a:t> </a:t>
            </a:r>
            <a:r>
              <a:rPr lang="en-IN" kern="100" dirty="0" err="1">
                <a:latin typeface="Nirmala UI"/>
                <a:ea typeface="Calibri"/>
                <a:cs typeface="Times New Roman"/>
              </a:rPr>
              <a:t>करके</a:t>
            </a:r>
            <a:r>
              <a:rPr lang="en-IN" kern="100" dirty="0">
                <a:ea typeface="Calibri"/>
                <a:cs typeface="Times New Roman"/>
              </a:rPr>
              <a:t> </a:t>
            </a:r>
            <a:r>
              <a:rPr lang="en-IN" kern="100" dirty="0" err="1">
                <a:latin typeface="Nirmala UI"/>
                <a:ea typeface="Calibri"/>
                <a:cs typeface="Times New Roman"/>
              </a:rPr>
              <a:t>नियंत्रण</a:t>
            </a:r>
            <a:r>
              <a:rPr lang="en-IN" kern="100" dirty="0">
                <a:ea typeface="Calibri"/>
                <a:cs typeface="Times New Roman"/>
              </a:rPr>
              <a:t> </a:t>
            </a:r>
            <a:r>
              <a:rPr lang="en-IN" kern="100" dirty="0" err="1">
                <a:latin typeface="Nirmala UI"/>
                <a:ea typeface="Calibri"/>
                <a:cs typeface="Times New Roman"/>
              </a:rPr>
              <a:t>बढ़ाना</a:t>
            </a:r>
            <a:endParaRPr lang="en-IN" kern="1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en-IN" kern="100" dirty="0" err="1">
                <a:latin typeface="Nirmala UI"/>
                <a:ea typeface="Calibri"/>
                <a:cs typeface="Times New Roman"/>
              </a:rPr>
              <a:t>शरीर</a:t>
            </a:r>
            <a:r>
              <a:rPr lang="en-IN" kern="100" dirty="0">
                <a:ea typeface="Calibri"/>
                <a:cs typeface="Times New Roman"/>
              </a:rPr>
              <a:t> </a:t>
            </a:r>
            <a:r>
              <a:rPr lang="en-IN" kern="100" dirty="0" err="1">
                <a:latin typeface="Nirmala UI"/>
                <a:ea typeface="Calibri"/>
                <a:cs typeface="Times New Roman"/>
              </a:rPr>
              <a:t>का</a:t>
            </a:r>
            <a:r>
              <a:rPr lang="en-IN" kern="100" dirty="0">
                <a:ea typeface="Calibri"/>
                <a:cs typeface="Times New Roman"/>
              </a:rPr>
              <a:t> </a:t>
            </a:r>
            <a:r>
              <a:rPr lang="en-IN" kern="100" dirty="0" err="1">
                <a:latin typeface="Nirmala UI"/>
                <a:ea typeface="Calibri"/>
                <a:cs typeface="Times New Roman"/>
              </a:rPr>
              <a:t>संतुलन</a:t>
            </a:r>
            <a:r>
              <a:rPr lang="en-IN" kern="100" dirty="0">
                <a:ea typeface="Calibri"/>
                <a:cs typeface="Times New Roman"/>
              </a:rPr>
              <a:t> </a:t>
            </a:r>
            <a:r>
              <a:rPr lang="en-IN" kern="100" dirty="0" err="1">
                <a:latin typeface="Nirmala UI"/>
                <a:ea typeface="Calibri"/>
                <a:cs typeface="Times New Roman"/>
              </a:rPr>
              <a:t>बनाए</a:t>
            </a:r>
            <a:r>
              <a:rPr lang="en-IN" kern="100" dirty="0">
                <a:ea typeface="Calibri"/>
                <a:cs typeface="Times New Roman"/>
              </a:rPr>
              <a:t> </a:t>
            </a:r>
            <a:r>
              <a:rPr lang="en-IN" kern="100" dirty="0" err="1">
                <a:latin typeface="Nirmala UI"/>
                <a:ea typeface="Calibri"/>
                <a:cs typeface="Times New Roman"/>
              </a:rPr>
              <a:t>रखना</a:t>
            </a:r>
            <a:endParaRPr lang="en-IN" kern="1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682379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4446" y="1354015"/>
            <a:ext cx="839665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sz="2000" b="1" u="sng" dirty="0" smtClean="0"/>
          </a:p>
          <a:p>
            <a:r>
              <a:rPr lang="en-IN" sz="2000" b="1" u="sng" dirty="0" smtClean="0"/>
              <a:t>| </a:t>
            </a:r>
            <a:r>
              <a:rPr lang="en-IN" sz="2000" b="1" u="sng" dirty="0"/>
              <a:t>Skill         </a:t>
            </a:r>
            <a:r>
              <a:rPr lang="en-IN" sz="2000" b="1" u="sng" dirty="0" smtClean="0"/>
              <a:t>|          </a:t>
            </a:r>
            <a:r>
              <a:rPr lang="en-IN" sz="2000" b="1" u="sng" dirty="0"/>
              <a:t>Key Mechanical Feature        </a:t>
            </a:r>
            <a:r>
              <a:rPr lang="en-IN" sz="2000" b="1" u="sng" dirty="0" smtClean="0"/>
              <a:t>   </a:t>
            </a:r>
            <a:r>
              <a:rPr lang="en-IN" sz="2000" b="1" u="sng" dirty="0"/>
              <a:t>| Determining Factor      </a:t>
            </a:r>
            <a:r>
              <a:rPr lang="en-IN" sz="2000" b="1" u="sng" dirty="0" smtClean="0"/>
              <a:t>    </a:t>
            </a:r>
            <a:r>
              <a:rPr lang="en-IN" sz="2000" b="1" u="sng" dirty="0"/>
              <a:t>|</a:t>
            </a:r>
          </a:p>
          <a:p>
            <a:endParaRPr lang="en-IN" sz="2000" b="1" dirty="0"/>
          </a:p>
          <a:p>
            <a:r>
              <a:rPr lang="en-IN" sz="2000" b="1" dirty="0"/>
              <a:t>| </a:t>
            </a:r>
            <a:r>
              <a:rPr lang="en-IN" sz="2000" b="1" dirty="0" smtClean="0"/>
              <a:t>Walking  |       </a:t>
            </a:r>
            <a:r>
              <a:rPr lang="en-IN" sz="2000" b="1" dirty="0"/>
              <a:t>Constant ground contact        </a:t>
            </a:r>
            <a:r>
              <a:rPr lang="en-IN" sz="2000" b="1" dirty="0" smtClean="0"/>
              <a:t>    | </a:t>
            </a:r>
            <a:r>
              <a:rPr lang="en-IN" sz="2000" b="1" dirty="0"/>
              <a:t>Stride length &amp; cadence  |</a:t>
            </a:r>
          </a:p>
          <a:p>
            <a:r>
              <a:rPr lang="en-IN" sz="2000" b="1" dirty="0"/>
              <a:t>| Running  |             </a:t>
            </a:r>
            <a:r>
              <a:rPr lang="en-IN" sz="2000" b="1" dirty="0" smtClean="0"/>
              <a:t>Flight </a:t>
            </a:r>
            <a:r>
              <a:rPr lang="en-IN" sz="2000" b="1" dirty="0"/>
              <a:t>phase                  </a:t>
            </a:r>
            <a:r>
              <a:rPr lang="en-IN" sz="2000" b="1" dirty="0" smtClean="0"/>
              <a:t>          | </a:t>
            </a:r>
            <a:r>
              <a:rPr lang="en-IN" sz="2000" b="1" dirty="0"/>
              <a:t>Horizontal force &amp; GRF   </a:t>
            </a:r>
            <a:r>
              <a:rPr lang="en-IN" sz="2000" b="1" dirty="0" smtClean="0"/>
              <a:t> |</a:t>
            </a:r>
            <a:endParaRPr lang="en-IN" sz="2000" b="1" dirty="0"/>
          </a:p>
          <a:p>
            <a:r>
              <a:rPr lang="en-IN" sz="2000" b="1" dirty="0"/>
              <a:t>| </a:t>
            </a:r>
            <a:r>
              <a:rPr lang="en-IN" sz="2000" b="1" dirty="0" smtClean="0"/>
              <a:t>Jumping  </a:t>
            </a:r>
            <a:r>
              <a:rPr lang="en-IN" sz="2000" b="1" dirty="0"/>
              <a:t>| </a:t>
            </a:r>
            <a:r>
              <a:rPr lang="en-IN" sz="2000" b="1" dirty="0" smtClean="0"/>
              <a:t>     Projection </a:t>
            </a:r>
            <a:r>
              <a:rPr lang="en-IN" sz="2000" b="1" dirty="0"/>
              <a:t>mechanics           </a:t>
            </a:r>
            <a:r>
              <a:rPr lang="en-IN" sz="2000" b="1" dirty="0" smtClean="0"/>
              <a:t>       | </a:t>
            </a:r>
            <a:r>
              <a:rPr lang="en-IN" sz="2000" b="1" dirty="0"/>
              <a:t>Impulse &amp; take-off angle </a:t>
            </a:r>
            <a:r>
              <a:rPr lang="en-IN" sz="2000" b="1" dirty="0" smtClean="0"/>
              <a:t>|</a:t>
            </a:r>
            <a:endParaRPr lang="en-IN" sz="2000" b="1" dirty="0"/>
          </a:p>
          <a:p>
            <a:r>
              <a:rPr lang="en-IN" sz="2000" b="1" dirty="0"/>
              <a:t>| </a:t>
            </a:r>
            <a:r>
              <a:rPr lang="en-IN" sz="2000" b="1" dirty="0" smtClean="0"/>
              <a:t>Throwing|   Sequential </a:t>
            </a:r>
            <a:r>
              <a:rPr lang="en-IN" sz="2000" b="1" dirty="0"/>
              <a:t>summation of </a:t>
            </a:r>
            <a:r>
              <a:rPr lang="en-IN" sz="2000" b="1" dirty="0" smtClean="0"/>
              <a:t>forces  |   </a:t>
            </a:r>
            <a:r>
              <a:rPr lang="en-IN" sz="2000" b="1" dirty="0"/>
              <a:t>Release speed &amp; angle  </a:t>
            </a:r>
            <a:r>
              <a:rPr lang="en-IN" sz="2000" b="1" dirty="0" smtClean="0"/>
              <a:t>|</a:t>
            </a:r>
            <a:endParaRPr lang="en-IN" sz="2000" b="1" dirty="0"/>
          </a:p>
          <a:p>
            <a:r>
              <a:rPr lang="en-IN" sz="2000" b="1" dirty="0"/>
              <a:t>| </a:t>
            </a:r>
            <a:r>
              <a:rPr lang="en-IN" sz="2000" b="1" dirty="0" smtClean="0"/>
              <a:t>Catching  |   </a:t>
            </a:r>
            <a:r>
              <a:rPr lang="en-IN" sz="2000" b="1" dirty="0"/>
              <a:t>Force absorption &amp; tracking  </a:t>
            </a:r>
            <a:r>
              <a:rPr lang="en-IN" sz="2000" b="1" dirty="0" smtClean="0"/>
              <a:t>       </a:t>
            </a:r>
            <a:r>
              <a:rPr lang="en-IN" sz="2000" b="1" dirty="0"/>
              <a:t>| Momentum control         |</a:t>
            </a:r>
          </a:p>
        </p:txBody>
      </p:sp>
      <p:sp>
        <p:nvSpPr>
          <p:cNvPr id="3" name="Rectangle 2"/>
          <p:cNvSpPr/>
          <p:nvPr/>
        </p:nvSpPr>
        <p:spPr>
          <a:xfrm>
            <a:off x="1556238" y="202223"/>
            <a:ext cx="5565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/>
              <a:t>                    </a:t>
            </a:r>
            <a:r>
              <a:rPr lang="en-IN" sz="2400" b="1" dirty="0" smtClean="0"/>
              <a:t>SHORT </a:t>
            </a:r>
            <a:r>
              <a:rPr lang="en-IN" sz="2400" b="1" dirty="0"/>
              <a:t>COMPARISON TABLE</a:t>
            </a:r>
          </a:p>
        </p:txBody>
      </p:sp>
    </p:spTree>
    <p:extLst>
      <p:ext uri="{BB962C8B-B14F-4D97-AF65-F5344CB8AC3E}">
        <p14:creationId xmlns:p14="http://schemas.microsoft.com/office/powerpoint/2010/main" val="40001800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3093718"/>
            <a:ext cx="7924800" cy="649129"/>
          </a:xfrm>
          <a:prstGeom prst="rect">
            <a:avLst/>
          </a:prstGeom>
          <a:solidFill>
            <a:srgbClr val="1E293B"/>
          </a:solidFill>
          <a:ln/>
          <a:effectLst>
            <a:outerShdw blurRad="152400" dist="76200" dir="5400000" algn="bl" rotWithShape="0">
              <a:srgbClr val="000000">
                <a:alpha val="20000"/>
              </a:srgbClr>
            </a:outerShdw>
          </a:effectLst>
        </p:spPr>
        <p:txBody>
          <a:bodyPr wrap="none" lIns="0" tIns="0" rIns="0" bIns="0" rtlCol="0" anchor="ctr"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609600" y="609600"/>
            <a:ext cx="8083296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240"/>
              </a:lnSpc>
              <a:buNone/>
            </a:pPr>
            <a:r>
              <a:rPr lang="en-US" sz="2700" b="1" dirty="0">
                <a:solidFill>
                  <a:srgbClr val="38BD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Common Errors &amp; Injury Risks in FMS</a:t>
            </a:r>
            <a:endParaRPr lang="en-US" sz="2700" dirty="0"/>
          </a:p>
        </p:txBody>
      </p:sp>
      <p:sp>
        <p:nvSpPr>
          <p:cNvPr id="4" name="Text 2"/>
          <p:cNvSpPr/>
          <p:nvPr/>
        </p:nvSpPr>
        <p:spPr>
          <a:xfrm>
            <a:off x="914400" y="1249682"/>
            <a:ext cx="7620000" cy="1691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b="1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Overstriding in running</a:t>
            </a: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→ knee/hip stress</a:t>
            </a:r>
            <a:endParaRPr lang="en-US" sz="1350" dirty="0"/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b="1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Poor landing mechanics</a:t>
            </a: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→ ACL/ankle injuries</a:t>
            </a:r>
            <a:endParaRPr lang="en-US" sz="1350" dirty="0"/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b="1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Throwing with only arm</a:t>
            </a: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→ shoulder strain</a:t>
            </a:r>
            <a:endParaRPr lang="en-US" sz="1350" dirty="0"/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b="1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Incorrect catching technique</a:t>
            </a: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→ finger injuries</a:t>
            </a:r>
            <a:endParaRPr lang="en-US" sz="1350" dirty="0"/>
          </a:p>
        </p:txBody>
      </p:sp>
      <p:sp>
        <p:nvSpPr>
          <p:cNvPr id="5" name="Text 3"/>
          <p:cNvSpPr/>
          <p:nvPr/>
        </p:nvSpPr>
        <p:spPr>
          <a:xfrm>
            <a:off x="763524" y="3322318"/>
            <a:ext cx="7616952" cy="1919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512"/>
              </a:lnSpc>
              <a:buNone/>
            </a:pPr>
            <a:r>
              <a:rPr lang="en-US" sz="1080" dirty="0">
                <a:solidFill>
                  <a:srgbClr val="38BD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"Wrong vs Right" comparisons for each issue</a:t>
            </a:r>
            <a:endParaRPr lang="en-US" sz="108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3884777"/>
            <a:ext cx="7924800" cy="649129"/>
          </a:xfrm>
          <a:prstGeom prst="rect">
            <a:avLst/>
          </a:prstGeom>
          <a:solidFill>
            <a:srgbClr val="1E293B"/>
          </a:solidFill>
          <a:ln/>
          <a:effectLst>
            <a:outerShdw blurRad="152400" dist="76200" dir="5400000" algn="bl" rotWithShape="0">
              <a:srgbClr val="000000">
                <a:alpha val="20000"/>
              </a:srgbClr>
            </a:outerShdw>
          </a:effectLst>
        </p:spPr>
        <p:txBody>
          <a:bodyPr wrap="none" lIns="0" tIns="0" rIns="0" bIns="0" rtlCol="0" anchor="ctr"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609600" y="609600"/>
            <a:ext cx="8083296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240"/>
              </a:lnSpc>
              <a:buNone/>
            </a:pPr>
            <a:r>
              <a:rPr lang="en-US" sz="2700" b="1" dirty="0">
                <a:solidFill>
                  <a:srgbClr val="38BD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Types/Concepts of Mechanical Analysis</a:t>
            </a:r>
            <a:endParaRPr lang="en-US" sz="2700" dirty="0"/>
          </a:p>
        </p:txBody>
      </p:sp>
      <p:sp>
        <p:nvSpPr>
          <p:cNvPr id="4" name="Text 2"/>
          <p:cNvSpPr/>
          <p:nvPr/>
        </p:nvSpPr>
        <p:spPr>
          <a:xfrm>
            <a:off x="609600" y="1249682"/>
            <a:ext cx="8083296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500" b="1" dirty="0">
                <a:solidFill>
                  <a:srgbClr val="38BD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Qualitative</a:t>
            </a:r>
            <a:endParaRPr lang="en-US" sz="1500" dirty="0"/>
          </a:p>
        </p:txBody>
      </p:sp>
      <p:sp>
        <p:nvSpPr>
          <p:cNvPr id="5" name="Text 3"/>
          <p:cNvSpPr/>
          <p:nvPr/>
        </p:nvSpPr>
        <p:spPr>
          <a:xfrm>
            <a:off x="609600" y="1554482"/>
            <a:ext cx="8083296" cy="213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680"/>
              </a:lnSpc>
              <a:buNone/>
            </a:pPr>
            <a:r>
              <a:rPr lang="en-US" sz="12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Observational, coaching eye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609600" y="1996446"/>
            <a:ext cx="8083296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500" b="1" dirty="0">
                <a:solidFill>
                  <a:srgbClr val="38BD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Quantitative</a:t>
            </a:r>
            <a:endParaRPr lang="en-US" sz="1500" dirty="0"/>
          </a:p>
        </p:txBody>
      </p:sp>
      <p:sp>
        <p:nvSpPr>
          <p:cNvPr id="7" name="Text 5"/>
          <p:cNvSpPr/>
          <p:nvPr/>
        </p:nvSpPr>
        <p:spPr>
          <a:xfrm>
            <a:off x="609600" y="2301246"/>
            <a:ext cx="8083296" cy="213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680"/>
              </a:lnSpc>
              <a:buNone/>
            </a:pPr>
            <a:r>
              <a:rPr lang="en-US" sz="12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Measurements, force plates, video analysis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763524" y="4113377"/>
            <a:ext cx="7616952" cy="1919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512"/>
              </a:lnSpc>
              <a:buNone/>
            </a:pPr>
            <a:r>
              <a:rPr lang="en-US" sz="1080" b="1" dirty="0">
                <a:solidFill>
                  <a:srgbClr val="38BD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Selection depends on:</a:t>
            </a:r>
            <a:r>
              <a:rPr lang="en-US" sz="1080" dirty="0">
                <a:solidFill>
                  <a:srgbClr val="38BD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purpose, equipment, athlete level</a:t>
            </a:r>
            <a:endParaRPr lang="en-US" sz="108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609600"/>
            <a:ext cx="8083296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240"/>
              </a:lnSpc>
              <a:buNone/>
            </a:pPr>
            <a:r>
              <a:rPr lang="en-US" sz="2700" b="1" dirty="0">
                <a:solidFill>
                  <a:srgbClr val="38BD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Therapeutic Exercise: Definition &amp; Goals</a:t>
            </a:r>
            <a:endParaRPr lang="en-US" sz="2700" dirty="0"/>
          </a:p>
        </p:txBody>
      </p:sp>
      <p:sp>
        <p:nvSpPr>
          <p:cNvPr id="3" name="Text 1"/>
          <p:cNvSpPr/>
          <p:nvPr/>
        </p:nvSpPr>
        <p:spPr>
          <a:xfrm>
            <a:off x="609600" y="1249682"/>
            <a:ext cx="8083296" cy="213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680"/>
              </a:lnSpc>
              <a:buNone/>
            </a:pPr>
            <a:r>
              <a:rPr lang="en-US" sz="12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Planned physical movements to restore function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914400" y="1615446"/>
            <a:ext cx="7620000" cy="12687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Reduce pain &amp; swelling</a:t>
            </a:r>
            <a:endParaRPr lang="en-US" sz="1350" dirty="0"/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Restore range of motion &amp; strength</a:t>
            </a:r>
            <a:endParaRPr lang="en-US" sz="1350" dirty="0"/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Improve functional capacity</a:t>
            </a:r>
            <a:endParaRPr lang="en-US" sz="1350" dirty="0"/>
          </a:p>
        </p:txBody>
      </p:sp>
      <p:sp>
        <p:nvSpPr>
          <p:cNvPr id="5" name="Text 3"/>
          <p:cNvSpPr/>
          <p:nvPr/>
        </p:nvSpPr>
        <p:spPr>
          <a:xfrm>
            <a:off x="609600" y="3036568"/>
            <a:ext cx="8083296" cy="213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680"/>
              </a:lnSpc>
              <a:buNone/>
            </a:pPr>
            <a:r>
              <a:rPr lang="en-US" sz="1200" b="1" dirty="0">
                <a:solidFill>
                  <a:srgbClr val="38BD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Must be:</a:t>
            </a:r>
            <a:r>
              <a:rPr lang="en-US" sz="12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individualized &amp; progressive</a:t>
            </a:r>
            <a:endParaRPr lang="en-US" sz="12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3884777"/>
            <a:ext cx="7924800" cy="649129"/>
          </a:xfrm>
          <a:prstGeom prst="rect">
            <a:avLst/>
          </a:prstGeom>
          <a:solidFill>
            <a:srgbClr val="1E293B"/>
          </a:solidFill>
          <a:ln/>
          <a:effectLst>
            <a:outerShdw blurRad="152400" dist="76200" dir="5400000" algn="bl" rotWithShape="0">
              <a:srgbClr val="000000">
                <a:alpha val="20000"/>
              </a:srgbClr>
            </a:outerShdw>
          </a:effectLst>
        </p:spPr>
        <p:txBody>
          <a:bodyPr wrap="none" lIns="0" tIns="0" rIns="0" bIns="0" rtlCol="0" anchor="ctr"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609600" y="609600"/>
            <a:ext cx="8083296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240"/>
              </a:lnSpc>
              <a:buNone/>
            </a:pPr>
            <a:r>
              <a:rPr lang="en-US" sz="2700" b="1" dirty="0">
                <a:solidFill>
                  <a:srgbClr val="38BD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Role in Acute Injury Rehab</a:t>
            </a:r>
            <a:endParaRPr lang="en-US" sz="2700" dirty="0"/>
          </a:p>
        </p:txBody>
      </p:sp>
      <p:sp>
        <p:nvSpPr>
          <p:cNvPr id="4" name="Text 2"/>
          <p:cNvSpPr/>
          <p:nvPr/>
        </p:nvSpPr>
        <p:spPr>
          <a:xfrm>
            <a:off x="914400" y="1249682"/>
            <a:ext cx="7620000" cy="1691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Protection &amp; controlled loading</a:t>
            </a:r>
            <a:endParaRPr lang="en-US" sz="1350" dirty="0"/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Early pain-free range of motion</a:t>
            </a:r>
            <a:endParaRPr lang="en-US" sz="1350" dirty="0"/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Isometric strengthening</a:t>
            </a:r>
            <a:endParaRPr lang="en-US" sz="1350" dirty="0"/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Prevention of stiffness &amp; muscle atrophy</a:t>
            </a:r>
            <a:endParaRPr lang="en-US" sz="1350" dirty="0"/>
          </a:p>
        </p:txBody>
      </p:sp>
      <p:sp>
        <p:nvSpPr>
          <p:cNvPr id="5" name="Text 3"/>
          <p:cNvSpPr/>
          <p:nvPr/>
        </p:nvSpPr>
        <p:spPr>
          <a:xfrm>
            <a:off x="763524" y="4113377"/>
            <a:ext cx="7616952" cy="1919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512"/>
              </a:lnSpc>
              <a:buNone/>
            </a:pPr>
            <a:r>
              <a:rPr lang="en-US" sz="1080" dirty="0">
                <a:solidFill>
                  <a:srgbClr val="38BD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Staged timeline from injury to early exercises</a:t>
            </a:r>
            <a:endParaRPr lang="en-US" sz="108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609600"/>
            <a:ext cx="8083296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240"/>
              </a:lnSpc>
              <a:buNone/>
            </a:pPr>
            <a:r>
              <a:rPr lang="en-US" sz="2700" b="1" dirty="0">
                <a:solidFill>
                  <a:srgbClr val="38BD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What is Biomechanics?</a:t>
            </a:r>
            <a:endParaRPr lang="en-US" sz="2700" dirty="0"/>
          </a:p>
        </p:txBody>
      </p:sp>
      <p:sp>
        <p:nvSpPr>
          <p:cNvPr id="3" name="Text 1"/>
          <p:cNvSpPr/>
          <p:nvPr/>
        </p:nvSpPr>
        <p:spPr>
          <a:xfrm>
            <a:off x="914400" y="1249681"/>
            <a:ext cx="7620000" cy="12687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Study of human movement using laws of mechanics</a:t>
            </a:r>
            <a:endParaRPr lang="en-US" sz="1350" dirty="0"/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Combines anatomy, physics, engineering</a:t>
            </a:r>
            <a:endParaRPr lang="en-US" sz="1350" dirty="0"/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b="1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Aims:</a:t>
            </a: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performance enhancement &amp; injury prevention</a:t>
            </a:r>
            <a:endParaRPr lang="en-US" sz="135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3884777"/>
            <a:ext cx="7924800" cy="649129"/>
          </a:xfrm>
          <a:prstGeom prst="rect">
            <a:avLst/>
          </a:prstGeom>
          <a:solidFill>
            <a:srgbClr val="1E293B"/>
          </a:solidFill>
          <a:ln/>
          <a:effectLst>
            <a:outerShdw blurRad="152400" dist="76200" dir="5400000" algn="bl" rotWithShape="0">
              <a:srgbClr val="000000">
                <a:alpha val="20000"/>
              </a:srgbClr>
            </a:outerShdw>
          </a:effectLst>
        </p:spPr>
        <p:txBody>
          <a:bodyPr wrap="none" lIns="0" tIns="0" rIns="0" bIns="0" rtlCol="0" anchor="ctr"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609600" y="609600"/>
            <a:ext cx="8083296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240"/>
              </a:lnSpc>
              <a:buNone/>
            </a:pPr>
            <a:r>
              <a:rPr lang="en-US" sz="2700" b="1" dirty="0">
                <a:solidFill>
                  <a:srgbClr val="38BD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Role in Chronic/Overuse Injuries</a:t>
            </a:r>
            <a:endParaRPr lang="en-US" sz="2700" dirty="0"/>
          </a:p>
        </p:txBody>
      </p:sp>
      <p:sp>
        <p:nvSpPr>
          <p:cNvPr id="4" name="Text 2"/>
          <p:cNvSpPr/>
          <p:nvPr/>
        </p:nvSpPr>
        <p:spPr>
          <a:xfrm>
            <a:off x="914400" y="1249682"/>
            <a:ext cx="7620000" cy="1691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Correct faulty biomechanics &amp; technique</a:t>
            </a:r>
            <a:endParaRPr lang="en-US" sz="1350" dirty="0"/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Improve flexibility, strength, endurance</a:t>
            </a:r>
            <a:endParaRPr lang="en-US" sz="1350" dirty="0"/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Address muscle imbalance &amp; poor posture</a:t>
            </a:r>
            <a:endParaRPr lang="en-US" sz="1350" dirty="0"/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Gradual return-to-sport programs</a:t>
            </a:r>
            <a:endParaRPr lang="en-US" sz="1350" dirty="0"/>
          </a:p>
        </p:txBody>
      </p:sp>
      <p:sp>
        <p:nvSpPr>
          <p:cNvPr id="5" name="Text 3"/>
          <p:cNvSpPr/>
          <p:nvPr/>
        </p:nvSpPr>
        <p:spPr>
          <a:xfrm>
            <a:off x="763524" y="4113377"/>
            <a:ext cx="7616952" cy="1919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512"/>
              </a:lnSpc>
              <a:buNone/>
            </a:pPr>
            <a:r>
              <a:rPr lang="en-US" sz="1080" dirty="0">
                <a:solidFill>
                  <a:srgbClr val="38BD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Athlete doing corrective strengthening under supervision</a:t>
            </a:r>
            <a:endParaRPr lang="en-US" sz="108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3884777"/>
            <a:ext cx="7924800" cy="649129"/>
          </a:xfrm>
          <a:prstGeom prst="rect">
            <a:avLst/>
          </a:prstGeom>
          <a:solidFill>
            <a:srgbClr val="1E293B"/>
          </a:solidFill>
          <a:ln/>
          <a:effectLst>
            <a:outerShdw blurRad="152400" dist="76200" dir="5400000" algn="bl" rotWithShape="0">
              <a:srgbClr val="000000">
                <a:alpha val="20000"/>
              </a:srgbClr>
            </a:outerShdw>
          </a:effectLst>
        </p:spPr>
        <p:txBody>
          <a:bodyPr wrap="none" lIns="0" tIns="0" rIns="0" bIns="0" rtlCol="0" anchor="ctr"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609600" y="609600"/>
            <a:ext cx="8083296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240"/>
              </a:lnSpc>
              <a:buNone/>
            </a:pPr>
            <a:r>
              <a:rPr lang="en-US" sz="2700" b="1" dirty="0">
                <a:solidFill>
                  <a:srgbClr val="38BD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Posture: Definition &amp; Importance</a:t>
            </a:r>
            <a:endParaRPr lang="en-US" sz="2700" dirty="0"/>
          </a:p>
        </p:txBody>
      </p:sp>
      <p:sp>
        <p:nvSpPr>
          <p:cNvPr id="4" name="Text 2"/>
          <p:cNvSpPr/>
          <p:nvPr/>
        </p:nvSpPr>
        <p:spPr>
          <a:xfrm>
            <a:off x="609600" y="1249682"/>
            <a:ext cx="8083296" cy="213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680"/>
              </a:lnSpc>
              <a:buNone/>
            </a:pPr>
            <a:r>
              <a:rPr lang="en-US" sz="12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Alignment of body segments against gravity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914400" y="1615446"/>
            <a:ext cx="7620000" cy="12687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b="1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Good posture:</a:t>
            </a: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minimal stress on supporting structures</a:t>
            </a:r>
            <a:endParaRPr lang="en-US" sz="1350" dirty="0"/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Affects breathing, circulation, movement efficiency</a:t>
            </a:r>
            <a:endParaRPr lang="en-US" sz="1350" dirty="0"/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b="1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Types:</a:t>
            </a: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static vs dynamic posture</a:t>
            </a:r>
            <a:endParaRPr lang="en-US" sz="1350" dirty="0"/>
          </a:p>
        </p:txBody>
      </p:sp>
      <p:sp>
        <p:nvSpPr>
          <p:cNvPr id="6" name="Text 4"/>
          <p:cNvSpPr/>
          <p:nvPr/>
        </p:nvSpPr>
        <p:spPr>
          <a:xfrm>
            <a:off x="763524" y="4113377"/>
            <a:ext cx="7616952" cy="1919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512"/>
              </a:lnSpc>
              <a:buNone/>
            </a:pPr>
            <a:r>
              <a:rPr lang="en-US" sz="1080" dirty="0">
                <a:solidFill>
                  <a:srgbClr val="38BD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Side-view comparison of good vs poor posture skeleton</a:t>
            </a:r>
            <a:endParaRPr lang="en-US" sz="108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609600"/>
            <a:ext cx="8083296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240"/>
              </a:lnSpc>
              <a:buNone/>
            </a:pPr>
            <a:r>
              <a:rPr lang="en-US" sz="2700" b="1" dirty="0">
                <a:solidFill>
                  <a:srgbClr val="38BD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Postural Deformities &amp; Corrective Exercise</a:t>
            </a:r>
            <a:endParaRPr lang="en-US" sz="2700" dirty="0"/>
          </a:p>
        </p:txBody>
      </p:sp>
      <p:sp>
        <p:nvSpPr>
          <p:cNvPr id="3" name="Text 1"/>
          <p:cNvSpPr/>
          <p:nvPr/>
        </p:nvSpPr>
        <p:spPr>
          <a:xfrm>
            <a:off x="609600" y="1249682"/>
            <a:ext cx="8083296" cy="213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680"/>
              </a:lnSpc>
              <a:buNone/>
            </a:pPr>
            <a:r>
              <a:rPr lang="en-US" sz="1200" b="1" dirty="0">
                <a:solidFill>
                  <a:srgbClr val="38BD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Kyphosis:</a:t>
            </a:r>
            <a:r>
              <a:rPr lang="en-US" sz="12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extension &amp; strengthening exercises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609600" y="1615446"/>
            <a:ext cx="8083296" cy="213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680"/>
              </a:lnSpc>
              <a:buNone/>
            </a:pPr>
            <a:r>
              <a:rPr lang="en-US" sz="1200" b="1" dirty="0">
                <a:solidFill>
                  <a:srgbClr val="38BD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Lordosis:</a:t>
            </a:r>
            <a:r>
              <a:rPr lang="en-US" sz="12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core strengthening, stretch hip flexors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609600" y="1981200"/>
            <a:ext cx="8083296" cy="213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680"/>
              </a:lnSpc>
              <a:buNone/>
            </a:pPr>
            <a:r>
              <a:rPr lang="en-US" sz="1200" b="1" dirty="0">
                <a:solidFill>
                  <a:srgbClr val="38BD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Scoliosis:</a:t>
            </a:r>
            <a:r>
              <a:rPr lang="en-US" sz="12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strengthen concave side, stretch convex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609600" y="2346964"/>
            <a:ext cx="8083296" cy="213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680"/>
              </a:lnSpc>
              <a:buNone/>
            </a:pPr>
            <a:r>
              <a:rPr lang="en-US" sz="1200" b="1" dirty="0">
                <a:solidFill>
                  <a:srgbClr val="38BD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Flat foot:</a:t>
            </a:r>
            <a:r>
              <a:rPr lang="en-US" sz="12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arch-strengthening, proper footwear</a:t>
            </a:r>
            <a:endParaRPr lang="en-US" sz="12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271370" y="609600"/>
            <a:ext cx="4601261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240"/>
              </a:lnSpc>
              <a:buNone/>
            </a:pPr>
            <a:r>
              <a:rPr lang="en-US" sz="2700" b="1" dirty="0">
                <a:solidFill>
                  <a:srgbClr val="38BD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Summary &amp; Key Takeaways</a:t>
            </a:r>
            <a:endParaRPr lang="en-US" sz="2700" dirty="0"/>
          </a:p>
        </p:txBody>
      </p:sp>
      <p:sp>
        <p:nvSpPr>
          <p:cNvPr id="3" name="Text 1"/>
          <p:cNvSpPr/>
          <p:nvPr/>
        </p:nvSpPr>
        <p:spPr>
          <a:xfrm>
            <a:off x="1975009" y="2026918"/>
            <a:ext cx="5193982" cy="18059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430"/>
              </a:lnSpc>
              <a:buSzPct val="100000"/>
              <a:buChar char="•"/>
            </a:pP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Biomechanics + kinesiology = understanding &amp; improving movement</a:t>
            </a:r>
            <a:endParaRPr lang="en-US" sz="1350" dirty="0"/>
          </a:p>
          <a:p>
            <a:pPr marL="342900" indent="-342900" algn="l">
              <a:lnSpc>
                <a:spcPts val="2430"/>
              </a:lnSpc>
              <a:buSzPct val="100000"/>
              <a:buChar char="•"/>
            </a:pP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Mechanical analysis of FMS helps performance &amp; reduces injury risk</a:t>
            </a:r>
            <a:endParaRPr lang="en-US" sz="1350" dirty="0"/>
          </a:p>
          <a:p>
            <a:pPr marL="342900" indent="-342900" algn="l">
              <a:lnSpc>
                <a:spcPts val="2430"/>
              </a:lnSpc>
              <a:buSzPct val="100000"/>
              <a:buChar char="•"/>
            </a:pP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Therapeutic exercise is central to rehabilitation</a:t>
            </a:r>
            <a:endParaRPr lang="en-US" sz="1350" dirty="0"/>
          </a:p>
          <a:p>
            <a:pPr marL="342900" indent="-342900" algn="l">
              <a:lnSpc>
                <a:spcPts val="2430"/>
              </a:lnSpc>
              <a:buSzPct val="100000"/>
              <a:buChar char="•"/>
            </a:pP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Correct posture &amp; corrective exercises prevent long-term problems</a:t>
            </a:r>
            <a:endParaRPr lang="en-US" sz="13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249681"/>
            <a:ext cx="3848100" cy="1426488"/>
          </a:xfrm>
          <a:prstGeom prst="rect">
            <a:avLst/>
          </a:prstGeom>
          <a:solidFill>
            <a:srgbClr val="1E293B"/>
          </a:solidFill>
          <a:ln/>
          <a:effectLst>
            <a:outerShdw blurRad="76200" dist="38100" dir="5400000" algn="bl" rotWithShape="0">
              <a:srgbClr val="000000">
                <a:alpha val="20000"/>
              </a:srgbClr>
            </a:outerShdw>
          </a:effectLst>
        </p:spPr>
        <p:txBody>
          <a:bodyPr wrap="none" lIns="0" tIns="0" rIns="0" bIns="0" rtlCol="0" anchor="ctr"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4686300" y="1249681"/>
            <a:ext cx="3848100" cy="1426488"/>
          </a:xfrm>
          <a:prstGeom prst="rect">
            <a:avLst/>
          </a:prstGeom>
          <a:solidFill>
            <a:srgbClr val="1E293B"/>
          </a:solidFill>
          <a:ln/>
          <a:effectLst>
            <a:outerShdw blurRad="76200" dist="38100" dir="5400000" algn="bl" rotWithShape="0">
              <a:srgbClr val="000000">
                <a:alpha val="20000"/>
              </a:srgbClr>
            </a:outerShdw>
          </a:effectLst>
        </p:spPr>
        <p:txBody>
          <a:bodyPr wrap="none" lIns="0" tIns="0" rIns="0" bIns="0" rtlCol="0" anchor="ctr"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609600" y="2904768"/>
            <a:ext cx="3848100" cy="1629132"/>
          </a:xfrm>
          <a:prstGeom prst="rect">
            <a:avLst/>
          </a:prstGeom>
          <a:solidFill>
            <a:srgbClr val="1E293B"/>
          </a:solidFill>
          <a:ln/>
          <a:effectLst>
            <a:outerShdw blurRad="76200" dist="38100" dir="5400000" algn="bl" rotWithShape="0">
              <a:srgbClr val="000000">
                <a:alpha val="20000"/>
              </a:srgbClr>
            </a:outerShdw>
          </a:effectLst>
        </p:spPr>
        <p:txBody>
          <a:bodyPr wrap="none" lIns="0" tIns="0" rIns="0" bIns="0" rtlCol="0" anchor="ctr"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4686300" y="2904768"/>
            <a:ext cx="3848100" cy="1629132"/>
          </a:xfrm>
          <a:prstGeom prst="rect">
            <a:avLst/>
          </a:prstGeom>
          <a:solidFill>
            <a:srgbClr val="1E293B"/>
          </a:solidFill>
          <a:ln/>
          <a:effectLst>
            <a:outerShdw blurRad="76200" dist="38100" dir="5400000" algn="bl" rotWithShape="0">
              <a:srgbClr val="000000">
                <a:alpha val="20000"/>
              </a:srgbClr>
            </a:outerShdw>
          </a:effectLst>
        </p:spPr>
        <p:txBody>
          <a:bodyPr wrap="none" lIns="0" tIns="0" rIns="0" bIns="0" rtlCol="0" anchor="ctr"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609600" y="609600"/>
            <a:ext cx="8083296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240"/>
              </a:lnSpc>
              <a:buNone/>
            </a:pPr>
            <a:r>
              <a:rPr lang="en-US" sz="2700" b="1" dirty="0">
                <a:solidFill>
                  <a:srgbClr val="38BD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Branches of Biomechanics</a:t>
            </a:r>
            <a:endParaRPr lang="en-US" sz="2700" dirty="0"/>
          </a:p>
        </p:txBody>
      </p:sp>
      <p:sp>
        <p:nvSpPr>
          <p:cNvPr id="7" name="Text 5"/>
          <p:cNvSpPr/>
          <p:nvPr/>
        </p:nvSpPr>
        <p:spPr>
          <a:xfrm>
            <a:off x="838200" y="1478281"/>
            <a:ext cx="345871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500" b="1" dirty="0">
                <a:solidFill>
                  <a:srgbClr val="38BD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Statics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838200" y="1783081"/>
            <a:ext cx="3458718" cy="2026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596"/>
              </a:lnSpc>
              <a:buNone/>
            </a:pPr>
            <a:r>
              <a:rPr lang="en-US" sz="114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Bodies at rest / constant velocity</a:t>
            </a:r>
            <a:endParaRPr lang="en-US" sz="1140" dirty="0"/>
          </a:p>
        </p:txBody>
      </p:sp>
      <p:sp>
        <p:nvSpPr>
          <p:cNvPr id="9" name="Text 7"/>
          <p:cNvSpPr/>
          <p:nvPr/>
        </p:nvSpPr>
        <p:spPr>
          <a:xfrm>
            <a:off x="4914900" y="1478281"/>
            <a:ext cx="345871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500" b="1" dirty="0">
                <a:solidFill>
                  <a:srgbClr val="38BD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Dynamics</a:t>
            </a:r>
            <a:endParaRPr lang="en-US" sz="1500" dirty="0"/>
          </a:p>
        </p:txBody>
      </p:sp>
      <p:sp>
        <p:nvSpPr>
          <p:cNvPr id="10" name="Text 8"/>
          <p:cNvSpPr/>
          <p:nvPr/>
        </p:nvSpPr>
        <p:spPr>
          <a:xfrm>
            <a:off x="4914900" y="1783081"/>
            <a:ext cx="3458718" cy="2026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596"/>
              </a:lnSpc>
              <a:buNone/>
            </a:pPr>
            <a:r>
              <a:rPr lang="en-US" sz="114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Bodies with acceleration</a:t>
            </a:r>
            <a:endParaRPr lang="en-US" sz="1140" dirty="0"/>
          </a:p>
        </p:txBody>
      </p:sp>
      <p:sp>
        <p:nvSpPr>
          <p:cNvPr id="11" name="Text 9"/>
          <p:cNvSpPr/>
          <p:nvPr/>
        </p:nvSpPr>
        <p:spPr>
          <a:xfrm>
            <a:off x="838200" y="3133368"/>
            <a:ext cx="345871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500" b="1" dirty="0">
                <a:solidFill>
                  <a:srgbClr val="38BD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Kinematics</a:t>
            </a:r>
            <a:endParaRPr lang="en-US" sz="1500" dirty="0"/>
          </a:p>
        </p:txBody>
      </p:sp>
      <p:sp>
        <p:nvSpPr>
          <p:cNvPr id="12" name="Text 10"/>
          <p:cNvSpPr/>
          <p:nvPr/>
        </p:nvSpPr>
        <p:spPr>
          <a:xfrm>
            <a:off x="838200" y="3438168"/>
            <a:ext cx="3390900" cy="4052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596"/>
              </a:lnSpc>
              <a:buNone/>
            </a:pPr>
            <a:r>
              <a:rPr lang="en-US" sz="114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Description of motion (displacement, velocity, acceleration)</a:t>
            </a:r>
            <a:endParaRPr lang="en-US" sz="1140" dirty="0"/>
          </a:p>
        </p:txBody>
      </p:sp>
      <p:sp>
        <p:nvSpPr>
          <p:cNvPr id="13" name="Text 11"/>
          <p:cNvSpPr/>
          <p:nvPr/>
        </p:nvSpPr>
        <p:spPr>
          <a:xfrm>
            <a:off x="4914900" y="3133368"/>
            <a:ext cx="345871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500" b="1" dirty="0">
                <a:solidFill>
                  <a:srgbClr val="38BD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Kinetics</a:t>
            </a:r>
            <a:endParaRPr lang="en-US" sz="1500" dirty="0"/>
          </a:p>
        </p:txBody>
      </p:sp>
      <p:sp>
        <p:nvSpPr>
          <p:cNvPr id="14" name="Text 12"/>
          <p:cNvSpPr/>
          <p:nvPr/>
        </p:nvSpPr>
        <p:spPr>
          <a:xfrm>
            <a:off x="4914900" y="3438168"/>
            <a:ext cx="3458718" cy="2026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596"/>
              </a:lnSpc>
              <a:buNone/>
            </a:pPr>
            <a:r>
              <a:rPr lang="en-US" sz="114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Forces causing motion (force, torque, impulse)</a:t>
            </a:r>
            <a:endParaRPr lang="en-US" sz="114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3284220"/>
            <a:ext cx="7924800" cy="649129"/>
          </a:xfrm>
          <a:prstGeom prst="rect">
            <a:avLst/>
          </a:prstGeom>
          <a:solidFill>
            <a:srgbClr val="1E293B"/>
          </a:solidFill>
          <a:ln/>
          <a:effectLst>
            <a:outerShdw blurRad="152400" dist="76200" dir="5400000" algn="bl" rotWithShape="0">
              <a:srgbClr val="000000">
                <a:alpha val="20000"/>
              </a:srgbClr>
            </a:outerShdw>
          </a:effectLst>
        </p:spPr>
        <p:txBody>
          <a:bodyPr wrap="none" lIns="0" tIns="0" rIns="0" bIns="0" rtlCol="0" anchor="ctr"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609600" y="609600"/>
            <a:ext cx="8083296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240"/>
              </a:lnSpc>
              <a:buNone/>
            </a:pPr>
            <a:r>
              <a:rPr lang="en-US" sz="2700" b="1" dirty="0">
                <a:solidFill>
                  <a:srgbClr val="38BD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Basic Anatomical Planes &amp; Axes</a:t>
            </a:r>
            <a:endParaRPr lang="en-US" sz="2700" dirty="0"/>
          </a:p>
        </p:txBody>
      </p:sp>
      <p:sp>
        <p:nvSpPr>
          <p:cNvPr id="4" name="Text 2"/>
          <p:cNvSpPr/>
          <p:nvPr/>
        </p:nvSpPr>
        <p:spPr>
          <a:xfrm>
            <a:off x="914400" y="1249680"/>
            <a:ext cx="7620000" cy="17297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b="1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Sagittal plane</a:t>
            </a: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– flexion/extension</a:t>
            </a:r>
            <a:endParaRPr lang="en-US" sz="1350" dirty="0"/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b="1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Frontal plane</a:t>
            </a: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– abduction/adduction</a:t>
            </a:r>
            <a:endParaRPr lang="en-US" sz="1350" dirty="0"/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b="1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Transverse plane</a:t>
            </a: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– rotation</a:t>
            </a:r>
            <a:endParaRPr lang="en-US" sz="1350" dirty="0"/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b="1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Axes:</a:t>
            </a: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frontal, sagittal, vertical</a:t>
            </a:r>
            <a:endParaRPr lang="en-US" sz="1350" dirty="0"/>
          </a:p>
        </p:txBody>
      </p:sp>
      <p:sp>
        <p:nvSpPr>
          <p:cNvPr id="5" name="Text 3"/>
          <p:cNvSpPr/>
          <p:nvPr/>
        </p:nvSpPr>
        <p:spPr>
          <a:xfrm>
            <a:off x="763524" y="3512820"/>
            <a:ext cx="7616952" cy="1919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512"/>
              </a:lnSpc>
              <a:buNone/>
            </a:pPr>
            <a:r>
              <a:rPr lang="en-US" sz="1080" dirty="0">
                <a:solidFill>
                  <a:srgbClr val="38BD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human model with colored planes</a:t>
            </a:r>
            <a:endParaRPr lang="en-US" sz="108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249680"/>
            <a:ext cx="3848100" cy="1451610"/>
          </a:xfrm>
          <a:prstGeom prst="rect">
            <a:avLst/>
          </a:prstGeom>
          <a:solidFill>
            <a:srgbClr val="1E293B"/>
          </a:solidFill>
          <a:ln/>
          <a:effectLst>
            <a:outerShdw blurRad="76200" dist="38100" dir="5400000" algn="bl" rotWithShape="0">
              <a:srgbClr val="000000">
                <a:alpha val="20000"/>
              </a:srgbClr>
            </a:outerShdw>
          </a:effectLst>
        </p:spPr>
        <p:txBody>
          <a:bodyPr wrap="none" lIns="0" tIns="0" rIns="0" bIns="0" rtlCol="0" anchor="ctr"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4686300" y="1249680"/>
            <a:ext cx="3848100" cy="1451610"/>
          </a:xfrm>
          <a:prstGeom prst="rect">
            <a:avLst/>
          </a:prstGeom>
          <a:solidFill>
            <a:srgbClr val="1E293B"/>
          </a:solidFill>
          <a:ln/>
          <a:effectLst>
            <a:outerShdw blurRad="76200" dist="38100" dir="5400000" algn="bl" rotWithShape="0">
              <a:srgbClr val="000000">
                <a:alpha val="20000"/>
              </a:srgbClr>
            </a:outerShdw>
          </a:effectLst>
        </p:spPr>
        <p:txBody>
          <a:bodyPr wrap="none" lIns="0" tIns="0" rIns="0" bIns="0" rtlCol="0" anchor="ctr"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ext 2"/>
          <p:cNvSpPr/>
          <p:nvPr/>
        </p:nvSpPr>
        <p:spPr>
          <a:xfrm>
            <a:off x="609600" y="2929891"/>
            <a:ext cx="7924800" cy="1604010"/>
          </a:xfrm>
          <a:prstGeom prst="rect">
            <a:avLst/>
          </a:prstGeom>
          <a:solidFill>
            <a:srgbClr val="1E293B"/>
          </a:solidFill>
          <a:ln/>
          <a:effectLst>
            <a:outerShdw blurRad="76200" dist="38100" dir="5400000" algn="bl" rotWithShape="0">
              <a:srgbClr val="000000">
                <a:alpha val="20000"/>
              </a:srgbClr>
            </a:outerShdw>
          </a:effectLst>
        </p:spPr>
        <p:txBody>
          <a:bodyPr wrap="none" lIns="0" tIns="0" rIns="0" bIns="0" rtlCol="0" anchor="ctr"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609600" y="609600"/>
            <a:ext cx="8083296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240"/>
              </a:lnSpc>
              <a:buNone/>
            </a:pPr>
            <a:r>
              <a:rPr lang="en-US" sz="2700" b="1" dirty="0">
                <a:solidFill>
                  <a:srgbClr val="38BD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Types of Motion</a:t>
            </a:r>
            <a:endParaRPr lang="en-US" sz="2700" dirty="0"/>
          </a:p>
        </p:txBody>
      </p:sp>
      <p:sp>
        <p:nvSpPr>
          <p:cNvPr id="6" name="Text 4"/>
          <p:cNvSpPr/>
          <p:nvPr/>
        </p:nvSpPr>
        <p:spPr>
          <a:xfrm>
            <a:off x="838200" y="1478280"/>
            <a:ext cx="3458718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20"/>
              </a:lnSpc>
              <a:buNone/>
            </a:pPr>
            <a:r>
              <a:rPr lang="en-US" sz="2100" b="1" dirty="0">
                <a:solidFill>
                  <a:srgbClr val="38BD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Linear (Translatory)</a:t>
            </a:r>
            <a:endParaRPr lang="en-US" sz="2100" dirty="0"/>
          </a:p>
        </p:txBody>
      </p:sp>
      <p:sp>
        <p:nvSpPr>
          <p:cNvPr id="7" name="Text 5"/>
          <p:cNvSpPr/>
          <p:nvPr/>
        </p:nvSpPr>
        <p:spPr>
          <a:xfrm>
            <a:off x="838200" y="1874520"/>
            <a:ext cx="3458718" cy="213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680"/>
              </a:lnSpc>
              <a:buNone/>
            </a:pPr>
            <a:r>
              <a:rPr lang="en-US" sz="12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Sliding, straight sprint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4914900" y="1478280"/>
            <a:ext cx="3458718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20"/>
              </a:lnSpc>
              <a:buNone/>
            </a:pPr>
            <a:r>
              <a:rPr lang="en-US" sz="2100" b="1" dirty="0">
                <a:solidFill>
                  <a:srgbClr val="38BD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Angular (Rotatory)</a:t>
            </a:r>
            <a:endParaRPr lang="en-US" sz="2100" dirty="0"/>
          </a:p>
        </p:txBody>
      </p:sp>
      <p:sp>
        <p:nvSpPr>
          <p:cNvPr id="9" name="Text 7"/>
          <p:cNvSpPr/>
          <p:nvPr/>
        </p:nvSpPr>
        <p:spPr>
          <a:xfrm>
            <a:off x="4914900" y="1874520"/>
            <a:ext cx="3458718" cy="213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680"/>
              </a:lnSpc>
              <a:buNone/>
            </a:pPr>
            <a:r>
              <a:rPr lang="en-US" sz="12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Movement around an axis (e.g., elbow flexion)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841248" y="3234691"/>
            <a:ext cx="7461504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20"/>
              </a:lnSpc>
              <a:buNone/>
            </a:pPr>
            <a:r>
              <a:rPr lang="en-US" sz="2100" b="1" dirty="0">
                <a:solidFill>
                  <a:srgbClr val="38BD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General Motion</a:t>
            </a:r>
            <a:endParaRPr lang="en-US" sz="2100" dirty="0"/>
          </a:p>
        </p:txBody>
      </p:sp>
      <p:sp>
        <p:nvSpPr>
          <p:cNvPr id="11" name="Text 9"/>
          <p:cNvSpPr/>
          <p:nvPr/>
        </p:nvSpPr>
        <p:spPr>
          <a:xfrm>
            <a:off x="841248" y="3630930"/>
            <a:ext cx="7461504" cy="213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680"/>
              </a:lnSpc>
              <a:buNone/>
            </a:pPr>
            <a:r>
              <a:rPr lang="en-US" sz="12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Combination of linear &amp; angular (common in sports)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3863341"/>
            <a:ext cx="7924800" cy="670560"/>
          </a:xfrm>
          <a:prstGeom prst="rect">
            <a:avLst/>
          </a:prstGeom>
          <a:solidFill>
            <a:srgbClr val="1E293B"/>
          </a:solidFill>
          <a:ln/>
          <a:effectLst>
            <a:outerShdw blurRad="152400" dist="76200" dir="5400000" algn="bl" rotWithShape="0">
              <a:srgbClr val="000000">
                <a:alpha val="20000"/>
              </a:srgbClr>
            </a:outerShdw>
          </a:effectLst>
        </p:spPr>
        <p:txBody>
          <a:bodyPr wrap="none" lIns="0" tIns="0" rIns="0" bIns="0" rtlCol="0" anchor="ctr"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609600" y="609600"/>
            <a:ext cx="8083296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240"/>
              </a:lnSpc>
              <a:buNone/>
            </a:pPr>
            <a:r>
              <a:rPr lang="en-US" sz="2700" b="1" dirty="0">
                <a:solidFill>
                  <a:srgbClr val="38BD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Forces in Human Movement</a:t>
            </a:r>
            <a:endParaRPr lang="en-US" sz="2700" dirty="0"/>
          </a:p>
        </p:txBody>
      </p:sp>
      <p:sp>
        <p:nvSpPr>
          <p:cNvPr id="4" name="Text 2"/>
          <p:cNvSpPr/>
          <p:nvPr/>
        </p:nvSpPr>
        <p:spPr>
          <a:xfrm>
            <a:off x="609600" y="1249680"/>
            <a:ext cx="8083296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500" b="1" dirty="0">
                <a:solidFill>
                  <a:srgbClr val="38BD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Internal Forces</a:t>
            </a:r>
            <a:endParaRPr lang="en-US" sz="1500" dirty="0"/>
          </a:p>
        </p:txBody>
      </p:sp>
      <p:sp>
        <p:nvSpPr>
          <p:cNvPr id="5" name="Text 3"/>
          <p:cNvSpPr/>
          <p:nvPr/>
        </p:nvSpPr>
        <p:spPr>
          <a:xfrm>
            <a:off x="609600" y="1583055"/>
            <a:ext cx="8083296" cy="213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680"/>
              </a:lnSpc>
              <a:buNone/>
            </a:pPr>
            <a:r>
              <a:rPr lang="en-US" sz="12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Muscle tension, ligament tension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609600" y="1996441"/>
            <a:ext cx="8083296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500" b="1" dirty="0">
                <a:solidFill>
                  <a:srgbClr val="38BD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External Forces</a:t>
            </a:r>
            <a:endParaRPr lang="en-US" sz="1500" dirty="0"/>
          </a:p>
        </p:txBody>
      </p:sp>
      <p:sp>
        <p:nvSpPr>
          <p:cNvPr id="7" name="Text 5"/>
          <p:cNvSpPr/>
          <p:nvPr/>
        </p:nvSpPr>
        <p:spPr>
          <a:xfrm>
            <a:off x="609600" y="2301241"/>
            <a:ext cx="8083296" cy="213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680"/>
              </a:lnSpc>
              <a:buNone/>
            </a:pPr>
            <a:r>
              <a:rPr lang="en-US" sz="12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Gravity, ground reaction force, friction, air resistance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763524" y="4091941"/>
            <a:ext cx="7616952" cy="213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680"/>
              </a:lnSpc>
              <a:buNone/>
            </a:pPr>
            <a:r>
              <a:rPr lang="en-US" sz="1200" dirty="0">
                <a:solidFill>
                  <a:srgbClr val="38BD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Resultant force determines motion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2499359"/>
            <a:ext cx="7924800" cy="649129"/>
          </a:xfrm>
          <a:prstGeom prst="rect">
            <a:avLst/>
          </a:prstGeom>
          <a:solidFill>
            <a:srgbClr val="1E293B"/>
          </a:solidFill>
          <a:ln/>
          <a:effectLst>
            <a:outerShdw blurRad="152400" dist="76200" dir="5400000" algn="bl" rotWithShape="0">
              <a:srgbClr val="000000">
                <a:alpha val="20000"/>
              </a:srgbClr>
            </a:outerShdw>
          </a:effectLst>
        </p:spPr>
        <p:txBody>
          <a:bodyPr wrap="none" lIns="0" tIns="0" rIns="0" bIns="0" rtlCol="0" anchor="ctr"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609600" y="609600"/>
            <a:ext cx="8083296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240"/>
              </a:lnSpc>
              <a:buNone/>
            </a:pPr>
            <a:r>
              <a:rPr lang="en-US" sz="2700" b="1" dirty="0">
                <a:solidFill>
                  <a:srgbClr val="38BD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Newton's Laws in Sport</a:t>
            </a:r>
            <a:endParaRPr lang="en-US" sz="2700" dirty="0"/>
          </a:p>
        </p:txBody>
      </p:sp>
      <p:sp>
        <p:nvSpPr>
          <p:cNvPr id="4" name="Text 2"/>
          <p:cNvSpPr/>
          <p:nvPr/>
        </p:nvSpPr>
        <p:spPr>
          <a:xfrm>
            <a:off x="609600" y="1249680"/>
            <a:ext cx="8083296" cy="213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680"/>
              </a:lnSpc>
              <a:buNone/>
            </a:pPr>
            <a:r>
              <a:rPr lang="en-US" sz="1200" b="1" dirty="0">
                <a:solidFill>
                  <a:srgbClr val="38BD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1st (Inertia):</a:t>
            </a:r>
            <a:r>
              <a:rPr lang="en-US" sz="12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Start/stop/change requires force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609600" y="1615441"/>
            <a:ext cx="8083296" cy="213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680"/>
              </a:lnSpc>
              <a:buNone/>
            </a:pPr>
            <a:r>
              <a:rPr lang="en-US" sz="1200" b="1" dirty="0">
                <a:solidFill>
                  <a:srgbClr val="38BD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2nd (Acceleration):</a:t>
            </a:r>
            <a:r>
              <a:rPr lang="en-US" sz="12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F = m × a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609600" y="1981200"/>
            <a:ext cx="8083296" cy="213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680"/>
              </a:lnSpc>
              <a:buNone/>
            </a:pPr>
            <a:r>
              <a:rPr lang="en-US" sz="1200" b="1" dirty="0">
                <a:solidFill>
                  <a:srgbClr val="38BD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3rd (Action–Reaction):</a:t>
            </a:r>
            <a:r>
              <a:rPr lang="en-US" sz="120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Equal &amp; opposite forces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763524" y="2727959"/>
            <a:ext cx="7616952" cy="1919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512"/>
              </a:lnSpc>
              <a:buNone/>
            </a:pPr>
            <a:r>
              <a:rPr lang="en-US" sz="1080" dirty="0">
                <a:solidFill>
                  <a:srgbClr val="38BD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Runner at blocks • Sprinter accelerating • Jumper pushing ground</a:t>
            </a:r>
            <a:endParaRPr lang="en-US" sz="108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3884772"/>
            <a:ext cx="7924800" cy="649129"/>
          </a:xfrm>
          <a:prstGeom prst="rect">
            <a:avLst/>
          </a:prstGeom>
          <a:solidFill>
            <a:srgbClr val="1E293B"/>
          </a:solidFill>
          <a:ln/>
          <a:effectLst>
            <a:outerShdw blurRad="152400" dist="76200" dir="5400000" algn="bl" rotWithShape="0">
              <a:srgbClr val="000000">
                <a:alpha val="20000"/>
              </a:srgbClr>
            </a:outerShdw>
          </a:effectLst>
        </p:spPr>
        <p:txBody>
          <a:bodyPr wrap="none" lIns="0" tIns="0" rIns="0" bIns="0" rtlCol="0" anchor="ctr"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609600" y="609600"/>
            <a:ext cx="8083296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240"/>
              </a:lnSpc>
              <a:buNone/>
            </a:pPr>
            <a:r>
              <a:rPr lang="en-US" sz="2700" b="1" dirty="0">
                <a:solidFill>
                  <a:srgbClr val="38BD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Levers &amp; Torque</a:t>
            </a:r>
            <a:endParaRPr lang="en-US" sz="2700" dirty="0"/>
          </a:p>
        </p:txBody>
      </p:sp>
      <p:sp>
        <p:nvSpPr>
          <p:cNvPr id="4" name="Text 2"/>
          <p:cNvSpPr/>
          <p:nvPr/>
        </p:nvSpPr>
        <p:spPr>
          <a:xfrm>
            <a:off x="914400" y="1249682"/>
            <a:ext cx="7620000" cy="1691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Bones = levers, joints = fulcrums, muscles = force</a:t>
            </a:r>
            <a:endParaRPr lang="en-US" sz="1350" dirty="0"/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1st, 2nd, 3rd class levers in body</a:t>
            </a:r>
            <a:endParaRPr lang="en-US" sz="1350" dirty="0"/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b="1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Torque = Force × Moment arm</a:t>
            </a:r>
            <a:endParaRPr lang="en-US" sz="1350" dirty="0"/>
          </a:p>
          <a:p>
            <a:pPr marL="342900" indent="-342900">
              <a:lnSpc>
                <a:spcPts val="2430"/>
              </a:lnSpc>
              <a:buSzPct val="100000"/>
              <a:buChar char="•"/>
            </a:pPr>
            <a:r>
              <a:rPr lang="en-US" sz="1350" dirty="0">
                <a:solidFill>
                  <a:srgbClr val="CBD5E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Importance for strength &amp; range of motion</a:t>
            </a:r>
            <a:endParaRPr lang="en-US" sz="1350" dirty="0"/>
          </a:p>
        </p:txBody>
      </p:sp>
      <p:sp>
        <p:nvSpPr>
          <p:cNvPr id="5" name="Text 3"/>
          <p:cNvSpPr/>
          <p:nvPr/>
        </p:nvSpPr>
        <p:spPr>
          <a:xfrm>
            <a:off x="763524" y="4113372"/>
            <a:ext cx="7616952" cy="1919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512"/>
              </a:lnSpc>
              <a:buNone/>
            </a:pPr>
            <a:r>
              <a:rPr lang="en-US" sz="1080" dirty="0">
                <a:solidFill>
                  <a:srgbClr val="38BD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Lever diagrams overlaid on elbow, ankle, neck</a:t>
            </a:r>
            <a:endParaRPr lang="en-US" sz="108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2245</TotalTime>
  <Words>1206</Words>
  <Application>Microsoft Office PowerPoint</Application>
  <PresentationFormat>On-screen Show (16:9)</PresentationFormat>
  <Paragraphs>260</Paragraphs>
  <Slides>33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Perplexity AI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Converted Presentation</dc:title>
  <dc:subject>PptxGenJS Presentation</dc:subject>
  <dc:creator>Perplexity</dc:creator>
  <cp:lastModifiedBy>user</cp:lastModifiedBy>
  <cp:revision>21</cp:revision>
  <dcterms:created xsi:type="dcterms:W3CDTF">2025-12-09T18:34:15Z</dcterms:created>
  <dcterms:modified xsi:type="dcterms:W3CDTF">2025-12-13T18:54:30Z</dcterms:modified>
</cp:coreProperties>
</file>