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80" r:id="rId20"/>
    <p:sldId id="276" r:id="rId21"/>
    <p:sldId id="277"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83612189-154E-447B-99A2-D46B5B52CBB3}" type="datetimeFigureOut">
              <a:rPr lang="en-IN" smtClean="0"/>
              <a:t>14-02-2026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3500673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3612189-154E-447B-99A2-D46B5B52CBB3}" type="datetimeFigureOut">
              <a:rPr lang="en-IN" smtClean="0"/>
              <a:t>14-02-2026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785617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3612189-154E-447B-99A2-D46B5B52CBB3}" type="datetimeFigureOut">
              <a:rPr lang="en-IN" smtClean="0"/>
              <a:t>14-02-2026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8261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3612189-154E-447B-99A2-D46B5B52CBB3}" type="datetimeFigureOut">
              <a:rPr lang="en-IN" smtClean="0"/>
              <a:t>14-02-2026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3048721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612189-154E-447B-99A2-D46B5B52CBB3}" type="datetimeFigureOut">
              <a:rPr lang="en-IN" smtClean="0"/>
              <a:t>14-02-2026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2412246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83612189-154E-447B-99A2-D46B5B52CBB3}" type="datetimeFigureOut">
              <a:rPr lang="en-IN" smtClean="0"/>
              <a:t>14-02-2026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2798789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83612189-154E-447B-99A2-D46B5B52CBB3}" type="datetimeFigureOut">
              <a:rPr lang="en-IN" smtClean="0"/>
              <a:t>14-02-2026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1325550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83612189-154E-447B-99A2-D46B5B52CBB3}" type="datetimeFigureOut">
              <a:rPr lang="en-IN" smtClean="0"/>
              <a:t>14-02-2026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75508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12189-154E-447B-99A2-D46B5B52CBB3}" type="datetimeFigureOut">
              <a:rPr lang="en-IN" smtClean="0"/>
              <a:t>14-02-2026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906237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612189-154E-447B-99A2-D46B5B52CBB3}" type="datetimeFigureOut">
              <a:rPr lang="en-IN" smtClean="0"/>
              <a:t>14-02-2026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370127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612189-154E-447B-99A2-D46B5B52CBB3}" type="datetimeFigureOut">
              <a:rPr lang="en-IN" smtClean="0"/>
              <a:t>14-02-2026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7E7603F-73B1-4050-8D76-A8DBF7E16A7B}" type="slidenum">
              <a:rPr lang="en-IN" smtClean="0"/>
              <a:t>‹#›</a:t>
            </a:fld>
            <a:endParaRPr lang="en-IN"/>
          </a:p>
        </p:txBody>
      </p:sp>
    </p:spTree>
    <p:extLst>
      <p:ext uri="{BB962C8B-B14F-4D97-AF65-F5344CB8AC3E}">
        <p14:creationId xmlns:p14="http://schemas.microsoft.com/office/powerpoint/2010/main" val="3809843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12189-154E-447B-99A2-D46B5B52CBB3}" type="datetimeFigureOut">
              <a:rPr lang="en-IN" smtClean="0"/>
              <a:t>14-02-2026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E7603F-73B1-4050-8D76-A8DBF7E16A7B}" type="slidenum">
              <a:rPr lang="en-IN" smtClean="0"/>
              <a:t>‹#›</a:t>
            </a:fld>
            <a:endParaRPr lang="en-IN"/>
          </a:p>
        </p:txBody>
      </p:sp>
    </p:spTree>
    <p:extLst>
      <p:ext uri="{BB962C8B-B14F-4D97-AF65-F5344CB8AC3E}">
        <p14:creationId xmlns:p14="http://schemas.microsoft.com/office/powerpoint/2010/main" val="3880232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solidFill>
                  <a:srgbClr val="C00000"/>
                </a:solidFill>
                <a:latin typeface="Times New Roman" panose="02020603050405020304" pitchFamily="18" charset="0"/>
                <a:cs typeface="Times New Roman" panose="02020603050405020304" pitchFamily="18" charset="0"/>
              </a:rPr>
              <a:t/>
            </a:r>
            <a:br>
              <a:rPr lang="en-US" b="1" dirty="0" smtClean="0">
                <a:solidFill>
                  <a:srgbClr val="C00000"/>
                </a:solidFill>
                <a:latin typeface="Times New Roman" panose="02020603050405020304" pitchFamily="18" charset="0"/>
                <a:cs typeface="Times New Roman" panose="02020603050405020304" pitchFamily="18" charset="0"/>
              </a:rPr>
            </a:br>
            <a:r>
              <a:rPr lang="en-US" b="1" dirty="0" smtClean="0">
                <a:solidFill>
                  <a:srgbClr val="C00000"/>
                </a:solidFill>
                <a:latin typeface="Times New Roman" panose="02020603050405020304" pitchFamily="18" charset="0"/>
                <a:cs typeface="Times New Roman" panose="02020603050405020304" pitchFamily="18" charset="0"/>
              </a:rPr>
              <a:t>Drug Master File</a:t>
            </a:r>
            <a:br>
              <a:rPr lang="en-US" b="1" dirty="0" smtClean="0">
                <a:solidFill>
                  <a:srgbClr val="C00000"/>
                </a:solidFill>
                <a:latin typeface="Times New Roman" panose="02020603050405020304" pitchFamily="18" charset="0"/>
                <a:cs typeface="Times New Roman" panose="02020603050405020304" pitchFamily="18" charset="0"/>
              </a:rPr>
            </a:br>
            <a:r>
              <a:rPr lang="en-US" b="1" dirty="0" smtClean="0">
                <a:solidFill>
                  <a:srgbClr val="C00000"/>
                </a:solidFill>
                <a:latin typeface="Times New Roman" panose="02020603050405020304" pitchFamily="18" charset="0"/>
                <a:cs typeface="Times New Roman" panose="02020603050405020304" pitchFamily="18" charset="0"/>
              </a:rPr>
              <a:t>(DMF)</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1040075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Submission to Drug Master Files</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Rectangle 1"/>
          <p:cNvSpPr>
            <a:spLocks noGrp="1" noChangeArrowheads="1"/>
          </p:cNvSpPr>
          <p:nvPr>
            <p:ph idx="1"/>
          </p:nvPr>
        </p:nvSpPr>
        <p:spPr bwMode="auto">
          <a:xfrm>
            <a:off x="838200" y="1690688"/>
            <a:ext cx="1033593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Each DMF submission should contain a transmittal letter, administrative information about the submission, and the specific information to be included in the DMF as described in this section.</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The DMF must be in the English language. Whenever a submission contains information in another language, an accurate certified English translation must also be included.</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Each page of each copy of the DMF should be dated and consecutively numbered.</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An updated table of contents should be included with each submission.</a:t>
            </a:r>
          </a:p>
        </p:txBody>
      </p:sp>
    </p:spTree>
    <p:extLst>
      <p:ext uri="{BB962C8B-B14F-4D97-AF65-F5344CB8AC3E}">
        <p14:creationId xmlns:p14="http://schemas.microsoft.com/office/powerpoint/2010/main" val="254795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C00000"/>
                </a:solidFill>
                <a:latin typeface="Times New Roman" panose="02020603050405020304" pitchFamily="18" charset="0"/>
                <a:cs typeface="Times New Roman" panose="02020603050405020304" pitchFamily="18" charset="0"/>
              </a:rPr>
              <a:t>A. Transmittal Letters</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latin typeface="Times New Roman" panose="02020603050405020304" pitchFamily="18" charset="0"/>
                <a:cs typeface="Times New Roman" panose="02020603050405020304" pitchFamily="18" charset="0"/>
              </a:rPr>
              <a:t>1. Original </a:t>
            </a:r>
            <a:r>
              <a:rPr lang="en-US" b="1" dirty="0">
                <a:latin typeface="Times New Roman" panose="02020603050405020304" pitchFamily="18" charset="0"/>
                <a:cs typeface="Times New Roman" panose="02020603050405020304" pitchFamily="18" charset="0"/>
              </a:rPr>
              <a:t>Submissions</a:t>
            </a:r>
          </a:p>
          <a:p>
            <a:r>
              <a:rPr lang="en-US" dirty="0">
                <a:latin typeface="Times New Roman" panose="02020603050405020304" pitchFamily="18" charset="0"/>
                <a:cs typeface="Times New Roman" panose="02020603050405020304" pitchFamily="18" charset="0"/>
              </a:rPr>
              <a:t>Identification of submission: Original, the type of DMF as classified in types of DMF.</a:t>
            </a:r>
          </a:p>
          <a:p>
            <a:r>
              <a:rPr lang="en-US" dirty="0">
                <a:latin typeface="Times New Roman" panose="02020603050405020304" pitchFamily="18" charset="0"/>
                <a:cs typeface="Times New Roman" panose="02020603050405020304" pitchFamily="18" charset="0"/>
              </a:rPr>
              <a:t>Signature of the holder or the authorized representative.</a:t>
            </a:r>
          </a:p>
          <a:p>
            <a:r>
              <a:rPr lang="en-US" dirty="0">
                <a:latin typeface="Times New Roman" panose="02020603050405020304" pitchFamily="18" charset="0"/>
                <a:cs typeface="Times New Roman" panose="02020603050405020304" pitchFamily="18" charset="0"/>
              </a:rPr>
              <a:t>Typewritten name and title of the signer.</a:t>
            </a:r>
          </a:p>
          <a:p>
            <a:pPr marL="0" indent="0">
              <a:buNone/>
            </a:pPr>
            <a:r>
              <a:rPr lang="en-US" b="1" dirty="0" smtClean="0">
                <a:latin typeface="Times New Roman" panose="02020603050405020304" pitchFamily="18" charset="0"/>
                <a:cs typeface="Times New Roman" panose="02020603050405020304" pitchFamily="18" charset="0"/>
              </a:rPr>
              <a:t>2. Amendments</a:t>
            </a:r>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Identification of submission: Amendment, the DMF number, type of DMF, and the subject of the amendment.</a:t>
            </a:r>
          </a:p>
          <a:p>
            <a:r>
              <a:rPr lang="en-US" dirty="0">
                <a:latin typeface="Times New Roman" panose="02020603050405020304" pitchFamily="18" charset="0"/>
                <a:cs typeface="Times New Roman" panose="02020603050405020304" pitchFamily="18" charset="0"/>
              </a:rPr>
              <a:t>A description of the purpose of submission, e.g., update, revised formula, or revised process.</a:t>
            </a:r>
          </a:p>
          <a:p>
            <a:r>
              <a:rPr lang="en-US" dirty="0">
                <a:latin typeface="Times New Roman" panose="02020603050405020304" pitchFamily="18" charset="0"/>
                <a:cs typeface="Times New Roman" panose="02020603050405020304" pitchFamily="18" charset="0"/>
              </a:rPr>
              <a:t>Signature of the holder or the authorized representative.</a:t>
            </a:r>
          </a:p>
          <a:p>
            <a:r>
              <a:rPr lang="en-US" dirty="0">
                <a:latin typeface="Times New Roman" panose="02020603050405020304" pitchFamily="18" charset="0"/>
                <a:cs typeface="Times New Roman" panose="02020603050405020304" pitchFamily="18" charset="0"/>
              </a:rPr>
              <a:t>Typewritten name and title of the signer.</a:t>
            </a:r>
          </a:p>
          <a:p>
            <a:pPr marL="0" indent="0">
              <a:buNone/>
            </a:pPr>
            <a:endParaRPr lang="en-IN" dirty="0"/>
          </a:p>
        </p:txBody>
      </p:sp>
    </p:spTree>
    <p:extLst>
      <p:ext uri="{BB962C8B-B14F-4D97-AF65-F5344CB8AC3E}">
        <p14:creationId xmlns:p14="http://schemas.microsoft.com/office/powerpoint/2010/main" val="3154550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C00000"/>
                </a:solidFill>
                <a:latin typeface="Times New Roman" panose="02020603050405020304" pitchFamily="18" charset="0"/>
                <a:cs typeface="Times New Roman" panose="02020603050405020304" pitchFamily="18" charset="0"/>
              </a:rPr>
              <a:t>B. Administrative Information</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838200" y="1431342"/>
            <a:ext cx="10453382" cy="5003014"/>
          </a:xfrm>
        </p:spPr>
        <p:txBody>
          <a:bodyPr>
            <a:normAutofit fontScale="62500" lnSpcReduction="20000"/>
          </a:bodyPr>
          <a:lstStyle/>
          <a:p>
            <a:pPr marL="514350" indent="-514350">
              <a:buAutoNum type="arabicPeriod"/>
            </a:pPr>
            <a:r>
              <a:rPr lang="en-US" b="1" dirty="0" smtClean="0">
                <a:latin typeface="Times New Roman" panose="02020603050405020304" pitchFamily="18" charset="0"/>
                <a:cs typeface="Times New Roman" panose="02020603050405020304" pitchFamily="18" charset="0"/>
              </a:rPr>
              <a:t>Original Submission</a:t>
            </a:r>
          </a:p>
          <a:p>
            <a:r>
              <a:rPr lang="en-US" dirty="0" smtClean="0">
                <a:latin typeface="Times New Roman" panose="02020603050405020304" pitchFamily="18" charset="0"/>
                <a:cs typeface="Times New Roman" panose="02020603050405020304" pitchFamily="18" charset="0"/>
              </a:rPr>
              <a:t>Names and Address of the following</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DMF holder</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Corporate headquarter</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Manufacturing/Processing Facilities</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Contact for FDA Correspondence</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Agent if any</a:t>
            </a:r>
          </a:p>
          <a:p>
            <a:r>
              <a:rPr lang="en-US" dirty="0" smtClean="0">
                <a:latin typeface="Times New Roman" panose="02020603050405020304" pitchFamily="18" charset="0"/>
                <a:cs typeface="Times New Roman" panose="02020603050405020304" pitchFamily="18" charset="0"/>
              </a:rPr>
              <a:t>The specific responsibilities of each person listed in any of the categories in Section A.</a:t>
            </a:r>
          </a:p>
          <a:p>
            <a:r>
              <a:rPr lang="en-US" dirty="0" smtClean="0">
                <a:latin typeface="Times New Roman" panose="02020603050405020304" pitchFamily="18" charset="0"/>
                <a:cs typeface="Times New Roman" panose="02020603050405020304" pitchFamily="18" charset="0"/>
              </a:rPr>
              <a:t>Statement of commitment</a:t>
            </a:r>
          </a:p>
          <a:p>
            <a:pPr marL="0" indent="0">
              <a:buNone/>
            </a:pPr>
            <a:r>
              <a:rPr lang="en-US" b="1"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Amendments</a:t>
            </a:r>
          </a:p>
          <a:p>
            <a:r>
              <a:rPr lang="en-US" dirty="0" smtClean="0">
                <a:latin typeface="Times New Roman" panose="02020603050405020304" pitchFamily="18" charset="0"/>
                <a:cs typeface="Times New Roman" panose="02020603050405020304" pitchFamily="18" charset="0"/>
              </a:rPr>
              <a:t>Name of DMF holder</a:t>
            </a:r>
          </a:p>
          <a:p>
            <a:r>
              <a:rPr lang="en-US" dirty="0" smtClean="0">
                <a:latin typeface="Times New Roman" panose="02020603050405020304" pitchFamily="18" charset="0"/>
                <a:cs typeface="Times New Roman" panose="02020603050405020304" pitchFamily="18" charset="0"/>
              </a:rPr>
              <a:t>DMF number</a:t>
            </a:r>
          </a:p>
          <a:p>
            <a:r>
              <a:rPr lang="en-US" dirty="0" smtClean="0">
                <a:latin typeface="Times New Roman" panose="02020603050405020304" pitchFamily="18" charset="0"/>
                <a:cs typeface="Times New Roman" panose="02020603050405020304" pitchFamily="18" charset="0"/>
              </a:rPr>
              <a:t>Name and address for correspondence</a:t>
            </a:r>
          </a:p>
          <a:p>
            <a:r>
              <a:rPr lang="en-US" dirty="0" smtClean="0">
                <a:latin typeface="Times New Roman" panose="02020603050405020304" pitchFamily="18" charset="0"/>
                <a:cs typeface="Times New Roman" panose="02020603050405020304" pitchFamily="18" charset="0"/>
              </a:rPr>
              <a:t>Affected section or page numbers of the DMF</a:t>
            </a:r>
          </a:p>
          <a:p>
            <a:r>
              <a:rPr lang="en-US" dirty="0" smtClean="0">
                <a:latin typeface="Times New Roman" panose="02020603050405020304" pitchFamily="18" charset="0"/>
                <a:cs typeface="Times New Roman" panose="02020603050405020304" pitchFamily="18" charset="0"/>
              </a:rPr>
              <a:t>The number of each IND, NDA. ANDA, DMF and export application that relies on the subject of the amendments for support, if known.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632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C. General Information and Suggestions</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Environmental Assessment</a:t>
            </a:r>
          </a:p>
          <a:p>
            <a:pPr marL="0" indent="0">
              <a:buNone/>
            </a:pPr>
            <a:r>
              <a:rPr lang="en-US" dirty="0">
                <a:latin typeface="Times New Roman" panose="02020603050405020304" pitchFamily="18" charset="0"/>
                <a:cs typeface="Times New Roman" panose="02020603050405020304" pitchFamily="18" charset="0"/>
              </a:rPr>
              <a:t>Type II, Type III, and Type IV DMFs must include a commitment from the firm stating that all facilities operate in compliance with applicable environmental laws and regulations.</a:t>
            </a:r>
          </a:p>
          <a:p>
            <a:pPr marL="0" indent="0">
              <a:buNone/>
            </a:pPr>
            <a:r>
              <a:rPr lang="en-US" b="1" dirty="0">
                <a:latin typeface="Times New Roman" panose="02020603050405020304" pitchFamily="18" charset="0"/>
                <a:cs typeface="Times New Roman" panose="02020603050405020304" pitchFamily="18" charset="0"/>
              </a:rPr>
              <a:t>Stability</a:t>
            </a:r>
          </a:p>
          <a:p>
            <a:pPr marL="0" indent="0">
              <a:buNone/>
            </a:pPr>
            <a:r>
              <a:rPr lang="en-US" dirty="0">
                <a:latin typeface="Times New Roman" panose="02020603050405020304" pitchFamily="18" charset="0"/>
                <a:cs typeface="Times New Roman" panose="02020603050405020304" pitchFamily="18" charset="0"/>
              </a:rPr>
              <a:t>Stability study design, data, and interpretation must be submitted where applicable.</a:t>
            </a:r>
          </a:p>
          <a:p>
            <a:pPr marL="0" indent="0">
              <a:buNone/>
            </a:pPr>
            <a:r>
              <a:rPr lang="en-US" dirty="0">
                <a:latin typeface="Times New Roman" panose="02020603050405020304" pitchFamily="18" charset="0"/>
                <a:cs typeface="Times New Roman" panose="02020603050405020304" pitchFamily="18" charset="0"/>
              </a:rPr>
              <a:t>Documentation should follow the </a:t>
            </a:r>
            <a:r>
              <a:rPr lang="en-US" i="1" dirty="0">
                <a:latin typeface="Times New Roman" panose="02020603050405020304" pitchFamily="18" charset="0"/>
                <a:cs typeface="Times New Roman" panose="02020603050405020304" pitchFamily="18" charset="0"/>
              </a:rPr>
              <a:t>Guideline for Submitting Documentation for the Stability of Human Drugs and Biologics</a:t>
            </a:r>
            <a:r>
              <a:rPr lang="en-US" dirty="0">
                <a:latin typeface="Times New Roman" panose="02020603050405020304" pitchFamily="18" charset="0"/>
                <a:cs typeface="Times New Roman" panose="02020603050405020304" pitchFamily="18" charset="0"/>
              </a:rPr>
              <a:t>.</a:t>
            </a:r>
          </a:p>
          <a:p>
            <a:endParaRPr lang="en-IN" dirty="0"/>
          </a:p>
        </p:txBody>
      </p:sp>
    </p:spTree>
    <p:extLst>
      <p:ext uri="{BB962C8B-B14F-4D97-AF65-F5344CB8AC3E}">
        <p14:creationId xmlns:p14="http://schemas.microsoft.com/office/powerpoint/2010/main" val="1298576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C00000"/>
                </a:solidFill>
                <a:latin typeface="Times New Roman" panose="02020603050405020304" pitchFamily="18" charset="0"/>
                <a:cs typeface="Times New Roman" panose="02020603050405020304" pitchFamily="18" charset="0"/>
              </a:rPr>
              <a:t>D. Format &amp; Assembly</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Rectangle 1"/>
          <p:cNvSpPr>
            <a:spLocks noGrp="1" noChangeArrowheads="1"/>
          </p:cNvSpPr>
          <p:nvPr>
            <p:ph idx="1"/>
          </p:nvPr>
        </p:nvSpPr>
        <p:spPr bwMode="auto">
          <a:xfrm>
            <a:off x="838200" y="1690688"/>
            <a:ext cx="101346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The DMF should be submitted in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Original and Duplicate jackets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properly collated, assembled, paginated, and jacketed using covers obtained from the Government Printing Office specifically provided for DMFs.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Multiple volumes must be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clearly numbered</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and the paper should be of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standard size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Paper length should be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not less than 10 inches and not more than 12 inches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Each volume of a DMF should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not exceed 2 inches in thickness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91110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C00000"/>
                </a:solidFill>
                <a:latin typeface="Times New Roman" panose="02020603050405020304" pitchFamily="18" charset="0"/>
                <a:cs typeface="Times New Roman" panose="02020603050405020304" pitchFamily="18" charset="0"/>
              </a:rPr>
              <a:t>E. Delivery to FDA</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Drug Master File (DMF) submissions and related correspondence should be addressed as follows</a:t>
            </a:r>
            <a:r>
              <a:rPr lang="en-US" dirty="0" smtClean="0">
                <a:latin typeface="Times New Roman" panose="02020603050405020304" pitchFamily="18" charset="0"/>
                <a:cs typeface="Times New Roman" panose="02020603050405020304" pitchFamily="18" charset="0"/>
              </a:rPr>
              <a:t>:</a:t>
            </a:r>
          </a:p>
          <a:p>
            <a:pPr marL="0" indent="0">
              <a:buNone/>
            </a:pPr>
            <a:endParaRPr lang="en-US"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Drug Master File Staff</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Food and Drug Administration</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5901-B </a:t>
            </a:r>
            <a:r>
              <a:rPr lang="en-US" dirty="0" err="1">
                <a:latin typeface="Times New Roman" panose="02020603050405020304" pitchFamily="18" charset="0"/>
                <a:cs typeface="Times New Roman" panose="02020603050405020304" pitchFamily="18" charset="0"/>
              </a:rPr>
              <a:t>Ammendale</a:t>
            </a:r>
            <a:r>
              <a:rPr lang="en-US" dirty="0">
                <a:latin typeface="Times New Roman" panose="02020603050405020304" pitchFamily="18" charset="0"/>
                <a:cs typeface="Times New Roman" panose="02020603050405020304" pitchFamily="18" charset="0"/>
              </a:rPr>
              <a:t> Road</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Beltsville, MD 20705-1266</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USA</a:t>
            </a:r>
          </a:p>
          <a:p>
            <a:endParaRPr lang="en-IN" dirty="0"/>
          </a:p>
        </p:txBody>
      </p:sp>
    </p:spTree>
    <p:extLst>
      <p:ext uri="{BB962C8B-B14F-4D97-AF65-F5344CB8AC3E}">
        <p14:creationId xmlns:p14="http://schemas.microsoft.com/office/powerpoint/2010/main" val="3654927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F. Authorization to Refer to a Drug Master File</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Letter of Authorization (LOA) to FDA</a:t>
            </a:r>
          </a:p>
          <a:p>
            <a:r>
              <a:rPr lang="en-US" dirty="0">
                <a:latin typeface="Times New Roman" panose="02020603050405020304" pitchFamily="18" charset="0"/>
                <a:cs typeface="Times New Roman" panose="02020603050405020304" pitchFamily="18" charset="0"/>
              </a:rPr>
              <a:t>Before the FDA can review DMF information in support of an application, the DMF holder must submit (in duplicate) a </a:t>
            </a:r>
            <a:r>
              <a:rPr lang="en-US" b="1" dirty="0">
                <a:latin typeface="Times New Roman" panose="02020603050405020304" pitchFamily="18" charset="0"/>
                <a:cs typeface="Times New Roman" panose="02020603050405020304" pitchFamily="18" charset="0"/>
              </a:rPr>
              <a:t>Letter of Authorization (LOA)</a:t>
            </a:r>
            <a:r>
              <a:rPr lang="en-US" dirty="0">
                <a:latin typeface="Times New Roman" panose="02020603050405020304" pitchFamily="18" charset="0"/>
                <a:cs typeface="Times New Roman" panose="02020603050405020304" pitchFamily="18" charset="0"/>
              </a:rPr>
              <a:t> permitting the FDA to reference the DMF.</a:t>
            </a:r>
          </a:p>
          <a:p>
            <a:r>
              <a:rPr lang="en-US" dirty="0">
                <a:latin typeface="Times New Roman" panose="02020603050405020304" pitchFamily="18" charset="0"/>
                <a:cs typeface="Times New Roman" panose="02020603050405020304" pitchFamily="18" charset="0"/>
              </a:rPr>
              <a:t>If the holder cross-references its own DMF, a </a:t>
            </a:r>
            <a:r>
              <a:rPr lang="en-US" b="1" dirty="0">
                <a:latin typeface="Times New Roman" panose="02020603050405020304" pitchFamily="18" charset="0"/>
                <a:cs typeface="Times New Roman" panose="02020603050405020304" pitchFamily="18" charset="0"/>
              </a:rPr>
              <a:t>Letter of Authorization</a:t>
            </a:r>
            <a:r>
              <a:rPr lang="en-US" dirty="0">
                <a:latin typeface="Times New Roman" panose="02020603050405020304" pitchFamily="18" charset="0"/>
                <a:cs typeface="Times New Roman" panose="02020603050405020304" pitchFamily="18" charset="0"/>
              </a:rPr>
              <a:t> must still be supplied.</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separate transmittal letter is not required with the LOA.</a:t>
            </a:r>
          </a:p>
          <a:p>
            <a:endParaRPr lang="en-IN" dirty="0"/>
          </a:p>
        </p:txBody>
      </p:sp>
    </p:spTree>
    <p:extLst>
      <p:ext uri="{BB962C8B-B14F-4D97-AF65-F5344CB8AC3E}">
        <p14:creationId xmlns:p14="http://schemas.microsoft.com/office/powerpoint/2010/main" val="2524591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Contents of the Letter of Authorization (LOA)</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a:latin typeface="Times New Roman" panose="02020603050405020304" pitchFamily="18" charset="0"/>
                <a:cs typeface="Times New Roman" panose="02020603050405020304" pitchFamily="18" charset="0"/>
              </a:rPr>
              <a:t>The Letter of Authorization should include the following:</a:t>
            </a:r>
          </a:p>
          <a:p>
            <a:r>
              <a:rPr lang="en-US" dirty="0">
                <a:latin typeface="Times New Roman" panose="02020603050405020304" pitchFamily="18" charset="0"/>
                <a:cs typeface="Times New Roman" panose="02020603050405020304" pitchFamily="18" charset="0"/>
              </a:rPr>
              <a:t>Date</a:t>
            </a:r>
          </a:p>
          <a:p>
            <a:r>
              <a:rPr lang="en-US" dirty="0">
                <a:latin typeface="Times New Roman" panose="02020603050405020304" pitchFamily="18" charset="0"/>
                <a:cs typeface="Times New Roman" panose="02020603050405020304" pitchFamily="18" charset="0"/>
              </a:rPr>
              <a:t>Name of the DMF holder</a:t>
            </a:r>
          </a:p>
          <a:p>
            <a:r>
              <a:rPr lang="en-US" dirty="0">
                <a:latin typeface="Times New Roman" panose="02020603050405020304" pitchFamily="18" charset="0"/>
                <a:cs typeface="Times New Roman" panose="02020603050405020304" pitchFamily="18" charset="0"/>
              </a:rPr>
              <a:t>DMF number</a:t>
            </a:r>
          </a:p>
          <a:p>
            <a:r>
              <a:rPr lang="en-US" dirty="0">
                <a:latin typeface="Times New Roman" panose="02020603050405020304" pitchFamily="18" charset="0"/>
                <a:cs typeface="Times New Roman" panose="02020603050405020304" pitchFamily="18" charset="0"/>
              </a:rPr>
              <a:t>Name of the person authorized to incorporate information from the DMF by reference</a:t>
            </a:r>
          </a:p>
          <a:p>
            <a:r>
              <a:rPr lang="en-US" dirty="0">
                <a:latin typeface="Times New Roman" panose="02020603050405020304" pitchFamily="18" charset="0"/>
                <a:cs typeface="Times New Roman" panose="02020603050405020304" pitchFamily="18" charset="0"/>
              </a:rPr>
              <a:t>Specific product covered by the DMF</a:t>
            </a:r>
          </a:p>
          <a:p>
            <a:r>
              <a:rPr lang="en-US" dirty="0">
                <a:latin typeface="Times New Roman" panose="02020603050405020304" pitchFamily="18" charset="0"/>
                <a:cs typeface="Times New Roman" panose="02020603050405020304" pitchFamily="18" charset="0"/>
              </a:rPr>
              <a:t>Submission date</a:t>
            </a:r>
          </a:p>
          <a:p>
            <a:r>
              <a:rPr lang="en-US" dirty="0">
                <a:latin typeface="Times New Roman" panose="02020603050405020304" pitchFamily="18" charset="0"/>
                <a:cs typeface="Times New Roman" panose="02020603050405020304" pitchFamily="18" charset="0"/>
              </a:rPr>
              <a:t>Section numbers and page numbers to be referenced</a:t>
            </a:r>
          </a:p>
          <a:p>
            <a:r>
              <a:rPr lang="en-US" dirty="0">
                <a:latin typeface="Times New Roman" panose="02020603050405020304" pitchFamily="18" charset="0"/>
                <a:cs typeface="Times New Roman" panose="02020603050405020304" pitchFamily="18" charset="0"/>
              </a:rPr>
              <a:t>Statement confirming that the DMF is current and that the holder will comply with all statements made in it</a:t>
            </a:r>
          </a:p>
          <a:p>
            <a:r>
              <a:rPr lang="en-US" dirty="0">
                <a:latin typeface="Times New Roman" panose="02020603050405020304" pitchFamily="18" charset="0"/>
                <a:cs typeface="Times New Roman" panose="02020603050405020304" pitchFamily="18" charset="0"/>
              </a:rPr>
              <a:t>Signature of the authorizing official</a:t>
            </a:r>
          </a:p>
          <a:p>
            <a:r>
              <a:rPr lang="en-US" dirty="0">
                <a:latin typeface="Times New Roman" panose="02020603050405020304" pitchFamily="18" charset="0"/>
                <a:cs typeface="Times New Roman" panose="02020603050405020304" pitchFamily="18" charset="0"/>
              </a:rPr>
              <a:t>Typed name and title of the official authorizing reference to the DMF</a:t>
            </a:r>
          </a:p>
          <a:p>
            <a:pPr marL="0" indent="0">
              <a:buNone/>
            </a:pPr>
            <a:endParaRPr lang="en-IN" dirty="0"/>
          </a:p>
        </p:txBody>
      </p:sp>
    </p:spTree>
    <p:extLst>
      <p:ext uri="{BB962C8B-B14F-4D97-AF65-F5344CB8AC3E}">
        <p14:creationId xmlns:p14="http://schemas.microsoft.com/office/powerpoint/2010/main" val="510105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Drug Master File (DMF) Review</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Rectangle 1"/>
          <p:cNvSpPr>
            <a:spLocks noGrp="1" noChangeArrowheads="1"/>
          </p:cNvSpPr>
          <p:nvPr>
            <p:ph idx="1"/>
          </p:nvPr>
        </p:nvSpPr>
        <p:spPr bwMode="auto">
          <a:xfrm>
            <a:off x="838199" y="1511301"/>
            <a:ext cx="10025543"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DMF is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neither approved nor disapproved</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by the FDA.</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DMF is reviewed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only when referenced</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by a sponsor in an application (e.g., IND or NDA).</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If FDA reviewers identify deficiencies in a DMF, a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deficiency letter</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is sent to the DMF holder.</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The general subject of the deficiency is identified; however, detailed information is disclosed </a:t>
            </a:r>
            <a:r>
              <a:rPr kumimoji="0" lang="en-US" altLang="en-US"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only to the DMF holder</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When responding to a deficiency letter, the DMF holder should submit the requested information and provide a copy of the accompanying transmittal letter to affected parties relying on the DMF.</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The transmittal letter serves as notification that the deficiencies have been addressed.</a:t>
            </a:r>
          </a:p>
        </p:txBody>
      </p:sp>
    </p:spTree>
    <p:extLst>
      <p:ext uri="{BB962C8B-B14F-4D97-AF65-F5344CB8AC3E}">
        <p14:creationId xmlns:p14="http://schemas.microsoft.com/office/powerpoint/2010/main" val="2529687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C00000"/>
                </a:solidFill>
                <a:latin typeface="Times New Roman" panose="02020603050405020304" pitchFamily="18" charset="0"/>
                <a:cs typeface="Times New Roman" panose="02020603050405020304" pitchFamily="18" charset="0"/>
              </a:rPr>
              <a:t>Holder Obligation</a:t>
            </a:r>
          </a:p>
        </p:txBody>
      </p:sp>
      <p:sp>
        <p:nvSpPr>
          <p:cNvPr id="4" name="Rectangle 1"/>
          <p:cNvSpPr>
            <a:spLocks noGrp="1" noChangeArrowheads="1"/>
          </p:cNvSpPr>
          <p:nvPr>
            <p:ph idx="1"/>
          </p:nvPr>
        </p:nvSpPr>
        <p:spPr bwMode="auto">
          <a:xfrm>
            <a:off x="745920" y="1402980"/>
            <a:ext cx="9790651"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Any change or addition, including changes in authorization related to specific customers, must be submitted in duplicate and properly cross-referenced to the previous submission.</a:t>
            </a:r>
          </a:p>
          <a:p>
            <a:pPr marL="0" indent="0" eaLnBrk="0" fontAlgn="base" hangingPunct="0">
              <a:lnSpc>
                <a:spcPct val="100000"/>
              </a:lnSpc>
              <a:spcBef>
                <a:spcPct val="0"/>
              </a:spcBef>
              <a:spcAft>
                <a:spcPct val="0"/>
              </a:spcAft>
              <a:buNone/>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Each reference should clearly include the date, volume number, section number, and page number affected.</a:t>
            </a:r>
          </a:p>
        </p:txBody>
      </p:sp>
    </p:spTree>
    <p:extLst>
      <p:ext uri="{BB962C8B-B14F-4D97-AF65-F5344CB8AC3E}">
        <p14:creationId xmlns:p14="http://schemas.microsoft.com/office/powerpoint/2010/main" val="1093495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71389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DMF Updates and Notifications (Continued)</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25000" lnSpcReduction="20000"/>
          </a:bodyPr>
          <a:lstStyle/>
          <a:p>
            <a:pPr marL="0" indent="0">
              <a:buNone/>
            </a:pPr>
            <a:r>
              <a:rPr lang="en-US" sz="6400" b="1" dirty="0" smtClean="0">
                <a:latin typeface="Times New Roman" panose="02020603050405020304" pitchFamily="18" charset="0"/>
                <a:cs typeface="Times New Roman" panose="02020603050405020304" pitchFamily="18" charset="0"/>
              </a:rPr>
              <a:t>A. Notice Required for Changes to a DMF</a:t>
            </a:r>
          </a:p>
          <a:p>
            <a:r>
              <a:rPr lang="en-US" sz="6400" dirty="0" smtClean="0">
                <a:latin typeface="Times New Roman" panose="02020603050405020304" pitchFamily="18" charset="0"/>
                <a:cs typeface="Times New Roman" panose="02020603050405020304" pitchFamily="18" charset="0"/>
              </a:rPr>
              <a:t>The DMF holder must notify each affected applicant or sponsor who has referenced the DMF of any relevant change (21 CFR 314.420).</a:t>
            </a:r>
          </a:p>
          <a:p>
            <a:r>
              <a:rPr lang="en-US" sz="6400" dirty="0" smtClean="0">
                <a:latin typeface="Times New Roman" panose="02020603050405020304" pitchFamily="18" charset="0"/>
                <a:cs typeface="Times New Roman" panose="02020603050405020304" pitchFamily="18" charset="0"/>
              </a:rPr>
              <a:t>Notice should be provided </a:t>
            </a:r>
            <a:r>
              <a:rPr lang="en-US" sz="6400" b="1" dirty="0" smtClean="0">
                <a:latin typeface="Times New Roman" panose="02020603050405020304" pitchFamily="18" charset="0"/>
                <a:cs typeface="Times New Roman" panose="02020603050405020304" pitchFamily="18" charset="0"/>
              </a:rPr>
              <a:t>before making the change</a:t>
            </a:r>
            <a:r>
              <a:rPr lang="en-US" sz="6400" dirty="0" smtClean="0">
                <a:latin typeface="Times New Roman" panose="02020603050405020304" pitchFamily="18" charset="0"/>
                <a:cs typeface="Times New Roman" panose="02020603050405020304" pitchFamily="18" charset="0"/>
              </a:rPr>
              <a:t> to allow the applicant/sponsor to amend their application if necessary.</a:t>
            </a:r>
          </a:p>
          <a:p>
            <a:pPr marL="0" indent="0">
              <a:buNone/>
            </a:pPr>
            <a:r>
              <a:rPr lang="en-US" sz="6400" b="1" dirty="0" smtClean="0">
                <a:latin typeface="Times New Roman" panose="02020603050405020304" pitchFamily="18" charset="0"/>
                <a:cs typeface="Times New Roman" panose="02020603050405020304" pitchFamily="18" charset="0"/>
              </a:rPr>
              <a:t>B. Listing of Persons Authorized to Refer to a DMF</a:t>
            </a:r>
          </a:p>
          <a:p>
            <a:r>
              <a:rPr lang="en-US" sz="6400" dirty="0" smtClean="0">
                <a:latin typeface="Times New Roman" panose="02020603050405020304" pitchFamily="18" charset="0"/>
                <a:cs typeface="Times New Roman" panose="02020603050405020304" pitchFamily="18" charset="0"/>
              </a:rPr>
              <a:t>The DMF must contain a complete list of persons authorized to incorporate information by reference (21 CFR 314.420).</a:t>
            </a:r>
          </a:p>
          <a:p>
            <a:r>
              <a:rPr lang="en-US" sz="6400" dirty="0" smtClean="0">
                <a:latin typeface="Times New Roman" panose="02020603050405020304" pitchFamily="18" charset="0"/>
                <a:cs typeface="Times New Roman" panose="02020603050405020304" pitchFamily="18" charset="0"/>
              </a:rPr>
              <a:t>This list should be updated annually and must include:</a:t>
            </a:r>
          </a:p>
          <a:p>
            <a:pPr lvl="1"/>
            <a:r>
              <a:rPr lang="en-US" sz="6400" dirty="0" smtClean="0">
                <a:latin typeface="Times New Roman" panose="02020603050405020304" pitchFamily="18" charset="0"/>
                <a:cs typeface="Times New Roman" panose="02020603050405020304" pitchFamily="18" charset="0"/>
              </a:rPr>
              <a:t>Holder’s name</a:t>
            </a:r>
          </a:p>
          <a:p>
            <a:pPr lvl="1"/>
            <a:r>
              <a:rPr lang="en-US" sz="6400" dirty="0" smtClean="0">
                <a:latin typeface="Times New Roman" panose="02020603050405020304" pitchFamily="18" charset="0"/>
                <a:cs typeface="Times New Roman" panose="02020603050405020304" pitchFamily="18" charset="0"/>
              </a:rPr>
              <a:t>DMF number</a:t>
            </a:r>
          </a:p>
          <a:p>
            <a:pPr lvl="1"/>
            <a:r>
              <a:rPr lang="en-US" sz="6400" dirty="0" smtClean="0">
                <a:latin typeface="Times New Roman" panose="02020603050405020304" pitchFamily="18" charset="0"/>
                <a:cs typeface="Times New Roman" panose="02020603050405020304" pitchFamily="18" charset="0"/>
              </a:rPr>
              <a:t>Date of update</a:t>
            </a:r>
          </a:p>
          <a:p>
            <a:pPr lvl="1"/>
            <a:r>
              <a:rPr lang="en-US" sz="6400" dirty="0" smtClean="0">
                <a:latin typeface="Times New Roman" panose="02020603050405020304" pitchFamily="18" charset="0"/>
                <a:cs typeface="Times New Roman" panose="02020603050405020304" pitchFamily="18" charset="0"/>
              </a:rPr>
              <a:t>Identification of each authorized person</a:t>
            </a:r>
          </a:p>
          <a:p>
            <a:pPr lvl="1"/>
            <a:r>
              <a:rPr lang="en-US" sz="6400" dirty="0" smtClean="0">
                <a:latin typeface="Times New Roman" panose="02020603050405020304" pitchFamily="18" charset="0"/>
                <a:cs typeface="Times New Roman" panose="02020603050405020304" pitchFamily="18" charset="0"/>
              </a:rPr>
              <a:t>Location of referenced information (date, volume, section, page number)</a:t>
            </a:r>
          </a:p>
          <a:p>
            <a:pPr marL="0" indent="0">
              <a:buNone/>
            </a:pPr>
            <a:r>
              <a:rPr lang="en-US" sz="6400" b="1" dirty="0" smtClean="0">
                <a:latin typeface="Times New Roman" panose="02020603050405020304" pitchFamily="18" charset="0"/>
                <a:cs typeface="Times New Roman" panose="02020603050405020304" pitchFamily="18" charset="0"/>
              </a:rPr>
              <a:t>C. Annual Update</a:t>
            </a:r>
          </a:p>
          <a:p>
            <a:r>
              <a:rPr lang="en-US" sz="6400" dirty="0" smtClean="0">
                <a:latin typeface="Times New Roman" panose="02020603050405020304" pitchFamily="18" charset="0"/>
                <a:cs typeface="Times New Roman" panose="02020603050405020304" pitchFamily="18" charset="0"/>
              </a:rPr>
              <a:t>The DMF holder must submit an </a:t>
            </a:r>
            <a:r>
              <a:rPr lang="en-US" sz="6400" b="1" dirty="0" smtClean="0">
                <a:latin typeface="Times New Roman" panose="02020603050405020304" pitchFamily="18" charset="0"/>
                <a:cs typeface="Times New Roman" panose="02020603050405020304" pitchFamily="18" charset="0"/>
              </a:rPr>
              <a:t>annual report</a:t>
            </a:r>
            <a:r>
              <a:rPr lang="en-US" sz="6400" dirty="0" smtClean="0">
                <a:latin typeface="Times New Roman" panose="02020603050405020304" pitchFamily="18" charset="0"/>
                <a:cs typeface="Times New Roman" panose="02020603050405020304" pitchFamily="18" charset="0"/>
              </a:rPr>
              <a:t> on the anniversary date of the original submission.</a:t>
            </a:r>
          </a:p>
          <a:p>
            <a:r>
              <a:rPr lang="en-US" sz="6400" dirty="0" smtClean="0">
                <a:latin typeface="Times New Roman" panose="02020603050405020304" pitchFamily="18" charset="0"/>
                <a:cs typeface="Times New Roman" panose="02020603050405020304" pitchFamily="18" charset="0"/>
              </a:rPr>
              <a:t>If no changes are made, a statement confirming that the DMF remains current should be submitted.</a:t>
            </a:r>
          </a:p>
          <a:p>
            <a:r>
              <a:rPr lang="en-US" sz="6400" dirty="0" smtClean="0">
                <a:latin typeface="Times New Roman" panose="02020603050405020304" pitchFamily="18" charset="0"/>
                <a:cs typeface="Times New Roman" panose="02020603050405020304" pitchFamily="18" charset="0"/>
              </a:rPr>
              <a:t>Failure to update may lead to FDA initiating </a:t>
            </a:r>
            <a:r>
              <a:rPr lang="en-US" sz="6400" b="1" dirty="0" smtClean="0">
                <a:latin typeface="Times New Roman" panose="02020603050405020304" pitchFamily="18" charset="0"/>
                <a:cs typeface="Times New Roman" panose="02020603050405020304" pitchFamily="18" charset="0"/>
              </a:rPr>
              <a:t>DMF closure procedures</a:t>
            </a:r>
            <a:r>
              <a:rPr lang="en-US" sz="6400" dirty="0" smtClean="0">
                <a:latin typeface="Times New Roman" panose="02020603050405020304" pitchFamily="18" charset="0"/>
                <a:cs typeface="Times New Roman" panose="02020603050405020304" pitchFamily="18" charset="0"/>
              </a:rPr>
              <a:t>.</a:t>
            </a:r>
          </a:p>
          <a:p>
            <a:pPr marL="0" indent="0">
              <a:buNone/>
            </a:pPr>
            <a:endParaRPr lang="en-IN" dirty="0"/>
          </a:p>
        </p:txBody>
      </p:sp>
    </p:spTree>
    <p:extLst>
      <p:ext uri="{BB962C8B-B14F-4D97-AF65-F5344CB8AC3E}">
        <p14:creationId xmlns:p14="http://schemas.microsoft.com/office/powerpoint/2010/main" val="2626373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C00000"/>
                </a:solidFill>
                <a:latin typeface="Times New Roman" panose="02020603050405020304" pitchFamily="18" charset="0"/>
                <a:cs typeface="Times New Roman" panose="02020603050405020304" pitchFamily="18" charset="0"/>
              </a:rPr>
              <a:t>Continued…</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55000" lnSpcReduction="20000"/>
          </a:bodyPr>
          <a:lstStyle/>
          <a:p>
            <a:pPr marL="0" indent="0">
              <a:buNone/>
            </a:pPr>
            <a:r>
              <a:rPr lang="en-US" sz="3800" b="1" dirty="0">
                <a:latin typeface="Times New Roman" panose="02020603050405020304" pitchFamily="18" charset="0"/>
                <a:cs typeface="Times New Roman" panose="02020603050405020304" pitchFamily="18" charset="0"/>
              </a:rPr>
              <a:t>D. Appointment of an Agent</a:t>
            </a:r>
            <a:endParaRPr lang="en-US" sz="3800" dirty="0">
              <a:latin typeface="Times New Roman" panose="02020603050405020304" pitchFamily="18" charset="0"/>
              <a:cs typeface="Times New Roman" panose="02020603050405020304" pitchFamily="18" charset="0"/>
            </a:endParaRPr>
          </a:p>
          <a:p>
            <a:r>
              <a:rPr lang="en-US" sz="3800" dirty="0">
                <a:latin typeface="Times New Roman" panose="02020603050405020304" pitchFamily="18" charset="0"/>
                <a:cs typeface="Times New Roman" panose="02020603050405020304" pitchFamily="18" charset="0"/>
              </a:rPr>
              <a:t>Upon appointing an agent, the holder must provide the DMF with a signed letter of appointment that includes the agent's name, address, and area of authority (administrative or scientific).</a:t>
            </a:r>
          </a:p>
          <a:p>
            <a:r>
              <a:rPr lang="en-US" sz="3800" dirty="0">
                <a:latin typeface="Times New Roman" panose="02020603050405020304" pitchFamily="18" charset="0"/>
                <a:cs typeface="Times New Roman" panose="02020603050405020304" pitchFamily="18" charset="0"/>
              </a:rPr>
              <a:t>While foreign DMF holders are being encouraged to work with a U.S. agent, domestic DMF holders are not required to designate an agent or representative.</a:t>
            </a:r>
          </a:p>
          <a:p>
            <a:pPr marL="0" indent="0">
              <a:buNone/>
            </a:pPr>
            <a:r>
              <a:rPr lang="en-US" sz="3800" b="1" dirty="0">
                <a:latin typeface="Times New Roman" panose="02020603050405020304" pitchFamily="18" charset="0"/>
                <a:cs typeface="Times New Roman" panose="02020603050405020304" pitchFamily="18" charset="0"/>
              </a:rPr>
              <a:t>E. Transfer of Ownership</a:t>
            </a:r>
            <a:endParaRPr lang="en-US" sz="3800" dirty="0">
              <a:latin typeface="Times New Roman" panose="02020603050405020304" pitchFamily="18" charset="0"/>
              <a:cs typeface="Times New Roman" panose="02020603050405020304" pitchFamily="18" charset="0"/>
            </a:endParaRPr>
          </a:p>
          <a:p>
            <a:r>
              <a:rPr lang="en-US" sz="3800" dirty="0">
                <a:latin typeface="Times New Roman" panose="02020603050405020304" pitchFamily="18" charset="0"/>
                <a:cs typeface="Times New Roman" panose="02020603050405020304" pitchFamily="18" charset="0"/>
              </a:rPr>
              <a:t>To transfer ownership of a DMF to another party, the holder should so notify FDA and authorized persons in writing. The letter should include the following:</a:t>
            </a:r>
          </a:p>
          <a:p>
            <a:pPr lvl="1"/>
            <a:r>
              <a:rPr lang="en-US" sz="3800" dirty="0">
                <a:latin typeface="Times New Roman" panose="02020603050405020304" pitchFamily="18" charset="0"/>
                <a:cs typeface="Times New Roman" panose="02020603050405020304" pitchFamily="18" charset="0"/>
              </a:rPr>
              <a:t>Name of transferee</a:t>
            </a:r>
          </a:p>
          <a:p>
            <a:pPr lvl="1"/>
            <a:r>
              <a:rPr lang="en-US" sz="3800" dirty="0">
                <a:latin typeface="Times New Roman" panose="02020603050405020304" pitchFamily="18" charset="0"/>
                <a:cs typeface="Times New Roman" panose="02020603050405020304" pitchFamily="18" charset="0"/>
              </a:rPr>
              <a:t>Address of transferee</a:t>
            </a:r>
          </a:p>
          <a:p>
            <a:pPr lvl="1"/>
            <a:r>
              <a:rPr lang="en-US" sz="3800" dirty="0">
                <a:latin typeface="Times New Roman" panose="02020603050405020304" pitchFamily="18" charset="0"/>
                <a:cs typeface="Times New Roman" panose="02020603050405020304" pitchFamily="18" charset="0"/>
              </a:rPr>
              <a:t>Name of responsible official of transferee</a:t>
            </a:r>
          </a:p>
          <a:p>
            <a:pPr lvl="1"/>
            <a:r>
              <a:rPr lang="en-US" sz="3800" dirty="0">
                <a:latin typeface="Times New Roman" panose="02020603050405020304" pitchFamily="18" charset="0"/>
                <a:cs typeface="Times New Roman" panose="02020603050405020304" pitchFamily="18" charset="0"/>
              </a:rPr>
              <a:t>Effective date of transfer</a:t>
            </a:r>
          </a:p>
          <a:p>
            <a:pPr lvl="1"/>
            <a:r>
              <a:rPr lang="en-US" sz="3800" dirty="0">
                <a:latin typeface="Times New Roman" panose="02020603050405020304" pitchFamily="18" charset="0"/>
                <a:cs typeface="Times New Roman" panose="02020603050405020304" pitchFamily="18" charset="0"/>
              </a:rPr>
              <a:t>Signature of the transferring official</a:t>
            </a:r>
          </a:p>
          <a:p>
            <a:pPr lvl="1"/>
            <a:r>
              <a:rPr lang="en-US" sz="3800" dirty="0">
                <a:latin typeface="Times New Roman" panose="02020603050405020304" pitchFamily="18" charset="0"/>
                <a:cs typeface="Times New Roman" panose="02020603050405020304" pitchFamily="18" charset="0"/>
              </a:rPr>
              <a:t>Typewritten name and title of the transferring official.</a:t>
            </a:r>
          </a:p>
          <a:p>
            <a:endParaRPr lang="en-IN" dirty="0"/>
          </a:p>
        </p:txBody>
      </p:sp>
    </p:spTree>
    <p:extLst>
      <p:ext uri="{BB962C8B-B14F-4D97-AF65-F5344CB8AC3E}">
        <p14:creationId xmlns:p14="http://schemas.microsoft.com/office/powerpoint/2010/main" val="2787999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CLOSURE OF A DRUG MASTER FILE</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Rectangle 1"/>
          <p:cNvSpPr>
            <a:spLocks noGrp="1" noChangeArrowheads="1"/>
          </p:cNvSpPr>
          <p:nvPr>
            <p:ph idx="1"/>
          </p:nvPr>
        </p:nvSpPr>
        <p:spPr bwMode="auto">
          <a:xfrm>
            <a:off x="957393" y="1506022"/>
            <a:ext cx="10277213"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holder who wishes to close a DMF should submit a request to the Drug Master File Staff stating the reason for the closure.</a:t>
            </a:r>
          </a:p>
          <a:p>
            <a:pPr marL="0" indent="0" eaLnBrk="0" fontAlgn="base" hangingPunct="0">
              <a:lnSpc>
                <a:spcPct val="100000"/>
              </a:lnSpc>
              <a:spcBef>
                <a:spcPct val="0"/>
              </a:spcBef>
              <a:spcAft>
                <a:spcPct val="0"/>
              </a:spcAft>
              <a:buNone/>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The Agency may close a DMF that does not contain an annual update of persons authorized to incorporate information in the DMF by reference and a list of changes made since the previous annual report. The holder will be notified of FDA’s intent to close the DMF.</a:t>
            </a:r>
          </a:p>
        </p:txBody>
      </p:sp>
    </p:spTree>
    <p:extLst>
      <p:ext uri="{BB962C8B-B14F-4D97-AF65-F5344CB8AC3E}">
        <p14:creationId xmlns:p14="http://schemas.microsoft.com/office/powerpoint/2010/main" val="124360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093543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748286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Type I: Manufacturing Site, Facilities, Operating Procedures, and Personnel</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6" name="Rectangle 1"/>
          <p:cNvSpPr>
            <a:spLocks noGrp="1" noChangeArrowheads="1"/>
          </p:cNvSpPr>
          <p:nvPr>
            <p:ph idx="1"/>
          </p:nvPr>
        </p:nvSpPr>
        <p:spPr bwMode="auto">
          <a:xfrm>
            <a:off x="647585" y="1690688"/>
            <a:ext cx="1105505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Type I DMF is recommended for a person outside of the United States to assist FDA in conducting on-site inspections of their manufacturing facilities. The DMF should describe the manufacturing site, equipment capabilities, and operational layout.</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Type I DMF is normally not needed to describe domestic facilities, except in special cases, such as when a person is not registered and not routinely inspected.</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The description of the site should include actual site address, and a map showing its location with respect to the nearest city. An aerial photograph and a diagram of the site may be helpful.</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diagram of major production and processing areas is helpful for understanding the operational layout. Major equipment should be described in terms of capabilities, application, and location. Make and model would not normally be needed unless the equipment is new or unique.</a:t>
            </a:r>
          </a:p>
        </p:txBody>
      </p:sp>
    </p:spTree>
    <p:extLst>
      <p:ext uri="{BB962C8B-B14F-4D97-AF65-F5344CB8AC3E}">
        <p14:creationId xmlns:p14="http://schemas.microsoft.com/office/powerpoint/2010/main" val="88001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fontScale="90000"/>
          </a:bodyPr>
          <a:lstStyle/>
          <a:p>
            <a:r>
              <a:rPr lang="en-US" b="1" dirty="0">
                <a:solidFill>
                  <a:srgbClr val="C00000"/>
                </a:solidFill>
                <a:latin typeface="Times New Roman" panose="02020603050405020304" pitchFamily="18" charset="0"/>
                <a:cs typeface="Times New Roman" panose="02020603050405020304" pitchFamily="18" charset="0"/>
              </a:rPr>
              <a:t>Type </a:t>
            </a:r>
            <a:r>
              <a:rPr lang="en-US" b="1" dirty="0" smtClean="0">
                <a:solidFill>
                  <a:srgbClr val="C00000"/>
                </a:solidFill>
                <a:latin typeface="Times New Roman" panose="02020603050405020304" pitchFamily="18" charset="0"/>
                <a:cs typeface="Times New Roman" panose="02020603050405020304" pitchFamily="18" charset="0"/>
              </a:rPr>
              <a:t>II: Drug </a:t>
            </a:r>
            <a:r>
              <a:rPr lang="en-US" b="1" dirty="0">
                <a:solidFill>
                  <a:srgbClr val="C00000"/>
                </a:solidFill>
                <a:latin typeface="Times New Roman" panose="02020603050405020304" pitchFamily="18" charset="0"/>
                <a:cs typeface="Times New Roman" panose="02020603050405020304" pitchFamily="18" charset="0"/>
              </a:rPr>
              <a:t>Substance, Drug Substance Intermediate, and Material Used in Their Preparation, or Drug Product</a:t>
            </a:r>
            <a:r>
              <a:rPr lang="en-US" dirty="0"/>
              <a:t/>
            </a:r>
            <a:br>
              <a:rPr lang="en-US" dirty="0"/>
            </a:br>
            <a:endParaRPr lang="en-IN" dirty="0"/>
          </a:p>
        </p:txBody>
      </p:sp>
      <p:sp>
        <p:nvSpPr>
          <p:cNvPr id="5" name="Rectangle 1"/>
          <p:cNvSpPr>
            <a:spLocks noGrp="1" noChangeArrowheads="1"/>
          </p:cNvSpPr>
          <p:nvPr>
            <p:ph idx="1"/>
          </p:nvPr>
        </p:nvSpPr>
        <p:spPr bwMode="auto">
          <a:xfrm>
            <a:off x="838199" y="1786511"/>
            <a:ext cx="10654717" cy="4719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Type II DMF should, in general, be limited to a single drug intermediate, drug substance, drug product, or type of material used in their preparation.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DMF for:</a:t>
            </a:r>
            <a:endParaRPr lang="en-US" altLang="en-US" sz="1800" dirty="0">
              <a:latin typeface="Times New Roman" panose="02020603050405020304" pitchFamily="18" charset="0"/>
              <a:cs typeface="Times New Roman" panose="02020603050405020304" pitchFamily="18" charset="0"/>
            </a:endParaRPr>
          </a:p>
          <a:p>
            <a:pPr marL="0" indent="0">
              <a:buNone/>
            </a:pPr>
            <a:r>
              <a:rPr lang="en-US" sz="1800" b="1" dirty="0" smtClean="0">
                <a:latin typeface="Times New Roman" panose="02020603050405020304" pitchFamily="18" charset="0"/>
                <a:cs typeface="Times New Roman" panose="02020603050405020304" pitchFamily="18" charset="0"/>
              </a:rPr>
              <a:t>1. Drug </a:t>
            </a:r>
            <a:r>
              <a:rPr lang="en-US" sz="1800" b="1" dirty="0">
                <a:latin typeface="Times New Roman" panose="02020603050405020304" pitchFamily="18" charset="0"/>
                <a:cs typeface="Times New Roman" panose="02020603050405020304" pitchFamily="18" charset="0"/>
              </a:rPr>
              <a:t>Substance Intermediates, Drug Substances, and Material Used in their Preparation</a:t>
            </a:r>
          </a:p>
          <a:p>
            <a:r>
              <a:rPr lang="en-US" sz="1800" dirty="0">
                <a:latin typeface="Times New Roman" panose="02020603050405020304" pitchFamily="18" charset="0"/>
                <a:cs typeface="Times New Roman" panose="02020603050405020304" pitchFamily="18" charset="0"/>
              </a:rPr>
              <a:t>Summarize all significant steps in the manufacturing and controls of the drug intermediate or substance.</a:t>
            </a:r>
          </a:p>
          <a:p>
            <a:r>
              <a:rPr lang="en-US" sz="1800" dirty="0">
                <a:latin typeface="Times New Roman" panose="02020603050405020304" pitchFamily="18" charset="0"/>
                <a:cs typeface="Times New Roman" panose="02020603050405020304" pitchFamily="18" charset="0"/>
              </a:rPr>
              <a:t>Guideline for Submitting Supporting Documentation in Drug Applications for the Manufacture of Drug Substances.</a:t>
            </a:r>
          </a:p>
          <a:p>
            <a:r>
              <a:rPr lang="en-US" sz="1800" dirty="0">
                <a:latin typeface="Times New Roman" panose="02020603050405020304" pitchFamily="18" charset="0"/>
                <a:cs typeface="Times New Roman" panose="02020603050405020304" pitchFamily="18" charset="0"/>
              </a:rPr>
              <a:t>Guideline for the Format and Content of the Chemistry, Manufacturing, and Controls (CMC) Section of an Application.</a:t>
            </a:r>
          </a:p>
          <a:p>
            <a:pPr marL="0" indent="0">
              <a:buNone/>
            </a:pPr>
            <a:r>
              <a:rPr lang="en-US" sz="1800" b="1" dirty="0" smtClean="0">
                <a:latin typeface="Times New Roman" panose="02020603050405020304" pitchFamily="18" charset="0"/>
                <a:cs typeface="Times New Roman" panose="02020603050405020304" pitchFamily="18" charset="0"/>
              </a:rPr>
              <a:t>2. Drug </a:t>
            </a:r>
            <a:r>
              <a:rPr lang="en-US" sz="1800" b="1" dirty="0">
                <a:latin typeface="Times New Roman" panose="02020603050405020304" pitchFamily="18" charset="0"/>
                <a:cs typeface="Times New Roman" panose="02020603050405020304" pitchFamily="18" charset="0"/>
              </a:rPr>
              <a:t>Product</a:t>
            </a:r>
          </a:p>
          <a:p>
            <a:r>
              <a:rPr lang="en-US" sz="1800" dirty="0">
                <a:latin typeface="Times New Roman" panose="02020603050405020304" pitchFamily="18" charset="0"/>
                <a:cs typeface="Times New Roman" panose="02020603050405020304" pitchFamily="18" charset="0"/>
              </a:rPr>
              <a:t>Guideline for the Format and Content of the Chemistry, Manufacturing, and Controls section of an Application.</a:t>
            </a:r>
          </a:p>
          <a:p>
            <a:r>
              <a:rPr lang="en-US" sz="1800" dirty="0">
                <a:latin typeface="Times New Roman" panose="02020603050405020304" pitchFamily="18" charset="0"/>
                <a:cs typeface="Times New Roman" panose="02020603050405020304" pitchFamily="18" charset="0"/>
              </a:rPr>
              <a:t>Guidelines for submitting documentation for the manufacture of and controls for drug products.</a:t>
            </a:r>
          </a:p>
          <a:p>
            <a:r>
              <a:rPr lang="en-US" sz="1800" dirty="0">
                <a:latin typeface="Times New Roman" panose="02020603050405020304" pitchFamily="18" charset="0"/>
                <a:cs typeface="Times New Roman" panose="02020603050405020304" pitchFamily="18" charset="0"/>
              </a:rPr>
              <a:t>Guidelines for submitting samples and analytical data for methods validation</a:t>
            </a:r>
            <a:r>
              <a:rPr lang="en-US" sz="1800" dirty="0" smtClean="0">
                <a:latin typeface="Times New Roman" panose="02020603050405020304" pitchFamily="18" charset="0"/>
                <a:cs typeface="Times New Roman" panose="02020603050405020304" pitchFamily="18" charset="0"/>
              </a:rPr>
              <a:t>.</a:t>
            </a:r>
            <a:endParaRPr kumimoji="0" lang="en-US" altLang="en-US"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0525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C00000"/>
                </a:solidFill>
                <a:latin typeface="Times New Roman" panose="02020603050405020304" pitchFamily="18" charset="0"/>
                <a:cs typeface="Times New Roman" panose="02020603050405020304" pitchFamily="18" charset="0"/>
              </a:rPr>
              <a:t>Type III: Packaging Material</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Rectangle 1"/>
          <p:cNvSpPr>
            <a:spLocks noGrp="1" noChangeArrowheads="1"/>
          </p:cNvSpPr>
          <p:nvPr>
            <p:ph idx="1"/>
          </p:nvPr>
        </p:nvSpPr>
        <p:spPr bwMode="auto">
          <a:xfrm>
            <a:off x="947258" y="1497416"/>
            <a:ext cx="10117822"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Each packaging material should be identified by the intended use, components, composition, and controls for its release. The names of the suppliers or fabricators of the components used in preparing the packaging material and the acceptance specifications should also be given.</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Data supporting the acceptability of the packaging material for its intended use should also be submitted as outlined in the </a:t>
            </a:r>
            <a:r>
              <a:rPr kumimoji="0" lang="en-US" altLang="en-US" sz="2400" b="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Guideline for Submitting Documentation for Packaging for Human Drugs and Biologics.</a:t>
            </a: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Toxicological data on these materials would be included under this type of DMF, if not otherwise available by cross reference to another document.</a:t>
            </a:r>
          </a:p>
        </p:txBody>
      </p:sp>
    </p:spTree>
    <p:extLst>
      <p:ext uri="{BB962C8B-B14F-4D97-AF65-F5344CB8AC3E}">
        <p14:creationId xmlns:p14="http://schemas.microsoft.com/office/powerpoint/2010/main" val="2569557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3033" y="121844"/>
            <a:ext cx="10515600" cy="1325563"/>
          </a:xfrm>
        </p:spPr>
        <p:txBody>
          <a:bodyPr>
            <a:normAutofit fontScale="90000"/>
          </a:bodyPr>
          <a:lstStyle/>
          <a:p>
            <a:r>
              <a:rPr lang="en-US" b="1" dirty="0">
                <a:solidFill>
                  <a:srgbClr val="C00000"/>
                </a:solidFill>
                <a:latin typeface="Times New Roman" panose="02020603050405020304" pitchFamily="18" charset="0"/>
                <a:cs typeface="Times New Roman" panose="02020603050405020304" pitchFamily="18" charset="0"/>
              </a:rPr>
              <a:t>Type IV: Excipient, Colorant, Flavor, Essence, or Material Used in Their Preparation</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Rectangle 1"/>
          <p:cNvSpPr>
            <a:spLocks noGrp="1" noChangeArrowheads="1"/>
          </p:cNvSpPr>
          <p:nvPr>
            <p:ph idx="1"/>
          </p:nvPr>
        </p:nvSpPr>
        <p:spPr bwMode="auto">
          <a:xfrm>
            <a:off x="913701" y="1551810"/>
            <a:ext cx="9938046"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Each additive should be identified and characterized by its method of manufacture, release specifications, and testing methods.</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Toxicological data on these materials would be included under this type of DMF, if not otherwise available by cross reference to another document.</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Usually, the official compendia and FDA regulations for color additives (21 CFR parts 70 through 82), direct food additives (21 CFR parts 170 through 173), indirect food additives (21 CFR parts 174 through 178), and food substances (21 CFR parts 181 through 186) may be used as sources for release tests, specifications, and safety.</a:t>
            </a: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Guidelines suggested for a Type II DMF may be helpful for preparing a Type IV DMF.</a:t>
            </a:r>
          </a:p>
        </p:txBody>
      </p:sp>
    </p:spTree>
    <p:extLst>
      <p:ext uri="{BB962C8B-B14F-4D97-AF65-F5344CB8AC3E}">
        <p14:creationId xmlns:p14="http://schemas.microsoft.com/office/powerpoint/2010/main" val="2330735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811" y="272846"/>
            <a:ext cx="10515600" cy="1325563"/>
          </a:xfrm>
        </p:spPr>
        <p:txBody>
          <a:bodyPr/>
          <a:lstStyle/>
          <a:p>
            <a:r>
              <a:rPr lang="en-IN" b="1" dirty="0">
                <a:solidFill>
                  <a:srgbClr val="C00000"/>
                </a:solidFill>
                <a:latin typeface="Times New Roman" panose="02020603050405020304" pitchFamily="18" charset="0"/>
                <a:cs typeface="Times New Roman" panose="02020603050405020304" pitchFamily="18" charset="0"/>
              </a:rPr>
              <a:t>Type V: FDA Accepted Reference Information</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5" name="Rectangle 1"/>
          <p:cNvSpPr>
            <a:spLocks noGrp="1" noChangeArrowheads="1"/>
          </p:cNvSpPr>
          <p:nvPr>
            <p:ph idx="1"/>
          </p:nvPr>
        </p:nvSpPr>
        <p:spPr bwMode="auto">
          <a:xfrm>
            <a:off x="913701" y="1663803"/>
            <a:ext cx="9938048"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FDA discourages the use of Type V DMFs for miscellaneous information, duplicate information, or information that should be included in one of the other types of DMFs.</a:t>
            </a:r>
          </a:p>
          <a:p>
            <a:pPr marL="0" indent="0" eaLnBrk="0" fontAlgn="base" hangingPunct="0">
              <a:lnSpc>
                <a:spcPct val="100000"/>
              </a:lnSpc>
              <a:spcBef>
                <a:spcPct val="0"/>
              </a:spcBef>
              <a:spcAft>
                <a:spcPct val="0"/>
              </a:spcAft>
              <a:buNone/>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If any holder wishes to submit information and supporting data in a DMF that is not covered by Types I through IV, a holder must first submit a letter of intent to the Drug Master File Staff. FDA will then contact the holder to discuss the proposed submission.</a:t>
            </a:r>
          </a:p>
        </p:txBody>
      </p:sp>
    </p:spTree>
    <p:extLst>
      <p:ext uri="{BB962C8B-B14F-4D97-AF65-F5344CB8AC3E}">
        <p14:creationId xmlns:p14="http://schemas.microsoft.com/office/powerpoint/2010/main" val="23728515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1872</Words>
  <Application>Microsoft Office PowerPoint</Application>
  <PresentationFormat>Widescreen</PresentationFormat>
  <Paragraphs>138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 New Roman</vt:lpstr>
      <vt:lpstr>Wingdings</vt:lpstr>
      <vt:lpstr>Office Theme</vt:lpstr>
      <vt:lpstr> Drug Master File (DMF)</vt:lpstr>
      <vt:lpstr>PowerPoint Presentation</vt:lpstr>
      <vt:lpstr>PowerPoint Presentation</vt:lpstr>
      <vt:lpstr>PowerPoint Presentation</vt:lpstr>
      <vt:lpstr>Type I: Manufacturing Site, Facilities, Operating Procedures, and Personnel</vt:lpstr>
      <vt:lpstr>Type II: Drug Substance, Drug Substance Intermediate, and Material Used in Their Preparation, or Drug Product </vt:lpstr>
      <vt:lpstr>Type III: Packaging Material</vt:lpstr>
      <vt:lpstr>Type IV: Excipient, Colorant, Flavor, Essence, or Material Used in Their Preparation</vt:lpstr>
      <vt:lpstr>Type V: FDA Accepted Reference Information</vt:lpstr>
      <vt:lpstr>Submission to Drug Master Files</vt:lpstr>
      <vt:lpstr>A. Transmittal Letters</vt:lpstr>
      <vt:lpstr>B. Administrative Information</vt:lpstr>
      <vt:lpstr>C. General Information and Suggestions</vt:lpstr>
      <vt:lpstr>D. Format &amp; Assembly</vt:lpstr>
      <vt:lpstr>E. Delivery to FDA</vt:lpstr>
      <vt:lpstr>F. Authorization to Refer to a Drug Master File</vt:lpstr>
      <vt:lpstr>Contents of the Letter of Authorization (LOA)</vt:lpstr>
      <vt:lpstr>Drug Master File (DMF) Review</vt:lpstr>
      <vt:lpstr>Holder Obligation</vt:lpstr>
      <vt:lpstr>DMF Updates and Notifications (Continued)</vt:lpstr>
      <vt:lpstr>Continued…</vt:lpstr>
      <vt:lpstr>CLOSURE OF A DRUG MASTER FILE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DMF</dc:title>
  <dc:creator>user</dc:creator>
  <cp:lastModifiedBy>user</cp:lastModifiedBy>
  <cp:revision>9</cp:revision>
  <cp:lastPrinted>2026-02-14T07:28:15Z</cp:lastPrinted>
  <dcterms:created xsi:type="dcterms:W3CDTF">2026-02-14T07:26:58Z</dcterms:created>
  <dcterms:modified xsi:type="dcterms:W3CDTF">2026-02-14T10:35:07Z</dcterms:modified>
</cp:coreProperties>
</file>