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9536" y="478358"/>
            <a:ext cx="8024926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C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769440"/>
            <a:ext cx="8072755" cy="4123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00" y="2676525"/>
            <a:ext cx="6553200" cy="274447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59536" y="478358"/>
            <a:ext cx="8024926" cy="2031325"/>
          </a:xfrm>
        </p:spPr>
        <p:txBody>
          <a:bodyPr/>
          <a:lstStyle/>
          <a:p>
            <a:pPr algn="ctr"/>
            <a:r>
              <a:rPr lang="en-IN" spc="-10" dirty="0">
                <a:solidFill>
                  <a:srgbClr val="FF0000"/>
                </a:solidFill>
              </a:rPr>
              <a:t>Emerging</a:t>
            </a:r>
            <a:r>
              <a:rPr lang="en-IN" dirty="0">
                <a:solidFill>
                  <a:srgbClr val="FF0000"/>
                </a:solidFill>
              </a:rPr>
              <a:t>	</a:t>
            </a:r>
            <a:r>
              <a:rPr lang="en-IN" spc="-10" dirty="0">
                <a:solidFill>
                  <a:srgbClr val="FF0000"/>
                </a:solidFill>
              </a:rPr>
              <a:t>Concepts</a:t>
            </a:r>
            <a:r>
              <a:rPr lang="en-IN" dirty="0">
                <a:solidFill>
                  <a:srgbClr val="FF0000"/>
                </a:solidFill>
              </a:rPr>
              <a:t>	</a:t>
            </a:r>
            <a:r>
              <a:rPr lang="en-IN" spc="-25" dirty="0">
                <a:solidFill>
                  <a:srgbClr val="FF0000"/>
                </a:solidFill>
              </a:rPr>
              <a:t>in </a:t>
            </a:r>
            <a:r>
              <a:rPr lang="en-IN" spc="-10" dirty="0">
                <a:solidFill>
                  <a:srgbClr val="FF0000"/>
                </a:solidFill>
              </a:rPr>
              <a:t>Marketing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4053"/>
            <a:ext cx="8073390" cy="4123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715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Using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innovative distribution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channels,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such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as 	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mobile</a:t>
            </a:r>
            <a:r>
              <a:rPr sz="3200" spc="555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vans</a:t>
            </a:r>
            <a:r>
              <a:rPr sz="3200" spc="570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5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local</a:t>
            </a:r>
            <a:r>
              <a:rPr sz="3200" spc="5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retailers,</a:t>
            </a:r>
            <a:r>
              <a:rPr sz="3200" spc="5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56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reach 	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remote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areas.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Offering</a:t>
            </a:r>
            <a:r>
              <a:rPr sz="3200" spc="790" dirty="0"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rgbClr val="00AFEF"/>
                </a:solidFill>
                <a:latin typeface="Times New Roman"/>
                <a:cs typeface="Times New Roman"/>
              </a:rPr>
              <a:t>after-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sales</a:t>
            </a:r>
            <a:r>
              <a:rPr sz="3200" spc="5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support</a:t>
            </a:r>
            <a:r>
              <a:rPr sz="3200" spc="5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  servicing 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build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customer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loyalty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satisfaction.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Providing</a:t>
            </a:r>
            <a:r>
              <a:rPr sz="3200" spc="565" dirty="0"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education</a:t>
            </a:r>
            <a:r>
              <a:rPr sz="3200" spc="5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560" dirty="0"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awareness</a:t>
            </a:r>
            <a:r>
              <a:rPr sz="3200" spc="5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programs 	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educate</a:t>
            </a:r>
            <a:r>
              <a:rPr sz="3200" spc="4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4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about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benefits 	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usage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product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service.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00" y="4572050"/>
            <a:ext cx="6477000" cy="21513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526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Consumerism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952066"/>
            <a:ext cx="8073390" cy="41236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4330" marR="5080" indent="-341630" algn="just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Consumerism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refers</a:t>
            </a:r>
            <a:r>
              <a:rPr sz="3200" spc="3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3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social</a:t>
            </a:r>
            <a:r>
              <a:rPr sz="3200" spc="3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3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economic 	</a:t>
            </a:r>
            <a:r>
              <a:rPr sz="3200" dirty="0">
                <a:latin typeface="Times New Roman"/>
                <a:cs typeface="Times New Roman"/>
              </a:rPr>
              <a:t>movement</a:t>
            </a:r>
            <a:r>
              <a:rPr sz="3200" spc="6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6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advocates</a:t>
            </a:r>
            <a:r>
              <a:rPr sz="3200" spc="6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6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55" dirty="0"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rights</a:t>
            </a:r>
            <a:r>
              <a:rPr sz="3200" b="1" spc="6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and 	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protection</a:t>
            </a:r>
            <a:r>
              <a:rPr sz="32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marketplace.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1630" algn="just">
              <a:lnSpc>
                <a:spcPct val="90000"/>
              </a:lnSpc>
              <a:spcBef>
                <a:spcPts val="71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It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emerged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1960s</a:t>
            </a:r>
            <a:r>
              <a:rPr sz="3200" spc="27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3200" spc="26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1970s</a:t>
            </a:r>
            <a:r>
              <a:rPr sz="3200" spc="27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265" dirty="0">
                <a:latin typeface="Times New Roman"/>
                <a:cs typeface="Times New Roman"/>
              </a:rPr>
              <a:t>  </a:t>
            </a:r>
            <a:r>
              <a:rPr sz="3200" spc="-50" dirty="0">
                <a:latin typeface="Times New Roman"/>
                <a:cs typeface="Times New Roman"/>
              </a:rPr>
              <a:t>a 	</a:t>
            </a:r>
            <a:r>
              <a:rPr sz="3200" dirty="0">
                <a:latin typeface="Times New Roman"/>
                <a:cs typeface="Times New Roman"/>
              </a:rPr>
              <a:t>response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perceived</a:t>
            </a:r>
            <a:r>
              <a:rPr sz="3200" spc="4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exploitation</a:t>
            </a:r>
            <a:r>
              <a:rPr sz="3200" spc="44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5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by</a:t>
            </a:r>
            <a:r>
              <a:rPr sz="3200" spc="5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businesses,</a:t>
            </a:r>
            <a:r>
              <a:rPr sz="3200" spc="5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5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has</a:t>
            </a:r>
            <a:r>
              <a:rPr sz="3200" spc="57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since 	</a:t>
            </a:r>
            <a:r>
              <a:rPr sz="3200" dirty="0">
                <a:latin typeface="Times New Roman"/>
                <a:cs typeface="Times New Roman"/>
              </a:rPr>
              <a:t>evolved</a:t>
            </a:r>
            <a:r>
              <a:rPr sz="3200" spc="4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into</a:t>
            </a:r>
            <a:r>
              <a:rPr sz="3200" spc="4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4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broader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movement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focused</a:t>
            </a:r>
            <a:r>
              <a:rPr sz="3200" spc="48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on 	</a:t>
            </a:r>
            <a:r>
              <a:rPr sz="3200" dirty="0">
                <a:latin typeface="Times New Roman"/>
                <a:cs typeface="Times New Roman"/>
              </a:rPr>
              <a:t>promoting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sustainable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consumption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ethical 	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business</a:t>
            </a:r>
            <a:r>
              <a:rPr sz="3200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practices.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01600"/>
            <a:ext cx="3352800" cy="1879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6453"/>
            <a:ext cx="8072755" cy="5782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There</a:t>
            </a:r>
            <a:r>
              <a:rPr sz="3200" spc="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1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several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key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aspects</a:t>
            </a:r>
            <a:r>
              <a:rPr sz="3200" spc="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consumerism, 	including:</a:t>
            </a:r>
            <a:endParaRPr sz="3200">
              <a:latin typeface="Times New Roman"/>
              <a:cs typeface="Times New Roman"/>
            </a:endParaRPr>
          </a:p>
          <a:p>
            <a:pPr marL="419100" indent="-406400" algn="just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419100" algn="l"/>
              </a:tabLst>
            </a:pPr>
            <a:r>
              <a:rPr sz="3200" b="1" dirty="0">
                <a:solidFill>
                  <a:srgbClr val="00AF50"/>
                </a:solidFill>
                <a:latin typeface="Times New Roman"/>
                <a:cs typeface="Times New Roman"/>
              </a:rPr>
              <a:t>Consumer</a:t>
            </a:r>
            <a:r>
              <a:rPr sz="3200" b="1" spc="-7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protection:</a:t>
            </a:r>
            <a:endParaRPr sz="3200">
              <a:latin typeface="Times New Roman"/>
              <a:cs typeface="Times New Roman"/>
            </a:endParaRPr>
          </a:p>
          <a:p>
            <a:pPr marL="354330" marR="5080" lvl="1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Advocating</a:t>
            </a:r>
            <a:r>
              <a:rPr sz="3200" spc="43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4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laws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4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regulations</a:t>
            </a:r>
            <a:r>
              <a:rPr sz="3200" spc="434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that 	</a:t>
            </a:r>
            <a:r>
              <a:rPr sz="3200" dirty="0">
                <a:latin typeface="Times New Roman"/>
                <a:cs typeface="Times New Roman"/>
              </a:rPr>
              <a:t>protect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4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fraud,</a:t>
            </a:r>
            <a:r>
              <a:rPr sz="3200" spc="4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deception,</a:t>
            </a:r>
            <a:r>
              <a:rPr sz="3200" spc="47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other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harmful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practices.</a:t>
            </a:r>
            <a:endParaRPr sz="3200">
              <a:latin typeface="Times New Roman"/>
              <a:cs typeface="Times New Roman"/>
            </a:endParaRPr>
          </a:p>
          <a:p>
            <a:pPr marL="419100" indent="-406400" algn="just">
              <a:lnSpc>
                <a:spcPct val="100000"/>
              </a:lnSpc>
              <a:spcBef>
                <a:spcPts val="770"/>
              </a:spcBef>
              <a:buAutoNum type="arabicPeriod" startAt="2"/>
              <a:tabLst>
                <a:tab pos="419100" algn="l"/>
              </a:tabLst>
            </a:pPr>
            <a:r>
              <a:rPr sz="3200" b="1" dirty="0">
                <a:solidFill>
                  <a:srgbClr val="00AF50"/>
                </a:solidFill>
                <a:latin typeface="Times New Roman"/>
                <a:cs typeface="Times New Roman"/>
              </a:rPr>
              <a:t>Consumer</a:t>
            </a:r>
            <a:r>
              <a:rPr sz="3200" b="1" spc="-8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education:</a:t>
            </a:r>
            <a:endParaRPr sz="3200">
              <a:latin typeface="Times New Roman"/>
              <a:cs typeface="Times New Roman"/>
            </a:endParaRPr>
          </a:p>
          <a:p>
            <a:pPr marL="354330" marR="5080" lvl="1" indent="-342265" algn="just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Encouraging</a:t>
            </a:r>
            <a:r>
              <a:rPr sz="3200" spc="6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6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6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become</a:t>
            </a:r>
            <a:r>
              <a:rPr sz="3200" spc="635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more 	</a:t>
            </a:r>
            <a:r>
              <a:rPr sz="3200" dirty="0">
                <a:latin typeface="Times New Roman"/>
                <a:cs typeface="Times New Roman"/>
              </a:rPr>
              <a:t>informed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educated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about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choices,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5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make</a:t>
            </a:r>
            <a:r>
              <a:rPr sz="3200" spc="5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purchasing</a:t>
            </a:r>
            <a:r>
              <a:rPr sz="3200" spc="5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decisions</a:t>
            </a:r>
            <a:r>
              <a:rPr sz="3200" spc="5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5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align</a:t>
            </a:r>
            <a:r>
              <a:rPr sz="3200" spc="56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with 	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values.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1213"/>
            <a:ext cx="8074025" cy="5330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 algn="just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93065" algn="l"/>
              </a:tabLst>
            </a:pPr>
            <a:r>
              <a:rPr sz="3000" b="1" dirty="0">
                <a:solidFill>
                  <a:srgbClr val="FFC000"/>
                </a:solidFill>
                <a:latin typeface="Times New Roman"/>
                <a:cs typeface="Times New Roman"/>
              </a:rPr>
              <a:t>Sustainable</a:t>
            </a:r>
            <a:r>
              <a:rPr sz="3000" b="1" spc="-4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000"/>
                </a:solidFill>
                <a:latin typeface="Times New Roman"/>
                <a:cs typeface="Times New Roman"/>
              </a:rPr>
              <a:t>consumption:</a:t>
            </a:r>
            <a:endParaRPr sz="30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Promoting</a:t>
            </a:r>
            <a:r>
              <a:rPr sz="3000" spc="4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use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45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products</a:t>
            </a:r>
            <a:r>
              <a:rPr sz="3000" spc="4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4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services</a:t>
            </a:r>
            <a:r>
              <a:rPr sz="3000" spc="470" dirty="0">
                <a:latin typeface="Times New Roman"/>
                <a:cs typeface="Times New Roman"/>
              </a:rPr>
              <a:t> </a:t>
            </a:r>
            <a:r>
              <a:rPr sz="3000" spc="-20" dirty="0">
                <a:latin typeface="Times New Roman"/>
                <a:cs typeface="Times New Roman"/>
              </a:rPr>
              <a:t>that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1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environmentally</a:t>
            </a:r>
            <a:r>
              <a:rPr sz="3000" spc="2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1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socially</a:t>
            </a:r>
            <a:r>
              <a:rPr sz="3000" spc="1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sustainable,</a:t>
            </a:r>
            <a:r>
              <a:rPr sz="3000" spc="20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advocating</a:t>
            </a:r>
            <a:r>
              <a:rPr sz="3000" spc="12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11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businesses</a:t>
            </a:r>
            <a:r>
              <a:rPr sz="3000" spc="12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1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adopt</a:t>
            </a:r>
            <a:r>
              <a:rPr sz="3000" spc="12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sustainable practices.</a:t>
            </a:r>
            <a:endParaRPr sz="3000">
              <a:latin typeface="Times New Roman"/>
              <a:cs typeface="Times New Roman"/>
            </a:endParaRPr>
          </a:p>
          <a:p>
            <a:pPr marL="393700" indent="-381000" algn="just">
              <a:lnSpc>
                <a:spcPct val="100000"/>
              </a:lnSpc>
              <a:buAutoNum type="arabicPeriod" startAt="4"/>
              <a:tabLst>
                <a:tab pos="393700" algn="l"/>
              </a:tabLst>
            </a:pP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Ethical</a:t>
            </a:r>
            <a:r>
              <a:rPr sz="3000" b="1" spc="-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business</a:t>
            </a:r>
            <a:r>
              <a:rPr sz="3000" b="1" spc="-6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practices:</a:t>
            </a:r>
            <a:endParaRPr sz="30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Advocating</a:t>
            </a:r>
            <a:r>
              <a:rPr sz="3000" spc="5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5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businesses</a:t>
            </a:r>
            <a:r>
              <a:rPr sz="3000" spc="5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56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adopt</a:t>
            </a:r>
            <a:r>
              <a:rPr sz="3000" spc="56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ethical </a:t>
            </a:r>
            <a:r>
              <a:rPr sz="3000" dirty="0">
                <a:latin typeface="Times New Roman"/>
                <a:cs typeface="Times New Roman"/>
              </a:rPr>
              <a:t>practices</a:t>
            </a:r>
            <a:r>
              <a:rPr sz="3000" spc="26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254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prioritize</a:t>
            </a:r>
            <a:r>
              <a:rPr sz="3000" spc="26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54" dirty="0">
                <a:latin typeface="Times New Roman"/>
                <a:cs typeface="Times New Roman"/>
              </a:rPr>
              <a:t>   </a:t>
            </a:r>
            <a:r>
              <a:rPr sz="3000" spc="-20" dirty="0">
                <a:latin typeface="Times New Roman"/>
                <a:cs typeface="Times New Roman"/>
              </a:rPr>
              <a:t>well-</a:t>
            </a:r>
            <a:r>
              <a:rPr sz="3000" dirty="0">
                <a:latin typeface="Times New Roman"/>
                <a:cs typeface="Times New Roman"/>
              </a:rPr>
              <a:t>being</a:t>
            </a:r>
            <a:r>
              <a:rPr sz="3000" spc="260" dirty="0">
                <a:latin typeface="Times New Roman"/>
                <a:cs typeface="Times New Roman"/>
              </a:rPr>
              <a:t>   </a:t>
            </a:r>
            <a:r>
              <a:rPr sz="3000" spc="-25" dirty="0">
                <a:latin typeface="Times New Roman"/>
                <a:cs typeface="Times New Roman"/>
              </a:rPr>
              <a:t>of </a:t>
            </a:r>
            <a:r>
              <a:rPr sz="3000" dirty="0">
                <a:latin typeface="Times New Roman"/>
                <a:cs typeface="Times New Roman"/>
              </a:rPr>
              <a:t>consumers,</a:t>
            </a:r>
            <a:r>
              <a:rPr sz="3000" spc="-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employees,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other</a:t>
            </a:r>
            <a:r>
              <a:rPr sz="3000" spc="-9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stakeholders.</a:t>
            </a:r>
            <a:endParaRPr sz="3000">
              <a:latin typeface="Times New Roman"/>
              <a:cs typeface="Times New Roman"/>
            </a:endParaRPr>
          </a:p>
          <a:p>
            <a:pPr marL="393700" indent="-381000" algn="just">
              <a:lnSpc>
                <a:spcPct val="100000"/>
              </a:lnSpc>
              <a:buAutoNum type="arabicPeriod" startAt="5"/>
              <a:tabLst>
                <a:tab pos="393700" algn="l"/>
              </a:tabLst>
            </a:pPr>
            <a:r>
              <a:rPr sz="3000" b="1" dirty="0">
                <a:solidFill>
                  <a:srgbClr val="FFC000"/>
                </a:solidFill>
                <a:latin typeface="Times New Roman"/>
                <a:cs typeface="Times New Roman"/>
              </a:rPr>
              <a:t>Corporate</a:t>
            </a:r>
            <a:r>
              <a:rPr sz="3000" b="1" spc="-125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FFC000"/>
                </a:solidFill>
                <a:latin typeface="Times New Roman"/>
                <a:cs typeface="Times New Roman"/>
              </a:rPr>
              <a:t>responsibility:</a:t>
            </a:r>
            <a:endParaRPr sz="3000">
              <a:latin typeface="Times New Roman"/>
              <a:cs typeface="Times New Roman"/>
            </a:endParaRPr>
          </a:p>
          <a:p>
            <a:pPr marL="355600" marR="6350" lvl="1" indent="-343535" algn="just">
              <a:lnSpc>
                <a:spcPct val="8000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Holding</a:t>
            </a:r>
            <a:r>
              <a:rPr sz="3000" spc="4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businesses</a:t>
            </a:r>
            <a:r>
              <a:rPr sz="3000" spc="4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accountable</a:t>
            </a:r>
            <a:r>
              <a:rPr sz="3000" spc="4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4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46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actions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7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encouraging</a:t>
            </a:r>
            <a:r>
              <a:rPr sz="3000" spc="7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them</a:t>
            </a:r>
            <a:r>
              <a:rPr sz="3000" spc="7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be</a:t>
            </a:r>
            <a:r>
              <a:rPr sz="3000" spc="7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transparent</a:t>
            </a:r>
            <a:r>
              <a:rPr sz="3000" spc="7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about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practices</a:t>
            </a:r>
            <a:r>
              <a:rPr sz="3000" spc="-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7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policies.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2185" y="246329"/>
            <a:ext cx="315087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5885">
              <a:lnSpc>
                <a:spcPct val="100000"/>
              </a:lnSpc>
              <a:spcBef>
                <a:spcPts val="100"/>
              </a:spcBef>
            </a:pPr>
            <a:r>
              <a:rPr sz="5400" spc="-10" dirty="0">
                <a:solidFill>
                  <a:srgbClr val="006FC0"/>
                </a:solidFill>
              </a:rPr>
              <a:t>Industrial Marketing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558800" y="2458338"/>
            <a:ext cx="8074659" cy="3538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620" indent="-342900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Industrial</a:t>
            </a:r>
            <a:r>
              <a:rPr sz="3200" spc="3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marketing,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also</a:t>
            </a:r>
            <a:r>
              <a:rPr sz="3200" spc="3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known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40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business- to-</a:t>
            </a:r>
            <a:r>
              <a:rPr sz="3200" dirty="0">
                <a:latin typeface="Times New Roman"/>
                <a:cs typeface="Times New Roman"/>
              </a:rPr>
              <a:t>business</a:t>
            </a:r>
            <a:r>
              <a:rPr sz="3200" spc="265" dirty="0"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(B2B)</a:t>
            </a:r>
            <a:r>
              <a:rPr sz="3200" spc="26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marketing,</a:t>
            </a:r>
            <a:r>
              <a:rPr sz="3200" spc="2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refers</a:t>
            </a:r>
            <a:r>
              <a:rPr sz="3200" spc="2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65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5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products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5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services</a:t>
            </a:r>
            <a:r>
              <a:rPr sz="3200" spc="5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54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one </a:t>
            </a:r>
            <a:r>
              <a:rPr sz="3200" dirty="0">
                <a:latin typeface="Times New Roman"/>
                <a:cs typeface="Times New Roman"/>
              </a:rPr>
              <a:t>business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another.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Industrial</a:t>
            </a:r>
            <a:r>
              <a:rPr sz="3200" spc="2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2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differs</a:t>
            </a:r>
            <a:r>
              <a:rPr sz="3200" spc="2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from</a:t>
            </a:r>
            <a:r>
              <a:rPr sz="3200" spc="25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consumer </a:t>
            </a: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target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market</a:t>
            </a:r>
            <a:r>
              <a:rPr sz="3200" spc="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1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other </a:t>
            </a:r>
            <a:r>
              <a:rPr sz="3200" dirty="0">
                <a:latin typeface="Times New Roman"/>
                <a:cs typeface="Times New Roman"/>
              </a:rPr>
              <a:t>businesses,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rather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than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individual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consumers.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3400" y="228600"/>
            <a:ext cx="4377436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06933"/>
            <a:ext cx="8072755" cy="537591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6350" indent="-343535" algn="just">
              <a:lnSpc>
                <a:spcPts val="3240"/>
              </a:lnSpc>
              <a:spcBef>
                <a:spcPts val="509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Some</a:t>
            </a:r>
            <a:r>
              <a:rPr sz="3000" spc="3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key</a:t>
            </a:r>
            <a:r>
              <a:rPr sz="3000" spc="3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strategies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used</a:t>
            </a:r>
            <a:r>
              <a:rPr sz="3000" spc="3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3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industrial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marketing include:</a:t>
            </a:r>
            <a:endParaRPr sz="3000">
              <a:latin typeface="Times New Roman"/>
              <a:cs typeface="Times New Roman"/>
            </a:endParaRPr>
          </a:p>
          <a:p>
            <a:pPr marL="12700" marR="5080" indent="810895" algn="just">
              <a:lnSpc>
                <a:spcPts val="3240"/>
              </a:lnSpc>
              <a:spcBef>
                <a:spcPts val="720"/>
              </a:spcBef>
              <a:buAutoNum type="arabicPeriod"/>
              <a:tabLst>
                <a:tab pos="823594" algn="l"/>
              </a:tabLst>
            </a:pP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Developing</a:t>
            </a:r>
            <a:r>
              <a:rPr sz="3000" b="1" spc="600" dirty="0">
                <a:solidFill>
                  <a:srgbClr val="006FC0"/>
                </a:solidFill>
                <a:latin typeface="Times New Roman"/>
                <a:cs typeface="Times New Roman"/>
              </a:rPr>
              <a:t>   </a:t>
            </a: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strong</a:t>
            </a:r>
            <a:r>
              <a:rPr sz="3000" b="1" spc="595" dirty="0">
                <a:solidFill>
                  <a:srgbClr val="006FC0"/>
                </a:solidFill>
                <a:latin typeface="Times New Roman"/>
                <a:cs typeface="Times New Roman"/>
              </a:rPr>
              <a:t>   </a:t>
            </a: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relationships</a:t>
            </a:r>
            <a:r>
              <a:rPr sz="3000" b="1" spc="600" dirty="0">
                <a:solidFill>
                  <a:srgbClr val="006FC0"/>
                </a:solidFill>
                <a:latin typeface="Times New Roman"/>
                <a:cs typeface="Times New Roman"/>
              </a:rPr>
              <a:t>   </a:t>
            </a:r>
            <a:r>
              <a:rPr sz="30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with </a:t>
            </a:r>
            <a:r>
              <a:rPr sz="30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customers:</a:t>
            </a:r>
            <a:endParaRPr sz="30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ct val="9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Industrial</a:t>
            </a:r>
            <a:r>
              <a:rPr sz="3000" spc="3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3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often</a:t>
            </a:r>
            <a:r>
              <a:rPr sz="3000" spc="3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rely</a:t>
            </a:r>
            <a:r>
              <a:rPr sz="3000" spc="3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on</a:t>
            </a:r>
            <a:r>
              <a:rPr sz="3000" spc="38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long-</a:t>
            </a:r>
            <a:r>
              <a:rPr sz="3000" spc="-20" dirty="0">
                <a:latin typeface="Times New Roman"/>
                <a:cs typeface="Times New Roman"/>
              </a:rPr>
              <a:t>term </a:t>
            </a:r>
            <a:r>
              <a:rPr sz="3000" dirty="0">
                <a:latin typeface="Times New Roman"/>
                <a:cs typeface="Times New Roman"/>
              </a:rPr>
              <a:t>relationships</a:t>
            </a:r>
            <a:r>
              <a:rPr sz="3000" spc="5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with</a:t>
            </a:r>
            <a:r>
              <a:rPr sz="3000" spc="5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5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customers,</a:t>
            </a:r>
            <a:r>
              <a:rPr sz="3000" spc="509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500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these </a:t>
            </a:r>
            <a:r>
              <a:rPr sz="3000" dirty="0">
                <a:latin typeface="Times New Roman"/>
                <a:cs typeface="Times New Roman"/>
              </a:rPr>
              <a:t>relationships</a:t>
            </a:r>
            <a:r>
              <a:rPr sz="3000" spc="5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can</a:t>
            </a:r>
            <a:r>
              <a:rPr sz="3000" spc="5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help</a:t>
            </a:r>
            <a:r>
              <a:rPr sz="3000" spc="5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5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build</a:t>
            </a:r>
            <a:r>
              <a:rPr sz="3000" spc="5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trust</a:t>
            </a:r>
            <a:r>
              <a:rPr sz="3000" spc="5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54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loyalty </a:t>
            </a:r>
            <a:r>
              <a:rPr sz="3000" dirty="0">
                <a:latin typeface="Times New Roman"/>
                <a:cs typeface="Times New Roman"/>
              </a:rPr>
              <a:t>over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time.</a:t>
            </a:r>
            <a:endParaRPr sz="3000">
              <a:latin typeface="Times New Roman"/>
              <a:cs typeface="Times New Roman"/>
            </a:endParaRPr>
          </a:p>
          <a:p>
            <a:pPr marL="393700" indent="-381000" algn="just">
              <a:lnSpc>
                <a:spcPct val="100000"/>
              </a:lnSpc>
              <a:spcBef>
                <a:spcPts val="360"/>
              </a:spcBef>
              <a:buAutoNum type="arabicPeriod" startAt="2"/>
              <a:tabLst>
                <a:tab pos="393700" algn="l"/>
              </a:tabLst>
            </a:pP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Offering</a:t>
            </a:r>
            <a:r>
              <a:rPr sz="3000" b="1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customized</a:t>
            </a:r>
            <a:r>
              <a:rPr sz="3000" b="1" spc="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products</a:t>
            </a:r>
            <a:r>
              <a:rPr sz="3000" b="1" spc="-7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/>
                <a:cs typeface="Times New Roman"/>
              </a:rPr>
              <a:t>and</a:t>
            </a:r>
            <a:r>
              <a:rPr sz="3000" b="1" spc="-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services:</a:t>
            </a:r>
            <a:endParaRPr sz="3000">
              <a:latin typeface="Times New Roman"/>
              <a:cs typeface="Times New Roman"/>
            </a:endParaRPr>
          </a:p>
          <a:p>
            <a:pPr marL="355600" marR="5715" lvl="1" indent="-343535" algn="just">
              <a:lnSpc>
                <a:spcPts val="324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Industrial</a:t>
            </a:r>
            <a:r>
              <a:rPr sz="3000" spc="2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2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often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develop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customized </a:t>
            </a:r>
            <a:r>
              <a:rPr sz="3000" dirty="0">
                <a:latin typeface="Times New Roman"/>
                <a:cs typeface="Times New Roman"/>
              </a:rPr>
              <a:t>products</a:t>
            </a:r>
            <a:r>
              <a:rPr sz="3000" spc="1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1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services</a:t>
            </a:r>
            <a:r>
              <a:rPr sz="3000" spc="1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1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are</a:t>
            </a:r>
            <a:r>
              <a:rPr sz="3000" spc="1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tailored</a:t>
            </a:r>
            <a:r>
              <a:rPr sz="3000" spc="1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4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latin typeface="Times New Roman"/>
                <a:cs typeface="Times New Roman"/>
              </a:rPr>
              <a:t>specific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needs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preferences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customers.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1906"/>
            <a:ext cx="8072755" cy="57054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425"/>
              </a:spcBef>
              <a:buAutoNum type="arabicPeriod" startAt="3"/>
              <a:tabLst>
                <a:tab pos="354965" algn="l"/>
              </a:tabLst>
            </a:pP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Providing</a:t>
            </a:r>
            <a:r>
              <a:rPr sz="2700" spc="-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spc="-20" dirty="0">
                <a:solidFill>
                  <a:srgbClr val="006FC0"/>
                </a:solidFill>
                <a:latin typeface="Times New Roman"/>
                <a:cs typeface="Times New Roman"/>
              </a:rPr>
              <a:t>after-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sales</a:t>
            </a:r>
            <a:r>
              <a:rPr sz="2700" spc="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6FC0"/>
                </a:solidFill>
                <a:latin typeface="Times New Roman"/>
                <a:cs typeface="Times New Roman"/>
              </a:rPr>
              <a:t>support:</a:t>
            </a:r>
            <a:endParaRPr sz="27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ct val="90000"/>
              </a:lnSpc>
              <a:spcBef>
                <a:spcPts val="65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Industrial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marketers</a:t>
            </a:r>
            <a:r>
              <a:rPr sz="2700" spc="1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often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provide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extensive</a:t>
            </a:r>
            <a:r>
              <a:rPr sz="2700" spc="19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after-</a:t>
            </a:r>
            <a:r>
              <a:rPr sz="2700" spc="-10" dirty="0">
                <a:latin typeface="Times New Roman"/>
                <a:cs typeface="Times New Roman"/>
              </a:rPr>
              <a:t>sales </a:t>
            </a:r>
            <a:r>
              <a:rPr sz="2700" dirty="0">
                <a:latin typeface="Times New Roman"/>
                <a:cs typeface="Times New Roman"/>
              </a:rPr>
              <a:t>support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ensure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their</a:t>
            </a:r>
            <a:r>
              <a:rPr sz="2700" spc="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customers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satisfied</a:t>
            </a:r>
            <a:r>
              <a:rPr sz="2700" spc="90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with </a:t>
            </a:r>
            <a:r>
              <a:rPr sz="2700" dirty="0">
                <a:latin typeface="Times New Roman"/>
                <a:cs typeface="Times New Roman"/>
              </a:rPr>
              <a:t>their</a:t>
            </a:r>
            <a:r>
              <a:rPr sz="2700" spc="3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purchases</a:t>
            </a:r>
            <a:r>
              <a:rPr sz="2700" spc="3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3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3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address</a:t>
            </a:r>
            <a:r>
              <a:rPr sz="2700" spc="3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any</a:t>
            </a:r>
            <a:r>
              <a:rPr sz="2700" spc="3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concerns</a:t>
            </a:r>
            <a:r>
              <a:rPr sz="2700" spc="3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36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issues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may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arise.</a:t>
            </a:r>
            <a:endParaRPr sz="27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20"/>
              </a:spcBef>
              <a:buAutoNum type="arabicPeriod" startAt="4"/>
              <a:tabLst>
                <a:tab pos="355600" algn="l"/>
              </a:tabLst>
            </a:pP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Building</a:t>
            </a:r>
            <a:r>
              <a:rPr sz="2700" spc="-1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strong</a:t>
            </a:r>
            <a:r>
              <a:rPr sz="2700" spc="-1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distribution</a:t>
            </a:r>
            <a:r>
              <a:rPr sz="2700" spc="-4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6FC0"/>
                </a:solidFill>
                <a:latin typeface="Times New Roman"/>
                <a:cs typeface="Times New Roman"/>
              </a:rPr>
              <a:t>networks:</a:t>
            </a:r>
            <a:endParaRPr sz="2700">
              <a:latin typeface="Times New Roman"/>
              <a:cs typeface="Times New Roman"/>
            </a:endParaRPr>
          </a:p>
          <a:p>
            <a:pPr marL="355600" marR="5715" lvl="1" indent="-343535" algn="just">
              <a:lnSpc>
                <a:spcPct val="90000"/>
              </a:lnSpc>
              <a:spcBef>
                <a:spcPts val="65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Industrial</a:t>
            </a:r>
            <a:r>
              <a:rPr sz="2700" spc="37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marketers</a:t>
            </a:r>
            <a:r>
              <a:rPr sz="2700" spc="380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often</a:t>
            </a:r>
            <a:r>
              <a:rPr sz="2700" spc="37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work</a:t>
            </a:r>
            <a:r>
              <a:rPr sz="2700" spc="38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closely</a:t>
            </a:r>
            <a:r>
              <a:rPr sz="2700" spc="380" dirty="0">
                <a:latin typeface="Times New Roman"/>
                <a:cs typeface="Times New Roman"/>
              </a:rPr>
              <a:t>   </a:t>
            </a:r>
            <a:r>
              <a:rPr sz="2700" spc="-20" dirty="0">
                <a:latin typeface="Times New Roman"/>
                <a:cs typeface="Times New Roman"/>
              </a:rPr>
              <a:t>with </a:t>
            </a:r>
            <a:r>
              <a:rPr sz="2700" dirty="0">
                <a:latin typeface="Times New Roman"/>
                <a:cs typeface="Times New Roman"/>
              </a:rPr>
              <a:t>distributors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other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partners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ensure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their </a:t>
            </a:r>
            <a:r>
              <a:rPr sz="2700" dirty="0">
                <a:latin typeface="Times New Roman"/>
                <a:cs typeface="Times New Roman"/>
              </a:rPr>
              <a:t>products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services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available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customers</a:t>
            </a:r>
            <a:r>
              <a:rPr sz="2700" spc="254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when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where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they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need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them.</a:t>
            </a:r>
            <a:endParaRPr sz="27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25"/>
              </a:spcBef>
              <a:buAutoNum type="arabicPeriod" startAt="5"/>
              <a:tabLst>
                <a:tab pos="355600" algn="l"/>
              </a:tabLst>
            </a:pP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Providing</a:t>
            </a:r>
            <a:r>
              <a:rPr sz="2700" spc="-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technical</a:t>
            </a:r>
            <a:r>
              <a:rPr sz="2700" spc="-4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assistance</a:t>
            </a:r>
            <a:r>
              <a:rPr sz="2700" spc="-6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006FC0"/>
                </a:solidFill>
                <a:latin typeface="Times New Roman"/>
                <a:cs typeface="Times New Roman"/>
              </a:rPr>
              <a:t>and</a:t>
            </a:r>
            <a:r>
              <a:rPr sz="2700" spc="-3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006FC0"/>
                </a:solidFill>
                <a:latin typeface="Times New Roman"/>
                <a:cs typeface="Times New Roman"/>
              </a:rPr>
              <a:t>training:</a:t>
            </a:r>
            <a:endParaRPr sz="27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ts val="2920"/>
              </a:lnSpc>
              <a:spcBef>
                <a:spcPts val="69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Industrial</a:t>
            </a:r>
            <a:r>
              <a:rPr sz="2700" spc="3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marketers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often</a:t>
            </a:r>
            <a:r>
              <a:rPr sz="2700" spc="3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provide</a:t>
            </a:r>
            <a:r>
              <a:rPr sz="2700" spc="3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technical</a:t>
            </a:r>
            <a:r>
              <a:rPr sz="2700" spc="3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assistance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training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help</a:t>
            </a:r>
            <a:r>
              <a:rPr sz="2700" spc="1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their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customers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understand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how</a:t>
            </a:r>
            <a:r>
              <a:rPr sz="2700" spc="15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use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their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products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services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effectively.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9774" y="207086"/>
            <a:ext cx="23380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2164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0000"/>
                </a:solidFill>
              </a:rPr>
              <a:t>Global </a:t>
            </a:r>
            <a:r>
              <a:rPr sz="4000" spc="-10" dirty="0">
                <a:solidFill>
                  <a:srgbClr val="00AFEF"/>
                </a:solidFill>
              </a:rPr>
              <a:t>Marketing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4330" marR="5080" indent="-342265" algn="just">
              <a:lnSpc>
                <a:spcPct val="90000"/>
              </a:lnSpc>
              <a:spcBef>
                <a:spcPts val="490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Global</a:t>
            </a:r>
            <a:r>
              <a:rPr spc="265" dirty="0"/>
              <a:t>  </a:t>
            </a:r>
            <a:r>
              <a:rPr dirty="0"/>
              <a:t>marketing</a:t>
            </a:r>
            <a:r>
              <a:rPr spc="270" dirty="0"/>
              <a:t>  </a:t>
            </a:r>
            <a:r>
              <a:rPr dirty="0"/>
              <a:t>refers</a:t>
            </a:r>
            <a:r>
              <a:rPr spc="270" dirty="0"/>
              <a:t>  </a:t>
            </a:r>
            <a:r>
              <a:rPr dirty="0"/>
              <a:t>to</a:t>
            </a:r>
            <a:r>
              <a:rPr spc="275" dirty="0"/>
              <a:t>  </a:t>
            </a:r>
            <a:r>
              <a:rPr dirty="0"/>
              <a:t>the</a:t>
            </a:r>
            <a:r>
              <a:rPr spc="270" dirty="0"/>
              <a:t>  </a:t>
            </a:r>
            <a:r>
              <a:rPr dirty="0"/>
              <a:t>process</a:t>
            </a:r>
            <a:r>
              <a:rPr spc="280" dirty="0"/>
              <a:t>  </a:t>
            </a:r>
            <a:r>
              <a:rPr spc="-25" dirty="0"/>
              <a:t>of 	</a:t>
            </a:r>
            <a:r>
              <a:rPr dirty="0"/>
              <a:t>planning,</a:t>
            </a:r>
            <a:r>
              <a:rPr spc="535" dirty="0"/>
              <a:t>    </a:t>
            </a:r>
            <a:r>
              <a:rPr dirty="0"/>
              <a:t>producing,</a:t>
            </a:r>
            <a:r>
              <a:rPr spc="535" dirty="0"/>
              <a:t>    </a:t>
            </a:r>
            <a:r>
              <a:rPr dirty="0"/>
              <a:t>promoting,</a:t>
            </a:r>
            <a:r>
              <a:rPr spc="540" dirty="0"/>
              <a:t>    </a:t>
            </a:r>
            <a:r>
              <a:rPr spc="-25" dirty="0"/>
              <a:t>and 	</a:t>
            </a:r>
            <a:r>
              <a:rPr dirty="0"/>
              <a:t>distributing</a:t>
            </a:r>
            <a:r>
              <a:rPr spc="385" dirty="0"/>
              <a:t> </a:t>
            </a:r>
            <a:r>
              <a:rPr dirty="0">
                <a:solidFill>
                  <a:srgbClr val="00AFEF"/>
                </a:solidFill>
              </a:rPr>
              <a:t>products</a:t>
            </a:r>
            <a:r>
              <a:rPr spc="395" dirty="0">
                <a:solidFill>
                  <a:srgbClr val="00AFEF"/>
                </a:solidFill>
              </a:rPr>
              <a:t> </a:t>
            </a:r>
            <a:r>
              <a:rPr dirty="0">
                <a:solidFill>
                  <a:srgbClr val="00AFEF"/>
                </a:solidFill>
              </a:rPr>
              <a:t>and</a:t>
            </a:r>
            <a:r>
              <a:rPr spc="380" dirty="0">
                <a:solidFill>
                  <a:srgbClr val="00AFEF"/>
                </a:solidFill>
              </a:rPr>
              <a:t> </a:t>
            </a:r>
            <a:r>
              <a:rPr dirty="0">
                <a:solidFill>
                  <a:srgbClr val="00AFEF"/>
                </a:solidFill>
              </a:rPr>
              <a:t>services</a:t>
            </a:r>
            <a:r>
              <a:rPr spc="395" dirty="0">
                <a:solidFill>
                  <a:srgbClr val="00AFEF"/>
                </a:solidFill>
              </a:rPr>
              <a:t> </a:t>
            </a:r>
            <a:r>
              <a:rPr dirty="0"/>
              <a:t>on</a:t>
            </a:r>
            <a:r>
              <a:rPr spc="380" dirty="0"/>
              <a:t> </a:t>
            </a:r>
            <a:r>
              <a:rPr dirty="0"/>
              <a:t>a</a:t>
            </a:r>
            <a:r>
              <a:rPr spc="385" dirty="0"/>
              <a:t> </a:t>
            </a:r>
            <a:r>
              <a:rPr spc="-10" dirty="0"/>
              <a:t>global 	scale.</a:t>
            </a:r>
          </a:p>
          <a:p>
            <a:pPr marL="354330" marR="5715" indent="-342265" algn="just">
              <a:lnSpc>
                <a:spcPct val="9000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It involves</a:t>
            </a:r>
            <a:r>
              <a:rPr spc="15" dirty="0"/>
              <a:t> </a:t>
            </a:r>
            <a:r>
              <a:rPr dirty="0"/>
              <a:t>identifying and</a:t>
            </a:r>
            <a:r>
              <a:rPr spc="-15" dirty="0"/>
              <a:t> </a:t>
            </a:r>
            <a:r>
              <a:rPr dirty="0"/>
              <a:t>targeting</a:t>
            </a:r>
            <a:r>
              <a:rPr spc="5" dirty="0"/>
              <a:t> </a:t>
            </a:r>
            <a:r>
              <a:rPr spc="-10" dirty="0"/>
              <a:t>consumers 	</a:t>
            </a:r>
            <a:r>
              <a:rPr dirty="0"/>
              <a:t>in</a:t>
            </a:r>
            <a:r>
              <a:rPr spc="610" dirty="0"/>
              <a:t> </a:t>
            </a:r>
            <a:r>
              <a:rPr dirty="0">
                <a:solidFill>
                  <a:srgbClr val="00AFEF"/>
                </a:solidFill>
              </a:rPr>
              <a:t>different</a:t>
            </a:r>
            <a:r>
              <a:rPr spc="610" dirty="0">
                <a:solidFill>
                  <a:srgbClr val="00AFEF"/>
                </a:solidFill>
              </a:rPr>
              <a:t> </a:t>
            </a:r>
            <a:r>
              <a:rPr dirty="0">
                <a:solidFill>
                  <a:srgbClr val="00AFEF"/>
                </a:solidFill>
              </a:rPr>
              <a:t>countries</a:t>
            </a:r>
            <a:r>
              <a:rPr spc="625" dirty="0">
                <a:solidFill>
                  <a:srgbClr val="00AFEF"/>
                </a:solidFill>
              </a:rPr>
              <a:t> </a:t>
            </a:r>
            <a:r>
              <a:rPr dirty="0"/>
              <a:t>and</a:t>
            </a:r>
            <a:r>
              <a:rPr spc="615" dirty="0"/>
              <a:t> </a:t>
            </a:r>
            <a:r>
              <a:rPr dirty="0"/>
              <a:t>regions</a:t>
            </a:r>
            <a:r>
              <a:rPr spc="610" dirty="0"/>
              <a:t> </a:t>
            </a:r>
            <a:r>
              <a:rPr dirty="0"/>
              <a:t>around</a:t>
            </a:r>
            <a:r>
              <a:rPr spc="615" dirty="0"/>
              <a:t> </a:t>
            </a:r>
            <a:r>
              <a:rPr spc="-25" dirty="0"/>
              <a:t>the 	</a:t>
            </a:r>
            <a:r>
              <a:rPr dirty="0"/>
              <a:t>world,</a:t>
            </a:r>
            <a:r>
              <a:rPr spc="565" dirty="0"/>
              <a:t> </a:t>
            </a:r>
            <a:r>
              <a:rPr dirty="0"/>
              <a:t>and</a:t>
            </a:r>
            <a:r>
              <a:rPr spc="575" dirty="0"/>
              <a:t> </a:t>
            </a:r>
            <a:r>
              <a:rPr dirty="0"/>
              <a:t>adapting</a:t>
            </a:r>
            <a:r>
              <a:rPr spc="565" dirty="0"/>
              <a:t> </a:t>
            </a:r>
            <a:r>
              <a:rPr dirty="0"/>
              <a:t>marketing</a:t>
            </a:r>
            <a:r>
              <a:rPr spc="585" dirty="0"/>
              <a:t> </a:t>
            </a:r>
            <a:r>
              <a:rPr dirty="0"/>
              <a:t>strategies</a:t>
            </a:r>
            <a:r>
              <a:rPr spc="595" dirty="0"/>
              <a:t> </a:t>
            </a:r>
            <a:r>
              <a:rPr spc="-25" dirty="0"/>
              <a:t>and 	</a:t>
            </a:r>
            <a:r>
              <a:rPr dirty="0"/>
              <a:t>tactics</a:t>
            </a:r>
            <a:r>
              <a:rPr spc="785" dirty="0"/>
              <a:t>  </a:t>
            </a:r>
            <a:r>
              <a:rPr dirty="0"/>
              <a:t>to</a:t>
            </a:r>
            <a:r>
              <a:rPr spc="785" dirty="0"/>
              <a:t>  </a:t>
            </a:r>
            <a:r>
              <a:rPr dirty="0"/>
              <a:t>meet</a:t>
            </a:r>
            <a:r>
              <a:rPr spc="780" dirty="0"/>
              <a:t>  </a:t>
            </a:r>
            <a:r>
              <a:rPr dirty="0"/>
              <a:t>the</a:t>
            </a:r>
            <a:r>
              <a:rPr spc="780" dirty="0"/>
              <a:t>  </a:t>
            </a:r>
            <a:r>
              <a:rPr dirty="0"/>
              <a:t>unique</a:t>
            </a:r>
            <a:r>
              <a:rPr spc="780" dirty="0"/>
              <a:t>  </a:t>
            </a:r>
            <a:r>
              <a:rPr dirty="0"/>
              <a:t>needs</a:t>
            </a:r>
            <a:r>
              <a:rPr spc="780" dirty="0"/>
              <a:t>  </a:t>
            </a:r>
            <a:r>
              <a:rPr spc="-25" dirty="0"/>
              <a:t>and 	</a:t>
            </a:r>
            <a:r>
              <a:rPr dirty="0"/>
              <a:t>preferences</a:t>
            </a:r>
            <a:r>
              <a:rPr spc="-5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these</a:t>
            </a:r>
            <a:r>
              <a:rPr spc="-35" dirty="0"/>
              <a:t> </a:t>
            </a:r>
            <a:r>
              <a:rPr spc="-10" dirty="0"/>
              <a:t>consumers.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200" y="76200"/>
            <a:ext cx="3073400" cy="15621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28853"/>
            <a:ext cx="8073390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1435735" algn="l"/>
                <a:tab pos="2179955" algn="l"/>
                <a:tab pos="3870325" algn="l"/>
                <a:tab pos="4771390" algn="l"/>
                <a:tab pos="5240655" algn="l"/>
                <a:tab pos="6411595" algn="l"/>
              </a:tabLst>
            </a:pPr>
            <a:r>
              <a:rPr sz="3200" spc="-20" dirty="0">
                <a:latin typeface="Times New Roman"/>
                <a:cs typeface="Times New Roman"/>
              </a:rPr>
              <a:t>Some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key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strategies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0" dirty="0">
                <a:latin typeface="Times New Roman"/>
                <a:cs typeface="Times New Roman"/>
              </a:rPr>
              <a:t>used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in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global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marketing include: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1.</a:t>
            </a:r>
            <a:r>
              <a:rPr sz="3200" b="1" spc="-1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Conducting</a:t>
            </a:r>
            <a:r>
              <a:rPr sz="3200" b="1" spc="-3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AFEF"/>
                </a:solidFill>
                <a:latin typeface="Times New Roman"/>
                <a:cs typeface="Times New Roman"/>
              </a:rPr>
              <a:t>market</a:t>
            </a:r>
            <a:r>
              <a:rPr sz="3200" b="1" spc="-2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00AFEF"/>
                </a:solidFill>
                <a:latin typeface="Times New Roman"/>
                <a:cs typeface="Times New Roman"/>
              </a:rPr>
              <a:t>research: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0129" y="2287651"/>
            <a:ext cx="629793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9685">
              <a:lnSpc>
                <a:spcPct val="100000"/>
              </a:lnSpc>
              <a:spcBef>
                <a:spcPts val="105"/>
              </a:spcBef>
              <a:tabLst>
                <a:tab pos="1672589" algn="l"/>
                <a:tab pos="1979930" algn="l"/>
                <a:tab pos="3115945" algn="l"/>
                <a:tab pos="4748530" algn="l"/>
              </a:tabLst>
            </a:pPr>
            <a:r>
              <a:rPr sz="3200" spc="-10" dirty="0">
                <a:latin typeface="Times New Roman"/>
                <a:cs typeface="Times New Roman"/>
              </a:rPr>
              <a:t>marketers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20" dirty="0">
                <a:latin typeface="Times New Roman"/>
                <a:cs typeface="Times New Roman"/>
              </a:rPr>
              <a:t>must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conduct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extensive research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to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9145" y="2775331"/>
            <a:ext cx="40195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00580" algn="l"/>
                <a:tab pos="2900680" algn="l"/>
              </a:tabLst>
            </a:pPr>
            <a:r>
              <a:rPr sz="3200" spc="-10" dirty="0">
                <a:latin typeface="Times New Roman"/>
                <a:cs typeface="Times New Roman"/>
              </a:rPr>
              <a:t>understand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unique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287651"/>
            <a:ext cx="1498600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10" dirty="0">
                <a:latin typeface="Times New Roman"/>
                <a:cs typeface="Times New Roman"/>
              </a:rPr>
              <a:t>Global 	market 	needs,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56433" y="3262960"/>
            <a:ext cx="61525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536825" algn="l"/>
                <a:tab pos="3672204" algn="l"/>
                <a:tab pos="5801995" algn="l"/>
              </a:tabLst>
            </a:pPr>
            <a:r>
              <a:rPr sz="3200" spc="-10" dirty="0">
                <a:latin typeface="Times New Roman"/>
                <a:cs typeface="Times New Roman"/>
              </a:rPr>
              <a:t>preferences,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and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behaviors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of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44" y="3750945"/>
            <a:ext cx="73628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different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countries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regions.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4343463"/>
            <a:ext cx="6553200" cy="211924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37437"/>
            <a:ext cx="8074659" cy="58337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93065" indent="-380365" algn="just">
              <a:lnSpc>
                <a:spcPct val="100000"/>
              </a:lnSpc>
              <a:spcBef>
                <a:spcPts val="459"/>
              </a:spcBef>
              <a:buAutoNum type="arabicPeriod" startAt="2"/>
              <a:tabLst>
                <a:tab pos="393065" algn="l"/>
              </a:tabLst>
            </a:pP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Developing</a:t>
            </a:r>
            <a:r>
              <a:rPr sz="3000" b="1" spc="-2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a</a:t>
            </a:r>
            <a:r>
              <a:rPr sz="3000" b="1" spc="-2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global</a:t>
            </a:r>
            <a:r>
              <a:rPr sz="3000" b="1" spc="-3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marketing</a:t>
            </a:r>
            <a:r>
              <a:rPr sz="3000" b="1" spc="-10" dirty="0">
                <a:solidFill>
                  <a:srgbClr val="00AFEF"/>
                </a:solidFill>
                <a:latin typeface="Times New Roman"/>
                <a:cs typeface="Times New Roman"/>
              </a:rPr>
              <a:t> strategy:</a:t>
            </a:r>
            <a:endParaRPr sz="3000">
              <a:latin typeface="Times New Roman"/>
              <a:cs typeface="Times New Roman"/>
            </a:endParaRPr>
          </a:p>
          <a:p>
            <a:pPr marL="355600" marR="6985" lvl="1" indent="-343535" algn="just">
              <a:lnSpc>
                <a:spcPct val="9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Global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must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develop</a:t>
            </a:r>
            <a:r>
              <a:rPr sz="3000" spc="3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comprehensive </a:t>
            </a:r>
            <a:r>
              <a:rPr sz="3000" dirty="0">
                <a:latin typeface="Times New Roman"/>
                <a:cs typeface="Times New Roman"/>
              </a:rPr>
              <a:t>marketing</a:t>
            </a:r>
            <a:r>
              <a:rPr sz="3000" spc="1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strategy</a:t>
            </a:r>
            <a:r>
              <a:rPr sz="3000" spc="10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1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takes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into</a:t>
            </a:r>
            <a:r>
              <a:rPr sz="3000" spc="1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account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unique</a:t>
            </a:r>
            <a:r>
              <a:rPr sz="3000" spc="3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needs</a:t>
            </a:r>
            <a:r>
              <a:rPr sz="3000" spc="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3000" spc="4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preferences</a:t>
            </a:r>
            <a:r>
              <a:rPr sz="3000" spc="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consumers</a:t>
            </a:r>
            <a:r>
              <a:rPr sz="3000" spc="3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in </a:t>
            </a:r>
            <a:r>
              <a:rPr sz="3000" dirty="0">
                <a:latin typeface="Times New Roman"/>
                <a:cs typeface="Times New Roman"/>
              </a:rPr>
              <a:t>different</a:t>
            </a:r>
            <a:r>
              <a:rPr sz="3000" spc="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countries</a:t>
            </a:r>
            <a:r>
              <a:rPr sz="3000" spc="5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regions,</a:t>
            </a:r>
            <a:r>
              <a:rPr sz="3000" spc="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well</a:t>
            </a:r>
            <a:r>
              <a:rPr sz="3000" spc="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5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the </a:t>
            </a:r>
            <a:r>
              <a:rPr sz="3000" dirty="0">
                <a:latin typeface="Times New Roman"/>
                <a:cs typeface="Times New Roman"/>
              </a:rPr>
              <a:t>company's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overall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goals</a:t>
            </a:r>
            <a:r>
              <a:rPr sz="3000" spc="-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8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objectives.</a:t>
            </a:r>
            <a:endParaRPr sz="3000">
              <a:latin typeface="Times New Roman"/>
              <a:cs typeface="Times New Roman"/>
            </a:endParaRPr>
          </a:p>
          <a:p>
            <a:pPr marL="371475" indent="-358775" algn="just">
              <a:lnSpc>
                <a:spcPct val="100000"/>
              </a:lnSpc>
              <a:spcBef>
                <a:spcPts val="365"/>
              </a:spcBef>
              <a:buAutoNum type="arabicPeriod" startAt="3"/>
              <a:tabLst>
                <a:tab pos="371475" algn="l"/>
              </a:tabLst>
            </a:pP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Adapting</a:t>
            </a:r>
            <a:r>
              <a:rPr sz="3000" b="1" spc="-5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products</a:t>
            </a:r>
            <a:r>
              <a:rPr sz="3000" b="1" spc="-50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EF"/>
                </a:solidFill>
                <a:latin typeface="Times New Roman"/>
                <a:cs typeface="Times New Roman"/>
              </a:rPr>
              <a:t>and</a:t>
            </a:r>
            <a:r>
              <a:rPr sz="3000" b="1" spc="-35" dirty="0">
                <a:solidFill>
                  <a:srgbClr val="00AFEF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AFEF"/>
                </a:solidFill>
                <a:latin typeface="Times New Roman"/>
                <a:cs typeface="Times New Roman"/>
              </a:rPr>
              <a:t>services:</a:t>
            </a:r>
            <a:endParaRPr sz="30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ct val="9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Global</a:t>
            </a:r>
            <a:r>
              <a:rPr sz="3000" spc="5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5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must</a:t>
            </a:r>
            <a:r>
              <a:rPr sz="3000" spc="5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adapt</a:t>
            </a:r>
            <a:r>
              <a:rPr sz="3000" spc="5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products</a:t>
            </a:r>
            <a:r>
              <a:rPr sz="3000" spc="57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services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meet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unique</a:t>
            </a:r>
            <a:r>
              <a:rPr sz="3000" spc="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needs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6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preferences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consumers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different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countries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regions.</a:t>
            </a:r>
            <a:endParaRPr sz="30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This</a:t>
            </a:r>
            <a:r>
              <a:rPr sz="3000" spc="2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2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involve</a:t>
            </a:r>
            <a:r>
              <a:rPr sz="3000" spc="2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making</a:t>
            </a:r>
            <a:r>
              <a:rPr sz="3000" spc="22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changes</a:t>
            </a:r>
            <a:r>
              <a:rPr sz="3000" spc="2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2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product </a:t>
            </a:r>
            <a:r>
              <a:rPr sz="3000" dirty="0">
                <a:latin typeface="Times New Roman"/>
                <a:cs typeface="Times New Roman"/>
              </a:rPr>
              <a:t>itself,</a:t>
            </a:r>
            <a:r>
              <a:rPr sz="3000" spc="5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5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well</a:t>
            </a:r>
            <a:r>
              <a:rPr sz="3000" spc="5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575" dirty="0"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AF50"/>
                </a:solidFill>
                <a:latin typeface="Times New Roman"/>
                <a:cs typeface="Times New Roman"/>
              </a:rPr>
              <a:t>packaging,</a:t>
            </a:r>
            <a:r>
              <a:rPr sz="3000" spc="59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AF50"/>
                </a:solidFill>
                <a:latin typeface="Times New Roman"/>
                <a:cs typeface="Times New Roman"/>
              </a:rPr>
              <a:t>labeling</a:t>
            </a:r>
            <a:r>
              <a:rPr sz="3000" dirty="0">
                <a:latin typeface="Times New Roman"/>
                <a:cs typeface="Times New Roman"/>
              </a:rPr>
              <a:t>,</a:t>
            </a:r>
            <a:r>
              <a:rPr sz="3000" spc="5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58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other </a:t>
            </a:r>
            <a:r>
              <a:rPr sz="3000" dirty="0">
                <a:latin typeface="Times New Roman"/>
                <a:cs typeface="Times New Roman"/>
              </a:rPr>
              <a:t>aspects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00AF50"/>
                </a:solidFill>
                <a:latin typeface="Times New Roman"/>
                <a:cs typeface="Times New Roman"/>
              </a:rPr>
              <a:t>marketing</a:t>
            </a:r>
            <a:r>
              <a:rPr sz="3000" spc="-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spc="-20" dirty="0">
                <a:solidFill>
                  <a:srgbClr val="00AF50"/>
                </a:solidFill>
                <a:latin typeface="Times New Roman"/>
                <a:cs typeface="Times New Roman"/>
              </a:rPr>
              <a:t>mix</a:t>
            </a:r>
            <a:r>
              <a:rPr sz="3000" spc="-20" dirty="0"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AF50"/>
                </a:solidFill>
              </a:rPr>
              <a:t>Emerging</a:t>
            </a:r>
            <a:r>
              <a:rPr spc="-25" dirty="0">
                <a:solidFill>
                  <a:srgbClr val="00AF50"/>
                </a:solidFill>
              </a:rPr>
              <a:t> </a:t>
            </a:r>
            <a:r>
              <a:rPr dirty="0">
                <a:solidFill>
                  <a:srgbClr val="00AF50"/>
                </a:solidFill>
              </a:rPr>
              <a:t>Concepts</a:t>
            </a:r>
            <a:r>
              <a:rPr spc="-35" dirty="0">
                <a:solidFill>
                  <a:srgbClr val="00AF50"/>
                </a:solidFill>
              </a:rPr>
              <a:t> </a:t>
            </a:r>
            <a:r>
              <a:rPr dirty="0">
                <a:solidFill>
                  <a:srgbClr val="00AF50"/>
                </a:solidFill>
              </a:rPr>
              <a:t>in </a:t>
            </a:r>
            <a:r>
              <a:rPr spc="-10" dirty="0">
                <a:solidFill>
                  <a:srgbClr val="00AF50"/>
                </a:solidFill>
              </a:rPr>
              <a:t>Marketing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0134"/>
            <a:ext cx="8074025" cy="48412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14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is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spc="-30" dirty="0">
                <a:latin typeface="Times New Roman"/>
                <a:cs typeface="Times New Roman"/>
              </a:rPr>
              <a:t>ever-</a:t>
            </a:r>
            <a:r>
              <a:rPr sz="2700" dirty="0">
                <a:latin typeface="Times New Roman"/>
                <a:cs typeface="Times New Roman"/>
              </a:rPr>
              <a:t>evolving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field,</a:t>
            </a:r>
            <a:r>
              <a:rPr sz="2700" spc="1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there</a:t>
            </a:r>
            <a:r>
              <a:rPr sz="2700" spc="15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are </a:t>
            </a:r>
            <a:r>
              <a:rPr sz="2700" dirty="0">
                <a:latin typeface="Times New Roman"/>
                <a:cs typeface="Times New Roman"/>
              </a:rPr>
              <a:t>several</a:t>
            </a:r>
            <a:r>
              <a:rPr sz="2700" spc="3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emerging</a:t>
            </a:r>
            <a:r>
              <a:rPr sz="2700" spc="3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concepts</a:t>
            </a:r>
            <a:r>
              <a:rPr sz="2700" spc="3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3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3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gaining</a:t>
            </a:r>
            <a:r>
              <a:rPr sz="2700" spc="39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traction</a:t>
            </a:r>
            <a:r>
              <a:rPr sz="2700" spc="38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industry.</a:t>
            </a:r>
            <a:endParaRPr sz="27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Here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few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examples:</a:t>
            </a:r>
            <a:endParaRPr sz="2700">
              <a:latin typeface="Times New Roman"/>
              <a:cs typeface="Times New Roman"/>
            </a:endParaRPr>
          </a:p>
          <a:p>
            <a:pPr marL="354965" indent="-342265" algn="just">
              <a:lnSpc>
                <a:spcPct val="100000"/>
              </a:lnSpc>
              <a:spcBef>
                <a:spcPts val="330"/>
              </a:spcBef>
              <a:buAutoNum type="arabicPeriod"/>
              <a:tabLst>
                <a:tab pos="354965" algn="l"/>
              </a:tabLst>
            </a:pP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Personalization:</a:t>
            </a:r>
            <a:endParaRPr sz="27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ts val="2920"/>
              </a:lnSpc>
              <a:spcBef>
                <a:spcPts val="68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Personalization</a:t>
            </a:r>
            <a:r>
              <a:rPr sz="2700" spc="3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involves</a:t>
            </a:r>
            <a:r>
              <a:rPr sz="2700" spc="3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tailoring</a:t>
            </a:r>
            <a:r>
              <a:rPr sz="2700" spc="3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40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messages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experiences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individual</a:t>
            </a:r>
            <a:r>
              <a:rPr sz="2700" spc="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consumers</a:t>
            </a:r>
            <a:r>
              <a:rPr sz="2700" spc="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based</a:t>
            </a:r>
            <a:r>
              <a:rPr sz="2700" spc="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7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their </a:t>
            </a:r>
            <a:r>
              <a:rPr sz="2700" dirty="0">
                <a:latin typeface="Times New Roman"/>
                <a:cs typeface="Times New Roman"/>
              </a:rPr>
              <a:t>preferences</a:t>
            </a:r>
            <a:r>
              <a:rPr sz="2700" spc="-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-8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behavior.</a:t>
            </a:r>
            <a:endParaRPr sz="27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ct val="9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1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rise</a:t>
            </a:r>
            <a:r>
              <a:rPr sz="2700" spc="1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big</a:t>
            </a:r>
            <a:r>
              <a:rPr sz="2700" spc="1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data</a:t>
            </a:r>
            <a:r>
              <a:rPr sz="2700" spc="1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AI,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companies</a:t>
            </a:r>
            <a:r>
              <a:rPr sz="2700" spc="19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are </a:t>
            </a:r>
            <a:r>
              <a:rPr sz="2700" dirty="0">
                <a:latin typeface="Times New Roman"/>
                <a:cs typeface="Times New Roman"/>
              </a:rPr>
              <a:t>increasingly</a:t>
            </a:r>
            <a:r>
              <a:rPr sz="2700" spc="2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able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20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personalize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their</a:t>
            </a:r>
            <a:r>
              <a:rPr sz="2700" spc="20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efforts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28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create</a:t>
            </a:r>
            <a:r>
              <a:rPr sz="2700" spc="28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more</a:t>
            </a:r>
            <a:r>
              <a:rPr sz="2700" spc="285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meaningful</a:t>
            </a:r>
            <a:r>
              <a:rPr sz="2700" spc="290" dirty="0">
                <a:latin typeface="Times New Roman"/>
                <a:cs typeface="Times New Roman"/>
              </a:rPr>
              <a:t>   </a:t>
            </a:r>
            <a:r>
              <a:rPr sz="2700" dirty="0">
                <a:latin typeface="Times New Roman"/>
                <a:cs typeface="Times New Roman"/>
              </a:rPr>
              <a:t>connections</a:t>
            </a:r>
            <a:r>
              <a:rPr sz="2700" spc="280" dirty="0">
                <a:latin typeface="Times New Roman"/>
                <a:cs typeface="Times New Roman"/>
              </a:rPr>
              <a:t>   </a:t>
            </a:r>
            <a:r>
              <a:rPr sz="2700" spc="-20" dirty="0">
                <a:latin typeface="Times New Roman"/>
                <a:cs typeface="Times New Roman"/>
              </a:rPr>
              <a:t>with </a:t>
            </a:r>
            <a:r>
              <a:rPr sz="2700" spc="-10" dirty="0">
                <a:latin typeface="Times New Roman"/>
                <a:cs typeface="Times New Roman"/>
              </a:rPr>
              <a:t>customers.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1213"/>
            <a:ext cx="8072755" cy="5604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1475" indent="-358775" algn="just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71475" algn="l"/>
              </a:tabLst>
            </a:pP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Adapting</a:t>
            </a:r>
            <a:r>
              <a:rPr sz="3000" b="1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marketing</a:t>
            </a:r>
            <a:r>
              <a:rPr sz="30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 communications:</a:t>
            </a:r>
            <a:endParaRPr sz="3000">
              <a:latin typeface="Times New Roman"/>
              <a:cs typeface="Times New Roman"/>
            </a:endParaRPr>
          </a:p>
          <a:p>
            <a:pPr marL="355600" marR="5715" lvl="1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Global</a:t>
            </a:r>
            <a:r>
              <a:rPr sz="3000" spc="2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must</a:t>
            </a:r>
            <a:r>
              <a:rPr sz="3000" spc="28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adapt</a:t>
            </a:r>
            <a:r>
              <a:rPr sz="3000" spc="27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285" dirty="0">
                <a:latin typeface="Times New Roman"/>
                <a:cs typeface="Times New Roman"/>
              </a:rPr>
              <a:t>  </a:t>
            </a:r>
            <a:r>
              <a:rPr sz="3000" spc="-10" dirty="0">
                <a:latin typeface="Times New Roman"/>
                <a:cs typeface="Times New Roman"/>
              </a:rPr>
              <a:t>marketing </a:t>
            </a:r>
            <a:r>
              <a:rPr sz="3000" dirty="0">
                <a:latin typeface="Times New Roman"/>
                <a:cs typeface="Times New Roman"/>
              </a:rPr>
              <a:t>communications</a:t>
            </a:r>
            <a:r>
              <a:rPr sz="3000" spc="1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8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85" dirty="0"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language,</a:t>
            </a:r>
            <a:r>
              <a:rPr sz="3000" spc="19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culture,</a:t>
            </a:r>
            <a:r>
              <a:rPr sz="3000" spc="1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3000" spc="-25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regulatory</a:t>
            </a:r>
            <a:r>
              <a:rPr sz="3000" spc="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environment</a:t>
            </a:r>
            <a:r>
              <a:rPr sz="3000" spc="1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1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different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countries</a:t>
            </a:r>
            <a:r>
              <a:rPr sz="3000" spc="14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spc="-10" dirty="0">
                <a:latin typeface="Times New Roman"/>
                <a:cs typeface="Times New Roman"/>
              </a:rPr>
              <a:t>regions.</a:t>
            </a:r>
            <a:endParaRPr sz="3000">
              <a:latin typeface="Times New Roman"/>
              <a:cs typeface="Times New Roman"/>
            </a:endParaRPr>
          </a:p>
          <a:p>
            <a:pPr marL="355600" marR="5715" lvl="1" indent="-343535" algn="just">
              <a:lnSpc>
                <a:spcPts val="2880"/>
              </a:lnSpc>
              <a:spcBef>
                <a:spcPts val="695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This</a:t>
            </a:r>
            <a:r>
              <a:rPr sz="3000" spc="48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49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involve</a:t>
            </a:r>
            <a:r>
              <a:rPr sz="3000" spc="484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translating</a:t>
            </a:r>
            <a:r>
              <a:rPr sz="3000" spc="484" dirty="0">
                <a:latin typeface="Times New Roman"/>
                <a:cs typeface="Times New Roman"/>
              </a:rPr>
              <a:t>   </a:t>
            </a:r>
            <a:r>
              <a:rPr sz="3000" spc="-10" dirty="0">
                <a:latin typeface="Times New Roman"/>
                <a:cs typeface="Times New Roman"/>
              </a:rPr>
              <a:t>advertising </a:t>
            </a:r>
            <a:r>
              <a:rPr sz="3000" dirty="0">
                <a:latin typeface="Times New Roman"/>
                <a:cs typeface="Times New Roman"/>
              </a:rPr>
              <a:t>messages,</a:t>
            </a:r>
            <a:r>
              <a:rPr sz="3000" spc="9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using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different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media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channels,</a:t>
            </a:r>
            <a:r>
              <a:rPr sz="3000" spc="9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complying</a:t>
            </a:r>
            <a:r>
              <a:rPr sz="3000" spc="-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with</a:t>
            </a:r>
            <a:r>
              <a:rPr sz="3000" spc="-8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local</a:t>
            </a:r>
            <a:r>
              <a:rPr sz="3000" spc="-8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advertising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regulations.</a:t>
            </a:r>
            <a:endParaRPr sz="3000">
              <a:latin typeface="Times New Roman"/>
              <a:cs typeface="Times New Roman"/>
            </a:endParaRPr>
          </a:p>
          <a:p>
            <a:pPr marL="393700" indent="-381000" algn="just">
              <a:lnSpc>
                <a:spcPct val="100000"/>
              </a:lnSpc>
              <a:spcBef>
                <a:spcPts val="30"/>
              </a:spcBef>
              <a:buAutoNum type="arabicPeriod" startAt="5"/>
              <a:tabLst>
                <a:tab pos="393700" algn="l"/>
              </a:tabLst>
            </a:pP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Building</a:t>
            </a:r>
            <a:r>
              <a:rPr sz="3000" b="1" spc="-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00AF50"/>
                </a:solidFill>
                <a:latin typeface="Times New Roman"/>
                <a:cs typeface="Times New Roman"/>
              </a:rPr>
              <a:t>global</a:t>
            </a:r>
            <a:r>
              <a:rPr sz="3000" b="1" spc="-4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0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partnerships:</a:t>
            </a:r>
            <a:endParaRPr sz="30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Global</a:t>
            </a:r>
            <a:r>
              <a:rPr sz="3000" spc="1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marketers</a:t>
            </a:r>
            <a:r>
              <a:rPr sz="3000" spc="1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1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build</a:t>
            </a:r>
            <a:r>
              <a:rPr sz="3000" spc="1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partnerships</a:t>
            </a:r>
            <a:r>
              <a:rPr sz="3000" spc="140" dirty="0">
                <a:latin typeface="Times New Roman"/>
                <a:cs typeface="Times New Roman"/>
              </a:rPr>
              <a:t>  </a:t>
            </a:r>
            <a:r>
              <a:rPr sz="3000" spc="-20" dirty="0">
                <a:latin typeface="Times New Roman"/>
                <a:cs typeface="Times New Roman"/>
              </a:rPr>
              <a:t>with </a:t>
            </a:r>
            <a:r>
              <a:rPr sz="3000" dirty="0">
                <a:latin typeface="Times New Roman"/>
                <a:cs typeface="Times New Roman"/>
              </a:rPr>
              <a:t>other</a:t>
            </a:r>
            <a:r>
              <a:rPr sz="3000" spc="70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companies,</a:t>
            </a:r>
            <a:r>
              <a:rPr sz="3000" spc="71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distributors,</a:t>
            </a:r>
            <a:r>
              <a:rPr sz="3000" spc="70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705" dirty="0">
                <a:latin typeface="Times New Roman"/>
                <a:cs typeface="Times New Roman"/>
              </a:rPr>
              <a:t>   </a:t>
            </a:r>
            <a:r>
              <a:rPr sz="3000" spc="-10" dirty="0">
                <a:latin typeface="Times New Roman"/>
                <a:cs typeface="Times New Roman"/>
              </a:rPr>
              <a:t>other </a:t>
            </a:r>
            <a:r>
              <a:rPr sz="3000" dirty="0">
                <a:latin typeface="Times New Roman"/>
                <a:cs typeface="Times New Roman"/>
              </a:rPr>
              <a:t>stakeholders</a:t>
            </a:r>
            <a:r>
              <a:rPr sz="3000" spc="25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</a:t>
            </a:r>
            <a:r>
              <a:rPr sz="3000" spc="2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different</a:t>
            </a:r>
            <a:r>
              <a:rPr sz="3000" spc="25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countries</a:t>
            </a:r>
            <a:r>
              <a:rPr sz="3000" spc="2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2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regions</a:t>
            </a:r>
            <a:r>
              <a:rPr sz="3000" spc="24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help</a:t>
            </a:r>
            <a:r>
              <a:rPr sz="3000" spc="19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facilitate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production,</a:t>
            </a:r>
            <a:r>
              <a:rPr sz="3000" spc="20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promotion,</a:t>
            </a:r>
            <a:r>
              <a:rPr sz="3000" spc="20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distribution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7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products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services.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1906"/>
            <a:ext cx="8074659" cy="53352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425"/>
              </a:spcBef>
              <a:buAutoNum type="arabicPeriod" startAt="2"/>
              <a:tabLst>
                <a:tab pos="354965" algn="l"/>
              </a:tabLst>
            </a:pPr>
            <a:r>
              <a:rPr sz="2700" b="1" dirty="0">
                <a:solidFill>
                  <a:srgbClr val="00AF50"/>
                </a:solidFill>
                <a:latin typeface="Times New Roman"/>
                <a:cs typeface="Times New Roman"/>
              </a:rPr>
              <a:t>Experiential</a:t>
            </a: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 marketing:</a:t>
            </a:r>
            <a:endParaRPr sz="27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ts val="2920"/>
              </a:lnSpc>
              <a:spcBef>
                <a:spcPts val="69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Experiential</a:t>
            </a:r>
            <a:r>
              <a:rPr sz="2700" spc="229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2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focuses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2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creating</a:t>
            </a:r>
            <a:r>
              <a:rPr sz="2700" spc="220" dirty="0"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FF0000"/>
                </a:solidFill>
                <a:latin typeface="Times New Roman"/>
                <a:cs typeface="Times New Roman"/>
              </a:rPr>
              <a:t>memorable </a:t>
            </a:r>
            <a:r>
              <a:rPr sz="2700" dirty="0">
                <a:solidFill>
                  <a:srgbClr val="FF0000"/>
                </a:solidFill>
                <a:latin typeface="Times New Roman"/>
                <a:cs typeface="Times New Roman"/>
              </a:rPr>
              <a:t>experiences</a:t>
            </a:r>
            <a:r>
              <a:rPr sz="2700" spc="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sz="27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0000"/>
                </a:solidFill>
                <a:latin typeface="Times New Roman"/>
                <a:cs typeface="Times New Roman"/>
              </a:rPr>
              <a:t>customers</a:t>
            </a:r>
            <a:r>
              <a:rPr sz="2700" spc="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through</a:t>
            </a:r>
            <a:r>
              <a:rPr sz="2700" spc="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immersive</a:t>
            </a:r>
            <a:r>
              <a:rPr sz="2700" spc="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events</a:t>
            </a:r>
            <a:r>
              <a:rPr sz="2700" spc="5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or </a:t>
            </a:r>
            <a:r>
              <a:rPr sz="2700" spc="-10" dirty="0">
                <a:latin typeface="Times New Roman"/>
                <a:cs typeface="Times New Roman"/>
              </a:rPr>
              <a:t>interactions.</a:t>
            </a:r>
            <a:endParaRPr sz="2700">
              <a:latin typeface="Times New Roman"/>
              <a:cs typeface="Times New Roman"/>
            </a:endParaRPr>
          </a:p>
          <a:p>
            <a:pPr marL="355600" marR="6985" lvl="1" indent="-343535" algn="just">
              <a:lnSpc>
                <a:spcPts val="2920"/>
              </a:lnSpc>
              <a:spcBef>
                <a:spcPts val="63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This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approach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can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help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build</a:t>
            </a:r>
            <a:r>
              <a:rPr sz="2700" spc="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brand</a:t>
            </a:r>
            <a:r>
              <a:rPr sz="2700" spc="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loyalty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and </a:t>
            </a:r>
            <a:r>
              <a:rPr sz="2700" dirty="0">
                <a:latin typeface="Times New Roman"/>
                <a:cs typeface="Times New Roman"/>
              </a:rPr>
              <a:t>increase</a:t>
            </a:r>
            <a:r>
              <a:rPr sz="2700" spc="45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engagement,</a:t>
            </a:r>
            <a:r>
              <a:rPr sz="2700" spc="459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particularly</a:t>
            </a:r>
            <a:r>
              <a:rPr sz="2700" spc="46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among</a:t>
            </a:r>
            <a:r>
              <a:rPr sz="2700" spc="459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younger consumers.</a:t>
            </a:r>
            <a:endParaRPr sz="2700">
              <a:latin typeface="Times New Roman"/>
              <a:cs typeface="Times New Roman"/>
            </a:endParaRPr>
          </a:p>
          <a:p>
            <a:pPr marL="354965" indent="-342265" algn="just">
              <a:lnSpc>
                <a:spcPct val="100000"/>
              </a:lnSpc>
              <a:spcBef>
                <a:spcPts val="275"/>
              </a:spcBef>
              <a:buAutoNum type="arabicPeriod" startAt="3"/>
              <a:tabLst>
                <a:tab pos="354965" algn="l"/>
              </a:tabLst>
            </a:pPr>
            <a:r>
              <a:rPr sz="2700" b="1" dirty="0">
                <a:solidFill>
                  <a:srgbClr val="00AF50"/>
                </a:solidFill>
                <a:latin typeface="Times New Roman"/>
                <a:cs typeface="Times New Roman"/>
              </a:rPr>
              <a:t>Influencer</a:t>
            </a:r>
            <a:r>
              <a:rPr sz="2700" b="1" spc="-6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marketing:</a:t>
            </a:r>
            <a:endParaRPr sz="27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ts val="2920"/>
              </a:lnSpc>
              <a:spcBef>
                <a:spcPts val="69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Influencer</a:t>
            </a:r>
            <a:r>
              <a:rPr sz="2700" spc="1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2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involves</a:t>
            </a:r>
            <a:r>
              <a:rPr sz="2700" spc="2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partnering</a:t>
            </a:r>
            <a:r>
              <a:rPr sz="2700" spc="3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25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social </a:t>
            </a:r>
            <a:r>
              <a:rPr sz="2700" dirty="0">
                <a:latin typeface="Times New Roman"/>
                <a:cs typeface="Times New Roman"/>
              </a:rPr>
              <a:t>media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influencers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promote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products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or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services.</a:t>
            </a:r>
            <a:endParaRPr sz="2700">
              <a:latin typeface="Times New Roman"/>
              <a:cs typeface="Times New Roman"/>
            </a:endParaRPr>
          </a:p>
          <a:p>
            <a:pPr marL="355600" marR="7620" lvl="1" indent="-343535" algn="just">
              <a:lnSpc>
                <a:spcPts val="2920"/>
              </a:lnSpc>
              <a:spcBef>
                <a:spcPts val="64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Influencer</a:t>
            </a:r>
            <a:r>
              <a:rPr sz="2700" spc="3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3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has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become</a:t>
            </a:r>
            <a:r>
              <a:rPr sz="2700" spc="3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increasingly</a:t>
            </a:r>
            <a:r>
              <a:rPr sz="2700" spc="3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popular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recent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years,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particularly</a:t>
            </a:r>
            <a:r>
              <a:rPr sz="2700" spc="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on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platforms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like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Instagram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-14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YouTube.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9227"/>
            <a:ext cx="8074659" cy="578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54965" algn="l"/>
              </a:tabLst>
            </a:pP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Purpose-</a:t>
            </a:r>
            <a:r>
              <a:rPr sz="2700" b="1" dirty="0">
                <a:solidFill>
                  <a:srgbClr val="00AF50"/>
                </a:solidFill>
                <a:latin typeface="Times New Roman"/>
                <a:cs typeface="Times New Roman"/>
              </a:rPr>
              <a:t>driven</a:t>
            </a:r>
            <a:r>
              <a:rPr sz="2700" b="1" spc="5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marketing:</a:t>
            </a:r>
            <a:endParaRPr sz="2700">
              <a:latin typeface="Times New Roman"/>
              <a:cs typeface="Times New Roman"/>
            </a:endParaRPr>
          </a:p>
          <a:p>
            <a:pPr marL="355600" marR="5080" lvl="1" indent="-343535" algn="just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spc="-10" dirty="0">
                <a:latin typeface="Times New Roman"/>
                <a:cs typeface="Times New Roman"/>
              </a:rPr>
              <a:t>Purpose-</a:t>
            </a:r>
            <a:r>
              <a:rPr sz="2700" dirty="0">
                <a:latin typeface="Times New Roman"/>
                <a:cs typeface="Times New Roman"/>
              </a:rPr>
              <a:t>driven</a:t>
            </a:r>
            <a:r>
              <a:rPr sz="2700" spc="5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55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involves</a:t>
            </a:r>
            <a:r>
              <a:rPr sz="2700" spc="5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aligning</a:t>
            </a:r>
            <a:r>
              <a:rPr sz="2700" spc="5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54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brand's </a:t>
            </a:r>
            <a:r>
              <a:rPr sz="2700" dirty="0">
                <a:latin typeface="Times New Roman"/>
                <a:cs typeface="Times New Roman"/>
              </a:rPr>
              <a:t>values</a:t>
            </a:r>
            <a:r>
              <a:rPr sz="2700" spc="56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messaging</a:t>
            </a:r>
            <a:r>
              <a:rPr sz="2700" spc="56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larger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social</a:t>
            </a:r>
            <a:r>
              <a:rPr sz="2700" spc="56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or </a:t>
            </a:r>
            <a:r>
              <a:rPr sz="2700" dirty="0">
                <a:latin typeface="Times New Roman"/>
                <a:cs typeface="Times New Roman"/>
              </a:rPr>
              <a:t>environmental</a:t>
            </a:r>
            <a:r>
              <a:rPr sz="2700" spc="-16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cause.</a:t>
            </a:r>
            <a:endParaRPr sz="2700">
              <a:latin typeface="Times New Roman"/>
              <a:cs typeface="Times New Roman"/>
            </a:endParaRPr>
          </a:p>
          <a:p>
            <a:pPr marL="355600" marR="6985" lvl="1" indent="-343535" algn="just">
              <a:lnSpc>
                <a:spcPct val="80000"/>
              </a:lnSpc>
              <a:spcBef>
                <a:spcPts val="68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This</a:t>
            </a:r>
            <a:r>
              <a:rPr sz="2700" spc="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approach</a:t>
            </a:r>
            <a:r>
              <a:rPr sz="2700" spc="10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can</a:t>
            </a:r>
            <a:r>
              <a:rPr sz="2700" spc="9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help</a:t>
            </a:r>
            <a:r>
              <a:rPr sz="2700" spc="9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9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build</a:t>
            </a:r>
            <a:r>
              <a:rPr sz="2700" spc="9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brand</a:t>
            </a:r>
            <a:r>
              <a:rPr sz="2700" spc="8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loyalty</a:t>
            </a:r>
            <a:r>
              <a:rPr sz="2700" spc="100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and </a:t>
            </a:r>
            <a:r>
              <a:rPr sz="2700" dirty="0">
                <a:latin typeface="Times New Roman"/>
                <a:cs typeface="Times New Roman"/>
              </a:rPr>
              <a:t>attract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customers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who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looking</a:t>
            </a:r>
            <a:r>
              <a:rPr sz="2700" spc="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support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companies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are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making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positive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impact.</a:t>
            </a:r>
            <a:endParaRPr sz="27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buAutoNum type="arabicPeriod" startAt="5"/>
              <a:tabLst>
                <a:tab pos="355600" algn="l"/>
              </a:tabLst>
            </a:pPr>
            <a:r>
              <a:rPr sz="2700" b="1" dirty="0">
                <a:solidFill>
                  <a:srgbClr val="00AF50"/>
                </a:solidFill>
                <a:latin typeface="Times New Roman"/>
                <a:cs typeface="Times New Roman"/>
              </a:rPr>
              <a:t>Omnichannel</a:t>
            </a:r>
            <a:r>
              <a:rPr sz="2700" b="1" spc="-1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27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marketing:</a:t>
            </a:r>
            <a:endParaRPr sz="2700">
              <a:latin typeface="Times New Roman"/>
              <a:cs typeface="Times New Roman"/>
            </a:endParaRPr>
          </a:p>
          <a:p>
            <a:pPr marL="355600" marR="6350" lvl="1" indent="-343535" algn="just">
              <a:lnSpc>
                <a:spcPts val="259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Omnichannel</a:t>
            </a:r>
            <a:r>
              <a:rPr sz="2700" spc="26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marketing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involves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providing</a:t>
            </a:r>
            <a:r>
              <a:rPr sz="2700" spc="254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seamless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consistent</a:t>
            </a:r>
            <a:r>
              <a:rPr sz="2700" spc="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experience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across all</a:t>
            </a:r>
            <a:r>
              <a:rPr sz="2700" spc="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channels,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including </a:t>
            </a:r>
            <a:r>
              <a:rPr sz="2700" dirty="0">
                <a:latin typeface="Times New Roman"/>
                <a:cs typeface="Times New Roman"/>
              </a:rPr>
              <a:t>social</a:t>
            </a:r>
            <a:r>
              <a:rPr sz="2700" spc="21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media,</a:t>
            </a:r>
            <a:r>
              <a:rPr sz="2700" spc="21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email,</a:t>
            </a:r>
            <a:r>
              <a:rPr sz="2700" spc="21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website,</a:t>
            </a:r>
            <a:r>
              <a:rPr sz="2700" spc="204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220" dirty="0">
                <a:latin typeface="Times New Roman"/>
                <a:cs typeface="Times New Roman"/>
              </a:rPr>
              <a:t>  </a:t>
            </a:r>
            <a:r>
              <a:rPr sz="2700" spc="-10" dirty="0">
                <a:latin typeface="Times New Roman"/>
                <a:cs typeface="Times New Roman"/>
              </a:rPr>
              <a:t>brick-</a:t>
            </a:r>
            <a:r>
              <a:rPr sz="2700" spc="-20" dirty="0">
                <a:latin typeface="Times New Roman"/>
                <a:cs typeface="Times New Roman"/>
              </a:rPr>
              <a:t>and-</a:t>
            </a:r>
            <a:r>
              <a:rPr sz="2700" spc="-10" dirty="0">
                <a:latin typeface="Times New Roman"/>
                <a:cs typeface="Times New Roman"/>
              </a:rPr>
              <a:t>mortar stores.</a:t>
            </a:r>
            <a:endParaRPr sz="2700">
              <a:latin typeface="Times New Roman"/>
              <a:cs typeface="Times New Roman"/>
            </a:endParaRPr>
          </a:p>
          <a:p>
            <a:pPr marL="355600" marR="6350" lvl="1" indent="-343535" algn="just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This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approach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recognizes</a:t>
            </a:r>
            <a:r>
              <a:rPr sz="2700" spc="18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that</a:t>
            </a:r>
            <a:r>
              <a:rPr sz="2700" spc="170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customers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dirty="0">
                <a:latin typeface="Times New Roman"/>
                <a:cs typeface="Times New Roman"/>
              </a:rPr>
              <a:t>often</a:t>
            </a:r>
            <a:r>
              <a:rPr sz="2700" spc="175" dirty="0">
                <a:latin typeface="Times New Roman"/>
                <a:cs typeface="Times New Roman"/>
              </a:rPr>
              <a:t>  </a:t>
            </a:r>
            <a:r>
              <a:rPr sz="2700" spc="-25" dirty="0">
                <a:latin typeface="Times New Roman"/>
                <a:cs typeface="Times New Roman"/>
              </a:rPr>
              <a:t>use </a:t>
            </a:r>
            <a:r>
              <a:rPr sz="2700" dirty="0">
                <a:latin typeface="Times New Roman"/>
                <a:cs typeface="Times New Roman"/>
              </a:rPr>
              <a:t>multiple</a:t>
            </a:r>
            <a:r>
              <a:rPr sz="2700" spc="1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channels</a:t>
            </a:r>
            <a:r>
              <a:rPr sz="2700" spc="1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to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interact</a:t>
            </a:r>
            <a:r>
              <a:rPr sz="2700" spc="1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with</a:t>
            </a:r>
            <a:r>
              <a:rPr sz="2700" spc="18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brand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18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seeks</a:t>
            </a:r>
            <a:r>
              <a:rPr sz="2700" spc="170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provide</a:t>
            </a:r>
            <a:r>
              <a:rPr sz="2700" spc="2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cohesive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experience</a:t>
            </a:r>
            <a:r>
              <a:rPr sz="2700" spc="2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regardless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of</a:t>
            </a:r>
            <a:r>
              <a:rPr sz="2700" spc="2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where</a:t>
            </a:r>
            <a:r>
              <a:rPr sz="2700" spc="245" dirty="0">
                <a:latin typeface="Times New Roman"/>
                <a:cs typeface="Times New Roman"/>
              </a:rPr>
              <a:t> </a:t>
            </a:r>
            <a:r>
              <a:rPr sz="2700" spc="-25" dirty="0">
                <a:latin typeface="Times New Roman"/>
                <a:cs typeface="Times New Roman"/>
              </a:rPr>
              <a:t>the </a:t>
            </a:r>
            <a:r>
              <a:rPr sz="2700" dirty="0">
                <a:latin typeface="Times New Roman"/>
                <a:cs typeface="Times New Roman"/>
              </a:rPr>
              <a:t>customer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is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engaging.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3314"/>
            <a:ext cx="8072755" cy="422084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410845" indent="-398145" algn="just">
              <a:lnSpc>
                <a:spcPct val="100000"/>
              </a:lnSpc>
              <a:spcBef>
                <a:spcPts val="870"/>
              </a:spcBef>
              <a:buAutoNum type="arabicPeriod" startAt="6"/>
              <a:tabLst>
                <a:tab pos="410845" algn="l"/>
              </a:tabLst>
            </a:pPr>
            <a:r>
              <a:rPr sz="3200" b="1" spc="-40" dirty="0">
                <a:solidFill>
                  <a:srgbClr val="00AF50"/>
                </a:solidFill>
                <a:latin typeface="Times New Roman"/>
                <a:cs typeface="Times New Roman"/>
              </a:rPr>
              <a:t>Voice</a:t>
            </a:r>
            <a:r>
              <a:rPr sz="3200" b="1" spc="-14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AF50"/>
                </a:solidFill>
                <a:latin typeface="Times New Roman"/>
                <a:cs typeface="Times New Roman"/>
              </a:rPr>
              <a:t>search</a:t>
            </a:r>
            <a:r>
              <a:rPr sz="3200" b="1" spc="-12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00AF50"/>
                </a:solidFill>
                <a:latin typeface="Times New Roman"/>
                <a:cs typeface="Times New Roman"/>
              </a:rPr>
              <a:t>optimization:</a:t>
            </a:r>
            <a:endParaRPr sz="3200">
              <a:latin typeface="Times New Roman"/>
              <a:cs typeface="Times New Roman"/>
            </a:endParaRPr>
          </a:p>
          <a:p>
            <a:pPr marL="354330" marR="5080" lvl="1" indent="-342265" algn="just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1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rise</a:t>
            </a:r>
            <a:r>
              <a:rPr sz="3200" spc="1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1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smart</a:t>
            </a:r>
            <a:r>
              <a:rPr sz="3200" spc="13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speakers</a:t>
            </a:r>
            <a:r>
              <a:rPr sz="3200" spc="1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13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voice 	</a:t>
            </a:r>
            <a:r>
              <a:rPr sz="3200" dirty="0">
                <a:latin typeface="Times New Roman"/>
                <a:cs typeface="Times New Roman"/>
              </a:rPr>
              <a:t>assistants,</a:t>
            </a:r>
            <a:r>
              <a:rPr sz="3200" spc="4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optimizing</a:t>
            </a:r>
            <a:r>
              <a:rPr sz="3200" spc="48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4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4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search</a:t>
            </a:r>
            <a:r>
              <a:rPr sz="3200" spc="48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is 	</a:t>
            </a:r>
            <a:r>
              <a:rPr sz="3200" dirty="0">
                <a:latin typeface="Times New Roman"/>
                <a:cs typeface="Times New Roman"/>
              </a:rPr>
              <a:t>becoming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increasingly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important.</a:t>
            </a:r>
            <a:endParaRPr sz="3200">
              <a:latin typeface="Times New Roman"/>
              <a:cs typeface="Times New Roman"/>
            </a:endParaRPr>
          </a:p>
          <a:p>
            <a:pPr marL="354330" marR="5715" lvl="1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This</a:t>
            </a:r>
            <a:r>
              <a:rPr sz="3200" spc="45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involves</a:t>
            </a:r>
            <a:r>
              <a:rPr sz="3200" spc="4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optimizing</a:t>
            </a:r>
            <a:r>
              <a:rPr sz="3200" spc="4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website</a:t>
            </a:r>
            <a:r>
              <a:rPr sz="3200" spc="4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content</a:t>
            </a:r>
            <a:r>
              <a:rPr sz="3200" spc="46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search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engine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optimization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(SEO)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strategies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ensure</a:t>
            </a:r>
            <a:r>
              <a:rPr sz="3200" spc="6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63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they</a:t>
            </a:r>
            <a:r>
              <a:rPr sz="3200" spc="6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62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easily</a:t>
            </a:r>
            <a:r>
              <a:rPr sz="3200" spc="62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discoverable 	</a:t>
            </a:r>
            <a:r>
              <a:rPr sz="3200" dirty="0">
                <a:latin typeface="Times New Roman"/>
                <a:cs typeface="Times New Roman"/>
              </a:rPr>
              <a:t>through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voice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search.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105"/>
              </a:spcBef>
            </a:pPr>
            <a:r>
              <a:rPr spc="-30" dirty="0">
                <a:solidFill>
                  <a:srgbClr val="006FC0"/>
                </a:solidFill>
              </a:rPr>
              <a:t>Vertical</a:t>
            </a:r>
            <a:r>
              <a:rPr spc="-9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&amp;</a:t>
            </a:r>
            <a:r>
              <a:rPr spc="-55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Horizontal</a:t>
            </a:r>
            <a:r>
              <a:rPr spc="-90" dirty="0">
                <a:solidFill>
                  <a:srgbClr val="006FC0"/>
                </a:solidFill>
              </a:rPr>
              <a:t> </a:t>
            </a:r>
            <a:r>
              <a:rPr spc="-10" dirty="0">
                <a:solidFill>
                  <a:srgbClr val="006FC0"/>
                </a:solidFill>
              </a:rPr>
              <a:t>Marketing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8317"/>
            <a:ext cx="8074025" cy="469011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715" indent="-343535" algn="just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Vertical</a:t>
            </a:r>
            <a:r>
              <a:rPr sz="3000" spc="30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marketing,</a:t>
            </a:r>
            <a:r>
              <a:rPr sz="3000" spc="305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also</a:t>
            </a:r>
            <a:r>
              <a:rPr sz="3000" spc="30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known</a:t>
            </a:r>
            <a:r>
              <a:rPr sz="3000" spc="300" dirty="0">
                <a:latin typeface="Times New Roman"/>
                <a:cs typeface="Times New Roman"/>
              </a:rPr>
              <a:t>  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300" dirty="0">
                <a:latin typeface="Times New Roman"/>
                <a:cs typeface="Times New Roman"/>
              </a:rPr>
              <a:t>   </a:t>
            </a:r>
            <a:r>
              <a:rPr sz="3000" spc="-10" dirty="0">
                <a:latin typeface="Times New Roman"/>
                <a:cs typeface="Times New Roman"/>
              </a:rPr>
              <a:t>niche </a:t>
            </a:r>
            <a:r>
              <a:rPr sz="3000" dirty="0">
                <a:latin typeface="Times New Roman"/>
                <a:cs typeface="Times New Roman"/>
              </a:rPr>
              <a:t>marketing,</a:t>
            </a:r>
            <a:r>
              <a:rPr sz="3000" spc="43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involves</a:t>
            </a:r>
            <a:r>
              <a:rPr sz="3000" spc="4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targeting</a:t>
            </a:r>
            <a:r>
              <a:rPr sz="3000" spc="45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434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specific</a:t>
            </a:r>
            <a:r>
              <a:rPr sz="3000" spc="44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industry </a:t>
            </a:r>
            <a:r>
              <a:rPr sz="3000" dirty="0">
                <a:latin typeface="Times New Roman"/>
                <a:cs typeface="Times New Roman"/>
              </a:rPr>
              <a:t>or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market</a:t>
            </a:r>
            <a:r>
              <a:rPr sz="3000" spc="34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segment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with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4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specialized</a:t>
            </a:r>
            <a:r>
              <a:rPr sz="3000" spc="3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product</a:t>
            </a:r>
            <a:r>
              <a:rPr sz="3000" spc="33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or </a:t>
            </a:r>
            <a:r>
              <a:rPr sz="3000" spc="-10" dirty="0">
                <a:latin typeface="Times New Roman"/>
                <a:cs typeface="Times New Roman"/>
              </a:rPr>
              <a:t>service.</a:t>
            </a:r>
            <a:endParaRPr sz="3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1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idea</a:t>
            </a:r>
            <a:r>
              <a:rPr sz="3000" spc="1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behind</a:t>
            </a:r>
            <a:r>
              <a:rPr sz="3000" spc="1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vertical</a:t>
            </a:r>
            <a:r>
              <a:rPr sz="3000" spc="1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marketing</a:t>
            </a:r>
            <a:r>
              <a:rPr sz="3000" spc="1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is</a:t>
            </a:r>
            <a:r>
              <a:rPr sz="3000" spc="1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focus</a:t>
            </a:r>
            <a:r>
              <a:rPr sz="3000" spc="160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on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000" spc="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particular</a:t>
            </a:r>
            <a:r>
              <a:rPr sz="3000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vertical</a:t>
            </a:r>
            <a:r>
              <a:rPr sz="3000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/>
                <a:cs typeface="Times New Roman"/>
              </a:rPr>
              <a:t>market</a:t>
            </a:r>
            <a:r>
              <a:rPr sz="3000" spc="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10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offer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1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product</a:t>
            </a:r>
            <a:r>
              <a:rPr sz="3000" spc="10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or </a:t>
            </a:r>
            <a:r>
              <a:rPr sz="3000" dirty="0">
                <a:latin typeface="Times New Roman"/>
                <a:cs typeface="Times New Roman"/>
              </a:rPr>
              <a:t>service</a:t>
            </a:r>
            <a:r>
              <a:rPr sz="3000" spc="21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21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meets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specific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needs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204" dirty="0">
                <a:latin typeface="Times New Roman"/>
                <a:cs typeface="Times New Roman"/>
              </a:rPr>
              <a:t>  </a:t>
            </a:r>
            <a:r>
              <a:rPr sz="3000" spc="-20" dirty="0">
                <a:latin typeface="Times New Roman"/>
                <a:cs typeface="Times New Roman"/>
              </a:rPr>
              <a:t>that </a:t>
            </a:r>
            <a:r>
              <a:rPr sz="3000" spc="-10" dirty="0">
                <a:latin typeface="Times New Roman"/>
                <a:cs typeface="Times New Roman"/>
              </a:rPr>
              <a:t>market.</a:t>
            </a:r>
            <a:endParaRPr sz="30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</a:tabLst>
            </a:pPr>
            <a:r>
              <a:rPr sz="3000" dirty="0">
                <a:latin typeface="Times New Roman"/>
                <a:cs typeface="Times New Roman"/>
              </a:rPr>
              <a:t>For</a:t>
            </a:r>
            <a:r>
              <a:rPr sz="3000" spc="325" dirty="0">
                <a:latin typeface="Times New Roman"/>
                <a:cs typeface="Times New Roman"/>
              </a:rPr>
              <a:t>  </a:t>
            </a:r>
            <a:r>
              <a:rPr sz="3000" dirty="0">
                <a:solidFill>
                  <a:srgbClr val="00AF50"/>
                </a:solidFill>
                <a:latin typeface="Times New Roman"/>
                <a:cs typeface="Times New Roman"/>
              </a:rPr>
              <a:t>example</a:t>
            </a:r>
            <a:r>
              <a:rPr sz="3000" dirty="0">
                <a:latin typeface="Times New Roman"/>
                <a:cs typeface="Times New Roman"/>
              </a:rPr>
              <a:t>,</a:t>
            </a:r>
            <a:r>
              <a:rPr sz="3000" spc="3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3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company</a:t>
            </a:r>
            <a:r>
              <a:rPr sz="3000" spc="33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that</a:t>
            </a:r>
            <a:r>
              <a:rPr sz="3000" spc="33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specializes</a:t>
            </a:r>
            <a:r>
              <a:rPr sz="3000" spc="340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in </a:t>
            </a:r>
            <a:r>
              <a:rPr sz="3000" dirty="0">
                <a:latin typeface="Times New Roman"/>
                <a:cs typeface="Times New Roman"/>
              </a:rPr>
              <a:t>producing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medical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devices</a:t>
            </a:r>
            <a:r>
              <a:rPr sz="3000" spc="1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may</a:t>
            </a:r>
            <a:r>
              <a:rPr sz="3000" spc="9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focus</a:t>
            </a:r>
            <a:r>
              <a:rPr sz="3000" spc="9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exclusively </a:t>
            </a:r>
            <a:r>
              <a:rPr sz="3000" dirty="0">
                <a:latin typeface="Times New Roman"/>
                <a:cs typeface="Times New Roman"/>
              </a:rPr>
              <a:t>on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marketing</a:t>
            </a:r>
            <a:r>
              <a:rPr sz="3000" spc="2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their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products</a:t>
            </a:r>
            <a:r>
              <a:rPr sz="3000" spc="24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250" dirty="0">
                <a:latin typeface="Times New Roman"/>
                <a:cs typeface="Times New Roman"/>
              </a:rPr>
              <a:t>  </a:t>
            </a:r>
            <a:r>
              <a:rPr sz="3000" dirty="0">
                <a:latin typeface="Times New Roman"/>
                <a:cs typeface="Times New Roman"/>
              </a:rPr>
              <a:t>hospitals</a:t>
            </a:r>
            <a:r>
              <a:rPr sz="3000" spc="245" dirty="0">
                <a:latin typeface="Times New Roman"/>
                <a:cs typeface="Times New Roman"/>
              </a:rPr>
              <a:t>  </a:t>
            </a:r>
            <a:r>
              <a:rPr sz="3000" spc="-2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healthcare</a:t>
            </a:r>
            <a:r>
              <a:rPr sz="3000" spc="-9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providers.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52653"/>
            <a:ext cx="8074025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b="1" dirty="0">
                <a:solidFill>
                  <a:srgbClr val="00AF50"/>
                </a:solidFill>
                <a:latin typeface="Times New Roman"/>
                <a:cs typeface="Times New Roman"/>
              </a:rPr>
              <a:t>Horizontal</a:t>
            </a:r>
            <a:r>
              <a:rPr sz="3200" b="1" spc="210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3200" b="1" dirty="0">
                <a:solidFill>
                  <a:srgbClr val="00AF50"/>
                </a:solidFill>
                <a:latin typeface="Times New Roman"/>
                <a:cs typeface="Times New Roman"/>
              </a:rPr>
              <a:t>marketing,</a:t>
            </a:r>
            <a:r>
              <a:rPr sz="3200" b="1" spc="204" dirty="0">
                <a:solidFill>
                  <a:srgbClr val="00AF50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on</a:t>
            </a:r>
            <a:r>
              <a:rPr sz="3200" spc="204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1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other</a:t>
            </a:r>
            <a:r>
              <a:rPr sz="3200" spc="204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hand, 	</a:t>
            </a:r>
            <a:r>
              <a:rPr sz="3200" dirty="0">
                <a:latin typeface="Times New Roman"/>
                <a:cs typeface="Times New Roman"/>
              </a:rPr>
              <a:t>involves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targeting</a:t>
            </a:r>
            <a:r>
              <a:rPr sz="3200" spc="3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3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broad</a:t>
            </a:r>
            <a:r>
              <a:rPr sz="3200" spc="3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range</a:t>
            </a:r>
            <a:r>
              <a:rPr sz="3200" spc="3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customers 	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single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product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service.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goal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4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horizontal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40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4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appeal 	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many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customers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possible,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regardless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of 	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industry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market</a:t>
            </a:r>
            <a:r>
              <a:rPr sz="3200" spc="-10" dirty="0">
                <a:latin typeface="Times New Roman"/>
                <a:cs typeface="Times New Roman"/>
              </a:rPr>
              <a:t> segment.</a:t>
            </a:r>
            <a:endParaRPr sz="3200">
              <a:latin typeface="Times New Roman"/>
              <a:cs typeface="Times New Roman"/>
            </a:endParaRPr>
          </a:p>
          <a:p>
            <a:pPr marL="354330" marR="762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example</a:t>
            </a:r>
            <a:r>
              <a:rPr sz="3200" dirty="0">
                <a:latin typeface="Times New Roman"/>
                <a:cs typeface="Times New Roman"/>
              </a:rPr>
              <a:t>,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company</a:t>
            </a:r>
            <a:r>
              <a:rPr sz="3200" spc="28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27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produces</a:t>
            </a:r>
            <a:r>
              <a:rPr sz="3200" spc="280" dirty="0">
                <a:latin typeface="Times New Roman"/>
                <a:cs typeface="Times New Roman"/>
              </a:rPr>
              <a:t>  </a:t>
            </a:r>
            <a:r>
              <a:rPr sz="3200" spc="-50" dirty="0">
                <a:latin typeface="Times New Roman"/>
                <a:cs typeface="Times New Roman"/>
              </a:rPr>
              <a:t>a 	</a:t>
            </a:r>
            <a:r>
              <a:rPr sz="3200" dirty="0">
                <a:latin typeface="Times New Roman"/>
                <a:cs typeface="Times New Roman"/>
              </a:rPr>
              <a:t>popular</a:t>
            </a:r>
            <a:r>
              <a:rPr sz="3200" spc="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soft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drink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may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market</a:t>
            </a:r>
            <a:r>
              <a:rPr sz="3200" spc="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product</a:t>
            </a:r>
            <a:r>
              <a:rPr sz="3200" spc="15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to 	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all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ages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demographics.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4074" y="207086"/>
            <a:ext cx="23380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22605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AFEF"/>
                </a:solidFill>
              </a:rPr>
              <a:t>Rural Marketing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894408"/>
            <a:ext cx="807339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  rural  areas</a:t>
            </a:r>
            <a:r>
              <a:rPr sz="3200" spc="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can  be  </a:t>
            </a:r>
            <a:r>
              <a:rPr sz="3200" spc="-10" dirty="0">
                <a:latin typeface="Times New Roman"/>
                <a:cs typeface="Times New Roman"/>
              </a:rPr>
              <a:t>challenging 	</a:t>
            </a:r>
            <a:r>
              <a:rPr sz="3200" dirty="0">
                <a:latin typeface="Times New Roman"/>
                <a:cs typeface="Times New Roman"/>
              </a:rPr>
              <a:t>due</a:t>
            </a:r>
            <a:r>
              <a:rPr sz="3200" spc="3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34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3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unique</a:t>
            </a:r>
            <a:r>
              <a:rPr sz="3200" spc="35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characteristics</a:t>
            </a:r>
            <a:r>
              <a:rPr sz="3200" spc="3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34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rural 	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605" dirty="0"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lack</a:t>
            </a:r>
            <a:r>
              <a:rPr sz="3200" spc="6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3200" spc="6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infrastructure</a:t>
            </a:r>
            <a:r>
              <a:rPr sz="3200" spc="6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and 	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distribution</a:t>
            </a:r>
            <a:r>
              <a:rPr sz="32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channels</a:t>
            </a:r>
            <a:r>
              <a:rPr sz="3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these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areas.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However,</a:t>
            </a:r>
            <a:r>
              <a:rPr sz="3200" spc="3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there</a:t>
            </a:r>
            <a:r>
              <a:rPr sz="3200" spc="3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are</a:t>
            </a:r>
            <a:r>
              <a:rPr sz="3200" spc="3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several</a:t>
            </a:r>
            <a:r>
              <a:rPr sz="3200" spc="36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strategies</a:t>
            </a:r>
            <a:r>
              <a:rPr sz="3200" spc="365" dirty="0">
                <a:latin typeface="Times New Roman"/>
                <a:cs typeface="Times New Roman"/>
              </a:rPr>
              <a:t>  </a:t>
            </a:r>
            <a:r>
              <a:rPr sz="3200" spc="-20" dirty="0">
                <a:latin typeface="Times New Roman"/>
                <a:cs typeface="Times New Roman"/>
              </a:rPr>
              <a:t>that 	</a:t>
            </a:r>
            <a:r>
              <a:rPr sz="3200" dirty="0">
                <a:latin typeface="Times New Roman"/>
                <a:cs typeface="Times New Roman"/>
              </a:rPr>
              <a:t>companies</a:t>
            </a:r>
            <a:r>
              <a:rPr sz="3200" spc="3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can</a:t>
            </a:r>
            <a:r>
              <a:rPr sz="3200" spc="3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use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effectively</a:t>
            </a:r>
            <a:r>
              <a:rPr sz="3200" spc="4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market</a:t>
            </a:r>
            <a:r>
              <a:rPr sz="3200" spc="39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their 	</a:t>
            </a:r>
            <a:r>
              <a:rPr sz="3200" dirty="0">
                <a:latin typeface="Times New Roman"/>
                <a:cs typeface="Times New Roman"/>
              </a:rPr>
              <a:t>products</a:t>
            </a:r>
            <a:r>
              <a:rPr sz="3200" spc="34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36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services</a:t>
            </a:r>
            <a:r>
              <a:rPr sz="3200" spc="3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35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34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consumers, 	including: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52400"/>
            <a:ext cx="3751961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6453"/>
            <a:ext cx="8073390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330" marR="5080" indent="-34226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Developing</a:t>
            </a:r>
            <a:r>
              <a:rPr sz="3200" spc="1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products</a:t>
            </a:r>
            <a:r>
              <a:rPr sz="3200" spc="1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meet</a:t>
            </a:r>
            <a:r>
              <a:rPr sz="3200" spc="170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18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specific 	</a:t>
            </a:r>
            <a:r>
              <a:rPr sz="3200" dirty="0">
                <a:latin typeface="Times New Roman"/>
                <a:cs typeface="Times New Roman"/>
              </a:rPr>
              <a:t>needs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preferences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consumers,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such 	</a:t>
            </a:r>
            <a:r>
              <a:rPr sz="3200" dirty="0">
                <a:latin typeface="Times New Roman"/>
                <a:cs typeface="Times New Roman"/>
              </a:rPr>
              <a:t>as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spc="-10" dirty="0">
                <a:solidFill>
                  <a:srgbClr val="00AFEF"/>
                </a:solidFill>
                <a:latin typeface="Times New Roman"/>
                <a:cs typeface="Times New Roman"/>
              </a:rPr>
              <a:t>low-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cost</a:t>
            </a:r>
            <a:r>
              <a:rPr sz="3200" spc="275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and</a:t>
            </a:r>
            <a:r>
              <a:rPr sz="3200" spc="270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durable</a:t>
            </a:r>
            <a:r>
              <a:rPr sz="3200" spc="270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solidFill>
                  <a:srgbClr val="00AFEF"/>
                </a:solidFill>
                <a:latin typeface="Times New Roman"/>
                <a:cs typeface="Times New Roman"/>
              </a:rPr>
              <a:t>products</a:t>
            </a:r>
            <a:r>
              <a:rPr sz="3200" spc="275" dirty="0">
                <a:solidFill>
                  <a:srgbClr val="00AFEF"/>
                </a:solidFill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270" dirty="0">
                <a:latin typeface="Times New Roman"/>
                <a:cs typeface="Times New Roman"/>
              </a:rPr>
              <a:t>  </a:t>
            </a:r>
            <a:r>
              <a:rPr sz="3200" spc="-25" dirty="0">
                <a:latin typeface="Times New Roman"/>
                <a:cs typeface="Times New Roman"/>
              </a:rPr>
              <a:t>are 	</a:t>
            </a:r>
            <a:r>
              <a:rPr sz="3200" dirty="0">
                <a:latin typeface="Times New Roman"/>
                <a:cs typeface="Times New Roman"/>
              </a:rPr>
              <a:t>suitable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lifestyles.</a:t>
            </a:r>
            <a:endParaRPr sz="3200">
              <a:latin typeface="Times New Roman"/>
              <a:cs typeface="Times New Roman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Creating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marketing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campaigns</a:t>
            </a:r>
            <a:r>
              <a:rPr sz="3200" spc="12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120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resonate 	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consumers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highlight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benefits 	</a:t>
            </a:r>
            <a:r>
              <a:rPr sz="3200" dirty="0">
                <a:latin typeface="Times New Roman"/>
                <a:cs typeface="Times New Roman"/>
              </a:rPr>
              <a:t>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product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service.</a:t>
            </a:r>
            <a:endParaRPr sz="3200">
              <a:latin typeface="Times New Roman"/>
              <a:cs typeface="Times New Roman"/>
            </a:endParaRPr>
          </a:p>
          <a:p>
            <a:pPr marL="354330" marR="6350" indent="-342265" algn="just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Partnering</a:t>
            </a:r>
            <a:r>
              <a:rPr sz="3200" spc="32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315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local</a:t>
            </a:r>
            <a:r>
              <a:rPr sz="3200" spc="320" dirty="0">
                <a:latin typeface="Times New Roman"/>
                <a:cs typeface="Times New Roman"/>
              </a:rPr>
              <a:t>   </a:t>
            </a:r>
            <a:r>
              <a:rPr sz="3200" dirty="0">
                <a:latin typeface="Times New Roman"/>
                <a:cs typeface="Times New Roman"/>
              </a:rPr>
              <a:t>organizations</a:t>
            </a:r>
            <a:r>
              <a:rPr sz="3200" spc="320" dirty="0">
                <a:latin typeface="Times New Roman"/>
                <a:cs typeface="Times New Roman"/>
              </a:rPr>
              <a:t>   </a:t>
            </a:r>
            <a:r>
              <a:rPr sz="3200" spc="-25" dirty="0">
                <a:latin typeface="Times New Roman"/>
                <a:cs typeface="Times New Roman"/>
              </a:rPr>
              <a:t>and 	</a:t>
            </a:r>
            <a:r>
              <a:rPr sz="3200" dirty="0">
                <a:latin typeface="Times New Roman"/>
                <a:cs typeface="Times New Roman"/>
              </a:rPr>
              <a:t>community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leaders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to</a:t>
            </a:r>
            <a:r>
              <a:rPr sz="3200" spc="25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build</a:t>
            </a:r>
            <a:r>
              <a:rPr sz="3200" spc="25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trust</a:t>
            </a:r>
            <a:r>
              <a:rPr sz="3200" spc="2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</a:t>
            </a:r>
            <a:r>
              <a:rPr sz="3200" spc="2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establish 	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presence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rural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areas.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863</Words>
  <Application>Microsoft Office PowerPoint</Application>
  <PresentationFormat>On-screen Show (4:3)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 MT</vt:lpstr>
      <vt:lpstr>Times New Roman</vt:lpstr>
      <vt:lpstr>Office Theme</vt:lpstr>
      <vt:lpstr>Emerging Concepts in Marketing </vt:lpstr>
      <vt:lpstr>Emerging Concepts in Marketing</vt:lpstr>
      <vt:lpstr>PowerPoint Presentation</vt:lpstr>
      <vt:lpstr>PowerPoint Presentation</vt:lpstr>
      <vt:lpstr>PowerPoint Presentation</vt:lpstr>
      <vt:lpstr>Vertical &amp; Horizontal Marketing</vt:lpstr>
      <vt:lpstr>PowerPoint Presentation</vt:lpstr>
      <vt:lpstr>Rural Marketing</vt:lpstr>
      <vt:lpstr>PowerPoint Presentation</vt:lpstr>
      <vt:lpstr>PowerPoint Presentation</vt:lpstr>
      <vt:lpstr>Consumerism</vt:lpstr>
      <vt:lpstr>PowerPoint Presentation</vt:lpstr>
      <vt:lpstr>PowerPoint Presentation</vt:lpstr>
      <vt:lpstr>Industrial Marketing</vt:lpstr>
      <vt:lpstr>PowerPoint Presentation</vt:lpstr>
      <vt:lpstr>PowerPoint Presentation</vt:lpstr>
      <vt:lpstr>Global Marketing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ROOT</dc:creator>
  <cp:lastModifiedBy>user</cp:lastModifiedBy>
  <cp:revision>1</cp:revision>
  <dcterms:created xsi:type="dcterms:W3CDTF">2026-03-18T10:30:13Z</dcterms:created>
  <dcterms:modified xsi:type="dcterms:W3CDTF">2026-03-18T10:31:23Z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2026-03-18T00:00:00Z</vt:filetime>
  </property>
  <property fmtid="{D5CDD505-2E9C-101B-9397-08002B2CF9AE}" pid="5" name="Producer">
    <vt:lpwstr>Microsoft® PowerPoint® 2010</vt:lpwstr>
  </property>
</Properties>
</file>