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42" r:id="rId4"/>
    <p:sldId id="351" r:id="rId5"/>
    <p:sldId id="350" r:id="rId6"/>
    <p:sldId id="361" r:id="rId7"/>
    <p:sldId id="362" r:id="rId8"/>
    <p:sldId id="360" r:id="rId9"/>
    <p:sldId id="363" r:id="rId10"/>
    <p:sldId id="358" r:id="rId11"/>
    <p:sldId id="352" r:id="rId12"/>
    <p:sldId id="346" r:id="rId13"/>
    <p:sldId id="3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bhatresearch@gmail.com" initials="p" lastIdx="1" clrIdx="0">
    <p:extLst>
      <p:ext uri="{19B8F6BF-5375-455C-9EA6-DF929625EA0E}">
        <p15:presenceInfo xmlns:p15="http://schemas.microsoft.com/office/powerpoint/2012/main" userId="869e674406baf0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A241B"/>
    <a:srgbClr val="A6A6A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27T11:02:19.760" idx="1">
    <p:pos x="6979" y="1913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1769"/>
            <a:ext cx="9144000" cy="2387600"/>
          </a:xfrm>
        </p:spPr>
        <p:txBody>
          <a:bodyPr anchor="b"/>
          <a:lstStyle>
            <a:lvl1pPr algn="ctr">
              <a:defRPr sz="6000"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13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28-01-2026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249"/>
            <a:ext cx="8827671" cy="75247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53" y="2253515"/>
            <a:ext cx="11169850" cy="4225662"/>
          </a:xfrm>
        </p:spPr>
        <p:txBody>
          <a:bodyPr/>
          <a:lstStyle>
            <a:lvl1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28-01-2026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50329" y="6593176"/>
            <a:ext cx="5941671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© CSJM University, Kanpur, INDIA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</p:spTree>
    <p:extLst>
      <p:ext uri="{BB962C8B-B14F-4D97-AF65-F5344CB8AC3E}">
        <p14:creationId xmlns:p14="http://schemas.microsoft.com/office/powerpoint/2010/main" val="822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5444-11CA-4B97-8BAE-B0C3FE178357}" type="datetimeFigureOut">
              <a:rPr lang="en-IN" smtClean="0"/>
              <a:t>28-01-2026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99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9442" y="2154758"/>
            <a:ext cx="10792047" cy="100970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526109" y="1778011"/>
            <a:ext cx="8973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BUSINESS COMMUNICATION</a:t>
            </a:r>
            <a:endParaRPr lang="en-IN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9443" y="3029726"/>
            <a:ext cx="10792047" cy="887278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461967" y="3164460"/>
            <a:ext cx="803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L9- PUBLIC ADDRESS SYSTEM</a:t>
            </a:r>
            <a:endParaRPr lang="en-US" sz="2400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83982" y="5935963"/>
            <a:ext cx="7868092" cy="8583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763568" y="5982533"/>
            <a:ext cx="649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 Prabhat K Dwivedi, Associate Professor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7210" y="6379461"/>
            <a:ext cx="545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School of Business Management</a:t>
            </a:r>
          </a:p>
        </p:txBody>
      </p:sp>
      <p:pic>
        <p:nvPicPr>
          <p:cNvPr id="2" name="Picture 2" descr="Wireless PA Systems Peoria IL | IP-Based Indoor/Outdoor PA Systems">
            <a:extLst>
              <a:ext uri="{FF2B5EF4-FFF2-40B4-BE49-F238E27FC236}">
                <a16:creationId xmlns:a16="http://schemas.microsoft.com/office/drawing/2014/main" id="{DE14BBB4-D7F0-4754-224F-FE9FBB785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96" y="4176120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0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0547C8-EEEE-DB67-B77F-EF49822E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016432"/>
              </p:ext>
            </p:extLst>
          </p:nvPr>
        </p:nvGraphicFramePr>
        <p:xfrm>
          <a:off x="1290955" y="1840230"/>
          <a:ext cx="9784715" cy="412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886">
                  <a:extLst>
                    <a:ext uri="{9D8B030D-6E8A-4147-A177-3AD203B41FA5}">
                      <a16:colId xmlns:a16="http://schemas.microsoft.com/office/drawing/2014/main" val="2626391279"/>
                    </a:ext>
                  </a:extLst>
                </a:gridCol>
                <a:gridCol w="3264168">
                  <a:extLst>
                    <a:ext uri="{9D8B030D-6E8A-4147-A177-3AD203B41FA5}">
                      <a16:colId xmlns:a16="http://schemas.microsoft.com/office/drawing/2014/main" val="2496401669"/>
                    </a:ext>
                  </a:extLst>
                </a:gridCol>
                <a:gridCol w="5478661">
                  <a:extLst>
                    <a:ext uri="{9D8B030D-6E8A-4147-A177-3AD203B41FA5}">
                      <a16:colId xmlns:a16="http://schemas.microsoft.com/office/drawing/2014/main" val="4015732750"/>
                    </a:ext>
                  </a:extLst>
                </a:gridCol>
              </a:tblGrid>
              <a:tr h="732881">
                <a:tc gridSpan="3"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Applications of PAS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4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dirty="0"/>
                        <a:t>Announcement broadcast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Location, information, or alarm broadcasts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938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/>
                        <a:t>Audio boost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 dirty="0"/>
                        <a:t>Conferences, debates, roundtables, temples...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103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/>
                        <a:t>Background music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/>
                        <a:t>Low-level music broadcast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79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/>
                        <a:t>Music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High-level music broadcast in HIFI quality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292332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r>
                        <a:rPr lang="en-IN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2400"/>
                        <a:t>Speech and music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Common application for PA systems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490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0494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1D9820-2842-6608-AE32-8458D30D2F6D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350045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2DE6-24FB-C67D-67D5-E286D27D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F406-D5E4-9839-6D76-AEA7119281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1E446-B6BC-BD44-F66F-D13D94927388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2410522" y="1527095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4CC0D-00E4-7B2C-9D6D-44E07D062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9164" r="12080" b="7621"/>
          <a:stretch/>
        </p:blipFill>
        <p:spPr>
          <a:xfrm>
            <a:off x="171450" y="0"/>
            <a:ext cx="1325880" cy="1333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0DDA0-14F3-D2F3-9D97-BE3B82EC8D28}"/>
              </a:ext>
            </a:extLst>
          </p:cNvPr>
          <p:cNvSpPr txBox="1"/>
          <p:nvPr/>
        </p:nvSpPr>
        <p:spPr>
          <a:xfrm>
            <a:off x="0" y="659396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  <a:p>
            <a:endParaRPr lang="en-IN" b="1" dirty="0">
              <a:solidFill>
                <a:srgbClr val="1F4E7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6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1253-FA7F-1C1C-BEAD-4DCC8391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E5F8-D702-50A2-DA34-365BBD61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https://professional.dce.harvard.edu/blog/8-ways-you-can-improve-your-communication-skills/#1-Be-clear-and-concise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3CEA6-1282-B878-5375-B6BED02AB53E}"/>
              </a:ext>
            </a:extLst>
          </p:cNvPr>
          <p:cNvSpPr txBox="1"/>
          <p:nvPr/>
        </p:nvSpPr>
        <p:spPr>
          <a:xfrm>
            <a:off x="372140" y="6560287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85509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DDED-CE87-268D-86D9-CA3711B9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7524D-AB49-31D1-8FF5-3E3B537DB0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 descr="Image result for thanks">
            <a:extLst>
              <a:ext uri="{FF2B5EF4-FFF2-40B4-BE49-F238E27FC236}">
                <a16:creationId xmlns:a16="http://schemas.microsoft.com/office/drawing/2014/main" id="{06634744-64FC-FDD5-CC91-F82496BF20D3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1568" y="2224991"/>
            <a:ext cx="7162800" cy="36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EB8D0-7436-4A56-C870-ACEB8E69B4C3}"/>
              </a:ext>
            </a:extLst>
          </p:cNvPr>
          <p:cNvSpPr txBox="1"/>
          <p:nvPr/>
        </p:nvSpPr>
        <p:spPr>
          <a:xfrm>
            <a:off x="265814" y="6593589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94158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93" y="2732567"/>
            <a:ext cx="8826795" cy="3629651"/>
          </a:xfrm>
        </p:spPr>
        <p:txBody>
          <a:bodyPr>
            <a:normAutofit/>
          </a:bodyPr>
          <a:lstStyle/>
          <a:p>
            <a:r>
              <a:rPr lang="en-IN" sz="2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Address System of Communication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39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D4498-372F-63AB-E4D9-6F0740B54C0C}"/>
              </a:ext>
            </a:extLst>
          </p:cNvPr>
          <p:cNvSpPr txBox="1">
            <a:spLocks/>
          </p:cNvSpPr>
          <p:nvPr/>
        </p:nvSpPr>
        <p:spPr>
          <a:xfrm>
            <a:off x="933893" y="1749135"/>
            <a:ext cx="8624777" cy="75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Topics to be covered</a:t>
            </a:r>
          </a:p>
        </p:txBody>
      </p:sp>
    </p:spTree>
    <p:extLst>
      <p:ext uri="{BB962C8B-B14F-4D97-AF65-F5344CB8AC3E}">
        <p14:creationId xmlns:p14="http://schemas.microsoft.com/office/powerpoint/2010/main" val="301462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7BD8B-BF91-CC7A-D079-25F274803E7C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A5A9B-CDB0-1A59-CE50-0BAA58D362FF}"/>
              </a:ext>
            </a:extLst>
          </p:cNvPr>
          <p:cNvSpPr txBox="1"/>
          <p:nvPr/>
        </p:nvSpPr>
        <p:spPr>
          <a:xfrm>
            <a:off x="1275908" y="3036723"/>
            <a:ext cx="98032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“90% of how well the talk will go is determined before the speaker steps on the platform.” </a:t>
            </a:r>
            <a:r>
              <a:rPr lang="en-US" sz="3200" i="1" dirty="0">
                <a:solidFill>
                  <a:srgbClr val="00B050"/>
                </a:solidFill>
              </a:rPr>
              <a:t>– Somers White </a:t>
            </a:r>
            <a:endParaRPr lang="en-IN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F3D9-4EAD-7462-9535-93F24F64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32" y="1701210"/>
            <a:ext cx="8827671" cy="4789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What Public Address System?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7195E-BCF2-8EA4-7148-B6ED68EC1E5E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5EE09-6CCB-0499-9460-C74D1D300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public address (PA) system is an electronic sound amplification and distribution system designed to make voices, music, or alerts audible to a large audience or across a wide area. </a:t>
            </a:r>
          </a:p>
          <a:p>
            <a:pPr algn="just"/>
            <a:r>
              <a:rPr lang="en-US" dirty="0"/>
              <a:t>It typically consists of a microphone (input), amplifier (power), and loudspeakers (output)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217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CA438D-B3F8-4E3E-3B8B-FC0AECD6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255" y="1701210"/>
            <a:ext cx="8236801" cy="4789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Types of Public Address System</a:t>
            </a:r>
            <a:br>
              <a:rPr lang="en-US" b="1" dirty="0"/>
            </a:b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7DD4B-1787-1325-91BA-F609C4458580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02DB735-835A-A1CD-DC15-F1EDAE60C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257" y="2180194"/>
            <a:ext cx="8236800" cy="42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3160E-4970-88FE-4613-EE2FE8AB6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028017-08DA-5C51-42B0-75FEFFB0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33" y="1701210"/>
            <a:ext cx="8444024" cy="4789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Components of Public Address System</a:t>
            </a:r>
            <a:br>
              <a:rPr lang="en-US" b="1" dirty="0"/>
            </a:b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4FE05-DBDA-5B4B-5B02-98DCEFC0E540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837495-4961-95FD-DECF-27EED699C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033" y="2366010"/>
            <a:ext cx="8752367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4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E495E-9E06-3798-BF3A-B8C5D26C5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754ECB-97D6-9BD2-B32C-EAA52B54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33" y="1701210"/>
            <a:ext cx="8444024" cy="4789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Components of Public Address System</a:t>
            </a:r>
            <a:br>
              <a:rPr lang="en-US" b="1" dirty="0"/>
            </a:b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BAC71-DB9C-05FB-9A64-FBC2F67B2325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00F1E44-C711-38FF-EDEA-1E32A2FB3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258" y="2180193"/>
            <a:ext cx="7201574" cy="44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2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BC31-5292-4655-9401-BC1C1855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788638"/>
            <a:ext cx="8827671" cy="4648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Characteristics and Components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C3AB-ED2D-FA19-8441-94BD0764E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Purpose:</a:t>
            </a:r>
            <a:r>
              <a:rPr lang="en-US" dirty="0"/>
              <a:t> To increase the volume of sound, ensuring clear communication in public venues.</a:t>
            </a:r>
          </a:p>
          <a:p>
            <a:r>
              <a:rPr lang="en-US" b="1" dirty="0"/>
              <a:t>Components:</a:t>
            </a:r>
            <a:endParaRPr lang="en-US" dirty="0"/>
          </a:p>
          <a:p>
            <a:pPr lvl="1"/>
            <a:r>
              <a:rPr lang="en-US" b="1" dirty="0"/>
              <a:t>Microphone:</a:t>
            </a:r>
            <a:r>
              <a:rPr lang="en-US" dirty="0"/>
              <a:t> Captures sound waves and converts them into electrical signals.</a:t>
            </a:r>
          </a:p>
          <a:p>
            <a:pPr lvl="1"/>
            <a:r>
              <a:rPr lang="en-US" b="1" dirty="0"/>
              <a:t>Mixer/Amplifier:</a:t>
            </a:r>
            <a:r>
              <a:rPr lang="en-US" dirty="0"/>
              <a:t> Combines, processes, and increases the power of the signals.</a:t>
            </a:r>
          </a:p>
          <a:p>
            <a:pPr lvl="1"/>
            <a:r>
              <a:rPr lang="en-US" b="1" dirty="0"/>
              <a:t>Speakers:</a:t>
            </a:r>
            <a:r>
              <a:rPr lang="en-US" dirty="0"/>
              <a:t> Convert the amplified signals back into sound.</a:t>
            </a:r>
          </a:p>
          <a:p>
            <a:r>
              <a:rPr lang="en-US" b="1" dirty="0"/>
              <a:t>Applications:</a:t>
            </a:r>
            <a:r>
              <a:rPr lang="en-US" dirty="0"/>
              <a:t> Used in stadiums, schools, transportation hubs, airports, factories, and event venues for announcements, live performances, and emergency alerts.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780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D40FEF-EEAE-53E5-0C92-283B4E5CD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2034540"/>
            <a:ext cx="8823959" cy="44440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A22969-197C-E440-9AD0-253C84694446}"/>
              </a:ext>
            </a:extLst>
          </p:cNvPr>
          <p:cNvSpPr txBox="1">
            <a:spLocks/>
          </p:cNvSpPr>
          <p:nvPr/>
        </p:nvSpPr>
        <p:spPr>
          <a:xfrm>
            <a:off x="1828799" y="1394460"/>
            <a:ext cx="8938261" cy="64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ctr"/>
            <a:br>
              <a:rPr lang="en-US" b="1" dirty="0"/>
            </a:br>
            <a:r>
              <a:rPr lang="en-IN" sz="14400" b="1" dirty="0"/>
              <a:t>Working of PAS</a:t>
            </a:r>
            <a:br>
              <a:rPr lang="en-US" b="1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477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359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Arial Rounded MT Bold</vt:lpstr>
      <vt:lpstr>Bauhaus 93</vt:lpstr>
      <vt:lpstr>Book Antiqua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What Public Address System? </vt:lpstr>
      <vt:lpstr> Types of Public Address System </vt:lpstr>
      <vt:lpstr> Components of Public Address System </vt:lpstr>
      <vt:lpstr> Components of Public Address System </vt:lpstr>
      <vt:lpstr>Key Characteristics and Components 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prabhatresearch@gmail.com</cp:lastModifiedBy>
  <cp:revision>197</cp:revision>
  <dcterms:created xsi:type="dcterms:W3CDTF">2024-04-20T12:51:16Z</dcterms:created>
  <dcterms:modified xsi:type="dcterms:W3CDTF">2026-01-28T05:45:34Z</dcterms:modified>
</cp:coreProperties>
</file>