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6" r:id="rId2"/>
    <p:sldId id="317" r:id="rId3"/>
    <p:sldId id="342" r:id="rId4"/>
    <p:sldId id="344" r:id="rId5"/>
    <p:sldId id="340" r:id="rId6"/>
    <p:sldId id="339" r:id="rId7"/>
    <p:sldId id="330" r:id="rId8"/>
    <p:sldId id="331" r:id="rId9"/>
    <p:sldId id="332" r:id="rId10"/>
    <p:sldId id="334" r:id="rId11"/>
    <p:sldId id="335" r:id="rId12"/>
    <p:sldId id="336" r:id="rId13"/>
    <p:sldId id="337" r:id="rId14"/>
    <p:sldId id="338" r:id="rId15"/>
    <p:sldId id="299" r:id="rId16"/>
    <p:sldId id="275" r:id="rId17"/>
    <p:sldId id="30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E79"/>
    <a:srgbClr val="DA241B"/>
    <a:srgbClr val="A6A6A6"/>
    <a:srgbClr val="4454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8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521769"/>
            <a:ext cx="9144000" cy="2387600"/>
          </a:xfrm>
        </p:spPr>
        <p:txBody>
          <a:bodyPr anchor="b"/>
          <a:lstStyle>
            <a:lvl1pPr algn="ctr">
              <a:defRPr sz="6000">
                <a:latin typeface="Bookman Old Style" panose="02050604050505020204" pitchFamily="18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31387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Bookman Old Style" panose="020506040505050202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45444-11CA-4B97-8BAE-B0C3FE178357}" type="datetimeFigureOut">
              <a:rPr lang="en-IN" smtClean="0"/>
              <a:t>14-01-2026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5C996-D531-4470-A433-B06680948C3D}" type="slidenum">
              <a:rPr lang="en-IN" smtClean="0"/>
              <a:t>‹#›</a:t>
            </a:fld>
            <a:endParaRPr lang="en-IN"/>
          </a:p>
        </p:txBody>
      </p:sp>
      <p:sp>
        <p:nvSpPr>
          <p:cNvPr id="7" name="Rectangle 6"/>
          <p:cNvSpPr/>
          <p:nvPr userDrawn="1"/>
        </p:nvSpPr>
        <p:spPr>
          <a:xfrm>
            <a:off x="9818255" y="0"/>
            <a:ext cx="2373745" cy="1186263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>
                <a:solidFill>
                  <a:schemeClr val="bg1">
                    <a:lumMod val="85000"/>
                  </a:schemeClr>
                </a:solidFill>
              </a:rPr>
              <a:t>Place reserved for instructor video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9904" y="-147883"/>
            <a:ext cx="1843515" cy="199341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1461671" y="349637"/>
            <a:ext cx="8204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75000"/>
              </a:lnSpc>
            </a:pPr>
            <a:r>
              <a:rPr lang="en-US" sz="4000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C</a:t>
            </a:r>
            <a:r>
              <a:rPr lang="en-US" b="1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HHATRAPATI</a:t>
            </a:r>
            <a:r>
              <a:rPr lang="en-US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S</a:t>
            </a:r>
            <a:r>
              <a:rPr lang="en-US" b="1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HAHU</a:t>
            </a:r>
            <a:r>
              <a:rPr lang="en-US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J</a:t>
            </a:r>
            <a:r>
              <a:rPr lang="en-US" b="1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M</a:t>
            </a:r>
            <a:r>
              <a:rPr lang="en-US" b="1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AHARAJ</a:t>
            </a:r>
            <a:r>
              <a:rPr lang="en-US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U</a:t>
            </a:r>
            <a:r>
              <a:rPr lang="en-US" b="1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NIVERSITY,</a:t>
            </a:r>
            <a:r>
              <a:rPr lang="en-US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</a:p>
          <a:p>
            <a:pPr algn="l">
              <a:lnSpc>
                <a:spcPct val="75000"/>
              </a:lnSpc>
            </a:pPr>
            <a:r>
              <a:rPr lang="en-US" sz="4000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K</a:t>
            </a:r>
            <a:r>
              <a:rPr lang="en-US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ANPUR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6703" y="414323"/>
            <a:ext cx="1216130" cy="771940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5058137" y="822311"/>
            <a:ext cx="34376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BC004C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UGC Category</a:t>
            </a:r>
            <a:r>
              <a:rPr lang="en-US" baseline="0" dirty="0">
                <a:solidFill>
                  <a:srgbClr val="BC004C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b="1" baseline="0" dirty="0">
                <a:solidFill>
                  <a:srgbClr val="BC004C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I</a:t>
            </a:r>
            <a:r>
              <a:rPr lang="en-US" baseline="0" dirty="0">
                <a:solidFill>
                  <a:srgbClr val="BC004C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 University</a:t>
            </a:r>
            <a:endParaRPr lang="en-US" dirty="0">
              <a:solidFill>
                <a:srgbClr val="1E2763"/>
              </a:solidFill>
              <a:latin typeface="Arial Rounded MT Bold" panose="020F07040305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666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0249"/>
            <a:ext cx="8827671" cy="752475"/>
          </a:xfrm>
        </p:spPr>
        <p:txBody>
          <a:bodyPr>
            <a:normAutofit/>
          </a:bodyPr>
          <a:lstStyle>
            <a:lvl1pPr>
              <a:defRPr sz="3600">
                <a:solidFill>
                  <a:srgbClr val="C00000"/>
                </a:solidFill>
                <a:latin typeface="Bookman Old Style" panose="02050604050505020204" pitchFamily="18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1853" y="2253515"/>
            <a:ext cx="11169850" cy="4225662"/>
          </a:xfrm>
        </p:spPr>
        <p:txBody>
          <a:bodyPr/>
          <a:lstStyle>
            <a:lvl1pPr>
              <a:defRPr>
                <a:solidFill>
                  <a:srgbClr val="1F4E79"/>
                </a:solidFill>
                <a:latin typeface="Bookman Old Style" panose="02050604050505020204" pitchFamily="18" charset="0"/>
              </a:defRPr>
            </a:lvl1pPr>
            <a:lvl2pPr>
              <a:defRPr>
                <a:solidFill>
                  <a:srgbClr val="1F4E79"/>
                </a:solidFill>
                <a:latin typeface="Bookman Old Style" panose="02050604050505020204" pitchFamily="18" charset="0"/>
              </a:defRPr>
            </a:lvl2pPr>
            <a:lvl3pPr>
              <a:defRPr>
                <a:solidFill>
                  <a:srgbClr val="1F4E79"/>
                </a:solidFill>
                <a:latin typeface="Bookman Old Style" panose="02050604050505020204" pitchFamily="18" charset="0"/>
              </a:defRPr>
            </a:lvl3pPr>
            <a:lvl4pPr>
              <a:defRPr>
                <a:solidFill>
                  <a:srgbClr val="1F4E79"/>
                </a:solidFill>
                <a:latin typeface="Bookman Old Style" panose="02050604050505020204" pitchFamily="18" charset="0"/>
              </a:defRPr>
            </a:lvl4pPr>
            <a:lvl5pPr>
              <a:defRPr>
                <a:solidFill>
                  <a:srgbClr val="1F4E79"/>
                </a:solidFill>
                <a:latin typeface="Bookman Old Style" panose="020506040505050202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45444-11CA-4B97-8BAE-B0C3FE178357}" type="datetimeFigureOut">
              <a:rPr lang="en-IN" smtClean="0"/>
              <a:t>14-01-2026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5C996-D531-4470-A433-B06680948C3D}" type="slidenum">
              <a:rPr lang="en-IN" smtClean="0"/>
              <a:t>‹#›</a:t>
            </a:fld>
            <a:endParaRPr lang="en-IN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9904" y="-147883"/>
            <a:ext cx="1843515" cy="1993410"/>
          </a:xfrm>
          <a:prstGeom prst="rect">
            <a:avLst/>
          </a:prstGeom>
        </p:spPr>
      </p:pic>
      <p:sp>
        <p:nvSpPr>
          <p:cNvPr id="18" name="Rectangle 17"/>
          <p:cNvSpPr/>
          <p:nvPr userDrawn="1"/>
        </p:nvSpPr>
        <p:spPr>
          <a:xfrm>
            <a:off x="1461671" y="349637"/>
            <a:ext cx="8204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75000"/>
              </a:lnSpc>
            </a:pPr>
            <a:r>
              <a:rPr lang="en-US" sz="4000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C</a:t>
            </a:r>
            <a:r>
              <a:rPr lang="en-US" b="1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HHATRAPATI</a:t>
            </a:r>
            <a:r>
              <a:rPr lang="en-US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S</a:t>
            </a:r>
            <a:r>
              <a:rPr lang="en-US" b="1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HAHU</a:t>
            </a:r>
            <a:r>
              <a:rPr lang="en-US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J</a:t>
            </a:r>
            <a:r>
              <a:rPr lang="en-US" b="1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M</a:t>
            </a:r>
            <a:r>
              <a:rPr lang="en-US" b="1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AHARAJ</a:t>
            </a:r>
            <a:r>
              <a:rPr lang="en-US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U</a:t>
            </a:r>
            <a:r>
              <a:rPr lang="en-US" b="1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NIVERSITY,</a:t>
            </a:r>
            <a:r>
              <a:rPr lang="en-US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</a:p>
          <a:p>
            <a:pPr algn="l">
              <a:lnSpc>
                <a:spcPct val="75000"/>
              </a:lnSpc>
            </a:pPr>
            <a:r>
              <a:rPr lang="en-US" sz="4000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K</a:t>
            </a:r>
            <a:r>
              <a:rPr lang="en-US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ANPUR</a:t>
            </a:r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6703" y="414323"/>
            <a:ext cx="1216130" cy="771940"/>
          </a:xfrm>
          <a:prstGeom prst="rect">
            <a:avLst/>
          </a:prstGeom>
        </p:spPr>
      </p:pic>
      <p:sp>
        <p:nvSpPr>
          <p:cNvPr id="20" name="TextBox 19"/>
          <p:cNvSpPr txBox="1"/>
          <p:nvPr userDrawn="1"/>
        </p:nvSpPr>
        <p:spPr>
          <a:xfrm>
            <a:off x="5058137" y="822311"/>
            <a:ext cx="34376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BC004C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UGC Category</a:t>
            </a:r>
            <a:r>
              <a:rPr lang="en-US" baseline="0" dirty="0">
                <a:solidFill>
                  <a:srgbClr val="BC004C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b="1" baseline="0" dirty="0">
                <a:solidFill>
                  <a:srgbClr val="BC004C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I</a:t>
            </a:r>
            <a:r>
              <a:rPr lang="en-US" baseline="0" dirty="0">
                <a:solidFill>
                  <a:srgbClr val="BC004C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 University</a:t>
            </a:r>
            <a:endParaRPr lang="en-US" dirty="0">
              <a:solidFill>
                <a:srgbClr val="1E2763"/>
              </a:solidFill>
              <a:latin typeface="Arial Rounded MT Bold" panose="020F07040305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 userDrawn="1"/>
        </p:nvSpPr>
        <p:spPr>
          <a:xfrm>
            <a:off x="6250329" y="6593176"/>
            <a:ext cx="5941671" cy="307777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IN" sz="14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© CSJM University, Kanpur, INDIA</a:t>
            </a:r>
          </a:p>
        </p:txBody>
      </p:sp>
      <p:sp>
        <p:nvSpPr>
          <p:cNvPr id="22" name="TextBox 21"/>
          <p:cNvSpPr txBox="1"/>
          <p:nvPr userDrawn="1"/>
        </p:nvSpPr>
        <p:spPr>
          <a:xfrm>
            <a:off x="0" y="6593176"/>
            <a:ext cx="6250329" cy="307777"/>
          </a:xfrm>
          <a:prstGeom prst="rect">
            <a:avLst/>
          </a:prstGeom>
          <a:solidFill>
            <a:srgbClr val="A6A6A6"/>
          </a:solidFill>
        </p:spPr>
        <p:txBody>
          <a:bodyPr wrap="square" rtlCol="0">
            <a:spAutoFit/>
          </a:bodyPr>
          <a:lstStyle/>
          <a:p>
            <a:endParaRPr lang="en-IN" sz="1400" b="1" dirty="0">
              <a:solidFill>
                <a:srgbClr val="1F4E7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9818255" y="0"/>
            <a:ext cx="2373745" cy="1186263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>
                <a:solidFill>
                  <a:schemeClr val="bg1">
                    <a:lumMod val="85000"/>
                  </a:schemeClr>
                </a:solidFill>
              </a:rPr>
              <a:t>Place reserved for instructor video</a:t>
            </a:r>
          </a:p>
        </p:txBody>
      </p:sp>
    </p:spTree>
    <p:extLst>
      <p:ext uri="{BB962C8B-B14F-4D97-AF65-F5344CB8AC3E}">
        <p14:creationId xmlns:p14="http://schemas.microsoft.com/office/powerpoint/2010/main" val="82230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45444-11CA-4B97-8BAE-B0C3FE178357}" type="datetimeFigureOut">
              <a:rPr lang="en-IN" smtClean="0"/>
              <a:t>14-01-2026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C5C996-D531-4470-A433-B06680948C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38990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pumble.com/blog/lateral-communication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nagementstudyguide.com/management_principles.htm" TargetMode="External"/><Relationship Id="rId2" Type="http://schemas.openxmlformats.org/officeDocument/2006/relationships/hyperlink" Target="https://clearinfo.in/blog/what-is-business-communication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getuplearn.com/blog/motivation-in-hrm/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699442" y="2154758"/>
            <a:ext cx="10792047" cy="1009702"/>
          </a:xfrm>
          <a:prstGeom prst="round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5" name="TextBox 4"/>
          <p:cNvSpPr txBox="1"/>
          <p:nvPr/>
        </p:nvSpPr>
        <p:spPr>
          <a:xfrm>
            <a:off x="1526109" y="1778011"/>
            <a:ext cx="897387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200" dirty="0"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n-US" sz="3200" dirty="0">
                <a:solidFill>
                  <a:schemeClr val="bg1"/>
                </a:solidFill>
                <a:latin typeface="Arial Black" pitchFamily="34" charset="0"/>
              </a:rPr>
              <a:t>BUSINESS COMMUNICATION</a:t>
            </a:r>
            <a:endParaRPr lang="en-IN" sz="3200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99443" y="3029726"/>
            <a:ext cx="10792047" cy="887278"/>
          </a:xfrm>
          <a:prstGeom prst="roundRect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TextBox 7"/>
          <p:cNvSpPr txBox="1"/>
          <p:nvPr/>
        </p:nvSpPr>
        <p:spPr>
          <a:xfrm>
            <a:off x="2461967" y="3164460"/>
            <a:ext cx="80380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Arial Black" pitchFamily="34" charset="0"/>
              </a:rPr>
              <a:t>L5-TYPES OF BUSINESS COMMUNICATION</a:t>
            </a:r>
            <a:endParaRPr lang="en-US" sz="2400" dirty="0">
              <a:solidFill>
                <a:srgbClr val="FF0000"/>
              </a:solidFill>
              <a:latin typeface="Bauhaus 93" pitchFamily="82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9904" y="-147883"/>
            <a:ext cx="1843515" cy="1993410"/>
          </a:xfrm>
          <a:prstGeom prst="rect">
            <a:avLst/>
          </a:prstGeom>
        </p:spPr>
      </p:pic>
      <p:sp>
        <p:nvSpPr>
          <p:cNvPr id="16" name="Rounded Rectangle 15"/>
          <p:cNvSpPr/>
          <p:nvPr/>
        </p:nvSpPr>
        <p:spPr>
          <a:xfrm>
            <a:off x="2083982" y="5935963"/>
            <a:ext cx="7868092" cy="858378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7" name="TextBox 16"/>
          <p:cNvSpPr txBox="1"/>
          <p:nvPr/>
        </p:nvSpPr>
        <p:spPr>
          <a:xfrm>
            <a:off x="2763568" y="5982533"/>
            <a:ext cx="6498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solidFill>
                  <a:schemeClr val="bg1"/>
                </a:solidFill>
                <a:latin typeface="Arial Rounded MT Bold" panose="020F0704030504030204" pitchFamily="34" charset="0"/>
              </a:rPr>
              <a:t>Dr Prabhat K Dwivedi, Associate Professor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287210" y="6379461"/>
            <a:ext cx="54516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000" b="1" dirty="0">
                <a:solidFill>
                  <a:schemeClr val="bg1"/>
                </a:solidFill>
                <a:latin typeface="Arial Rounded MT Bold" panose="020F0704030504030204" pitchFamily="34" charset="0"/>
              </a:rPr>
              <a:t>School of Business Management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6872CB7-1FD6-6D00-9542-D82804E23D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2975" y="3887871"/>
            <a:ext cx="2760145" cy="2033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96047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0F6D6E-9E4E-180A-3308-E917DF87D8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2D366-E064-D649-2A75-4A750161D3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7050" y="1660264"/>
            <a:ext cx="10154093" cy="478465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4000" b="1" dirty="0"/>
              <a:t>Upward</a:t>
            </a:r>
            <a:r>
              <a:rPr lang="en-US" sz="3200" b="1" dirty="0"/>
              <a:t> </a:t>
            </a:r>
            <a:r>
              <a:rPr lang="en-US" sz="4000" b="1" dirty="0"/>
              <a:t>Communication</a:t>
            </a:r>
            <a:endParaRPr lang="en-IN" sz="4000" dirty="0">
              <a:solidFill>
                <a:srgbClr val="0070C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66DCB04-6223-93A9-61CE-D2608A2082A9}"/>
              </a:ext>
            </a:extLst>
          </p:cNvPr>
          <p:cNvSpPr txBox="1"/>
          <p:nvPr/>
        </p:nvSpPr>
        <p:spPr>
          <a:xfrm>
            <a:off x="0" y="6593963"/>
            <a:ext cx="5837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rgbClr val="1F4E79"/>
                </a:solidFill>
                <a:latin typeface="Bookman Old Style" panose="02050604050505020204" pitchFamily="18" charset="0"/>
              </a:rPr>
              <a:t>Dr Prabhat K Dwivedi, Associate Professor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C7A141-26B2-AD05-85C3-0F92B2E3C2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1853" y="2253515"/>
            <a:ext cx="10863328" cy="4225662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b="1" dirty="0"/>
              <a:t>Feedback:</a:t>
            </a:r>
            <a:r>
              <a:rPr lang="en-US" dirty="0"/>
              <a:t> Employees share their views, ideas, and concerns about their work, projects, or organizational procedures.</a:t>
            </a:r>
          </a:p>
          <a:p>
            <a:pPr algn="just"/>
            <a:r>
              <a:rPr lang="en-US" b="1" dirty="0"/>
              <a:t>Suggestions and Ideas:</a:t>
            </a:r>
            <a:r>
              <a:rPr lang="en-US" dirty="0"/>
              <a:t> Employees provide comments, ideas, and innovations to enhance productivity, work procedures, and organizational effectiveness.</a:t>
            </a:r>
          </a:p>
          <a:p>
            <a:pPr algn="just"/>
            <a:r>
              <a:rPr lang="en-US" b="1" dirty="0"/>
              <a:t>Grievances or Concerns:</a:t>
            </a:r>
            <a:r>
              <a:rPr lang="en-US" dirty="0"/>
              <a:t> Employees may express grievances or concerns about the work environment, company rules, or interpersonal disputes.</a:t>
            </a:r>
          </a:p>
          <a:p>
            <a:pPr algn="just"/>
            <a:r>
              <a:rPr lang="en-US" b="1" dirty="0"/>
              <a:t>Performance Reports:</a:t>
            </a:r>
            <a:r>
              <a:rPr lang="en-US" dirty="0"/>
              <a:t> Employees provide their bosses reports on their success, setbacks, and advancement for appraisal and criticism.</a:t>
            </a:r>
          </a:p>
          <a:p>
            <a:pPr algn="just"/>
            <a:r>
              <a:rPr lang="en-US" b="1" dirty="0"/>
              <a:t>Seeking Clarification:</a:t>
            </a:r>
            <a:r>
              <a:rPr lang="en-US" dirty="0"/>
              <a:t> When it comes to problems at work, employees go to their superiors for advice, direction, or information.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322005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93AFE-B98F-16AA-8CA4-0CBE3ECBF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9448" y="1358350"/>
            <a:ext cx="10123082" cy="42792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Business Communication Channels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2BD3A7-A603-AE99-79B1-FF8B21BF8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080" y="1796893"/>
            <a:ext cx="11036794" cy="4327451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en-US" sz="5800" b="1" dirty="0"/>
              <a:t>Email:</a:t>
            </a:r>
            <a:r>
              <a:rPr lang="en-US" sz="5800" dirty="0"/>
              <a:t> Electronic messaging for formal written communication and document exchange within and outside the organization.</a:t>
            </a:r>
          </a:p>
          <a:p>
            <a:pPr algn="just"/>
            <a:r>
              <a:rPr lang="en-US" sz="5800" b="1" dirty="0"/>
              <a:t>Face-to-face meetings:</a:t>
            </a:r>
            <a:r>
              <a:rPr lang="en-US" sz="5800" dirty="0"/>
              <a:t> In-person gatherings facilitating direct communication, ideal for discussions, decision-making, and collaboration.</a:t>
            </a:r>
          </a:p>
          <a:p>
            <a:pPr algn="just"/>
            <a:r>
              <a:rPr lang="en-US" sz="5800" b="1" dirty="0"/>
              <a:t>Video conferencing:</a:t>
            </a:r>
            <a:r>
              <a:rPr lang="en-US" sz="5800" dirty="0"/>
              <a:t> Virtual face-to-face communication using technology, enabling real-time interaction for remote teams or clients.</a:t>
            </a:r>
          </a:p>
          <a:p>
            <a:pPr algn="just"/>
            <a:r>
              <a:rPr lang="en-US" sz="5800" b="1" dirty="0"/>
              <a:t>Telephone/Conference calls:</a:t>
            </a:r>
            <a:r>
              <a:rPr lang="en-US" sz="5800" dirty="0"/>
              <a:t> Voice-based communication over the phone, including conference calls for multi-participant discussions.</a:t>
            </a:r>
          </a:p>
          <a:p>
            <a:pPr algn="just"/>
            <a:r>
              <a:rPr lang="en-US" sz="5800" b="1" dirty="0"/>
              <a:t>Instant messaging (IM):</a:t>
            </a:r>
            <a:r>
              <a:rPr lang="en-US" sz="5800" dirty="0"/>
              <a:t> Real-time text-based communication for quick and informal exchanges within a team or organization.</a:t>
            </a:r>
          </a:p>
          <a:p>
            <a:pPr algn="just"/>
            <a:r>
              <a:rPr lang="en-US" sz="5800" b="1" dirty="0"/>
              <a:t>Memoranda (Memos):</a:t>
            </a:r>
            <a:r>
              <a:rPr lang="en-US" sz="5800" dirty="0"/>
              <a:t> Written documents conveying official announcements or updates for internal communication.</a:t>
            </a:r>
          </a:p>
          <a:p>
            <a:pPr algn="just"/>
            <a:r>
              <a:rPr lang="en-US" sz="5800" b="1" dirty="0"/>
              <a:t>Reports and documentation:</a:t>
            </a:r>
            <a:r>
              <a:rPr lang="en-US" sz="5800" dirty="0"/>
              <a:t> Formal creation of detailed documents for conveying information, analysis, or research findings.</a:t>
            </a:r>
          </a:p>
          <a:p>
            <a:pPr algn="just"/>
            <a:r>
              <a:rPr lang="en-US" sz="5800" b="1" dirty="0"/>
              <a:t>Presentations:</a:t>
            </a:r>
            <a:r>
              <a:rPr lang="en-US" sz="5800" dirty="0"/>
              <a:t> Communicating information using visual aids, such as slides, in person or virtually.</a:t>
            </a:r>
          </a:p>
          <a:p>
            <a:pPr algn="just"/>
            <a:r>
              <a:rPr lang="en-US" sz="5800" b="1" dirty="0"/>
              <a:t>Social media:</a:t>
            </a:r>
            <a:r>
              <a:rPr lang="en-US" sz="5800" dirty="0"/>
              <a:t> Utilizing online platforms for business communication, including customer engagement and brand promotion.</a:t>
            </a:r>
          </a:p>
          <a:p>
            <a:pPr algn="just"/>
            <a:r>
              <a:rPr lang="en-US" sz="5800" b="1" dirty="0"/>
              <a:t>Intranet:</a:t>
            </a:r>
            <a:r>
              <a:rPr lang="en-US" sz="5800" dirty="0"/>
              <a:t> Private network within an organization facilitating internal communication, document sharing, and collaboration.</a:t>
            </a:r>
          </a:p>
          <a:p>
            <a:pPr algn="just"/>
            <a:r>
              <a:rPr lang="en-US" sz="5800" b="1" dirty="0"/>
              <a:t>Newsletters:</a:t>
            </a:r>
            <a:r>
              <a:rPr lang="en-US" sz="5800" dirty="0"/>
              <a:t> Periodic publications offering updates and information to employees or external stakeholders.</a:t>
            </a:r>
          </a:p>
          <a:p>
            <a:pPr algn="just"/>
            <a:r>
              <a:rPr lang="en-US" sz="5800" b="1" dirty="0"/>
              <a:t>Blogs:</a:t>
            </a:r>
            <a:r>
              <a:rPr lang="en-US" sz="5800" dirty="0"/>
              <a:t> Corporate blogs for sharing insights, industry updates, and company news with a wider audience.</a:t>
            </a:r>
          </a:p>
          <a:p>
            <a:pPr marL="0" indent="0" algn="just">
              <a:buNone/>
            </a:pPr>
            <a:endParaRPr lang="en-US" sz="4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E7BD8B-BF91-CC7A-D079-25F274803E7C}"/>
              </a:ext>
            </a:extLst>
          </p:cNvPr>
          <p:cNvSpPr txBox="1"/>
          <p:nvPr/>
        </p:nvSpPr>
        <p:spPr>
          <a:xfrm>
            <a:off x="0" y="6593963"/>
            <a:ext cx="5837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rgbClr val="1F4E79"/>
                </a:solidFill>
                <a:latin typeface="Bookman Old Style" panose="02050604050505020204" pitchFamily="18" charset="0"/>
              </a:rPr>
              <a:t>Dr Prabhat K Dwivedi, Associate Professor</a:t>
            </a:r>
          </a:p>
        </p:txBody>
      </p:sp>
    </p:spTree>
    <p:extLst>
      <p:ext uri="{BB962C8B-B14F-4D97-AF65-F5344CB8AC3E}">
        <p14:creationId xmlns:p14="http://schemas.microsoft.com/office/powerpoint/2010/main" val="18817553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93AFE-B98F-16AA-8CA4-0CBE3ECBF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3256" y="1550684"/>
            <a:ext cx="10366744" cy="57467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/>
              <a:t>Downward Communication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E7BD8B-BF91-CC7A-D079-25F274803E7C}"/>
              </a:ext>
            </a:extLst>
          </p:cNvPr>
          <p:cNvSpPr txBox="1"/>
          <p:nvPr/>
        </p:nvSpPr>
        <p:spPr>
          <a:xfrm>
            <a:off x="0" y="6593963"/>
            <a:ext cx="5837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rgbClr val="1F4E79"/>
                </a:solidFill>
                <a:latin typeface="Bookman Old Style" panose="02050604050505020204" pitchFamily="18" charset="0"/>
              </a:rPr>
              <a:t>Dr Prabhat K Dwivedi, Associate Professor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0B63480-78FE-DC8A-C68C-91E5D87507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1853" y="2253515"/>
            <a:ext cx="10693207" cy="4225662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dirty="0"/>
              <a:t>The transfer of information, guidelines, orders, criticism, and announcements from higher-level management or supervisors to employees or subordinates within an organization is referred to as downward communication. The following are characteristics of downward communication:</a:t>
            </a:r>
          </a:p>
          <a:p>
            <a:pPr algn="just"/>
            <a:r>
              <a:rPr lang="en-US" b="1" dirty="0"/>
              <a:t>Instructions and Directives:</a:t>
            </a:r>
            <a:r>
              <a:rPr lang="en-US" dirty="0"/>
              <a:t> Management gives employees specific instructions, rules, and directions regarding their jobs, obligations, and expected outcomes.</a:t>
            </a:r>
          </a:p>
          <a:p>
            <a:pPr algn="just"/>
            <a:r>
              <a:rPr lang="en-US" b="1" dirty="0"/>
              <a:t>Feedback on Performance: </a:t>
            </a:r>
            <a:r>
              <a:rPr lang="en-US" dirty="0"/>
              <a:t>When it comes to an employee’s job performance, strengths, and areas for development, supervisors provide them feedback, assessments, and performance reviews.</a:t>
            </a:r>
          </a:p>
          <a:p>
            <a:pPr algn="just"/>
            <a:r>
              <a:rPr lang="en-US" b="1" dirty="0"/>
              <a:t>Organizational Announcements:</a:t>
            </a:r>
            <a:r>
              <a:rPr lang="en-US" dirty="0"/>
              <a:t> Management informs staff members of any relevant updates, news, or changes to organizational policies.</a:t>
            </a:r>
          </a:p>
          <a:p>
            <a:pPr algn="just"/>
            <a:r>
              <a:rPr lang="en-US" b="1" dirty="0"/>
              <a:t>Setting Goals and Objectives:</a:t>
            </a:r>
            <a:r>
              <a:rPr lang="en-US" dirty="0"/>
              <a:t> To ensure that employees’ efforts are in line with the broader organizational vision, management communicates with them the organization’s goals, objectives, and targets.</a:t>
            </a:r>
          </a:p>
          <a:p>
            <a:pPr algn="just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658993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0E7BD8B-BF91-CC7A-D079-25F274803E7C}"/>
              </a:ext>
            </a:extLst>
          </p:cNvPr>
          <p:cNvSpPr txBox="1"/>
          <p:nvPr/>
        </p:nvSpPr>
        <p:spPr>
          <a:xfrm>
            <a:off x="0" y="6593963"/>
            <a:ext cx="5837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rgbClr val="1F4E79"/>
                </a:solidFill>
                <a:latin typeface="Bookman Old Style" panose="02050604050505020204" pitchFamily="18" charset="0"/>
              </a:rPr>
              <a:t>Dr Prabhat K Dwivedi, Associate Professor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FE1F21-19DC-03FF-575B-D4CA1B28F0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1853" y="2253515"/>
            <a:ext cx="10702585" cy="4225662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b="1" dirty="0"/>
              <a:t>Peer-to-peer Communication:</a:t>
            </a:r>
            <a:r>
              <a:rPr lang="en-US" dirty="0"/>
              <a:t> Lateral communication takes place between people or groups within the same organizational level, without the involvement of superiors or inferiors.</a:t>
            </a:r>
          </a:p>
          <a:p>
            <a:pPr algn="just"/>
            <a:r>
              <a:rPr lang="en-US" b="1" dirty="0"/>
              <a:t>Collaboration and Coordination:</a:t>
            </a:r>
            <a:r>
              <a:rPr lang="en-US" dirty="0"/>
              <a:t> It makes it easier for people or departments working toward a shared objective to coordinate their efforts, collaborate on initiatives, and share resources.</a:t>
            </a:r>
          </a:p>
          <a:p>
            <a:pPr algn="just"/>
            <a:r>
              <a:rPr lang="en-US" b="1" dirty="0"/>
              <a:t>Sharing of Information:</a:t>
            </a:r>
            <a:r>
              <a:rPr lang="en-US" dirty="0"/>
              <a:t> Peers can exchange knowledge, skills, best practices, and lessons learned through lateral communication.</a:t>
            </a:r>
          </a:p>
          <a:p>
            <a:pPr algn="just"/>
            <a:r>
              <a:rPr lang="en-US" b="1" dirty="0"/>
              <a:t>Problem-Solving:</a:t>
            </a:r>
            <a:r>
              <a:rPr lang="en-US" dirty="0"/>
              <a:t> It enables groups of people or departments to jointly address problems, generate ideas for solutions, and get feedback or counsel from peers.</a:t>
            </a:r>
          </a:p>
          <a:p>
            <a:pPr algn="just"/>
            <a:r>
              <a:rPr lang="en-US" b="1" dirty="0"/>
              <a:t>Cross-Functional Communication:</a:t>
            </a:r>
            <a:r>
              <a:rPr lang="en-US" dirty="0"/>
              <a:t> In an organization, </a:t>
            </a:r>
            <a:r>
              <a:rPr lang="en-US" dirty="0">
                <a:hlinkClick r:id="rId2"/>
              </a:rPr>
              <a:t>lateral communication</a:t>
            </a:r>
            <a:r>
              <a:rPr lang="en-US" dirty="0"/>
              <a:t> frequently takes place between people or departments from several functional areas or departments, promoting interdisciplinary cooperation.</a:t>
            </a:r>
          </a:p>
          <a:p>
            <a:endParaRPr lang="en-IN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E1DE530-E119-7432-3ECD-0040FD23C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6756" y="1605516"/>
            <a:ext cx="10477682" cy="533213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br>
              <a:rPr lang="en-US" b="1" dirty="0">
                <a:solidFill>
                  <a:schemeClr val="accent1"/>
                </a:solidFill>
              </a:rPr>
            </a:br>
            <a:br>
              <a:rPr lang="en-US" b="1" dirty="0">
                <a:solidFill>
                  <a:schemeClr val="accent1"/>
                </a:solidFill>
              </a:rPr>
            </a:br>
            <a:br>
              <a:rPr lang="en-US" b="1" dirty="0">
                <a:solidFill>
                  <a:schemeClr val="accent1"/>
                </a:solidFill>
              </a:rPr>
            </a:br>
            <a:r>
              <a:rPr lang="en-US" sz="4000" b="1" dirty="0"/>
              <a:t>Lateral or Horizontal Communication</a:t>
            </a:r>
            <a:br>
              <a:rPr lang="en-US" sz="5400" b="1" dirty="0"/>
            </a:br>
            <a:br>
              <a:rPr lang="en-US" b="1" dirty="0">
                <a:solidFill>
                  <a:schemeClr val="accent1"/>
                </a:solidFill>
              </a:rPr>
            </a:br>
            <a:br>
              <a:rPr lang="en-US" b="1" dirty="0"/>
            </a:b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639543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0E7BD8B-BF91-CC7A-D079-25F274803E7C}"/>
              </a:ext>
            </a:extLst>
          </p:cNvPr>
          <p:cNvSpPr txBox="1"/>
          <p:nvPr/>
        </p:nvSpPr>
        <p:spPr>
          <a:xfrm>
            <a:off x="0" y="6593963"/>
            <a:ext cx="5837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rgbClr val="1F4E79"/>
                </a:solidFill>
                <a:latin typeface="Bookman Old Style" panose="02050604050505020204" pitchFamily="18" charset="0"/>
              </a:rPr>
              <a:t>Dr Prabhat K Dwivedi, Associate Professor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1E0DF6-1C41-8E91-064B-9BB7D10171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1853" y="2253515"/>
            <a:ext cx="10905859" cy="4340448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en-US" sz="4200" b="1" dirty="0"/>
              <a:t>Marketing and Advertising:</a:t>
            </a:r>
            <a:r>
              <a:rPr lang="en-US" sz="4200" dirty="0"/>
              <a:t> It uses a variety of marketing and advertising channels to reach consumers and the general public, including print media, television, radio, internet commercials, social media, and promotional campaigns.</a:t>
            </a:r>
          </a:p>
          <a:p>
            <a:pPr algn="just"/>
            <a:r>
              <a:rPr lang="en-US" sz="4200" b="1" dirty="0"/>
              <a:t>Public Relations:</a:t>
            </a:r>
            <a:r>
              <a:rPr lang="en-US" sz="4200" dirty="0"/>
              <a:t> It influences public opinion and sustains a favorable public image. Public relations include interacting with the media, releasing press releases, planning events, and managing connections with journalists.</a:t>
            </a:r>
          </a:p>
          <a:p>
            <a:pPr algn="just"/>
            <a:r>
              <a:rPr lang="en-US" sz="4200" b="1" dirty="0"/>
              <a:t>Customer Service:</a:t>
            </a:r>
            <a:r>
              <a:rPr lang="en-US" sz="4200" dirty="0"/>
              <a:t> Customer service is the process of interacting with consumers through a variety of channels, including live chat, emails, phone calls, and social media, to respond to their questions, offer assistance, and guarantee their happiness.</a:t>
            </a:r>
          </a:p>
          <a:p>
            <a:pPr algn="just"/>
            <a:r>
              <a:rPr lang="en-US" sz="4200" b="1" dirty="0"/>
              <a:t>Investor Relations: </a:t>
            </a:r>
            <a:r>
              <a:rPr lang="en-US" sz="4200" dirty="0"/>
              <a:t>It provides information on a company’s financial performance and operations to shareholders, potential investors, and financial analysts through reports, annual meetings, investor presentations, and other channels.</a:t>
            </a:r>
          </a:p>
          <a:p>
            <a:pPr algn="just"/>
            <a:r>
              <a:rPr lang="en-US" sz="4200" b="1" dirty="0"/>
              <a:t>Government and Regulatory Communications:</a:t>
            </a:r>
            <a:r>
              <a:rPr lang="en-US" sz="4200" dirty="0"/>
              <a:t> This is done by getting in touch with governmental organizations, regulatory authorities, and business groups to meet legal obligations, disseminate information, and promote the interests of the company</a:t>
            </a:r>
          </a:p>
          <a:p>
            <a:endParaRPr lang="en-I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9420121-7D32-186D-FC77-E5DB8DB49524}"/>
              </a:ext>
            </a:extLst>
          </p:cNvPr>
          <p:cNvSpPr txBox="1"/>
          <p:nvPr/>
        </p:nvSpPr>
        <p:spPr>
          <a:xfrm>
            <a:off x="1215656" y="1493268"/>
            <a:ext cx="10512056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External Communication</a:t>
            </a:r>
            <a:endParaRPr lang="en-IN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84081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F69794D-20F2-4C7F-BAF8-A28C732FC46D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5" name="Content Placeholder 4"/>
          <p:cNvPicPr>
            <a:picLocks noGrp="1"/>
          </p:cNvPicPr>
          <p:nvPr>
            <p:ph sz="quarter" idx="1"/>
          </p:nvPr>
        </p:nvPicPr>
        <p:blipFill>
          <a:blip r:embed="rId2"/>
          <a:srcRect l="15864" t="22041" r="47405" b="8163"/>
          <a:stretch>
            <a:fillRect/>
          </a:stretch>
        </p:blipFill>
        <p:spPr bwMode="auto">
          <a:xfrm>
            <a:off x="2410522" y="1527095"/>
            <a:ext cx="58674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B4AEA1A5-AE10-E9CB-1B39-627CF02C4B3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67" t="9164" r="12080" b="7621"/>
          <a:stretch/>
        </p:blipFill>
        <p:spPr>
          <a:xfrm>
            <a:off x="171450" y="0"/>
            <a:ext cx="1325880" cy="133385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0EDF4BE-0DD0-D527-3652-90A5820E40AE}"/>
              </a:ext>
            </a:extLst>
          </p:cNvPr>
          <p:cNvSpPr txBox="1"/>
          <p:nvPr/>
        </p:nvSpPr>
        <p:spPr>
          <a:xfrm>
            <a:off x="0" y="6593963"/>
            <a:ext cx="586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rgbClr val="1F4E79"/>
                </a:solidFill>
                <a:latin typeface="Bookman Old Style" panose="02050604050505020204" pitchFamily="18" charset="0"/>
              </a:rPr>
              <a:t>Dr Prabhat K Dwivedi, Associate Professor</a:t>
            </a:r>
          </a:p>
          <a:p>
            <a:endParaRPr lang="en-IN" b="1" dirty="0">
              <a:solidFill>
                <a:srgbClr val="1F4E79"/>
              </a:solidFill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51C9C-0061-D913-F99E-E89BDEBCF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8499" y="1479961"/>
            <a:ext cx="8827671" cy="308362"/>
          </a:xfrm>
        </p:spPr>
        <p:txBody>
          <a:bodyPr>
            <a:normAutofit fontScale="90000"/>
          </a:bodyPr>
          <a:lstStyle/>
          <a:p>
            <a:r>
              <a:rPr lang="en-IN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759722-0BC5-A39C-D760-81B1E87A9A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1853" y="1906859"/>
            <a:ext cx="11169850" cy="4806175"/>
          </a:xfrm>
        </p:spPr>
        <p:txBody>
          <a:bodyPr>
            <a:normAutofit/>
          </a:bodyPr>
          <a:lstStyle/>
          <a:p>
            <a:r>
              <a:rPr lang="en-IN" sz="1800" dirty="0">
                <a:hlinkClick r:id="rId2"/>
              </a:rPr>
              <a:t>https://clearinfo.in/blog/what-is-business-communication/</a:t>
            </a:r>
            <a:endParaRPr lang="en-IN" sz="1800" dirty="0"/>
          </a:p>
          <a:p>
            <a:r>
              <a:rPr lang="en-IN" sz="1800" dirty="0">
                <a:hlinkClick r:id="rId3"/>
              </a:rPr>
              <a:t>https://www.managementstudyguide.com/management_principles.htm</a:t>
            </a:r>
            <a:endParaRPr lang="en-IN" sz="1800" dirty="0"/>
          </a:p>
          <a:p>
            <a:r>
              <a:rPr lang="en-IN" sz="1800" dirty="0">
                <a:hlinkClick r:id="rId4"/>
              </a:rPr>
              <a:t>https://getuplearn.com/blog/motivation-in-hrm/</a:t>
            </a:r>
            <a:endParaRPr lang="en-IN" sz="1800" dirty="0"/>
          </a:p>
          <a:p>
            <a:r>
              <a:rPr lang="en-US" sz="1800" dirty="0"/>
              <a:t>Porter, L. W. &amp; Lawler, E. E. (1968). Managerial attitudes and performance. Dorsey Press.</a:t>
            </a:r>
          </a:p>
          <a:p>
            <a:r>
              <a:rPr lang="en-US" sz="1800" dirty="0"/>
              <a:t>https://collegevidya.com/blog/business-communication-explained/</a:t>
            </a:r>
          </a:p>
          <a:p>
            <a:endParaRPr lang="en-IN" sz="1800" dirty="0"/>
          </a:p>
          <a:p>
            <a:pPr marL="0" indent="0">
              <a:buNone/>
            </a:pPr>
            <a:endParaRPr lang="en-US" sz="1800" dirty="0">
              <a:solidFill>
                <a:schemeClr val="tx1"/>
              </a:solidFill>
            </a:endParaRPr>
          </a:p>
          <a:p>
            <a:endParaRPr lang="en-I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718CF63-2F76-C6C7-940F-C01AC8DB0044}"/>
              </a:ext>
            </a:extLst>
          </p:cNvPr>
          <p:cNvSpPr txBox="1"/>
          <p:nvPr/>
        </p:nvSpPr>
        <p:spPr>
          <a:xfrm>
            <a:off x="1" y="6593962"/>
            <a:ext cx="609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rgbClr val="1F4E79"/>
                </a:solidFill>
                <a:latin typeface="Bookman Old Style" panose="02050604050505020204" pitchFamily="18" charset="0"/>
              </a:rPr>
              <a:t>Dr Prabhat K Dwivedi, Associate Professor</a:t>
            </a:r>
          </a:p>
          <a:p>
            <a:endParaRPr lang="en-IN" b="1" dirty="0">
              <a:solidFill>
                <a:srgbClr val="1F4E79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97275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F69794D-20F2-4C7F-BAF8-A28C732FC46D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5" name="Content Placeholder 4" descr="Image result for thanks"/>
          <p:cNvPicPr>
            <a:picLocks noGrp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351568" y="2224991"/>
            <a:ext cx="7162800" cy="3658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1D9042C-77C6-C271-8D97-F1317947CF72}"/>
              </a:ext>
            </a:extLst>
          </p:cNvPr>
          <p:cNvSpPr txBox="1"/>
          <p:nvPr/>
        </p:nvSpPr>
        <p:spPr>
          <a:xfrm>
            <a:off x="265814" y="6593589"/>
            <a:ext cx="61668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b="1" dirty="0">
                <a:solidFill>
                  <a:srgbClr val="1F4E79"/>
                </a:solidFill>
                <a:latin typeface="Bookman Old Style" panose="02050604050505020204" pitchFamily="18" charset="0"/>
              </a:rPr>
              <a:t>Dr Prabhat K Dwivedi, Associate Professor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3893" y="2732567"/>
            <a:ext cx="8826795" cy="3629651"/>
          </a:xfrm>
        </p:spPr>
        <p:txBody>
          <a:bodyPr>
            <a:normAutofit/>
          </a:bodyPr>
          <a:lstStyle/>
          <a:p>
            <a:r>
              <a:rPr lang="en-IN" sz="26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Types of Business Communication</a:t>
            </a:r>
          </a:p>
          <a:p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593176"/>
            <a:ext cx="6250329" cy="307777"/>
          </a:xfrm>
          <a:prstGeom prst="rect">
            <a:avLst/>
          </a:prstGeom>
          <a:solidFill>
            <a:srgbClr val="A6A6A6"/>
          </a:solidFill>
        </p:spPr>
        <p:txBody>
          <a:bodyPr wrap="square" rtlCol="0">
            <a:spAutoFit/>
          </a:bodyPr>
          <a:lstStyle/>
          <a:p>
            <a:endParaRPr lang="en-IN" sz="1400" b="1" dirty="0">
              <a:solidFill>
                <a:srgbClr val="1F4E7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6593963"/>
            <a:ext cx="60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rgbClr val="1F4E79"/>
                </a:solidFill>
                <a:latin typeface="Bookman Old Style" panose="02050604050505020204" pitchFamily="18" charset="0"/>
              </a:rPr>
              <a:t>Dr Prabhat K Dwivedi, Associate Professor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09D4498-372F-63AB-E4D9-6F0740B54C0C}"/>
              </a:ext>
            </a:extLst>
          </p:cNvPr>
          <p:cNvSpPr txBox="1">
            <a:spLocks/>
          </p:cNvSpPr>
          <p:nvPr/>
        </p:nvSpPr>
        <p:spPr>
          <a:xfrm>
            <a:off x="933893" y="1749135"/>
            <a:ext cx="8624777" cy="7524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rgbClr val="C00000"/>
                </a:solidFill>
                <a:latin typeface="Bookman Old Style" panose="02050604050505020204" pitchFamily="18" charset="0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rgbClr val="0070C0"/>
                </a:solidFill>
              </a:rPr>
              <a:t>Topics to be covered</a:t>
            </a:r>
          </a:p>
        </p:txBody>
      </p:sp>
    </p:spTree>
    <p:extLst>
      <p:ext uri="{BB962C8B-B14F-4D97-AF65-F5344CB8AC3E}">
        <p14:creationId xmlns:p14="http://schemas.microsoft.com/office/powerpoint/2010/main" val="3014626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0E7BD8B-BF91-CC7A-D079-25F274803E7C}"/>
              </a:ext>
            </a:extLst>
          </p:cNvPr>
          <p:cNvSpPr txBox="1"/>
          <p:nvPr/>
        </p:nvSpPr>
        <p:spPr>
          <a:xfrm>
            <a:off x="0" y="6593963"/>
            <a:ext cx="5837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rgbClr val="1F4E79"/>
                </a:solidFill>
                <a:latin typeface="Bookman Old Style" panose="02050604050505020204" pitchFamily="18" charset="0"/>
              </a:rPr>
              <a:t>Dr Prabhat K Dwivedi, Associate Professor</a:t>
            </a:r>
          </a:p>
        </p:txBody>
      </p:sp>
      <p:pic>
        <p:nvPicPr>
          <p:cNvPr id="2050" name="Picture 2" descr="Communication Quotes: “Good communication is the bridge between confusion and clarity.” — Nat Turner">
            <a:extLst>
              <a:ext uri="{FF2B5EF4-FFF2-40B4-BE49-F238E27FC236}">
                <a16:creationId xmlns:a16="http://schemas.microsoft.com/office/drawing/2014/main" id="{E52E2C8B-0D13-3DB0-3A8D-F52FCB6505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2231" y="1531536"/>
            <a:ext cx="8537945" cy="4802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1615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626ED-3660-1100-14FF-98A6536CF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3256" y="1470249"/>
            <a:ext cx="10388009" cy="752475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b="1" dirty="0"/>
              <a:t>Verbal Communication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7A4844-B663-3AE3-CE56-64FFC29581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1853" y="2253515"/>
            <a:ext cx="10735738" cy="422566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/>
              <a:t>Verbal communication is the exchange of knowledge, concepts, ideas, and emotions through spoken or written words.</a:t>
            </a:r>
          </a:p>
          <a:p>
            <a:pPr algn="just"/>
            <a:r>
              <a:rPr lang="en-US" dirty="0"/>
              <a:t>It involves sending messages from one person to another using language.</a:t>
            </a:r>
          </a:p>
          <a:p>
            <a:pPr algn="just"/>
            <a:r>
              <a:rPr lang="en-US" dirty="0"/>
              <a:t>It can be spoken or written.</a:t>
            </a:r>
          </a:p>
          <a:p>
            <a:pPr algn="just"/>
            <a:r>
              <a:rPr lang="en-US" dirty="0"/>
              <a:t>Examples include face-to-face conversations, speeches, video conferences, phone calls, and presentations.</a:t>
            </a:r>
          </a:p>
          <a:p>
            <a:pPr algn="just"/>
            <a:r>
              <a:rPr lang="en-US" dirty="0"/>
              <a:t>It can also take the form of written messages like letters, emails, and text messages.</a:t>
            </a:r>
          </a:p>
          <a:p>
            <a:pPr algn="just"/>
            <a:r>
              <a:rPr lang="en-US" dirty="0"/>
              <a:t>It is essential in interpersonal interactions, business negotiations, professional contacts, education, public speaking, and other areas.</a:t>
            </a:r>
          </a:p>
          <a:p>
            <a:pPr algn="just"/>
            <a:r>
              <a:rPr lang="en-US" dirty="0"/>
              <a:t>It allows people to communicate, exchange ideas, collaborate, and build relationships.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50757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0E7BD8B-BF91-CC7A-D079-25F274803E7C}"/>
              </a:ext>
            </a:extLst>
          </p:cNvPr>
          <p:cNvSpPr txBox="1"/>
          <p:nvPr/>
        </p:nvSpPr>
        <p:spPr>
          <a:xfrm>
            <a:off x="0" y="6593963"/>
            <a:ext cx="5837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rgbClr val="1F4E79"/>
                </a:solidFill>
                <a:latin typeface="Bookman Old Style" panose="02050604050505020204" pitchFamily="18" charset="0"/>
              </a:rPr>
              <a:t>Dr Prabhat K Dwivedi, Associate Professor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D6AD090-13E0-39DE-874B-D080B558FC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1853" y="2253515"/>
            <a:ext cx="10842725" cy="4225662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/>
              <a:t>Written communication is the transmission of information, concepts, thoughts, and messages through written language.</a:t>
            </a:r>
          </a:p>
          <a:p>
            <a:pPr algn="just"/>
            <a:r>
              <a:rPr lang="en-US" dirty="0"/>
              <a:t>It involves expressing ideas and communicating information using written symbols such as letters, words, phrases, and paragraphs.</a:t>
            </a:r>
          </a:p>
          <a:p>
            <a:pPr algn="just"/>
            <a:r>
              <a:rPr lang="en-US" dirty="0"/>
              <a:t>Examples include memoranda, reports, articles, books, emails, texts, social media postings, and memos.</a:t>
            </a:r>
          </a:p>
          <a:p>
            <a:pPr algn="just"/>
            <a:r>
              <a:rPr lang="en-US" dirty="0"/>
              <a:t>It provides a record of the information, allowing for reference and review.</a:t>
            </a:r>
          </a:p>
          <a:p>
            <a:pPr algn="just"/>
            <a:r>
              <a:rPr lang="en-US" dirty="0"/>
              <a:t>It allows for careful consideration and editing before delivering the message, leading to a clearer expression of thoughts.</a:t>
            </a:r>
          </a:p>
          <a:p>
            <a:pPr algn="just"/>
            <a:r>
              <a:rPr lang="en-US" dirty="0"/>
              <a:t>It is suitable for long-distance and asynchronous communication, enabling communication across boundaries and time zones.</a:t>
            </a:r>
          </a:p>
          <a:p>
            <a:pPr algn="just"/>
            <a:r>
              <a:rPr lang="en-US" dirty="0"/>
              <a:t>Compared to verbal communication, written communication offers a more controlled and enduring form of communication.</a:t>
            </a:r>
          </a:p>
          <a:p>
            <a:pPr marL="0" indent="0">
              <a:buNone/>
            </a:pPr>
            <a:endParaRPr lang="en-IN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5ED6590-8BE2-9172-4AF2-4B4058E92A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8978" y="1509823"/>
            <a:ext cx="10515600" cy="628905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en-US" b="1" dirty="0"/>
              <a:t>Written Communication</a:t>
            </a:r>
          </a:p>
        </p:txBody>
      </p:sp>
    </p:spTree>
    <p:extLst>
      <p:ext uri="{BB962C8B-B14F-4D97-AF65-F5344CB8AC3E}">
        <p14:creationId xmlns:p14="http://schemas.microsoft.com/office/powerpoint/2010/main" val="36774580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0E7BD8B-BF91-CC7A-D079-25F274803E7C}"/>
              </a:ext>
            </a:extLst>
          </p:cNvPr>
          <p:cNvSpPr txBox="1"/>
          <p:nvPr/>
        </p:nvSpPr>
        <p:spPr>
          <a:xfrm>
            <a:off x="0" y="6593963"/>
            <a:ext cx="5837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rgbClr val="1F4E79"/>
                </a:solidFill>
                <a:latin typeface="Bookman Old Style" panose="02050604050505020204" pitchFamily="18" charset="0"/>
              </a:rPr>
              <a:t>Dr Prabhat K Dwivedi, Associate Professor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598EAD-D87E-E4AD-9AE0-867376DE1D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3118" y="2360428"/>
            <a:ext cx="10512454" cy="4233535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/>
              <a:t>Nonverbal communication is the exchange of information, thoughts, and emotions without the use of words or verbal language.</a:t>
            </a:r>
          </a:p>
          <a:p>
            <a:pPr algn="just"/>
            <a:r>
              <a:rPr lang="en-US" dirty="0"/>
              <a:t>Examples include body language, facial expressions, gestures, posture, eye contact, touch, and voice intonation.</a:t>
            </a:r>
          </a:p>
          <a:p>
            <a:pPr algn="just"/>
            <a:r>
              <a:rPr lang="en-US" dirty="0"/>
              <a:t>It can support, reinforce, or contradict spoken communication in interpersonal relationships.</a:t>
            </a:r>
          </a:p>
          <a:p>
            <a:pPr algn="just"/>
            <a:r>
              <a:rPr lang="en-US" dirty="0"/>
              <a:t>It helps in interpreting the underlying meaning and emotions conveyed through spoken words.</a:t>
            </a:r>
          </a:p>
          <a:p>
            <a:pPr algn="just"/>
            <a:r>
              <a:rPr lang="en-US" dirty="0"/>
              <a:t>Nonverbal cues may have different meanings in different cultural contexts, highlighting the importance of considering cultural differences in nonverbal communication.</a:t>
            </a:r>
          </a:p>
          <a:p>
            <a:pPr algn="just"/>
            <a:r>
              <a:rPr lang="en-US" dirty="0"/>
              <a:t>The interpretation of nonverbal indicators take into account individual characteristics and societal conventions.</a:t>
            </a:r>
          </a:p>
          <a:p>
            <a:endParaRPr lang="en-IN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704A024-A705-125A-735D-2E9113DD8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2191" y="1706715"/>
            <a:ext cx="9887617" cy="502492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en-US" b="1" dirty="0"/>
              <a:t>Nonverbal Communication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86761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93AFE-B98F-16AA-8CA4-0CBE3ECBF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623" y="1646376"/>
            <a:ext cx="9750056" cy="57467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/>
              <a:t>Electronic Communication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2BD3A7-A603-AE99-79B1-FF8B21BF8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1853" y="2402957"/>
            <a:ext cx="10119049" cy="4191005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/>
              <a:t>Electronic communication refers to the transmission of information, messages, and data using electronic devices and digital technology.</a:t>
            </a:r>
          </a:p>
          <a:p>
            <a:pPr algn="just"/>
            <a:r>
              <a:rPr lang="en-US" dirty="0"/>
              <a:t>It involves transmitting data in various formats, such as text, photographs, audio, and video, through electronic channels like the Internet, email, instant messaging, social media platforms, and telecommunications networks.</a:t>
            </a:r>
          </a:p>
          <a:p>
            <a:pPr algn="just"/>
            <a:r>
              <a:rPr lang="en-US" dirty="0"/>
              <a:t>It allows for rapid and extensive delivery of information across large distances.</a:t>
            </a:r>
          </a:p>
          <a:p>
            <a:pPr algn="just"/>
            <a:r>
              <a:rPr lang="en-US" dirty="0"/>
              <a:t>It has become increasingly important in modern life, revolutionizing communication in areas, such as business, education, government, entertainment, and interpersonal connections.</a:t>
            </a:r>
          </a:p>
          <a:p>
            <a:pPr algn="just"/>
            <a:r>
              <a:rPr lang="en-US" dirty="0"/>
              <a:t>It has transformed how people connect, collaborate, and exchange information, enhancing the effectiveness and accessibility of communication.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E7BD8B-BF91-CC7A-D079-25F274803E7C}"/>
              </a:ext>
            </a:extLst>
          </p:cNvPr>
          <p:cNvSpPr txBox="1"/>
          <p:nvPr/>
        </p:nvSpPr>
        <p:spPr>
          <a:xfrm>
            <a:off x="0" y="6593963"/>
            <a:ext cx="5837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rgbClr val="1F4E79"/>
                </a:solidFill>
                <a:latin typeface="Bookman Old Style" panose="02050604050505020204" pitchFamily="18" charset="0"/>
              </a:rPr>
              <a:t>Dr Prabhat K Dwivedi, Associate Professor</a:t>
            </a:r>
          </a:p>
        </p:txBody>
      </p:sp>
    </p:spTree>
    <p:extLst>
      <p:ext uri="{BB962C8B-B14F-4D97-AF65-F5344CB8AC3E}">
        <p14:creationId xmlns:p14="http://schemas.microsoft.com/office/powerpoint/2010/main" val="2143036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93AFE-B98F-16AA-8CA4-0CBE3ECBF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6419" y="1596281"/>
            <a:ext cx="9813851" cy="57467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/>
              <a:t>Formal communication</a:t>
            </a:r>
            <a:endParaRPr lang="en-US" sz="36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2BD3A7-A603-AE99-79B1-FF8B21BF8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1853" y="2306117"/>
            <a:ext cx="10108417" cy="4287846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dirty="0"/>
              <a:t>Formal communication in an organization refers to regulated and structured communication that follows predetermined channels, rules, and standards.</a:t>
            </a:r>
          </a:p>
          <a:p>
            <a:pPr algn="just"/>
            <a:r>
              <a:rPr lang="en-US" dirty="0"/>
              <a:t>It is used to convey precise messages on official topics, rules, processes, and work-related activities.</a:t>
            </a:r>
          </a:p>
          <a:p>
            <a:pPr algn="just"/>
            <a:r>
              <a:rPr lang="en-US" dirty="0"/>
              <a:t>It flows in a purposeful, organized, and systematic manner.</a:t>
            </a:r>
          </a:p>
          <a:p>
            <a:pPr algn="just"/>
            <a:r>
              <a:rPr lang="en-US" dirty="0"/>
              <a:t>The top-down hierarchical structure is often followed in formal communication.</a:t>
            </a:r>
          </a:p>
          <a:p>
            <a:pPr algn="just"/>
            <a:r>
              <a:rPr lang="en-US" dirty="0"/>
              <a:t>Examples include memos, reports, meetings, official emails, newsletters, and formal presentations.</a:t>
            </a:r>
          </a:p>
          <a:p>
            <a:pPr algn="just"/>
            <a:r>
              <a:rPr lang="en-US" dirty="0"/>
              <a:t>The language used in formal communication is typically formal, precise, and aligned with the accepted norms and standards of the company or industry.</a:t>
            </a:r>
          </a:p>
          <a:p>
            <a:pPr algn="just"/>
            <a:r>
              <a:rPr lang="en-US" dirty="0"/>
              <a:t>It is employed by organizations to establish strategic plans, share official information, assign responsibilities, and communicate major news.</a:t>
            </a:r>
          </a:p>
          <a:p>
            <a:pPr algn="just"/>
            <a:r>
              <a:rPr lang="en-US" dirty="0"/>
              <a:t>It ensures effective and efficient communication in the workplace by maintaining order, clarity, and accountability.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E7BD8B-BF91-CC7A-D079-25F274803E7C}"/>
              </a:ext>
            </a:extLst>
          </p:cNvPr>
          <p:cNvSpPr txBox="1"/>
          <p:nvPr/>
        </p:nvSpPr>
        <p:spPr>
          <a:xfrm>
            <a:off x="0" y="6593963"/>
            <a:ext cx="5837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rgbClr val="1F4E79"/>
                </a:solidFill>
                <a:latin typeface="Bookman Old Style" panose="02050604050505020204" pitchFamily="18" charset="0"/>
              </a:rPr>
              <a:t>Dr Prabhat K Dwivedi, Associate Professor</a:t>
            </a:r>
          </a:p>
        </p:txBody>
      </p:sp>
    </p:spTree>
    <p:extLst>
      <p:ext uri="{BB962C8B-B14F-4D97-AF65-F5344CB8AC3E}">
        <p14:creationId xmlns:p14="http://schemas.microsoft.com/office/powerpoint/2010/main" val="39690494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93AFE-B98F-16AA-8CA4-0CBE3ECBF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5931" y="1550686"/>
            <a:ext cx="10368517" cy="57467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/>
              <a:t>Informal communication</a:t>
            </a:r>
            <a:endParaRPr lang="en-IN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2BD3A7-A603-AE99-79B1-FF8B21BF8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1853" y="2211572"/>
            <a:ext cx="10480556" cy="4306186"/>
          </a:xfrm>
        </p:spPr>
        <p:txBody>
          <a:bodyPr>
            <a:normAutofit/>
          </a:bodyPr>
          <a:lstStyle/>
          <a:p>
            <a:pPr algn="just"/>
            <a:r>
              <a:rPr lang="en-US" sz="1700" dirty="0"/>
              <a:t>Informal communication is the casual and unofficial exchange of information, ideas, and messages in an organization or social setting.</a:t>
            </a:r>
          </a:p>
          <a:p>
            <a:pPr algn="just"/>
            <a:r>
              <a:rPr lang="en-US" sz="1700" dirty="0"/>
              <a:t>It occurs through talks, unofficial meetings, social gatherings, phone calls, instant messaging, and casual contacts.</a:t>
            </a:r>
          </a:p>
          <a:p>
            <a:pPr algn="just"/>
            <a:r>
              <a:rPr lang="en-US" sz="1700" dirty="0"/>
              <a:t>It takes place outside formal channels and structures.</a:t>
            </a:r>
          </a:p>
          <a:p>
            <a:pPr algn="just"/>
            <a:r>
              <a:rPr lang="en-US" sz="1700" dirty="0"/>
              <a:t>Participants engage in informal communication in a casual and unstructured manner, often disregarding hierarchical norms.</a:t>
            </a:r>
          </a:p>
          <a:p>
            <a:pPr algn="just"/>
            <a:r>
              <a:rPr lang="en-US" sz="1700" dirty="0"/>
              <a:t>It facilitates the spontaneous sharing of ideas, viewpoints, and personal experiences, strengthening bonds of friendship and trust.</a:t>
            </a:r>
          </a:p>
          <a:p>
            <a:pPr algn="just"/>
            <a:r>
              <a:rPr lang="en-US" sz="1700" dirty="0"/>
              <a:t>It is important in organizations as it promotes employee engagement, cooperation, and the sharing of tacit knowledge.</a:t>
            </a:r>
          </a:p>
          <a:p>
            <a:pPr algn="just"/>
            <a:r>
              <a:rPr lang="en-US" sz="1700" dirty="0"/>
              <a:t>It fosters a positive work environment, trust, and interpersonal relationships.</a:t>
            </a:r>
          </a:p>
          <a:p>
            <a:pPr algn="just"/>
            <a:r>
              <a:rPr lang="en-US" sz="1700" dirty="0"/>
              <a:t>It serves as a form of social support, allowing individuals to seek advice, express concerns, and participate in informal mentoring.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E7BD8B-BF91-CC7A-D079-25F274803E7C}"/>
              </a:ext>
            </a:extLst>
          </p:cNvPr>
          <p:cNvSpPr txBox="1"/>
          <p:nvPr/>
        </p:nvSpPr>
        <p:spPr>
          <a:xfrm>
            <a:off x="0" y="6593963"/>
            <a:ext cx="5837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rgbClr val="1F4E79"/>
                </a:solidFill>
                <a:latin typeface="Bookman Old Style" panose="02050604050505020204" pitchFamily="18" charset="0"/>
              </a:rPr>
              <a:t>Dr Prabhat K Dwivedi, Associate Professor</a:t>
            </a:r>
          </a:p>
        </p:txBody>
      </p:sp>
    </p:spTree>
    <p:extLst>
      <p:ext uri="{BB962C8B-B14F-4D97-AF65-F5344CB8AC3E}">
        <p14:creationId xmlns:p14="http://schemas.microsoft.com/office/powerpoint/2010/main" val="1964599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1487</TotalTime>
  <Words>1777</Words>
  <Application>Microsoft Office PowerPoint</Application>
  <PresentationFormat>Widescreen</PresentationFormat>
  <Paragraphs>115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Arial</vt:lpstr>
      <vt:lpstr>Arial Black</vt:lpstr>
      <vt:lpstr>Arial Rounded MT Bold</vt:lpstr>
      <vt:lpstr>Bauhaus 93</vt:lpstr>
      <vt:lpstr>Book Antiqua</vt:lpstr>
      <vt:lpstr>Bookman Old Style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Verbal Communication</vt:lpstr>
      <vt:lpstr>Written Communication</vt:lpstr>
      <vt:lpstr>Nonverbal Communication</vt:lpstr>
      <vt:lpstr>Electronic Communication</vt:lpstr>
      <vt:lpstr>Formal communication</vt:lpstr>
      <vt:lpstr>Informal communication</vt:lpstr>
      <vt:lpstr>Upward Communication</vt:lpstr>
      <vt:lpstr>Business Communication Channels</vt:lpstr>
      <vt:lpstr>Downward Communication</vt:lpstr>
      <vt:lpstr>   Lateral or Horizontal Communication   </vt:lpstr>
      <vt:lpstr>PowerPoint Presentation</vt:lpstr>
      <vt:lpstr>PowerPoint Presentation</vt:lpstr>
      <vt:lpstr>References</vt:lpstr>
      <vt:lpstr>PowerPoint Presentation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prabhatresearch@gmail.com</cp:lastModifiedBy>
  <cp:revision>168</cp:revision>
  <dcterms:created xsi:type="dcterms:W3CDTF">2024-04-20T12:51:16Z</dcterms:created>
  <dcterms:modified xsi:type="dcterms:W3CDTF">2026-01-14T05:35:37Z</dcterms:modified>
</cp:coreProperties>
</file>