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6" r:id="rId2"/>
    <p:sldId id="317" r:id="rId3"/>
    <p:sldId id="342" r:id="rId4"/>
    <p:sldId id="351" r:id="rId5"/>
    <p:sldId id="350" r:id="rId6"/>
    <p:sldId id="358" r:id="rId7"/>
    <p:sldId id="357" r:id="rId8"/>
    <p:sldId id="347" r:id="rId9"/>
    <p:sldId id="348" r:id="rId10"/>
    <p:sldId id="345" r:id="rId11"/>
    <p:sldId id="359" r:id="rId12"/>
    <p:sldId id="352" r:id="rId13"/>
    <p:sldId id="346" r:id="rId14"/>
    <p:sldId id="35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E79"/>
    <a:srgbClr val="DA241B"/>
    <a:srgbClr val="A6A6A6"/>
    <a:srgbClr val="4454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908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521769"/>
            <a:ext cx="9144000" cy="2387600"/>
          </a:xfrm>
        </p:spPr>
        <p:txBody>
          <a:bodyPr anchor="b"/>
          <a:lstStyle>
            <a:lvl1pPr algn="ctr">
              <a:defRPr sz="6000">
                <a:latin typeface="Bookman Old Style" panose="020506040505050202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31387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Bookman Old Style" panose="020506040505050202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45444-11CA-4B97-8BAE-B0C3FE178357}" type="datetimeFigureOut">
              <a:rPr lang="en-IN" smtClean="0"/>
              <a:t>14-02-2026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C996-D531-4470-A433-B06680948C3D}" type="slidenum">
              <a:rPr lang="en-IN" smtClean="0"/>
              <a:t>‹#›</a:t>
            </a:fld>
            <a:endParaRPr lang="en-IN"/>
          </a:p>
        </p:txBody>
      </p:sp>
      <p:sp>
        <p:nvSpPr>
          <p:cNvPr id="7" name="Rectangle 6"/>
          <p:cNvSpPr/>
          <p:nvPr userDrawn="1"/>
        </p:nvSpPr>
        <p:spPr>
          <a:xfrm>
            <a:off x="9818255" y="0"/>
            <a:ext cx="2373745" cy="1186263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bg1">
                    <a:lumMod val="85000"/>
                  </a:schemeClr>
                </a:solidFill>
              </a:rPr>
              <a:t>Place reserved for instructor video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904" y="-147883"/>
            <a:ext cx="1843515" cy="199341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1461671" y="349637"/>
            <a:ext cx="8204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75000"/>
              </a:lnSpc>
            </a:pPr>
            <a:r>
              <a:rPr lang="en-US" sz="4000" dirty="0">
                <a:solidFill>
                  <a:srgbClr val="1E2763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C</a:t>
            </a:r>
            <a:r>
              <a:rPr lang="en-US" b="1" dirty="0">
                <a:solidFill>
                  <a:srgbClr val="1E2763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HHATRAPATI</a:t>
            </a:r>
            <a:r>
              <a:rPr lang="en-US" dirty="0">
                <a:solidFill>
                  <a:srgbClr val="1E2763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rgbClr val="1E2763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S</a:t>
            </a:r>
            <a:r>
              <a:rPr lang="en-US" b="1" dirty="0">
                <a:solidFill>
                  <a:srgbClr val="1E2763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HAHU</a:t>
            </a:r>
            <a:r>
              <a:rPr lang="en-US" dirty="0">
                <a:solidFill>
                  <a:srgbClr val="1E2763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rgbClr val="1E2763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J</a:t>
            </a:r>
            <a:r>
              <a:rPr lang="en-US" b="1" dirty="0">
                <a:solidFill>
                  <a:srgbClr val="1E2763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1E2763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rgbClr val="1E2763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M</a:t>
            </a:r>
            <a:r>
              <a:rPr lang="en-US" b="1" dirty="0">
                <a:solidFill>
                  <a:srgbClr val="1E2763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AHARAJ</a:t>
            </a:r>
            <a:r>
              <a:rPr lang="en-US" dirty="0">
                <a:solidFill>
                  <a:srgbClr val="1E2763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rgbClr val="1E2763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U</a:t>
            </a:r>
            <a:r>
              <a:rPr lang="en-US" b="1" dirty="0">
                <a:solidFill>
                  <a:srgbClr val="1E2763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NIVERSITY,</a:t>
            </a:r>
            <a:r>
              <a:rPr lang="en-US" dirty="0">
                <a:solidFill>
                  <a:srgbClr val="1E2763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 </a:t>
            </a:r>
          </a:p>
          <a:p>
            <a:pPr algn="l">
              <a:lnSpc>
                <a:spcPct val="75000"/>
              </a:lnSpc>
            </a:pPr>
            <a:r>
              <a:rPr lang="en-US" sz="4000" dirty="0">
                <a:solidFill>
                  <a:srgbClr val="1E2763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K</a:t>
            </a:r>
            <a:r>
              <a:rPr lang="en-US" dirty="0">
                <a:solidFill>
                  <a:srgbClr val="1E2763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ANPUR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703" y="414323"/>
            <a:ext cx="1216130" cy="771940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5058137" y="822311"/>
            <a:ext cx="3437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BC004C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UGC Category</a:t>
            </a:r>
            <a:r>
              <a:rPr lang="en-US" baseline="0" dirty="0">
                <a:solidFill>
                  <a:srgbClr val="BC004C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 </a:t>
            </a:r>
            <a:r>
              <a:rPr lang="en-US" b="1" baseline="0" dirty="0">
                <a:solidFill>
                  <a:srgbClr val="BC004C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I</a:t>
            </a:r>
            <a:r>
              <a:rPr lang="en-US" baseline="0" dirty="0">
                <a:solidFill>
                  <a:srgbClr val="BC004C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 University</a:t>
            </a:r>
            <a:endParaRPr lang="en-US" dirty="0">
              <a:solidFill>
                <a:srgbClr val="1E2763"/>
              </a:solidFill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6666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70249"/>
            <a:ext cx="8827671" cy="752475"/>
          </a:xfrm>
        </p:spPr>
        <p:txBody>
          <a:bodyPr>
            <a:normAutofit/>
          </a:bodyPr>
          <a:lstStyle>
            <a:lvl1pPr>
              <a:defRPr sz="3600">
                <a:solidFill>
                  <a:srgbClr val="C00000"/>
                </a:solidFill>
                <a:latin typeface="Bookman Old Style" panose="020506040505050202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1853" y="2253515"/>
            <a:ext cx="11169850" cy="4225662"/>
          </a:xfrm>
        </p:spPr>
        <p:txBody>
          <a:bodyPr/>
          <a:lstStyle>
            <a:lvl1pPr>
              <a:defRPr>
                <a:solidFill>
                  <a:srgbClr val="1F4E79"/>
                </a:solidFill>
                <a:latin typeface="Bookman Old Style" panose="02050604050505020204" pitchFamily="18" charset="0"/>
              </a:defRPr>
            </a:lvl1pPr>
            <a:lvl2pPr>
              <a:defRPr>
                <a:solidFill>
                  <a:srgbClr val="1F4E79"/>
                </a:solidFill>
                <a:latin typeface="Bookman Old Style" panose="02050604050505020204" pitchFamily="18" charset="0"/>
              </a:defRPr>
            </a:lvl2pPr>
            <a:lvl3pPr>
              <a:defRPr>
                <a:solidFill>
                  <a:srgbClr val="1F4E79"/>
                </a:solidFill>
                <a:latin typeface="Bookman Old Style" panose="02050604050505020204" pitchFamily="18" charset="0"/>
              </a:defRPr>
            </a:lvl3pPr>
            <a:lvl4pPr>
              <a:defRPr>
                <a:solidFill>
                  <a:srgbClr val="1F4E79"/>
                </a:solidFill>
                <a:latin typeface="Bookman Old Style" panose="02050604050505020204" pitchFamily="18" charset="0"/>
              </a:defRPr>
            </a:lvl4pPr>
            <a:lvl5pPr>
              <a:defRPr>
                <a:solidFill>
                  <a:srgbClr val="1F4E79"/>
                </a:solidFill>
                <a:latin typeface="Bookman Old Style" panose="020506040505050202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45444-11CA-4B97-8BAE-B0C3FE178357}" type="datetimeFigureOut">
              <a:rPr lang="en-IN" smtClean="0"/>
              <a:t>14-02-2026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C996-D531-4470-A433-B06680948C3D}" type="slidenum">
              <a:rPr lang="en-IN" smtClean="0"/>
              <a:t>‹#›</a:t>
            </a:fld>
            <a:endParaRPr lang="en-IN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904" y="-147883"/>
            <a:ext cx="1843515" cy="1993410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>
          <a:xfrm>
            <a:off x="1461671" y="349637"/>
            <a:ext cx="8204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75000"/>
              </a:lnSpc>
            </a:pPr>
            <a:r>
              <a:rPr lang="en-US" sz="4000" dirty="0">
                <a:solidFill>
                  <a:srgbClr val="1E2763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C</a:t>
            </a:r>
            <a:r>
              <a:rPr lang="en-US" b="1" dirty="0">
                <a:solidFill>
                  <a:srgbClr val="1E2763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HHATRAPATI</a:t>
            </a:r>
            <a:r>
              <a:rPr lang="en-US" dirty="0">
                <a:solidFill>
                  <a:srgbClr val="1E2763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rgbClr val="1E2763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S</a:t>
            </a:r>
            <a:r>
              <a:rPr lang="en-US" b="1" dirty="0">
                <a:solidFill>
                  <a:srgbClr val="1E2763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HAHU</a:t>
            </a:r>
            <a:r>
              <a:rPr lang="en-US" dirty="0">
                <a:solidFill>
                  <a:srgbClr val="1E2763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rgbClr val="1E2763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J</a:t>
            </a:r>
            <a:r>
              <a:rPr lang="en-US" b="1" dirty="0">
                <a:solidFill>
                  <a:srgbClr val="1E2763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1E2763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rgbClr val="1E2763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M</a:t>
            </a:r>
            <a:r>
              <a:rPr lang="en-US" b="1" dirty="0">
                <a:solidFill>
                  <a:srgbClr val="1E2763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AHARAJ</a:t>
            </a:r>
            <a:r>
              <a:rPr lang="en-US" dirty="0">
                <a:solidFill>
                  <a:srgbClr val="1E2763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rgbClr val="1E2763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U</a:t>
            </a:r>
            <a:r>
              <a:rPr lang="en-US" b="1" dirty="0">
                <a:solidFill>
                  <a:srgbClr val="1E2763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NIVERSITY,</a:t>
            </a:r>
            <a:r>
              <a:rPr lang="en-US" dirty="0">
                <a:solidFill>
                  <a:srgbClr val="1E2763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 </a:t>
            </a:r>
          </a:p>
          <a:p>
            <a:pPr algn="l">
              <a:lnSpc>
                <a:spcPct val="75000"/>
              </a:lnSpc>
            </a:pPr>
            <a:r>
              <a:rPr lang="en-US" sz="4000" dirty="0">
                <a:solidFill>
                  <a:srgbClr val="1E2763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K</a:t>
            </a:r>
            <a:r>
              <a:rPr lang="en-US" dirty="0">
                <a:solidFill>
                  <a:srgbClr val="1E2763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ANPUR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703" y="414323"/>
            <a:ext cx="1216130" cy="771940"/>
          </a:xfrm>
          <a:prstGeom prst="rect">
            <a:avLst/>
          </a:prstGeom>
        </p:spPr>
      </p:pic>
      <p:sp>
        <p:nvSpPr>
          <p:cNvPr id="20" name="TextBox 19"/>
          <p:cNvSpPr txBox="1"/>
          <p:nvPr userDrawn="1"/>
        </p:nvSpPr>
        <p:spPr>
          <a:xfrm>
            <a:off x="5058137" y="822311"/>
            <a:ext cx="3437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BC004C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UGC Category</a:t>
            </a:r>
            <a:r>
              <a:rPr lang="en-US" baseline="0" dirty="0">
                <a:solidFill>
                  <a:srgbClr val="BC004C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 </a:t>
            </a:r>
            <a:r>
              <a:rPr lang="en-US" b="1" baseline="0" dirty="0">
                <a:solidFill>
                  <a:srgbClr val="BC004C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I</a:t>
            </a:r>
            <a:r>
              <a:rPr lang="en-US" baseline="0" dirty="0">
                <a:solidFill>
                  <a:srgbClr val="BC004C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 University</a:t>
            </a:r>
            <a:endParaRPr lang="en-US" dirty="0">
              <a:solidFill>
                <a:srgbClr val="1E2763"/>
              </a:solidFill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6250329" y="6593176"/>
            <a:ext cx="5941671" cy="30777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IN" sz="1400" b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© CSJM University, Kanpur, INDIA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0" y="6593176"/>
            <a:ext cx="6250329" cy="307777"/>
          </a:xfrm>
          <a:prstGeom prst="rect">
            <a:avLst/>
          </a:prstGeom>
          <a:solidFill>
            <a:srgbClr val="A6A6A6"/>
          </a:solidFill>
        </p:spPr>
        <p:txBody>
          <a:bodyPr wrap="square" rtlCol="0">
            <a:spAutoFit/>
          </a:bodyPr>
          <a:lstStyle/>
          <a:p>
            <a:endParaRPr lang="en-IN" sz="1400" b="1" dirty="0">
              <a:solidFill>
                <a:srgbClr val="1F4E7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9818255" y="0"/>
            <a:ext cx="2373745" cy="1186263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bg1">
                    <a:lumMod val="85000"/>
                  </a:schemeClr>
                </a:solidFill>
              </a:rPr>
              <a:t>Place reserved for instructor video</a:t>
            </a:r>
          </a:p>
        </p:txBody>
      </p:sp>
    </p:spTree>
    <p:extLst>
      <p:ext uri="{BB962C8B-B14F-4D97-AF65-F5344CB8AC3E}">
        <p14:creationId xmlns:p14="http://schemas.microsoft.com/office/powerpoint/2010/main" val="82230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45444-11CA-4B97-8BAE-B0C3FE178357}" type="datetimeFigureOut">
              <a:rPr lang="en-IN" smtClean="0"/>
              <a:t>14-02-2026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C5C996-D531-4470-A433-B06680948C3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38990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5nLQl9e5NV8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99442" y="2154758"/>
            <a:ext cx="10792047" cy="1009702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5" name="TextBox 4"/>
          <p:cNvSpPr txBox="1"/>
          <p:nvPr/>
        </p:nvSpPr>
        <p:spPr>
          <a:xfrm>
            <a:off x="1526109" y="1778011"/>
            <a:ext cx="89738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dirty="0">
              <a:solidFill>
                <a:schemeClr val="bg1"/>
              </a:solidFill>
              <a:latin typeface="Arial Black" pitchFamily="34" charset="0"/>
            </a:endParaRP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Arial Black" pitchFamily="34" charset="0"/>
              </a:rPr>
              <a:t>BUSINESS COMMUNICATION</a:t>
            </a:r>
            <a:endParaRPr lang="en-IN" sz="3200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99443" y="3029726"/>
            <a:ext cx="10792047" cy="887278"/>
          </a:xfrm>
          <a:prstGeom prst="roundRect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TextBox 7"/>
          <p:cNvSpPr txBox="1"/>
          <p:nvPr/>
        </p:nvSpPr>
        <p:spPr>
          <a:xfrm>
            <a:off x="2461967" y="3164460"/>
            <a:ext cx="80380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Arial Black" pitchFamily="34" charset="0"/>
              </a:rPr>
              <a:t>L7-8: NON-VERBAL COMMUNICATION</a:t>
            </a:r>
            <a:endParaRPr lang="en-US" sz="2400" dirty="0">
              <a:solidFill>
                <a:srgbClr val="FF0000"/>
              </a:solidFill>
              <a:latin typeface="Bauhaus 93" pitchFamily="8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904" y="-147883"/>
            <a:ext cx="1843515" cy="1993410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2083982" y="5935963"/>
            <a:ext cx="7868092" cy="858378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7" name="TextBox 16"/>
          <p:cNvSpPr txBox="1"/>
          <p:nvPr/>
        </p:nvSpPr>
        <p:spPr>
          <a:xfrm>
            <a:off x="2763568" y="5982533"/>
            <a:ext cx="6498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Dr Prabhat K Dwivedi, Associate Professor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287210" y="6379461"/>
            <a:ext cx="54516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School of Business Management</a:t>
            </a:r>
          </a:p>
        </p:txBody>
      </p:sp>
      <p:pic>
        <p:nvPicPr>
          <p:cNvPr id="1026" name="Picture 2" descr="Nonverbal and Verbal Communication Interact - Job Interview | elink">
            <a:extLst>
              <a:ext uri="{FF2B5EF4-FFF2-40B4-BE49-F238E27FC236}">
                <a16:creationId xmlns:a16="http://schemas.microsoft.com/office/drawing/2014/main" id="{210FDF30-EF19-BA7A-3575-30A36BDAFD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3" y="3963574"/>
            <a:ext cx="3270508" cy="1837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96047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EBF748-08FA-7CF7-31FB-C92E15801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014" y="1751301"/>
            <a:ext cx="8826795" cy="595943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br>
              <a:rPr lang="en-US" b="1" dirty="0"/>
            </a:br>
            <a:r>
              <a:rPr lang="en-US" altLang="en-US" sz="4000" b="1" dirty="0">
                <a:latin typeface="Arial Narrow" panose="020B0606020202030204" pitchFamily="34" charset="0"/>
              </a:rPr>
              <a:t>"7 rule" in body language by Albert Mehrabian's</a:t>
            </a:r>
            <a:br>
              <a:rPr lang="en-US" b="1" dirty="0"/>
            </a:br>
            <a:endParaRPr lang="en-IN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92793F-8719-2629-E58B-B0A72F3864CE}"/>
              </a:ext>
            </a:extLst>
          </p:cNvPr>
          <p:cNvSpPr txBox="1"/>
          <p:nvPr/>
        </p:nvSpPr>
        <p:spPr>
          <a:xfrm>
            <a:off x="0" y="6593963"/>
            <a:ext cx="5837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solidFill>
                  <a:srgbClr val="1F4E79"/>
                </a:solidFill>
                <a:latin typeface="Bookman Old Style" panose="02050604050505020204" pitchFamily="18" charset="0"/>
              </a:rPr>
              <a:t>Dr Prabhat K Dwivedi, Associate Professor</a:t>
            </a:r>
          </a:p>
        </p:txBody>
      </p:sp>
      <p:pic>
        <p:nvPicPr>
          <p:cNvPr id="5" name="Picture 2" descr="Image taken from fscj.pressbooks.pub site">
            <a:extLst>
              <a:ext uri="{FF2B5EF4-FFF2-40B4-BE49-F238E27FC236}">
                <a16:creationId xmlns:a16="http://schemas.microsoft.com/office/drawing/2014/main" id="{6D340AA2-D1D4-C859-A4C0-8F65D00135F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2962" y="2582937"/>
            <a:ext cx="5848624" cy="3775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5397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5DA08A-74A4-7262-2C5C-118F628B88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853" y="1626781"/>
            <a:ext cx="11169850" cy="4986670"/>
          </a:xfrm>
        </p:spPr>
        <p:txBody>
          <a:bodyPr>
            <a:normAutofit fontScale="62500" lnSpcReduction="20000"/>
          </a:bodyPr>
          <a:lstStyle/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 dirty="0">
                <a:solidFill>
                  <a:schemeClr val="tx1"/>
                </a:solidFill>
                <a:latin typeface="Arial" panose="020B0604020202020204" pitchFamily="34" charset="0"/>
              </a:rPr>
              <a:t>The "</a:t>
            </a: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>
                <a:solidFill>
                  <a:schemeClr val="tx1"/>
                </a:solidFill>
                <a:latin typeface="Arial" panose="020B0604020202020204" pitchFamily="34" charset="0"/>
              </a:rPr>
              <a:t>7-38-55 rule" </a:t>
            </a: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</a:rPr>
              <a:t>states that in face-to-face communication, only 7% of meaning comes from words, while 38% comes from tone of voice, and 55% from body language (facial expressions/gestures). It highlights that when people convey feelings or attitudes, nonverbal cues are far more powerful, and </a:t>
            </a:r>
            <a:r>
              <a:rPr lang="en-US" altLang="en-US" b="1" dirty="0">
                <a:solidFill>
                  <a:schemeClr val="tx1"/>
                </a:solidFill>
                <a:latin typeface="Arial" panose="020B0604020202020204" pitchFamily="34" charset="0"/>
              </a:rPr>
              <a:t>if words conflict with body language, people tend to believe the nonverbal signals. </a:t>
            </a: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</a:rPr>
              <a:t>The breakdown of the 7-38-55 rule: </a:t>
            </a: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en-US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b="1" dirty="0">
                <a:solidFill>
                  <a:srgbClr val="00B050"/>
                </a:solidFill>
                <a:latin typeface="Arial" panose="020B0604020202020204" pitchFamily="34" charset="0"/>
              </a:rPr>
              <a:t>7% Words:</a:t>
            </a:r>
            <a:r>
              <a:rPr lang="en-US" altLang="en-US" dirty="0">
                <a:solidFill>
                  <a:srgbClr val="00B050"/>
                </a:solidFill>
                <a:latin typeface="Arial" panose="020B0604020202020204" pitchFamily="34" charset="0"/>
              </a:rPr>
              <a:t> The actual spoken words. </a:t>
            </a: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b="1" dirty="0">
                <a:solidFill>
                  <a:srgbClr val="00B050"/>
                </a:solidFill>
                <a:latin typeface="Arial" panose="020B0604020202020204" pitchFamily="34" charset="0"/>
              </a:rPr>
              <a:t>38% Tone of Voice:</a:t>
            </a:r>
            <a:r>
              <a:rPr lang="en-US" altLang="en-US" dirty="0">
                <a:solidFill>
                  <a:srgbClr val="00B050"/>
                </a:solidFill>
                <a:latin typeface="Arial" panose="020B0604020202020204" pitchFamily="34" charset="0"/>
              </a:rPr>
              <a:t> The pitch, volume, and inflection of the voice. </a:t>
            </a: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b="1" dirty="0">
                <a:solidFill>
                  <a:srgbClr val="00B050"/>
                </a:solidFill>
                <a:latin typeface="Arial" panose="020B0604020202020204" pitchFamily="34" charset="0"/>
              </a:rPr>
              <a:t>55% Body Language:</a:t>
            </a:r>
            <a:r>
              <a:rPr lang="en-US" altLang="en-US" dirty="0">
                <a:solidFill>
                  <a:srgbClr val="00B050"/>
                </a:solidFill>
                <a:latin typeface="Arial" panose="020B0604020202020204" pitchFamily="34" charset="0"/>
              </a:rPr>
              <a:t> Facial expressions, gestures, posture, and eye contact. </a:t>
            </a: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altLang="en-US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3200" b="1" dirty="0">
                <a:solidFill>
                  <a:srgbClr val="C00000"/>
                </a:solidFill>
                <a:latin typeface="Arial" panose="020B0604020202020204" pitchFamily="34" charset="0"/>
              </a:rPr>
              <a:t>Key takeaways: </a:t>
            </a: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b="1" dirty="0">
                <a:solidFill>
                  <a:srgbClr val="0070C0"/>
                </a:solidFill>
                <a:latin typeface="Arial" panose="020B0604020202020204" pitchFamily="34" charset="0"/>
              </a:rPr>
              <a:t>Focus on nonverbals:</a:t>
            </a:r>
            <a:r>
              <a:rPr lang="en-US" altLang="en-US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</a:rPr>
              <a:t>This model emphasizes that how you look and sound often matters more than what you say, especially when discussing emotions. </a:t>
            </a: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b="1" dirty="0">
                <a:solidFill>
                  <a:srgbClr val="0070C0"/>
                </a:solidFill>
                <a:latin typeface="Arial" panose="020B0604020202020204" pitchFamily="34" charset="0"/>
              </a:rPr>
              <a:t>Inconsistency is key:</a:t>
            </a:r>
            <a:r>
              <a:rPr lang="en-US" altLang="en-US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</a:rPr>
              <a:t>If someone says "I'm fine" but frowns and crosses their arms, you'll likely trust the frown and </a:t>
            </a: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</a:rPr>
              <a:t>crossed arms over the words. </a:t>
            </a: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b="1" dirty="0">
                <a:solidFill>
                  <a:srgbClr val="0070C0"/>
                </a:solidFill>
                <a:latin typeface="Arial" panose="020B0604020202020204" pitchFamily="34" charset="0"/>
              </a:rPr>
              <a:t>Context matters:</a:t>
            </a:r>
            <a:r>
              <a:rPr lang="en-US" altLang="en-US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</a:rPr>
              <a:t>This rule applies primarily to conveying feelings and attitudes, not necessarily factual information (like yelling "Fire!"). </a:t>
            </a: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b="1" dirty="0">
                <a:solidFill>
                  <a:srgbClr val="0070C0"/>
                </a:solidFill>
                <a:latin typeface="Arial" panose="020B0604020202020204" pitchFamily="34" charset="0"/>
              </a:rPr>
              <a:t>Useful for negotiation:</a:t>
            </a:r>
            <a:r>
              <a:rPr lang="en-US" altLang="en-US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</a:rPr>
              <a:t>Negotiators, like former FBI agent Chris Voss, use this to understand when someone's words </a:t>
            </a: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</a:rPr>
              <a:t>don't align with their nonverbal signals, indicating potential deception or lack of conviction. </a:t>
            </a:r>
          </a:p>
          <a:p>
            <a:endParaRPr lang="en-IN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9960C48-C1B1-42F3-8E40-A4633815A1B6}"/>
              </a:ext>
            </a:extLst>
          </p:cNvPr>
          <p:cNvSpPr txBox="1"/>
          <p:nvPr/>
        </p:nvSpPr>
        <p:spPr>
          <a:xfrm>
            <a:off x="0" y="6593963"/>
            <a:ext cx="5837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solidFill>
                  <a:srgbClr val="1F4E79"/>
                </a:solidFill>
                <a:latin typeface="Bookman Old Style" panose="02050604050505020204" pitchFamily="18" charset="0"/>
              </a:rPr>
              <a:t>Dr Prabhat K Dwivedi, Associate Professor</a:t>
            </a:r>
          </a:p>
        </p:txBody>
      </p:sp>
    </p:spTree>
    <p:extLst>
      <p:ext uri="{BB962C8B-B14F-4D97-AF65-F5344CB8AC3E}">
        <p14:creationId xmlns:p14="http://schemas.microsoft.com/office/powerpoint/2010/main" val="5176930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BF2DE6-24FB-C67D-67D5-E286D27DC8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88F406-D5E4-9839-6D76-AEA7119281E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F69794D-20F2-4C7F-BAF8-A28C732FC46D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E01E446-B6BC-BD44-F66F-D13D94927388}"/>
              </a:ext>
            </a:extLst>
          </p:cNvPr>
          <p:cNvPicPr>
            <a:picLocks noGrp="1"/>
          </p:cNvPicPr>
          <p:nvPr>
            <p:ph sz="quarter" idx="1"/>
          </p:nvPr>
        </p:nvPicPr>
        <p:blipFill>
          <a:blip r:embed="rId2"/>
          <a:srcRect l="15864" t="22041" r="47405" b="8163"/>
          <a:stretch>
            <a:fillRect/>
          </a:stretch>
        </p:blipFill>
        <p:spPr bwMode="auto">
          <a:xfrm>
            <a:off x="2410522" y="1527095"/>
            <a:ext cx="58674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824CC0D-00E4-7B2C-9D6D-44E07D0627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67" t="9164" r="12080" b="7621"/>
          <a:stretch/>
        </p:blipFill>
        <p:spPr>
          <a:xfrm>
            <a:off x="171450" y="0"/>
            <a:ext cx="1325880" cy="133385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D50DDA0-14F3-D2F3-9D97-BE3B82EC8D28}"/>
              </a:ext>
            </a:extLst>
          </p:cNvPr>
          <p:cNvSpPr txBox="1"/>
          <p:nvPr/>
        </p:nvSpPr>
        <p:spPr>
          <a:xfrm>
            <a:off x="0" y="6593963"/>
            <a:ext cx="586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solidFill>
                  <a:srgbClr val="1F4E79"/>
                </a:solidFill>
                <a:latin typeface="Bookman Old Style" panose="02050604050505020204" pitchFamily="18" charset="0"/>
              </a:rPr>
              <a:t>Dr Prabhat K Dwivedi, Associate Professor</a:t>
            </a:r>
          </a:p>
          <a:p>
            <a:endParaRPr lang="en-IN" b="1" dirty="0">
              <a:solidFill>
                <a:srgbClr val="1F4E79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0614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01253-FA7F-1C1C-BEAD-4DCC83919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C2E5F8-D702-50A2-DA34-365BBD61A0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https://professional.dce.harvard.edu/blog/8-ways-you-can-improve-your-communication-skills/#1-Be-clear-and-concise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63CEA6-1282-B878-5375-B6BED02AB53E}"/>
              </a:ext>
            </a:extLst>
          </p:cNvPr>
          <p:cNvSpPr txBox="1"/>
          <p:nvPr/>
        </p:nvSpPr>
        <p:spPr>
          <a:xfrm>
            <a:off x="372140" y="6560287"/>
            <a:ext cx="61668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b="1" dirty="0">
                <a:solidFill>
                  <a:srgbClr val="1F4E79"/>
                </a:solidFill>
                <a:latin typeface="Bookman Old Style" panose="02050604050505020204" pitchFamily="18" charset="0"/>
              </a:rPr>
              <a:t>Dr Prabhat K Dwivedi, Associate Professor</a:t>
            </a:r>
          </a:p>
        </p:txBody>
      </p:sp>
    </p:spTree>
    <p:extLst>
      <p:ext uri="{BB962C8B-B14F-4D97-AF65-F5344CB8AC3E}">
        <p14:creationId xmlns:p14="http://schemas.microsoft.com/office/powerpoint/2010/main" val="28550952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C6DDED-CE87-268D-86D9-CA3711B908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A7524D-AB49-31D1-8FF5-3E3B537DB0F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F69794D-20F2-4C7F-BAF8-A28C732FC46D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5" name="Content Placeholder 4" descr="Image result for thanks">
            <a:extLst>
              <a:ext uri="{FF2B5EF4-FFF2-40B4-BE49-F238E27FC236}">
                <a16:creationId xmlns:a16="http://schemas.microsoft.com/office/drawing/2014/main" id="{06634744-64FC-FDD5-CC91-F82496BF20D3}"/>
              </a:ext>
            </a:extLst>
          </p:cNvPr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51568" y="2224991"/>
            <a:ext cx="7162800" cy="3658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6AEB8D0-7436-4A56-C870-ACEB8E69B4C3}"/>
              </a:ext>
            </a:extLst>
          </p:cNvPr>
          <p:cNvSpPr txBox="1"/>
          <p:nvPr/>
        </p:nvSpPr>
        <p:spPr>
          <a:xfrm>
            <a:off x="265814" y="6593589"/>
            <a:ext cx="61668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b="1" dirty="0">
                <a:solidFill>
                  <a:srgbClr val="1F4E79"/>
                </a:solidFill>
                <a:latin typeface="Bookman Old Style" panose="02050604050505020204" pitchFamily="18" charset="0"/>
              </a:rPr>
              <a:t>Dr Prabhat K Dwivedi, Associate Professor</a:t>
            </a:r>
          </a:p>
        </p:txBody>
      </p:sp>
    </p:spTree>
    <p:extLst>
      <p:ext uri="{BB962C8B-B14F-4D97-AF65-F5344CB8AC3E}">
        <p14:creationId xmlns:p14="http://schemas.microsoft.com/office/powerpoint/2010/main" val="1941584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3893" y="2732567"/>
            <a:ext cx="8826795" cy="3629651"/>
          </a:xfrm>
        </p:spPr>
        <p:txBody>
          <a:bodyPr>
            <a:normAutofit/>
          </a:bodyPr>
          <a:lstStyle/>
          <a:p>
            <a:r>
              <a:rPr lang="en-IN" sz="26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Non-Verbal Communication</a:t>
            </a:r>
          </a:p>
          <a:p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593176"/>
            <a:ext cx="6250329" cy="307777"/>
          </a:xfrm>
          <a:prstGeom prst="rect">
            <a:avLst/>
          </a:prstGeom>
          <a:solidFill>
            <a:srgbClr val="A6A6A6"/>
          </a:solidFill>
        </p:spPr>
        <p:txBody>
          <a:bodyPr wrap="square" rtlCol="0">
            <a:spAutoFit/>
          </a:bodyPr>
          <a:lstStyle/>
          <a:p>
            <a:endParaRPr lang="en-IN" sz="1400" b="1" dirty="0">
              <a:solidFill>
                <a:srgbClr val="1F4E7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593963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solidFill>
                  <a:srgbClr val="1F4E79"/>
                </a:solidFill>
                <a:latin typeface="Bookman Old Style" panose="02050604050505020204" pitchFamily="18" charset="0"/>
              </a:rPr>
              <a:t>Dr Prabhat K Dwivedi, Associate Professor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09D4498-372F-63AB-E4D9-6F0740B54C0C}"/>
              </a:ext>
            </a:extLst>
          </p:cNvPr>
          <p:cNvSpPr txBox="1">
            <a:spLocks/>
          </p:cNvSpPr>
          <p:nvPr/>
        </p:nvSpPr>
        <p:spPr>
          <a:xfrm>
            <a:off x="933893" y="1749135"/>
            <a:ext cx="8624777" cy="7524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C00000"/>
                </a:solidFill>
                <a:latin typeface="Bookman Old Style" panose="02050604050505020204" pitchFamily="18" charset="0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</a:rPr>
              <a:t>Topics to be covered</a:t>
            </a:r>
          </a:p>
        </p:txBody>
      </p:sp>
    </p:spTree>
    <p:extLst>
      <p:ext uri="{BB962C8B-B14F-4D97-AF65-F5344CB8AC3E}">
        <p14:creationId xmlns:p14="http://schemas.microsoft.com/office/powerpoint/2010/main" val="3014626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0E7BD8B-BF91-CC7A-D079-25F274803E7C}"/>
              </a:ext>
            </a:extLst>
          </p:cNvPr>
          <p:cNvSpPr txBox="1"/>
          <p:nvPr/>
        </p:nvSpPr>
        <p:spPr>
          <a:xfrm>
            <a:off x="0" y="6593963"/>
            <a:ext cx="5837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solidFill>
                  <a:srgbClr val="1F4E79"/>
                </a:solidFill>
                <a:latin typeface="Bookman Old Style" panose="02050604050505020204" pitchFamily="18" charset="0"/>
              </a:rPr>
              <a:t>Dr Prabhat K Dwivedi, Associate Professor</a:t>
            </a:r>
          </a:p>
        </p:txBody>
      </p:sp>
      <p:pic>
        <p:nvPicPr>
          <p:cNvPr id="2050" name="Picture 2" descr="Edward Sapir Quote">
            <a:extLst>
              <a:ext uri="{FF2B5EF4-FFF2-40B4-BE49-F238E27FC236}">
                <a16:creationId xmlns:a16="http://schemas.microsoft.com/office/drawing/2014/main" id="{9156474A-F0DA-8B21-A383-F8F7BEB529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62" t="4623" r="1034" b="17106"/>
          <a:stretch>
            <a:fillRect/>
          </a:stretch>
        </p:blipFill>
        <p:spPr bwMode="auto">
          <a:xfrm>
            <a:off x="1972340" y="1903228"/>
            <a:ext cx="7277986" cy="4093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1615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1F3D9-4EAD-7462-9535-93F24F643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6032" y="1701210"/>
            <a:ext cx="8827671" cy="478984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br>
              <a:rPr lang="en-US" b="1" dirty="0"/>
            </a:br>
            <a:r>
              <a:rPr lang="en-US" b="1" dirty="0"/>
              <a:t>What is Non-Verbal Communication?</a:t>
            </a:r>
            <a:br>
              <a:rPr lang="en-US" b="1" dirty="0"/>
            </a:br>
            <a:endParaRPr lang="en-IN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5D2BB4D-25D0-9559-9D3F-B112878BF0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7414" y="2275598"/>
            <a:ext cx="8314660" cy="427175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C87195E-BCF2-8EA4-7148-B6ED68EC1E5E}"/>
              </a:ext>
            </a:extLst>
          </p:cNvPr>
          <p:cNvSpPr txBox="1"/>
          <p:nvPr/>
        </p:nvSpPr>
        <p:spPr>
          <a:xfrm>
            <a:off x="0" y="6593963"/>
            <a:ext cx="5837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solidFill>
                  <a:srgbClr val="1F4E79"/>
                </a:solidFill>
                <a:latin typeface="Bookman Old Style" panose="02050604050505020204" pitchFamily="18" charset="0"/>
              </a:rPr>
              <a:t>Dr Prabhat K Dwivedi, Associate Professor</a:t>
            </a:r>
          </a:p>
        </p:txBody>
      </p:sp>
    </p:spTree>
    <p:extLst>
      <p:ext uri="{BB962C8B-B14F-4D97-AF65-F5344CB8AC3E}">
        <p14:creationId xmlns:p14="http://schemas.microsoft.com/office/powerpoint/2010/main" val="20821759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FCA438D-B3F8-4E3E-3B8B-FC0AECD67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6033" y="1701210"/>
            <a:ext cx="8444024" cy="478984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br>
              <a:rPr lang="en-US" b="1" dirty="0"/>
            </a:br>
            <a:r>
              <a:rPr lang="en-US" b="1" dirty="0"/>
              <a:t>Types of Non-Verbal Communication</a:t>
            </a:r>
            <a:br>
              <a:rPr lang="en-US" b="1" dirty="0"/>
            </a:br>
            <a:endParaRPr lang="en-IN" dirty="0"/>
          </a:p>
        </p:txBody>
      </p:sp>
      <p:pic>
        <p:nvPicPr>
          <p:cNvPr id="1026" name="Picture 2" descr="No photo description available.">
            <a:extLst>
              <a:ext uri="{FF2B5EF4-FFF2-40B4-BE49-F238E27FC236}">
                <a16:creationId xmlns:a16="http://schemas.microsoft.com/office/drawing/2014/main" id="{A92201CA-76D9-5839-5FC4-081CAFA172F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8" t="2253" r="-1258" b="3272"/>
          <a:stretch>
            <a:fillRect/>
          </a:stretch>
        </p:blipFill>
        <p:spPr bwMode="auto">
          <a:xfrm>
            <a:off x="531055" y="2265254"/>
            <a:ext cx="4513003" cy="426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419368F-DF48-DA40-A27E-59DB33A520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4059" y="2265254"/>
            <a:ext cx="7034528" cy="426365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E07DD4B-1787-1325-91BA-F609C4458580}"/>
              </a:ext>
            </a:extLst>
          </p:cNvPr>
          <p:cNvSpPr txBox="1"/>
          <p:nvPr/>
        </p:nvSpPr>
        <p:spPr>
          <a:xfrm>
            <a:off x="0" y="6593963"/>
            <a:ext cx="5837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solidFill>
                  <a:srgbClr val="1F4E79"/>
                </a:solidFill>
                <a:latin typeface="Bookman Old Style" panose="02050604050505020204" pitchFamily="18" charset="0"/>
              </a:rPr>
              <a:t>Dr Prabhat K Dwivedi, Associate Professor</a:t>
            </a:r>
          </a:p>
        </p:txBody>
      </p:sp>
    </p:spTree>
    <p:extLst>
      <p:ext uri="{BB962C8B-B14F-4D97-AF65-F5344CB8AC3E}">
        <p14:creationId xmlns:p14="http://schemas.microsoft.com/office/powerpoint/2010/main" val="21051601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08349-722B-1E6D-0004-A66EBAD74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3623" y="1594884"/>
            <a:ext cx="8827671" cy="63795"/>
          </a:xfrm>
        </p:spPr>
        <p:txBody>
          <a:bodyPr>
            <a:noAutofit/>
          </a:bodyPr>
          <a:lstStyle/>
          <a:p>
            <a:r>
              <a:rPr lang="en-IN" sz="3200" b="1" dirty="0"/>
              <a:t>Types of Non Verbal Communication</a:t>
            </a:r>
            <a:endParaRPr lang="en-IN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4DA1ED-DAD9-810A-9F58-3877ECDC06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567" y="1850066"/>
            <a:ext cx="11313042" cy="4720856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en-US" sz="5200" b="1" dirty="0"/>
              <a:t>Facial Expressions:</a:t>
            </a:r>
            <a:r>
              <a:rPr lang="en-US" sz="5200" dirty="0"/>
              <a:t> Facial movements and expressions convey a wide range of emotions, including happiness, sadness, anger, surprise, and more.</a:t>
            </a:r>
          </a:p>
          <a:p>
            <a:pPr algn="just"/>
            <a:r>
              <a:rPr lang="en-US" sz="5200" b="1" dirty="0"/>
              <a:t>Body Language:</a:t>
            </a:r>
            <a:r>
              <a:rPr lang="en-US" sz="5200" dirty="0"/>
              <a:t> Body language involves the use of gestures, postures, and movements to communicate messages. For example, crossing arms may signal defensiveness, while leaning forward can indicate interest or engagement.</a:t>
            </a:r>
          </a:p>
          <a:p>
            <a:pPr algn="just"/>
            <a:r>
              <a:rPr lang="en-US" sz="5200" b="1" dirty="0"/>
              <a:t>Gestures:</a:t>
            </a:r>
            <a:r>
              <a:rPr lang="en-US" sz="5200" dirty="0"/>
              <a:t> Hand movements and gestures are used to emphasize or complement verbal communication. Common gestures include waving, pointing, or using thumbs up or down.</a:t>
            </a:r>
          </a:p>
          <a:p>
            <a:pPr algn="just"/>
            <a:r>
              <a:rPr lang="en-US" sz="5200" b="1" dirty="0"/>
              <a:t>Eye Contact:</a:t>
            </a:r>
            <a:r>
              <a:rPr lang="en-US" sz="5200" dirty="0"/>
              <a:t> The level and duration of eye contact can convey various messages, such as attentiveness, sincerity, or confidence. Lack of eye contact may suggest discomfort or disinterest.</a:t>
            </a:r>
          </a:p>
          <a:p>
            <a:pPr algn="just"/>
            <a:r>
              <a:rPr lang="en-US" sz="5200" b="1" dirty="0"/>
              <a:t>Proximity (Personal Space):</a:t>
            </a:r>
            <a:r>
              <a:rPr lang="en-US" sz="5200" dirty="0"/>
              <a:t> The physical distance between individuals during communication can communicate social norms, intimacy, or personal boundaries. Different cultures may have varying expectations regarding personal space.</a:t>
            </a:r>
          </a:p>
          <a:p>
            <a:pPr algn="just"/>
            <a:r>
              <a:rPr lang="en-US" sz="5200" b="1" dirty="0"/>
              <a:t>Tone of Voice:</a:t>
            </a:r>
            <a:r>
              <a:rPr lang="en-US" sz="5200" dirty="0"/>
              <a:t> The pitch, tone, and volume of one's voice contribute to the overall message. Changes in tone can convey emotions, intentions, or emphasis.</a:t>
            </a:r>
          </a:p>
          <a:p>
            <a:pPr algn="just"/>
            <a:r>
              <a:rPr lang="en-US" sz="5200" b="1" dirty="0"/>
              <a:t>Touch:</a:t>
            </a:r>
            <a:r>
              <a:rPr lang="en-US" sz="5200" dirty="0"/>
              <a:t> Physical contact, such as handshakes, hugs, or pats on the back, can communicate a range of emotions, from warmth and support to authority or dominance.</a:t>
            </a:r>
          </a:p>
          <a:p>
            <a:pPr algn="just"/>
            <a:r>
              <a:rPr lang="en-US" sz="5200" b="1" dirty="0"/>
              <a:t>Posture:</a:t>
            </a:r>
            <a:r>
              <a:rPr lang="en-US" sz="5200" dirty="0"/>
              <a:t> The way individuals position their bodies can convey openness, confidence, or defensiveness. For instance, standing tall may signal confidence, while slouching might suggest a lack of interest.</a:t>
            </a:r>
          </a:p>
          <a:p>
            <a:pPr algn="just"/>
            <a:r>
              <a:rPr lang="en-US" sz="5200" b="1" dirty="0"/>
              <a:t>Appearance:</a:t>
            </a:r>
            <a:r>
              <a:rPr lang="en-US" sz="5200" dirty="0"/>
              <a:t> Clothing, grooming, and overall appearance can communicate information about a person's identity, status, or professionalism.</a:t>
            </a:r>
          </a:p>
          <a:p>
            <a:pPr algn="just"/>
            <a:r>
              <a:rPr lang="en-US" sz="5200" b="1" dirty="0"/>
              <a:t>Silence:</a:t>
            </a:r>
            <a:r>
              <a:rPr lang="en-US" sz="5200" dirty="0"/>
              <a:t> Silence can be a powerful form of nonverbal communication. It can convey agreement, disagreement, discomfort, or the need for reflection.</a:t>
            </a:r>
          </a:p>
          <a:p>
            <a:pPr algn="just"/>
            <a:r>
              <a:rPr lang="en-US" sz="5200" b="1" dirty="0"/>
              <a:t>Facial </a:t>
            </a:r>
            <a:r>
              <a:rPr lang="en-US" sz="5200" b="1" dirty="0" err="1"/>
              <a:t>Microexpressions</a:t>
            </a:r>
            <a:r>
              <a:rPr lang="en-US" sz="5200" b="1" dirty="0"/>
              <a:t>:</a:t>
            </a:r>
            <a:r>
              <a:rPr lang="en-US" sz="5200" dirty="0"/>
              <a:t> Brief, involuntary facial expressions that reveal genuine emotions. These </a:t>
            </a:r>
            <a:r>
              <a:rPr lang="en-US" sz="5200" dirty="0" err="1"/>
              <a:t>microexpressions</a:t>
            </a:r>
            <a:r>
              <a:rPr lang="en-US" sz="5200" dirty="0"/>
              <a:t> often occur quickly and can be challenging to conceal.</a:t>
            </a:r>
          </a:p>
          <a:p>
            <a:pPr algn="just"/>
            <a:r>
              <a:rPr lang="en-US" sz="5200" b="1" dirty="0"/>
              <a:t>Paralinguistics:</a:t>
            </a:r>
            <a:r>
              <a:rPr lang="en-US" sz="5200" dirty="0"/>
              <a:t> This includes elements like intonation, pitch, and rhythm of speech, which can convey additional meaning beyond the actual words spoken.</a:t>
            </a:r>
          </a:p>
          <a:p>
            <a:endParaRPr lang="en-IN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1D9820-2842-6608-AE32-8458D30D2F6D}"/>
              </a:ext>
            </a:extLst>
          </p:cNvPr>
          <p:cNvSpPr txBox="1"/>
          <p:nvPr/>
        </p:nvSpPr>
        <p:spPr>
          <a:xfrm>
            <a:off x="0" y="6593963"/>
            <a:ext cx="5837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solidFill>
                  <a:srgbClr val="1F4E79"/>
                </a:solidFill>
                <a:latin typeface="Bookman Old Style" panose="02050604050505020204" pitchFamily="18" charset="0"/>
              </a:rPr>
              <a:t>Dr Prabhat K Dwivedi, Associate Professor</a:t>
            </a:r>
          </a:p>
        </p:txBody>
      </p:sp>
    </p:spTree>
    <p:extLst>
      <p:ext uri="{BB962C8B-B14F-4D97-AF65-F5344CB8AC3E}">
        <p14:creationId xmlns:p14="http://schemas.microsoft.com/office/powerpoint/2010/main" val="3500452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C012F6F-0740-026B-CDBB-A7F8D5E1B5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7672" y="1626781"/>
            <a:ext cx="8109099" cy="4738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5228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A3D5EA8-3116-63F3-B7EE-E2A91592798A}"/>
              </a:ext>
            </a:extLst>
          </p:cNvPr>
          <p:cNvSpPr txBox="1"/>
          <p:nvPr/>
        </p:nvSpPr>
        <p:spPr>
          <a:xfrm>
            <a:off x="372140" y="6560287"/>
            <a:ext cx="61668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b="1" dirty="0">
                <a:solidFill>
                  <a:srgbClr val="1F4E79"/>
                </a:solidFill>
                <a:latin typeface="Bookman Old Style" panose="02050604050505020204" pitchFamily="18" charset="0"/>
              </a:rPr>
              <a:t>Dr Prabhat K Dwivedi, Associate Professor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143DBB-DF84-646B-C6F2-BC64D516E089}"/>
              </a:ext>
            </a:extLst>
          </p:cNvPr>
          <p:cNvSpPr txBox="1"/>
          <p:nvPr/>
        </p:nvSpPr>
        <p:spPr>
          <a:xfrm>
            <a:off x="637954" y="1758973"/>
            <a:ext cx="11610753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b="1" dirty="0"/>
              <a:t>1</a:t>
            </a:r>
            <a:r>
              <a:rPr lang="en-US" sz="1800" b="1" dirty="0">
                <a:solidFill>
                  <a:srgbClr val="C00000"/>
                </a:solidFill>
              </a:rPr>
              <a:t>. Kinesics</a:t>
            </a:r>
          </a:p>
          <a:p>
            <a:r>
              <a:rPr lang="en-US" sz="1800" dirty="0"/>
              <a:t>It refers to </a:t>
            </a:r>
            <a:r>
              <a:rPr lang="en-US" sz="1800" b="1" dirty="0"/>
              <a:t>body movements</a:t>
            </a:r>
            <a:r>
              <a:rPr lang="en-US" sz="1800" dirty="0"/>
              <a:t> used to communicate. Examples: facial expressions, hand gestures, posture, eye contact, nodding of head.</a:t>
            </a:r>
          </a:p>
          <a:p>
            <a:pPr marL="0" indent="0">
              <a:buNone/>
            </a:pPr>
            <a:r>
              <a:rPr lang="en-US" sz="1800" b="1" dirty="0">
                <a:solidFill>
                  <a:srgbClr val="C00000"/>
                </a:solidFill>
              </a:rPr>
              <a:t>2. Vocalics (Paralanguage)</a:t>
            </a:r>
          </a:p>
          <a:p>
            <a:r>
              <a:rPr lang="en-US" sz="1800" dirty="0"/>
              <a:t>It refers to </a:t>
            </a:r>
            <a:r>
              <a:rPr lang="en-US" sz="1800" b="1" dirty="0"/>
              <a:t>how we say something</a:t>
            </a:r>
            <a:r>
              <a:rPr lang="en-US" sz="1800" dirty="0"/>
              <a:t>, not what we say. Examples: tone of voice, pitch, loudness, speed of speaking, pauses.</a:t>
            </a:r>
          </a:p>
          <a:p>
            <a:pPr marL="0" indent="0">
              <a:buNone/>
            </a:pPr>
            <a:r>
              <a:rPr lang="en-US" sz="1800" b="1" dirty="0">
                <a:solidFill>
                  <a:srgbClr val="C00000"/>
                </a:solidFill>
              </a:rPr>
              <a:t>3. Haptics</a:t>
            </a:r>
          </a:p>
          <a:p>
            <a:r>
              <a:rPr lang="en-US" sz="1800" dirty="0"/>
              <a:t>It means </a:t>
            </a:r>
            <a:r>
              <a:rPr lang="en-US" sz="1800" b="1" dirty="0"/>
              <a:t>communication through touch</a:t>
            </a:r>
            <a:r>
              <a:rPr lang="en-US" sz="1800" dirty="0"/>
              <a:t>. Examples: handshake, hug, pat on the back, holding hands.</a:t>
            </a:r>
          </a:p>
          <a:p>
            <a:pPr marL="0" indent="0">
              <a:buNone/>
            </a:pPr>
            <a:r>
              <a:rPr lang="en-US" sz="1800" b="1" dirty="0">
                <a:solidFill>
                  <a:srgbClr val="C00000"/>
                </a:solidFill>
              </a:rPr>
              <a:t>4. Proxemics</a:t>
            </a:r>
          </a:p>
          <a:p>
            <a:r>
              <a:rPr lang="en-US" sz="1800" dirty="0"/>
              <a:t>It refers to the </a:t>
            </a:r>
            <a:r>
              <a:rPr lang="en-US" sz="1800" b="1" dirty="0"/>
              <a:t>use of space and distance</a:t>
            </a:r>
            <a:r>
              <a:rPr lang="en-US" sz="1800" dirty="0"/>
              <a:t> between people while communicating. </a:t>
            </a:r>
            <a:br>
              <a:rPr lang="en-US" sz="1800" dirty="0"/>
            </a:br>
            <a:r>
              <a:rPr lang="en-US" sz="1800" dirty="0"/>
              <a:t>Examples: personal space, standing close or far, seating arrangement.</a:t>
            </a:r>
          </a:p>
          <a:p>
            <a:pPr marL="0" indent="0">
              <a:buNone/>
            </a:pPr>
            <a:r>
              <a:rPr lang="en-US" sz="1800" b="1" dirty="0">
                <a:solidFill>
                  <a:srgbClr val="C00000"/>
                </a:solidFill>
              </a:rPr>
              <a:t>5. Artifacts &amp; Environment</a:t>
            </a:r>
          </a:p>
          <a:p>
            <a:r>
              <a:rPr lang="en-US" sz="1800" dirty="0"/>
              <a:t>It includes </a:t>
            </a:r>
            <a:r>
              <a:rPr lang="en-US" sz="1800" b="1" dirty="0"/>
              <a:t>objects and surroundings</a:t>
            </a:r>
            <a:r>
              <a:rPr lang="en-US" sz="1800" dirty="0"/>
              <a:t> that convey messages.</a:t>
            </a:r>
            <a:br>
              <a:rPr lang="en-US" sz="1800" dirty="0"/>
            </a:br>
            <a:r>
              <a:rPr lang="en-US" sz="1800" dirty="0"/>
              <a:t>Examples: clothes, </a:t>
            </a:r>
            <a:r>
              <a:rPr lang="en-US" sz="1800" dirty="0" err="1"/>
              <a:t>jewellery</a:t>
            </a:r>
            <a:r>
              <a:rPr lang="en-US" sz="1800" dirty="0"/>
              <a:t>, hairstyle, room decoration, office layout.</a:t>
            </a:r>
          </a:p>
          <a:p>
            <a:pPr marL="0" indent="0">
              <a:buNone/>
            </a:pPr>
            <a:r>
              <a:rPr lang="en-US" sz="1800" b="1" dirty="0">
                <a:solidFill>
                  <a:srgbClr val="C00000"/>
                </a:solidFill>
              </a:rPr>
              <a:t>6. </a:t>
            </a:r>
            <a:r>
              <a:rPr lang="en-US" sz="1800" b="1" dirty="0" err="1">
                <a:solidFill>
                  <a:srgbClr val="C00000"/>
                </a:solidFill>
              </a:rPr>
              <a:t>Olfactics</a:t>
            </a:r>
            <a:endParaRPr lang="en-US" sz="1800" b="1" dirty="0">
              <a:solidFill>
                <a:srgbClr val="C00000"/>
              </a:solidFill>
            </a:endParaRPr>
          </a:p>
          <a:p>
            <a:r>
              <a:rPr lang="en-US" sz="1800" dirty="0"/>
              <a:t>It refers to </a:t>
            </a:r>
            <a:r>
              <a:rPr lang="en-US" sz="1800" b="1" dirty="0"/>
              <a:t>communication through smell</a:t>
            </a:r>
            <a:r>
              <a:rPr lang="en-US" sz="1800" dirty="0"/>
              <a:t>. Examples: perfume, body </a:t>
            </a:r>
            <a:r>
              <a:rPr lang="en-US" sz="1800" dirty="0" err="1"/>
              <a:t>odour</a:t>
            </a:r>
            <a:r>
              <a:rPr lang="en-US" sz="1800" dirty="0"/>
              <a:t>, smell of food, fragrance in a room.</a:t>
            </a:r>
          </a:p>
          <a:p>
            <a:pPr marL="0" indent="0">
              <a:buNone/>
            </a:pPr>
            <a:r>
              <a:rPr lang="en-US" sz="1800" b="1" dirty="0">
                <a:solidFill>
                  <a:srgbClr val="C00000"/>
                </a:solidFill>
              </a:rPr>
              <a:t>7. Chronemics</a:t>
            </a:r>
          </a:p>
          <a:p>
            <a:r>
              <a:rPr lang="en-US" sz="1800" dirty="0"/>
              <a:t>It means </a:t>
            </a:r>
            <a:r>
              <a:rPr lang="en-US" sz="1800" b="1" dirty="0"/>
              <a:t>use of time</a:t>
            </a:r>
            <a:r>
              <a:rPr lang="en-US" sz="1800" dirty="0"/>
              <a:t> in communication. Examples: punctuality, waiting time, response time, importance given to time.</a:t>
            </a:r>
          </a:p>
        </p:txBody>
      </p:sp>
    </p:spTree>
    <p:extLst>
      <p:ext uri="{BB962C8B-B14F-4D97-AF65-F5344CB8AC3E}">
        <p14:creationId xmlns:p14="http://schemas.microsoft.com/office/powerpoint/2010/main" val="21482056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C37F8561-9F6B-8E7D-6846-C87F66D311C1}"/>
              </a:ext>
            </a:extLst>
          </p:cNvPr>
          <p:cNvSpPr txBox="1"/>
          <p:nvPr/>
        </p:nvSpPr>
        <p:spPr>
          <a:xfrm>
            <a:off x="0" y="6593963"/>
            <a:ext cx="5837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solidFill>
                  <a:srgbClr val="1F4E79"/>
                </a:solidFill>
                <a:latin typeface="Bookman Old Style" panose="02050604050505020204" pitchFamily="18" charset="0"/>
              </a:rPr>
              <a:t>Dr Prabhat K Dwivedi, Associate Professor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F7A065-5815-7D24-B651-726D5376E2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10 Types of Nonverbal Communication Explained in 3 minutes</a:t>
            </a:r>
          </a:p>
          <a:p>
            <a:r>
              <a:rPr lang="en-IN" dirty="0">
                <a:solidFill>
                  <a:srgbClr val="C0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https://www.youtube.com/watch?v=5nLQl9e5NV8</a:t>
            </a:r>
            <a:endParaRPr lang="en-IN" dirty="0">
              <a:solidFill>
                <a:srgbClr val="C00000"/>
              </a:solidFill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318908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1556</TotalTime>
  <Words>975</Words>
  <Application>Microsoft Office PowerPoint</Application>
  <PresentationFormat>Widescreen</PresentationFormat>
  <Paragraphs>72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Arial</vt:lpstr>
      <vt:lpstr>Arial Black</vt:lpstr>
      <vt:lpstr>Arial Narrow</vt:lpstr>
      <vt:lpstr>Arial Rounded MT Bold</vt:lpstr>
      <vt:lpstr>Bauhaus 93</vt:lpstr>
      <vt:lpstr>Book Antiqua</vt:lpstr>
      <vt:lpstr>Bookman Old Style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 What is Non-Verbal Communication? </vt:lpstr>
      <vt:lpstr> Types of Non-Verbal Communication </vt:lpstr>
      <vt:lpstr>Types of Non Verbal Communication</vt:lpstr>
      <vt:lpstr>PowerPoint Presentation</vt:lpstr>
      <vt:lpstr>PowerPoint Presentation</vt:lpstr>
      <vt:lpstr>PowerPoint Presentation</vt:lpstr>
      <vt:lpstr> "7 rule" in body language by Albert Mehrabian's </vt:lpstr>
      <vt:lpstr>PowerPoint Presentation</vt:lpstr>
      <vt:lpstr>PowerPoint Presentation</vt:lpstr>
      <vt:lpstr>References</vt:lpstr>
      <vt:lpstr>PowerPoint Presentation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prabhatresearch@gmail.com</cp:lastModifiedBy>
  <cp:revision>188</cp:revision>
  <dcterms:created xsi:type="dcterms:W3CDTF">2024-04-20T12:51:16Z</dcterms:created>
  <dcterms:modified xsi:type="dcterms:W3CDTF">2026-02-14T07:59:38Z</dcterms:modified>
</cp:coreProperties>
</file>