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17" r:id="rId3"/>
    <p:sldId id="342" r:id="rId4"/>
    <p:sldId id="323" r:id="rId5"/>
    <p:sldId id="340" r:id="rId6"/>
    <p:sldId id="339" r:id="rId7"/>
    <p:sldId id="330" r:id="rId8"/>
    <p:sldId id="331" r:id="rId9"/>
    <p:sldId id="332" r:id="rId10"/>
    <p:sldId id="334" r:id="rId11"/>
    <p:sldId id="335" r:id="rId12"/>
    <p:sldId id="336" r:id="rId13"/>
    <p:sldId id="337" r:id="rId14"/>
    <p:sldId id="338" r:id="rId15"/>
    <p:sldId id="343" r:id="rId16"/>
    <p:sldId id="329" r:id="rId17"/>
    <p:sldId id="341" r:id="rId18"/>
    <p:sldId id="299" r:id="rId19"/>
    <p:sldId id="275"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DA241B"/>
    <a:srgbClr val="A6A6A6"/>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E446B-E052-4823-9A09-47A1378A6A65}"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IN"/>
        </a:p>
      </dgm:t>
    </dgm:pt>
    <dgm:pt modelId="{DAC941C4-8242-45BE-A4DA-44B413CCCED4}">
      <dgm:prSet phldrT="[Text]"/>
      <dgm:spPr/>
      <dgm:t>
        <a:bodyPr/>
        <a:lstStyle/>
        <a:p>
          <a:r>
            <a:rPr lang="en-US" dirty="0"/>
            <a:t>Active listening</a:t>
          </a:r>
          <a:endParaRPr lang="en-IN" dirty="0"/>
        </a:p>
      </dgm:t>
    </dgm:pt>
    <dgm:pt modelId="{1E3BDF3B-B94D-45F6-A60D-2DC4DEBF97FE}" type="parTrans" cxnId="{95F28B6A-BBA6-41BF-A752-917AA8CC008B}">
      <dgm:prSet/>
      <dgm:spPr/>
      <dgm:t>
        <a:bodyPr/>
        <a:lstStyle/>
        <a:p>
          <a:endParaRPr lang="en-IN"/>
        </a:p>
      </dgm:t>
    </dgm:pt>
    <dgm:pt modelId="{9830BEBC-B265-4C31-AA9D-F25F2B40DBD1}" type="sibTrans" cxnId="{95F28B6A-BBA6-41BF-A752-917AA8CC008B}">
      <dgm:prSet/>
      <dgm:spPr/>
      <dgm:t>
        <a:bodyPr/>
        <a:lstStyle/>
        <a:p>
          <a:endParaRPr lang="en-IN"/>
        </a:p>
      </dgm:t>
    </dgm:pt>
    <dgm:pt modelId="{486EA8EB-2D0A-4536-B640-907816C8564D}">
      <dgm:prSet phldrT="[Text]"/>
      <dgm:spPr/>
      <dgm:t>
        <a:bodyPr/>
        <a:lstStyle/>
        <a:p>
          <a:r>
            <a:rPr lang="en-US" dirty="0"/>
            <a:t>Clarity of expression</a:t>
          </a:r>
          <a:endParaRPr lang="en-IN" dirty="0"/>
        </a:p>
      </dgm:t>
    </dgm:pt>
    <dgm:pt modelId="{911099A7-7A7B-449A-82AB-E5BEC62F6046}" type="parTrans" cxnId="{54F7414F-E3A0-4046-80B8-8361D5A41782}">
      <dgm:prSet/>
      <dgm:spPr/>
      <dgm:t>
        <a:bodyPr/>
        <a:lstStyle/>
        <a:p>
          <a:endParaRPr lang="en-IN"/>
        </a:p>
      </dgm:t>
    </dgm:pt>
    <dgm:pt modelId="{132E23C6-49DC-4E71-9082-824FBAB3FB81}" type="sibTrans" cxnId="{54F7414F-E3A0-4046-80B8-8361D5A41782}">
      <dgm:prSet/>
      <dgm:spPr/>
      <dgm:t>
        <a:bodyPr/>
        <a:lstStyle/>
        <a:p>
          <a:endParaRPr lang="en-IN"/>
        </a:p>
      </dgm:t>
    </dgm:pt>
    <dgm:pt modelId="{24FCA71A-5CB6-4855-A498-6749AA156E8D}">
      <dgm:prSet phldrT="[Text]"/>
      <dgm:spPr/>
      <dgm:t>
        <a:bodyPr/>
        <a:lstStyle/>
        <a:p>
          <a:r>
            <a:rPr lang="en-US" dirty="0"/>
            <a:t>Storytelling</a:t>
          </a:r>
          <a:endParaRPr lang="en-IN" dirty="0"/>
        </a:p>
      </dgm:t>
    </dgm:pt>
    <dgm:pt modelId="{C0F5DA46-CFF6-407D-8802-4E328BA961C8}" type="parTrans" cxnId="{216FB376-C4E5-43F3-8250-373C70513F70}">
      <dgm:prSet/>
      <dgm:spPr/>
      <dgm:t>
        <a:bodyPr/>
        <a:lstStyle/>
        <a:p>
          <a:endParaRPr lang="en-IN"/>
        </a:p>
      </dgm:t>
    </dgm:pt>
    <dgm:pt modelId="{44015C16-8268-49E3-A3F0-B356904901E1}" type="sibTrans" cxnId="{216FB376-C4E5-43F3-8250-373C70513F70}">
      <dgm:prSet/>
      <dgm:spPr/>
      <dgm:t>
        <a:bodyPr/>
        <a:lstStyle/>
        <a:p>
          <a:endParaRPr lang="en-IN"/>
        </a:p>
      </dgm:t>
    </dgm:pt>
    <dgm:pt modelId="{36F1AE0D-E9F4-475A-8F70-2F62962187ED}">
      <dgm:prSet phldrT="[Text]"/>
      <dgm:spPr/>
      <dgm:t>
        <a:bodyPr/>
        <a:lstStyle/>
        <a:p>
          <a:r>
            <a:rPr lang="en-US" dirty="0"/>
            <a:t>Empathy</a:t>
          </a:r>
          <a:endParaRPr lang="en-IN" dirty="0"/>
        </a:p>
      </dgm:t>
    </dgm:pt>
    <dgm:pt modelId="{17E8993E-9D58-4F0B-87CF-4116E640D44D}" type="parTrans" cxnId="{A0C96DB4-F794-4ACD-8B34-590C99AFED1A}">
      <dgm:prSet/>
      <dgm:spPr/>
      <dgm:t>
        <a:bodyPr/>
        <a:lstStyle/>
        <a:p>
          <a:endParaRPr lang="en-IN"/>
        </a:p>
      </dgm:t>
    </dgm:pt>
    <dgm:pt modelId="{FC79BA85-BBDA-4B29-878D-2C56B2442DAA}" type="sibTrans" cxnId="{A0C96DB4-F794-4ACD-8B34-590C99AFED1A}">
      <dgm:prSet/>
      <dgm:spPr/>
      <dgm:t>
        <a:bodyPr/>
        <a:lstStyle/>
        <a:p>
          <a:endParaRPr lang="en-IN"/>
        </a:p>
      </dgm:t>
    </dgm:pt>
    <dgm:pt modelId="{73FA46A5-B8D7-46B0-B287-C8E0BC5C10F6}">
      <dgm:prSet phldrT="[Text]"/>
      <dgm:spPr/>
      <dgm:t>
        <a:bodyPr/>
        <a:lstStyle/>
        <a:p>
          <a:r>
            <a:rPr lang="en-US" dirty="0"/>
            <a:t>Diplomacy</a:t>
          </a:r>
          <a:endParaRPr lang="en-IN" dirty="0"/>
        </a:p>
      </dgm:t>
    </dgm:pt>
    <dgm:pt modelId="{07A4B1BE-EC24-434E-8853-4EFD51F2FC68}" type="parTrans" cxnId="{4EDBD6FE-B8A1-4A2D-882C-43655A93D701}">
      <dgm:prSet/>
      <dgm:spPr/>
      <dgm:t>
        <a:bodyPr/>
        <a:lstStyle/>
        <a:p>
          <a:endParaRPr lang="en-IN"/>
        </a:p>
      </dgm:t>
    </dgm:pt>
    <dgm:pt modelId="{3FDB350C-F952-4E24-98D5-2174C25ECE96}" type="sibTrans" cxnId="{4EDBD6FE-B8A1-4A2D-882C-43655A93D701}">
      <dgm:prSet/>
      <dgm:spPr/>
      <dgm:t>
        <a:bodyPr/>
        <a:lstStyle/>
        <a:p>
          <a:endParaRPr lang="en-IN"/>
        </a:p>
      </dgm:t>
    </dgm:pt>
    <dgm:pt modelId="{D7BD7606-1EF7-4191-88F9-0F26B71B5B4C}">
      <dgm:prSet phldrT="[Text]"/>
      <dgm:spPr/>
      <dgm:t>
        <a:bodyPr/>
        <a:lstStyle/>
        <a:p>
          <a:r>
            <a:rPr lang="en-US" dirty="0"/>
            <a:t>Negotiation skills</a:t>
          </a:r>
          <a:endParaRPr lang="en-IN" dirty="0"/>
        </a:p>
      </dgm:t>
    </dgm:pt>
    <dgm:pt modelId="{D6E260E5-2A3B-423A-AA84-F25F64169049}" type="parTrans" cxnId="{49BCBAF6-8AB6-42E2-A904-501913054A03}">
      <dgm:prSet/>
      <dgm:spPr/>
      <dgm:t>
        <a:bodyPr/>
        <a:lstStyle/>
        <a:p>
          <a:endParaRPr lang="en-IN"/>
        </a:p>
      </dgm:t>
    </dgm:pt>
    <dgm:pt modelId="{DC4DECA0-7FEA-4AC0-8744-77EB76728546}" type="sibTrans" cxnId="{49BCBAF6-8AB6-42E2-A904-501913054A03}">
      <dgm:prSet/>
      <dgm:spPr/>
      <dgm:t>
        <a:bodyPr/>
        <a:lstStyle/>
        <a:p>
          <a:endParaRPr lang="en-IN"/>
        </a:p>
      </dgm:t>
    </dgm:pt>
    <dgm:pt modelId="{3578E474-EBF7-4802-929F-17A33E72640D}">
      <dgm:prSet phldrT="[Text]"/>
      <dgm:spPr/>
      <dgm:t>
        <a:bodyPr/>
        <a:lstStyle/>
        <a:p>
          <a:r>
            <a:rPr lang="en-US" dirty="0"/>
            <a:t>Cultural sensitivity</a:t>
          </a:r>
          <a:endParaRPr lang="en-IN" dirty="0"/>
        </a:p>
      </dgm:t>
    </dgm:pt>
    <dgm:pt modelId="{105775D4-5C47-4BE8-84B3-AE722BF952C7}" type="parTrans" cxnId="{3E97B8C6-2666-4A81-862B-D098AE5A5442}">
      <dgm:prSet/>
      <dgm:spPr/>
      <dgm:t>
        <a:bodyPr/>
        <a:lstStyle/>
        <a:p>
          <a:endParaRPr lang="en-IN"/>
        </a:p>
      </dgm:t>
    </dgm:pt>
    <dgm:pt modelId="{80A81065-B7BF-4A58-944C-BF2B2FEE841B}" type="sibTrans" cxnId="{3E97B8C6-2666-4A81-862B-D098AE5A5442}">
      <dgm:prSet/>
      <dgm:spPr/>
      <dgm:t>
        <a:bodyPr/>
        <a:lstStyle/>
        <a:p>
          <a:endParaRPr lang="en-IN"/>
        </a:p>
      </dgm:t>
    </dgm:pt>
    <dgm:pt modelId="{92F43433-4769-496B-A026-F68875DBC10E}">
      <dgm:prSet phldrT="[Text]"/>
      <dgm:spPr/>
      <dgm:t>
        <a:bodyPr/>
        <a:lstStyle/>
        <a:p>
          <a:r>
            <a:rPr lang="en-US" dirty="0"/>
            <a:t>Etiquettes</a:t>
          </a:r>
          <a:endParaRPr lang="en-IN" dirty="0"/>
        </a:p>
      </dgm:t>
    </dgm:pt>
    <dgm:pt modelId="{AF9B9FF5-D919-4A05-AB10-0013006A7568}" type="parTrans" cxnId="{795A6517-0B52-45F3-BE1E-5BB17DFA8EFD}">
      <dgm:prSet/>
      <dgm:spPr/>
      <dgm:t>
        <a:bodyPr/>
        <a:lstStyle/>
        <a:p>
          <a:endParaRPr lang="en-IN"/>
        </a:p>
      </dgm:t>
    </dgm:pt>
    <dgm:pt modelId="{6A307900-FBB6-45B2-A133-A89892D3E991}" type="sibTrans" cxnId="{795A6517-0B52-45F3-BE1E-5BB17DFA8EFD}">
      <dgm:prSet/>
      <dgm:spPr/>
      <dgm:t>
        <a:bodyPr/>
        <a:lstStyle/>
        <a:p>
          <a:endParaRPr lang="en-IN"/>
        </a:p>
      </dgm:t>
    </dgm:pt>
    <dgm:pt modelId="{BF746C30-EBB5-422C-AB60-222C504BF1B7}">
      <dgm:prSet phldrT="[Text]"/>
      <dgm:spPr/>
      <dgm:t>
        <a:bodyPr/>
        <a:lstStyle/>
        <a:p>
          <a:r>
            <a:rPr lang="en-US" dirty="0"/>
            <a:t>Persuasion</a:t>
          </a:r>
          <a:endParaRPr lang="en-IN" dirty="0"/>
        </a:p>
      </dgm:t>
    </dgm:pt>
    <dgm:pt modelId="{DA2CACCB-45A4-4043-8FE4-C91D9501D31F}" type="parTrans" cxnId="{64367C49-870D-4235-B290-7416993862D2}">
      <dgm:prSet/>
      <dgm:spPr/>
      <dgm:t>
        <a:bodyPr/>
        <a:lstStyle/>
        <a:p>
          <a:endParaRPr lang="en-IN"/>
        </a:p>
      </dgm:t>
    </dgm:pt>
    <dgm:pt modelId="{608D5739-0786-4FB6-B6AA-9A686E1B47DC}" type="sibTrans" cxnId="{64367C49-870D-4235-B290-7416993862D2}">
      <dgm:prSet/>
      <dgm:spPr/>
      <dgm:t>
        <a:bodyPr/>
        <a:lstStyle/>
        <a:p>
          <a:endParaRPr lang="en-IN"/>
        </a:p>
      </dgm:t>
    </dgm:pt>
    <dgm:pt modelId="{F3E1741A-447B-498D-9949-3645A3E1BC17}">
      <dgm:prSet phldrT="[Text]"/>
      <dgm:spPr/>
      <dgm:t>
        <a:bodyPr/>
        <a:lstStyle/>
        <a:p>
          <a:r>
            <a:rPr lang="en-US" dirty="0" err="1"/>
            <a:t>Humour</a:t>
          </a:r>
          <a:endParaRPr lang="en-IN" dirty="0"/>
        </a:p>
      </dgm:t>
    </dgm:pt>
    <dgm:pt modelId="{BBC8D818-64DC-4347-A597-DA7288EB6CAA}" type="parTrans" cxnId="{1D6E80B9-6CF5-4DBC-A8B5-3111F8A77E7F}">
      <dgm:prSet/>
      <dgm:spPr/>
      <dgm:t>
        <a:bodyPr/>
        <a:lstStyle/>
        <a:p>
          <a:endParaRPr lang="en-IN"/>
        </a:p>
      </dgm:t>
    </dgm:pt>
    <dgm:pt modelId="{16550338-2059-4DE7-81B7-5BA13E70BFAE}" type="sibTrans" cxnId="{1D6E80B9-6CF5-4DBC-A8B5-3111F8A77E7F}">
      <dgm:prSet/>
      <dgm:spPr/>
      <dgm:t>
        <a:bodyPr/>
        <a:lstStyle/>
        <a:p>
          <a:endParaRPr lang="en-IN"/>
        </a:p>
      </dgm:t>
    </dgm:pt>
    <dgm:pt modelId="{525A50F4-A8E3-404E-BD83-403B4B912F9F}">
      <dgm:prSet phldrT="[Text]"/>
      <dgm:spPr/>
      <dgm:t>
        <a:bodyPr/>
        <a:lstStyle/>
        <a:p>
          <a:r>
            <a:rPr lang="en-US" dirty="0"/>
            <a:t>Constructive feedback</a:t>
          </a:r>
          <a:endParaRPr lang="en-IN" dirty="0"/>
        </a:p>
      </dgm:t>
    </dgm:pt>
    <dgm:pt modelId="{E17E5C54-CAB8-4AD2-852F-3D25406FDD6A}" type="parTrans" cxnId="{AE3F8F3B-890D-4DFE-92AD-07B7CEEEAB8D}">
      <dgm:prSet/>
      <dgm:spPr/>
      <dgm:t>
        <a:bodyPr/>
        <a:lstStyle/>
        <a:p>
          <a:endParaRPr lang="en-IN"/>
        </a:p>
      </dgm:t>
    </dgm:pt>
    <dgm:pt modelId="{319D27F6-4E57-4701-8948-47FBCB76DCDC}" type="sibTrans" cxnId="{AE3F8F3B-890D-4DFE-92AD-07B7CEEEAB8D}">
      <dgm:prSet/>
      <dgm:spPr/>
      <dgm:t>
        <a:bodyPr/>
        <a:lstStyle/>
        <a:p>
          <a:endParaRPr lang="en-IN"/>
        </a:p>
      </dgm:t>
    </dgm:pt>
    <dgm:pt modelId="{1649B276-2827-45C6-9888-C5A6C4BDAE60}">
      <dgm:prSet phldrT="[Text]"/>
      <dgm:spPr/>
      <dgm:t>
        <a:bodyPr/>
        <a:lstStyle/>
        <a:p>
          <a:r>
            <a:rPr lang="en-US" dirty="0"/>
            <a:t>Effective presentation</a:t>
          </a:r>
          <a:endParaRPr lang="en-IN" dirty="0"/>
        </a:p>
      </dgm:t>
    </dgm:pt>
    <dgm:pt modelId="{30ABFC73-A22E-4563-AE85-5E28041128EC}" type="parTrans" cxnId="{D438DE17-1D8D-4F9B-A627-83F421110070}">
      <dgm:prSet/>
      <dgm:spPr/>
      <dgm:t>
        <a:bodyPr/>
        <a:lstStyle/>
        <a:p>
          <a:endParaRPr lang="en-IN"/>
        </a:p>
      </dgm:t>
    </dgm:pt>
    <dgm:pt modelId="{119C3E00-BFAD-47C0-9F2F-2A464A9259B4}" type="sibTrans" cxnId="{D438DE17-1D8D-4F9B-A627-83F421110070}">
      <dgm:prSet/>
      <dgm:spPr/>
      <dgm:t>
        <a:bodyPr/>
        <a:lstStyle/>
        <a:p>
          <a:endParaRPr lang="en-IN"/>
        </a:p>
      </dgm:t>
    </dgm:pt>
    <dgm:pt modelId="{ACF04D43-1A56-4174-891D-BCAA3D465688}" type="pres">
      <dgm:prSet presAssocID="{6D5E446B-E052-4823-9A09-47A1378A6A65}" presName="diagram" presStyleCnt="0">
        <dgm:presLayoutVars>
          <dgm:dir/>
          <dgm:resizeHandles val="exact"/>
        </dgm:presLayoutVars>
      </dgm:prSet>
      <dgm:spPr/>
    </dgm:pt>
    <dgm:pt modelId="{5286403B-977B-4505-B24A-9404BA5CDA6A}" type="pres">
      <dgm:prSet presAssocID="{DAC941C4-8242-45BE-A4DA-44B413CCCED4}" presName="node" presStyleLbl="node1" presStyleIdx="0" presStyleCnt="12">
        <dgm:presLayoutVars>
          <dgm:bulletEnabled val="1"/>
        </dgm:presLayoutVars>
      </dgm:prSet>
      <dgm:spPr/>
    </dgm:pt>
    <dgm:pt modelId="{76EAB43E-87F4-4272-9C43-69687B6ECE57}" type="pres">
      <dgm:prSet presAssocID="{9830BEBC-B265-4C31-AA9D-F25F2B40DBD1}" presName="sibTrans" presStyleCnt="0"/>
      <dgm:spPr/>
    </dgm:pt>
    <dgm:pt modelId="{CA28CDE0-67D4-41CA-B06F-E419393D0891}" type="pres">
      <dgm:prSet presAssocID="{486EA8EB-2D0A-4536-B640-907816C8564D}" presName="node" presStyleLbl="node1" presStyleIdx="1" presStyleCnt="12">
        <dgm:presLayoutVars>
          <dgm:bulletEnabled val="1"/>
        </dgm:presLayoutVars>
      </dgm:prSet>
      <dgm:spPr/>
    </dgm:pt>
    <dgm:pt modelId="{7910D4CD-3E0C-43B4-B9DB-709A1C70605C}" type="pres">
      <dgm:prSet presAssocID="{132E23C6-49DC-4E71-9082-824FBAB3FB81}" presName="sibTrans" presStyleCnt="0"/>
      <dgm:spPr/>
    </dgm:pt>
    <dgm:pt modelId="{EC0CB10B-9070-41CC-9BC6-73E8610EB1B7}" type="pres">
      <dgm:prSet presAssocID="{24FCA71A-5CB6-4855-A498-6749AA156E8D}" presName="node" presStyleLbl="node1" presStyleIdx="2" presStyleCnt="12">
        <dgm:presLayoutVars>
          <dgm:bulletEnabled val="1"/>
        </dgm:presLayoutVars>
      </dgm:prSet>
      <dgm:spPr/>
    </dgm:pt>
    <dgm:pt modelId="{80805498-C26D-43B9-B34D-92EC5CCF9D91}" type="pres">
      <dgm:prSet presAssocID="{44015C16-8268-49E3-A3F0-B356904901E1}" presName="sibTrans" presStyleCnt="0"/>
      <dgm:spPr/>
    </dgm:pt>
    <dgm:pt modelId="{84225447-1130-41A4-AA42-C31DC8040743}" type="pres">
      <dgm:prSet presAssocID="{3578E474-EBF7-4802-929F-17A33E72640D}" presName="node" presStyleLbl="node1" presStyleIdx="3" presStyleCnt="12">
        <dgm:presLayoutVars>
          <dgm:bulletEnabled val="1"/>
        </dgm:presLayoutVars>
      </dgm:prSet>
      <dgm:spPr/>
    </dgm:pt>
    <dgm:pt modelId="{095A7892-C1C2-47C3-81E9-0AD09CAC1E29}" type="pres">
      <dgm:prSet presAssocID="{80A81065-B7BF-4A58-944C-BF2B2FEE841B}" presName="sibTrans" presStyleCnt="0"/>
      <dgm:spPr/>
    </dgm:pt>
    <dgm:pt modelId="{1F8977CA-0D43-4DAF-ABC7-157B188253A2}" type="pres">
      <dgm:prSet presAssocID="{92F43433-4769-496B-A026-F68875DBC10E}" presName="node" presStyleLbl="node1" presStyleIdx="4" presStyleCnt="12">
        <dgm:presLayoutVars>
          <dgm:bulletEnabled val="1"/>
        </dgm:presLayoutVars>
      </dgm:prSet>
      <dgm:spPr/>
    </dgm:pt>
    <dgm:pt modelId="{DBBC3EAF-6EDC-42B0-A86F-13D48C9B823B}" type="pres">
      <dgm:prSet presAssocID="{6A307900-FBB6-45B2-A133-A89892D3E991}" presName="sibTrans" presStyleCnt="0"/>
      <dgm:spPr/>
    </dgm:pt>
    <dgm:pt modelId="{2A0ABEF3-7140-4E06-AE25-2323C0ACBE8B}" type="pres">
      <dgm:prSet presAssocID="{BF746C30-EBB5-422C-AB60-222C504BF1B7}" presName="node" presStyleLbl="node1" presStyleIdx="5" presStyleCnt="12">
        <dgm:presLayoutVars>
          <dgm:bulletEnabled val="1"/>
        </dgm:presLayoutVars>
      </dgm:prSet>
      <dgm:spPr/>
    </dgm:pt>
    <dgm:pt modelId="{868295F4-E3F9-48EE-9FFC-D74729B55DDE}" type="pres">
      <dgm:prSet presAssocID="{608D5739-0786-4FB6-B6AA-9A686E1B47DC}" presName="sibTrans" presStyleCnt="0"/>
      <dgm:spPr/>
    </dgm:pt>
    <dgm:pt modelId="{C9B35B11-1F1E-4D54-A738-08C337ED51E0}" type="pres">
      <dgm:prSet presAssocID="{36F1AE0D-E9F4-475A-8F70-2F62962187ED}" presName="node" presStyleLbl="node1" presStyleIdx="6" presStyleCnt="12">
        <dgm:presLayoutVars>
          <dgm:bulletEnabled val="1"/>
        </dgm:presLayoutVars>
      </dgm:prSet>
      <dgm:spPr/>
    </dgm:pt>
    <dgm:pt modelId="{3F4DE25D-F1AD-434C-88A4-C82C188CFCD0}" type="pres">
      <dgm:prSet presAssocID="{FC79BA85-BBDA-4B29-878D-2C56B2442DAA}" presName="sibTrans" presStyleCnt="0"/>
      <dgm:spPr/>
    </dgm:pt>
    <dgm:pt modelId="{00205F61-3CF7-4A4B-A8D5-D402E5B1E989}" type="pres">
      <dgm:prSet presAssocID="{73FA46A5-B8D7-46B0-B287-C8E0BC5C10F6}" presName="node" presStyleLbl="node1" presStyleIdx="7" presStyleCnt="12">
        <dgm:presLayoutVars>
          <dgm:bulletEnabled val="1"/>
        </dgm:presLayoutVars>
      </dgm:prSet>
      <dgm:spPr/>
    </dgm:pt>
    <dgm:pt modelId="{D4F62440-1F1A-4128-A298-04E4D9955D19}" type="pres">
      <dgm:prSet presAssocID="{3FDB350C-F952-4E24-98D5-2174C25ECE96}" presName="sibTrans" presStyleCnt="0"/>
      <dgm:spPr/>
    </dgm:pt>
    <dgm:pt modelId="{D06D8EBA-8B6C-4E32-BB21-A66B556FC978}" type="pres">
      <dgm:prSet presAssocID="{D7BD7606-1EF7-4191-88F9-0F26B71B5B4C}" presName="node" presStyleLbl="node1" presStyleIdx="8" presStyleCnt="12">
        <dgm:presLayoutVars>
          <dgm:bulletEnabled val="1"/>
        </dgm:presLayoutVars>
      </dgm:prSet>
      <dgm:spPr/>
    </dgm:pt>
    <dgm:pt modelId="{0D47C3C6-F5EC-4796-A74D-6988B22AD719}" type="pres">
      <dgm:prSet presAssocID="{DC4DECA0-7FEA-4AC0-8744-77EB76728546}" presName="sibTrans" presStyleCnt="0"/>
      <dgm:spPr/>
    </dgm:pt>
    <dgm:pt modelId="{6CFD93BF-55F1-42E2-814B-B94F4452D81F}" type="pres">
      <dgm:prSet presAssocID="{F3E1741A-447B-498D-9949-3645A3E1BC17}" presName="node" presStyleLbl="node1" presStyleIdx="9" presStyleCnt="12">
        <dgm:presLayoutVars>
          <dgm:bulletEnabled val="1"/>
        </dgm:presLayoutVars>
      </dgm:prSet>
      <dgm:spPr/>
    </dgm:pt>
    <dgm:pt modelId="{93AEBE15-8F33-4C75-915C-802E8D3EBE65}" type="pres">
      <dgm:prSet presAssocID="{16550338-2059-4DE7-81B7-5BA13E70BFAE}" presName="sibTrans" presStyleCnt="0"/>
      <dgm:spPr/>
    </dgm:pt>
    <dgm:pt modelId="{FB922690-FA84-4B35-9CF7-018C46C5EA4F}" type="pres">
      <dgm:prSet presAssocID="{525A50F4-A8E3-404E-BD83-403B4B912F9F}" presName="node" presStyleLbl="node1" presStyleIdx="10" presStyleCnt="12">
        <dgm:presLayoutVars>
          <dgm:bulletEnabled val="1"/>
        </dgm:presLayoutVars>
      </dgm:prSet>
      <dgm:spPr/>
    </dgm:pt>
    <dgm:pt modelId="{CDE6AD6A-49FC-461B-8B04-6006DC461200}" type="pres">
      <dgm:prSet presAssocID="{319D27F6-4E57-4701-8948-47FBCB76DCDC}" presName="sibTrans" presStyleCnt="0"/>
      <dgm:spPr/>
    </dgm:pt>
    <dgm:pt modelId="{6D440D32-93C1-49D4-A25F-FDF466219D30}" type="pres">
      <dgm:prSet presAssocID="{1649B276-2827-45C6-9888-C5A6C4BDAE60}" presName="node" presStyleLbl="node1" presStyleIdx="11" presStyleCnt="12">
        <dgm:presLayoutVars>
          <dgm:bulletEnabled val="1"/>
        </dgm:presLayoutVars>
      </dgm:prSet>
      <dgm:spPr/>
    </dgm:pt>
  </dgm:ptLst>
  <dgm:cxnLst>
    <dgm:cxn modelId="{31B0300A-3887-438A-983B-71EAD08C62E9}" type="presOf" srcId="{3578E474-EBF7-4802-929F-17A33E72640D}" destId="{84225447-1130-41A4-AA42-C31DC8040743}" srcOrd="0" destOrd="0" presId="urn:microsoft.com/office/officeart/2005/8/layout/default"/>
    <dgm:cxn modelId="{795A6517-0B52-45F3-BE1E-5BB17DFA8EFD}" srcId="{6D5E446B-E052-4823-9A09-47A1378A6A65}" destId="{92F43433-4769-496B-A026-F68875DBC10E}" srcOrd="4" destOrd="0" parTransId="{AF9B9FF5-D919-4A05-AB10-0013006A7568}" sibTransId="{6A307900-FBB6-45B2-A133-A89892D3E991}"/>
    <dgm:cxn modelId="{D438DE17-1D8D-4F9B-A627-83F421110070}" srcId="{6D5E446B-E052-4823-9A09-47A1378A6A65}" destId="{1649B276-2827-45C6-9888-C5A6C4BDAE60}" srcOrd="11" destOrd="0" parTransId="{30ABFC73-A22E-4563-AE85-5E28041128EC}" sibTransId="{119C3E00-BFAD-47C0-9F2F-2A464A9259B4}"/>
    <dgm:cxn modelId="{88072F25-4C0A-49E6-A5A9-71584B23B155}" type="presOf" srcId="{F3E1741A-447B-498D-9949-3645A3E1BC17}" destId="{6CFD93BF-55F1-42E2-814B-B94F4452D81F}" srcOrd="0" destOrd="0" presId="urn:microsoft.com/office/officeart/2005/8/layout/default"/>
    <dgm:cxn modelId="{A6B43725-A7B1-449A-8DC2-BB51D7066382}" type="presOf" srcId="{92F43433-4769-496B-A026-F68875DBC10E}" destId="{1F8977CA-0D43-4DAF-ABC7-157B188253A2}" srcOrd="0" destOrd="0" presId="urn:microsoft.com/office/officeart/2005/8/layout/default"/>
    <dgm:cxn modelId="{A535C62A-FB59-4243-BCA4-1546313BFBD7}" type="presOf" srcId="{73FA46A5-B8D7-46B0-B287-C8E0BC5C10F6}" destId="{00205F61-3CF7-4A4B-A8D5-D402E5B1E989}" srcOrd="0" destOrd="0" presId="urn:microsoft.com/office/officeart/2005/8/layout/default"/>
    <dgm:cxn modelId="{977BDD32-4E63-4675-8BD6-5434E63E1AAF}" type="presOf" srcId="{525A50F4-A8E3-404E-BD83-403B4B912F9F}" destId="{FB922690-FA84-4B35-9CF7-018C46C5EA4F}" srcOrd="0" destOrd="0" presId="urn:microsoft.com/office/officeart/2005/8/layout/default"/>
    <dgm:cxn modelId="{1CBCD733-A0E9-49AC-BFB8-DD4DA2A5DDCA}" type="presOf" srcId="{486EA8EB-2D0A-4536-B640-907816C8564D}" destId="{CA28CDE0-67D4-41CA-B06F-E419393D0891}" srcOrd="0" destOrd="0" presId="urn:microsoft.com/office/officeart/2005/8/layout/default"/>
    <dgm:cxn modelId="{9E351A38-90E9-4C83-8AB3-40650E7914C1}" type="presOf" srcId="{BF746C30-EBB5-422C-AB60-222C504BF1B7}" destId="{2A0ABEF3-7140-4E06-AE25-2323C0ACBE8B}" srcOrd="0" destOrd="0" presId="urn:microsoft.com/office/officeart/2005/8/layout/default"/>
    <dgm:cxn modelId="{AE3F8F3B-890D-4DFE-92AD-07B7CEEEAB8D}" srcId="{6D5E446B-E052-4823-9A09-47A1378A6A65}" destId="{525A50F4-A8E3-404E-BD83-403B4B912F9F}" srcOrd="10" destOrd="0" parTransId="{E17E5C54-CAB8-4AD2-852F-3D25406FDD6A}" sibTransId="{319D27F6-4E57-4701-8948-47FBCB76DCDC}"/>
    <dgm:cxn modelId="{80AF9F42-48C3-4345-A89C-D1AFDDB07502}" type="presOf" srcId="{D7BD7606-1EF7-4191-88F9-0F26B71B5B4C}" destId="{D06D8EBA-8B6C-4E32-BB21-A66B556FC978}" srcOrd="0" destOrd="0" presId="urn:microsoft.com/office/officeart/2005/8/layout/default"/>
    <dgm:cxn modelId="{AE81B643-BFA6-4C21-A2A7-4CF560074246}" type="presOf" srcId="{36F1AE0D-E9F4-475A-8F70-2F62962187ED}" destId="{C9B35B11-1F1E-4D54-A738-08C337ED51E0}" srcOrd="0" destOrd="0" presId="urn:microsoft.com/office/officeart/2005/8/layout/default"/>
    <dgm:cxn modelId="{64367C49-870D-4235-B290-7416993862D2}" srcId="{6D5E446B-E052-4823-9A09-47A1378A6A65}" destId="{BF746C30-EBB5-422C-AB60-222C504BF1B7}" srcOrd="5" destOrd="0" parTransId="{DA2CACCB-45A4-4043-8FE4-C91D9501D31F}" sibTransId="{608D5739-0786-4FB6-B6AA-9A686E1B47DC}"/>
    <dgm:cxn modelId="{3E299269-3B3B-4628-B2B1-DE1C97A71440}" type="presOf" srcId="{6D5E446B-E052-4823-9A09-47A1378A6A65}" destId="{ACF04D43-1A56-4174-891D-BCAA3D465688}" srcOrd="0" destOrd="0" presId="urn:microsoft.com/office/officeart/2005/8/layout/default"/>
    <dgm:cxn modelId="{95F28B6A-BBA6-41BF-A752-917AA8CC008B}" srcId="{6D5E446B-E052-4823-9A09-47A1378A6A65}" destId="{DAC941C4-8242-45BE-A4DA-44B413CCCED4}" srcOrd="0" destOrd="0" parTransId="{1E3BDF3B-B94D-45F6-A60D-2DC4DEBF97FE}" sibTransId="{9830BEBC-B265-4C31-AA9D-F25F2B40DBD1}"/>
    <dgm:cxn modelId="{ED85BF6B-7F09-4844-881F-466F623E388F}" type="presOf" srcId="{24FCA71A-5CB6-4855-A498-6749AA156E8D}" destId="{EC0CB10B-9070-41CC-9BC6-73E8610EB1B7}" srcOrd="0" destOrd="0" presId="urn:microsoft.com/office/officeart/2005/8/layout/default"/>
    <dgm:cxn modelId="{54F7414F-E3A0-4046-80B8-8361D5A41782}" srcId="{6D5E446B-E052-4823-9A09-47A1378A6A65}" destId="{486EA8EB-2D0A-4536-B640-907816C8564D}" srcOrd="1" destOrd="0" parTransId="{911099A7-7A7B-449A-82AB-E5BEC62F6046}" sibTransId="{132E23C6-49DC-4E71-9082-824FBAB3FB81}"/>
    <dgm:cxn modelId="{216FB376-C4E5-43F3-8250-373C70513F70}" srcId="{6D5E446B-E052-4823-9A09-47A1378A6A65}" destId="{24FCA71A-5CB6-4855-A498-6749AA156E8D}" srcOrd="2" destOrd="0" parTransId="{C0F5DA46-CFF6-407D-8802-4E328BA961C8}" sibTransId="{44015C16-8268-49E3-A3F0-B356904901E1}"/>
    <dgm:cxn modelId="{A0C96DB4-F794-4ACD-8B34-590C99AFED1A}" srcId="{6D5E446B-E052-4823-9A09-47A1378A6A65}" destId="{36F1AE0D-E9F4-475A-8F70-2F62962187ED}" srcOrd="6" destOrd="0" parTransId="{17E8993E-9D58-4F0B-87CF-4116E640D44D}" sibTransId="{FC79BA85-BBDA-4B29-878D-2C56B2442DAA}"/>
    <dgm:cxn modelId="{1D6E80B9-6CF5-4DBC-A8B5-3111F8A77E7F}" srcId="{6D5E446B-E052-4823-9A09-47A1378A6A65}" destId="{F3E1741A-447B-498D-9949-3645A3E1BC17}" srcOrd="9" destOrd="0" parTransId="{BBC8D818-64DC-4347-A597-DA7288EB6CAA}" sibTransId="{16550338-2059-4DE7-81B7-5BA13E70BFAE}"/>
    <dgm:cxn modelId="{1DBC63BC-BB2C-478C-8797-04EE90BB8F6C}" type="presOf" srcId="{DAC941C4-8242-45BE-A4DA-44B413CCCED4}" destId="{5286403B-977B-4505-B24A-9404BA5CDA6A}" srcOrd="0" destOrd="0" presId="urn:microsoft.com/office/officeart/2005/8/layout/default"/>
    <dgm:cxn modelId="{3E97B8C6-2666-4A81-862B-D098AE5A5442}" srcId="{6D5E446B-E052-4823-9A09-47A1378A6A65}" destId="{3578E474-EBF7-4802-929F-17A33E72640D}" srcOrd="3" destOrd="0" parTransId="{105775D4-5C47-4BE8-84B3-AE722BF952C7}" sibTransId="{80A81065-B7BF-4A58-944C-BF2B2FEE841B}"/>
    <dgm:cxn modelId="{C16B63D4-8ED9-4984-8C8F-70F514356430}" type="presOf" srcId="{1649B276-2827-45C6-9888-C5A6C4BDAE60}" destId="{6D440D32-93C1-49D4-A25F-FDF466219D30}" srcOrd="0" destOrd="0" presId="urn:microsoft.com/office/officeart/2005/8/layout/default"/>
    <dgm:cxn modelId="{49BCBAF6-8AB6-42E2-A904-501913054A03}" srcId="{6D5E446B-E052-4823-9A09-47A1378A6A65}" destId="{D7BD7606-1EF7-4191-88F9-0F26B71B5B4C}" srcOrd="8" destOrd="0" parTransId="{D6E260E5-2A3B-423A-AA84-F25F64169049}" sibTransId="{DC4DECA0-7FEA-4AC0-8744-77EB76728546}"/>
    <dgm:cxn modelId="{4EDBD6FE-B8A1-4A2D-882C-43655A93D701}" srcId="{6D5E446B-E052-4823-9A09-47A1378A6A65}" destId="{73FA46A5-B8D7-46B0-B287-C8E0BC5C10F6}" srcOrd="7" destOrd="0" parTransId="{07A4B1BE-EC24-434E-8853-4EFD51F2FC68}" sibTransId="{3FDB350C-F952-4E24-98D5-2174C25ECE96}"/>
    <dgm:cxn modelId="{6958C6D9-87FF-4E42-901F-8358CB7DF1C0}" type="presParOf" srcId="{ACF04D43-1A56-4174-891D-BCAA3D465688}" destId="{5286403B-977B-4505-B24A-9404BA5CDA6A}" srcOrd="0" destOrd="0" presId="urn:microsoft.com/office/officeart/2005/8/layout/default"/>
    <dgm:cxn modelId="{0C8E55E3-A1A8-4CAE-BC2F-47AA998D5C8C}" type="presParOf" srcId="{ACF04D43-1A56-4174-891D-BCAA3D465688}" destId="{76EAB43E-87F4-4272-9C43-69687B6ECE57}" srcOrd="1" destOrd="0" presId="urn:microsoft.com/office/officeart/2005/8/layout/default"/>
    <dgm:cxn modelId="{E090009E-78A9-4CCD-AABA-49835DBB63A7}" type="presParOf" srcId="{ACF04D43-1A56-4174-891D-BCAA3D465688}" destId="{CA28CDE0-67D4-41CA-B06F-E419393D0891}" srcOrd="2" destOrd="0" presId="urn:microsoft.com/office/officeart/2005/8/layout/default"/>
    <dgm:cxn modelId="{A99FD26F-1E2A-4BFE-B2A7-2C91815B89CD}" type="presParOf" srcId="{ACF04D43-1A56-4174-891D-BCAA3D465688}" destId="{7910D4CD-3E0C-43B4-B9DB-709A1C70605C}" srcOrd="3" destOrd="0" presId="urn:microsoft.com/office/officeart/2005/8/layout/default"/>
    <dgm:cxn modelId="{ACB1347C-61DA-40E6-BDB5-69EB2BB90F57}" type="presParOf" srcId="{ACF04D43-1A56-4174-891D-BCAA3D465688}" destId="{EC0CB10B-9070-41CC-9BC6-73E8610EB1B7}" srcOrd="4" destOrd="0" presId="urn:microsoft.com/office/officeart/2005/8/layout/default"/>
    <dgm:cxn modelId="{157C30C2-51B4-412C-9E04-84A0C621B5A5}" type="presParOf" srcId="{ACF04D43-1A56-4174-891D-BCAA3D465688}" destId="{80805498-C26D-43B9-B34D-92EC5CCF9D91}" srcOrd="5" destOrd="0" presId="urn:microsoft.com/office/officeart/2005/8/layout/default"/>
    <dgm:cxn modelId="{5B4DDDCB-BB20-458B-926A-4AB5771C6372}" type="presParOf" srcId="{ACF04D43-1A56-4174-891D-BCAA3D465688}" destId="{84225447-1130-41A4-AA42-C31DC8040743}" srcOrd="6" destOrd="0" presId="urn:microsoft.com/office/officeart/2005/8/layout/default"/>
    <dgm:cxn modelId="{150F7AC7-FB0A-4B9E-8601-F278AE0CB903}" type="presParOf" srcId="{ACF04D43-1A56-4174-891D-BCAA3D465688}" destId="{095A7892-C1C2-47C3-81E9-0AD09CAC1E29}" srcOrd="7" destOrd="0" presId="urn:microsoft.com/office/officeart/2005/8/layout/default"/>
    <dgm:cxn modelId="{FEC44CB8-60CF-48CE-8052-E2B56B4AAA48}" type="presParOf" srcId="{ACF04D43-1A56-4174-891D-BCAA3D465688}" destId="{1F8977CA-0D43-4DAF-ABC7-157B188253A2}" srcOrd="8" destOrd="0" presId="urn:microsoft.com/office/officeart/2005/8/layout/default"/>
    <dgm:cxn modelId="{B22F52F6-E5B5-4964-B86E-50F9F51315A6}" type="presParOf" srcId="{ACF04D43-1A56-4174-891D-BCAA3D465688}" destId="{DBBC3EAF-6EDC-42B0-A86F-13D48C9B823B}" srcOrd="9" destOrd="0" presId="urn:microsoft.com/office/officeart/2005/8/layout/default"/>
    <dgm:cxn modelId="{FA4D7C93-7AFA-4CB4-AAAB-DE14D759B06D}" type="presParOf" srcId="{ACF04D43-1A56-4174-891D-BCAA3D465688}" destId="{2A0ABEF3-7140-4E06-AE25-2323C0ACBE8B}" srcOrd="10" destOrd="0" presId="urn:microsoft.com/office/officeart/2005/8/layout/default"/>
    <dgm:cxn modelId="{38B55353-A324-4260-BF1C-5E7C9DCB3086}" type="presParOf" srcId="{ACF04D43-1A56-4174-891D-BCAA3D465688}" destId="{868295F4-E3F9-48EE-9FFC-D74729B55DDE}" srcOrd="11" destOrd="0" presId="urn:microsoft.com/office/officeart/2005/8/layout/default"/>
    <dgm:cxn modelId="{E9FCDBD6-7975-4297-8795-81117D66F197}" type="presParOf" srcId="{ACF04D43-1A56-4174-891D-BCAA3D465688}" destId="{C9B35B11-1F1E-4D54-A738-08C337ED51E0}" srcOrd="12" destOrd="0" presId="urn:microsoft.com/office/officeart/2005/8/layout/default"/>
    <dgm:cxn modelId="{C95D170A-A59D-4291-86A4-D3C246E1664A}" type="presParOf" srcId="{ACF04D43-1A56-4174-891D-BCAA3D465688}" destId="{3F4DE25D-F1AD-434C-88A4-C82C188CFCD0}" srcOrd="13" destOrd="0" presId="urn:microsoft.com/office/officeart/2005/8/layout/default"/>
    <dgm:cxn modelId="{8F8138F1-7399-4003-8DD4-816814F4212E}" type="presParOf" srcId="{ACF04D43-1A56-4174-891D-BCAA3D465688}" destId="{00205F61-3CF7-4A4B-A8D5-D402E5B1E989}" srcOrd="14" destOrd="0" presId="urn:microsoft.com/office/officeart/2005/8/layout/default"/>
    <dgm:cxn modelId="{28D38E8F-79D5-46AA-88B4-873A085217B2}" type="presParOf" srcId="{ACF04D43-1A56-4174-891D-BCAA3D465688}" destId="{D4F62440-1F1A-4128-A298-04E4D9955D19}" srcOrd="15" destOrd="0" presId="urn:microsoft.com/office/officeart/2005/8/layout/default"/>
    <dgm:cxn modelId="{B1E78292-EA72-47D3-A6CF-9772C9E8BCAD}" type="presParOf" srcId="{ACF04D43-1A56-4174-891D-BCAA3D465688}" destId="{D06D8EBA-8B6C-4E32-BB21-A66B556FC978}" srcOrd="16" destOrd="0" presId="urn:microsoft.com/office/officeart/2005/8/layout/default"/>
    <dgm:cxn modelId="{F6A907E9-14E3-4F1E-B80D-27CE8D6227C8}" type="presParOf" srcId="{ACF04D43-1A56-4174-891D-BCAA3D465688}" destId="{0D47C3C6-F5EC-4796-A74D-6988B22AD719}" srcOrd="17" destOrd="0" presId="urn:microsoft.com/office/officeart/2005/8/layout/default"/>
    <dgm:cxn modelId="{9606EFE7-8732-43C0-9C90-78589AF0C0DB}" type="presParOf" srcId="{ACF04D43-1A56-4174-891D-BCAA3D465688}" destId="{6CFD93BF-55F1-42E2-814B-B94F4452D81F}" srcOrd="18" destOrd="0" presId="urn:microsoft.com/office/officeart/2005/8/layout/default"/>
    <dgm:cxn modelId="{E0DBF80E-222C-4112-8093-67DD8FF803D8}" type="presParOf" srcId="{ACF04D43-1A56-4174-891D-BCAA3D465688}" destId="{93AEBE15-8F33-4C75-915C-802E8D3EBE65}" srcOrd="19" destOrd="0" presId="urn:microsoft.com/office/officeart/2005/8/layout/default"/>
    <dgm:cxn modelId="{B3F0B8EB-3B65-4070-A329-9BE6C48F48D7}" type="presParOf" srcId="{ACF04D43-1A56-4174-891D-BCAA3D465688}" destId="{FB922690-FA84-4B35-9CF7-018C46C5EA4F}" srcOrd="20" destOrd="0" presId="urn:microsoft.com/office/officeart/2005/8/layout/default"/>
    <dgm:cxn modelId="{9C4B30F4-0485-44CA-ACC8-E6E2AC0F0A96}" type="presParOf" srcId="{ACF04D43-1A56-4174-891D-BCAA3D465688}" destId="{CDE6AD6A-49FC-461B-8B04-6006DC461200}" srcOrd="21" destOrd="0" presId="urn:microsoft.com/office/officeart/2005/8/layout/default"/>
    <dgm:cxn modelId="{824A63F5-A07F-4B16-8558-11E54A877E7A}" type="presParOf" srcId="{ACF04D43-1A56-4174-891D-BCAA3D465688}" destId="{6D440D32-93C1-49D4-A25F-FDF466219D3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6403B-977B-4505-B24A-9404BA5CDA6A}">
      <dsp:nvSpPr>
        <dsp:cNvPr id="0" name=""/>
        <dsp:cNvSpPr/>
      </dsp:nvSpPr>
      <dsp:spPr>
        <a:xfrm>
          <a:off x="938957" y="74"/>
          <a:ext cx="1988140" cy="119288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Active listening</a:t>
          </a:r>
          <a:endParaRPr lang="en-IN" sz="2700" kern="1200" dirty="0"/>
        </a:p>
      </dsp:txBody>
      <dsp:txXfrm>
        <a:off x="938957" y="74"/>
        <a:ext cx="1988140" cy="1192884"/>
      </dsp:txXfrm>
    </dsp:sp>
    <dsp:sp modelId="{CA28CDE0-67D4-41CA-B06F-E419393D0891}">
      <dsp:nvSpPr>
        <dsp:cNvPr id="0" name=""/>
        <dsp:cNvSpPr/>
      </dsp:nvSpPr>
      <dsp:spPr>
        <a:xfrm>
          <a:off x="3125912" y="74"/>
          <a:ext cx="1988140" cy="119288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Clarity of expression</a:t>
          </a:r>
          <a:endParaRPr lang="en-IN" sz="2700" kern="1200" dirty="0"/>
        </a:p>
      </dsp:txBody>
      <dsp:txXfrm>
        <a:off x="3125912" y="74"/>
        <a:ext cx="1988140" cy="1192884"/>
      </dsp:txXfrm>
    </dsp:sp>
    <dsp:sp modelId="{EC0CB10B-9070-41CC-9BC6-73E8610EB1B7}">
      <dsp:nvSpPr>
        <dsp:cNvPr id="0" name=""/>
        <dsp:cNvSpPr/>
      </dsp:nvSpPr>
      <dsp:spPr>
        <a:xfrm>
          <a:off x="5312867" y="74"/>
          <a:ext cx="1988140" cy="119288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Storytelling</a:t>
          </a:r>
          <a:endParaRPr lang="en-IN" sz="2700" kern="1200" dirty="0"/>
        </a:p>
      </dsp:txBody>
      <dsp:txXfrm>
        <a:off x="5312867" y="74"/>
        <a:ext cx="1988140" cy="1192884"/>
      </dsp:txXfrm>
    </dsp:sp>
    <dsp:sp modelId="{84225447-1130-41A4-AA42-C31DC8040743}">
      <dsp:nvSpPr>
        <dsp:cNvPr id="0" name=""/>
        <dsp:cNvSpPr/>
      </dsp:nvSpPr>
      <dsp:spPr>
        <a:xfrm>
          <a:off x="7499822" y="74"/>
          <a:ext cx="1988140" cy="119288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Cultural sensitivity</a:t>
          </a:r>
          <a:endParaRPr lang="en-IN" sz="2700" kern="1200" dirty="0"/>
        </a:p>
      </dsp:txBody>
      <dsp:txXfrm>
        <a:off x="7499822" y="74"/>
        <a:ext cx="1988140" cy="1192884"/>
      </dsp:txXfrm>
    </dsp:sp>
    <dsp:sp modelId="{1F8977CA-0D43-4DAF-ABC7-157B188253A2}">
      <dsp:nvSpPr>
        <dsp:cNvPr id="0" name=""/>
        <dsp:cNvSpPr/>
      </dsp:nvSpPr>
      <dsp:spPr>
        <a:xfrm>
          <a:off x="938957" y="1391772"/>
          <a:ext cx="1988140" cy="1192884"/>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Etiquettes</a:t>
          </a:r>
          <a:endParaRPr lang="en-IN" sz="2700" kern="1200" dirty="0"/>
        </a:p>
      </dsp:txBody>
      <dsp:txXfrm>
        <a:off x="938957" y="1391772"/>
        <a:ext cx="1988140" cy="1192884"/>
      </dsp:txXfrm>
    </dsp:sp>
    <dsp:sp modelId="{2A0ABEF3-7140-4E06-AE25-2323C0ACBE8B}">
      <dsp:nvSpPr>
        <dsp:cNvPr id="0" name=""/>
        <dsp:cNvSpPr/>
      </dsp:nvSpPr>
      <dsp:spPr>
        <a:xfrm>
          <a:off x="3125912" y="1391772"/>
          <a:ext cx="1988140" cy="119288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Persuasion</a:t>
          </a:r>
          <a:endParaRPr lang="en-IN" sz="2700" kern="1200" dirty="0"/>
        </a:p>
      </dsp:txBody>
      <dsp:txXfrm>
        <a:off x="3125912" y="1391772"/>
        <a:ext cx="1988140" cy="1192884"/>
      </dsp:txXfrm>
    </dsp:sp>
    <dsp:sp modelId="{C9B35B11-1F1E-4D54-A738-08C337ED51E0}">
      <dsp:nvSpPr>
        <dsp:cNvPr id="0" name=""/>
        <dsp:cNvSpPr/>
      </dsp:nvSpPr>
      <dsp:spPr>
        <a:xfrm>
          <a:off x="5312867" y="1391772"/>
          <a:ext cx="1988140" cy="119288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Empathy</a:t>
          </a:r>
          <a:endParaRPr lang="en-IN" sz="2700" kern="1200" dirty="0"/>
        </a:p>
      </dsp:txBody>
      <dsp:txXfrm>
        <a:off x="5312867" y="1391772"/>
        <a:ext cx="1988140" cy="1192884"/>
      </dsp:txXfrm>
    </dsp:sp>
    <dsp:sp modelId="{00205F61-3CF7-4A4B-A8D5-D402E5B1E989}">
      <dsp:nvSpPr>
        <dsp:cNvPr id="0" name=""/>
        <dsp:cNvSpPr/>
      </dsp:nvSpPr>
      <dsp:spPr>
        <a:xfrm>
          <a:off x="7499822" y="1391772"/>
          <a:ext cx="1988140" cy="119288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Diplomacy</a:t>
          </a:r>
          <a:endParaRPr lang="en-IN" sz="2700" kern="1200" dirty="0"/>
        </a:p>
      </dsp:txBody>
      <dsp:txXfrm>
        <a:off x="7499822" y="1391772"/>
        <a:ext cx="1988140" cy="1192884"/>
      </dsp:txXfrm>
    </dsp:sp>
    <dsp:sp modelId="{D06D8EBA-8B6C-4E32-BB21-A66B556FC978}">
      <dsp:nvSpPr>
        <dsp:cNvPr id="0" name=""/>
        <dsp:cNvSpPr/>
      </dsp:nvSpPr>
      <dsp:spPr>
        <a:xfrm>
          <a:off x="938957" y="2783471"/>
          <a:ext cx="1988140" cy="1192884"/>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Negotiation skills</a:t>
          </a:r>
          <a:endParaRPr lang="en-IN" sz="2700" kern="1200" dirty="0"/>
        </a:p>
      </dsp:txBody>
      <dsp:txXfrm>
        <a:off x="938957" y="2783471"/>
        <a:ext cx="1988140" cy="1192884"/>
      </dsp:txXfrm>
    </dsp:sp>
    <dsp:sp modelId="{6CFD93BF-55F1-42E2-814B-B94F4452D81F}">
      <dsp:nvSpPr>
        <dsp:cNvPr id="0" name=""/>
        <dsp:cNvSpPr/>
      </dsp:nvSpPr>
      <dsp:spPr>
        <a:xfrm>
          <a:off x="3125912" y="2783471"/>
          <a:ext cx="1988140" cy="1192884"/>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Humour</a:t>
          </a:r>
          <a:endParaRPr lang="en-IN" sz="2700" kern="1200" dirty="0"/>
        </a:p>
      </dsp:txBody>
      <dsp:txXfrm>
        <a:off x="3125912" y="2783471"/>
        <a:ext cx="1988140" cy="1192884"/>
      </dsp:txXfrm>
    </dsp:sp>
    <dsp:sp modelId="{FB922690-FA84-4B35-9CF7-018C46C5EA4F}">
      <dsp:nvSpPr>
        <dsp:cNvPr id="0" name=""/>
        <dsp:cNvSpPr/>
      </dsp:nvSpPr>
      <dsp:spPr>
        <a:xfrm>
          <a:off x="5312867" y="2783471"/>
          <a:ext cx="1988140" cy="119288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Constructive feedback</a:t>
          </a:r>
          <a:endParaRPr lang="en-IN" sz="2700" kern="1200" dirty="0"/>
        </a:p>
      </dsp:txBody>
      <dsp:txXfrm>
        <a:off x="5312867" y="2783471"/>
        <a:ext cx="1988140" cy="1192884"/>
      </dsp:txXfrm>
    </dsp:sp>
    <dsp:sp modelId="{6D440D32-93C1-49D4-A25F-FDF466219D30}">
      <dsp:nvSpPr>
        <dsp:cNvPr id="0" name=""/>
        <dsp:cNvSpPr/>
      </dsp:nvSpPr>
      <dsp:spPr>
        <a:xfrm>
          <a:off x="7499822" y="2783471"/>
          <a:ext cx="1988140" cy="119288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Effective presentation</a:t>
          </a:r>
          <a:endParaRPr lang="en-IN" sz="2700" kern="1200" dirty="0"/>
        </a:p>
      </dsp:txBody>
      <dsp:txXfrm>
        <a:off x="7499822" y="2783471"/>
        <a:ext cx="1988140" cy="11928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1769"/>
            <a:ext cx="9144000" cy="2387600"/>
          </a:xfrm>
        </p:spPr>
        <p:txBody>
          <a:bodyPr anchor="b"/>
          <a:lstStyle>
            <a:lvl1pPr algn="ctr">
              <a:defRPr sz="6000">
                <a:latin typeface="Bookman Old Style" panose="02050604050505020204" pitchFamily="18" charset="0"/>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931387"/>
            <a:ext cx="9144000" cy="1655762"/>
          </a:xfrm>
        </p:spPr>
        <p:txBody>
          <a:bodyPr/>
          <a:lstStyle>
            <a:lvl1pPr marL="0" indent="0" algn="ctr">
              <a:buNone/>
              <a:defRPr sz="2400">
                <a:latin typeface="Bookman Old Style" panose="02050604050505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p>
            <a:fld id="{8DE45444-11CA-4B97-8BAE-B0C3FE178357}" type="datetimeFigureOut">
              <a:rPr lang="en-IN" smtClean="0"/>
              <a:t>13-01-2026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5C996-D531-4470-A433-B06680948C3D}" type="slidenum">
              <a:rPr lang="en-IN" smtClean="0"/>
              <a:t>‹#›</a:t>
            </a:fld>
            <a:endParaRPr lang="en-IN"/>
          </a:p>
        </p:txBody>
      </p:sp>
      <p:sp>
        <p:nvSpPr>
          <p:cNvPr id="7" name="Rectangle 6"/>
          <p:cNvSpPr/>
          <p:nvPr userDrawn="1"/>
        </p:nvSpPr>
        <p:spPr>
          <a:xfrm>
            <a:off x="9818255" y="0"/>
            <a:ext cx="2373745" cy="1186263"/>
          </a:xfrm>
          <a:prstGeom prst="rect">
            <a:avLst/>
          </a:prstGeom>
          <a:no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85000"/>
                  </a:schemeClr>
                </a:solidFill>
              </a:rPr>
              <a:t>Place reserved for instructor video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04" y="-147883"/>
            <a:ext cx="1843515" cy="1993410"/>
          </a:xfrm>
          <a:prstGeom prst="rect">
            <a:avLst/>
          </a:prstGeom>
        </p:spPr>
      </p:pic>
      <p:sp>
        <p:nvSpPr>
          <p:cNvPr id="9" name="Rectangle 8"/>
          <p:cNvSpPr/>
          <p:nvPr userDrawn="1"/>
        </p:nvSpPr>
        <p:spPr>
          <a:xfrm>
            <a:off x="1461671" y="349637"/>
            <a:ext cx="8204200" cy="1015663"/>
          </a:xfrm>
          <a:prstGeom prst="rect">
            <a:avLst/>
          </a:prstGeom>
        </p:spPr>
        <p:txBody>
          <a:bodyPr wrap="square">
            <a:spAutoFit/>
          </a:bodyPr>
          <a:lstStyle/>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C</a:t>
            </a:r>
            <a:r>
              <a:rPr lang="en-US" b="1" dirty="0">
                <a:solidFill>
                  <a:srgbClr val="1E2763"/>
                </a:solidFill>
                <a:latin typeface="Arial Rounded MT Bold" panose="020F0704030504030204" pitchFamily="34" charset="0"/>
                <a:cs typeface="Times New Roman" panose="02020603050405020304" pitchFamily="18" charset="0"/>
              </a:rPr>
              <a:t>HHATRAPATI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S</a:t>
            </a:r>
            <a:r>
              <a:rPr lang="en-US" b="1" dirty="0">
                <a:solidFill>
                  <a:srgbClr val="1E2763"/>
                </a:solidFill>
                <a:latin typeface="Arial Rounded MT Bold" panose="020F0704030504030204" pitchFamily="34" charset="0"/>
                <a:cs typeface="Times New Roman" panose="02020603050405020304" pitchFamily="18" charset="0"/>
              </a:rPr>
              <a:t>HAHU</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J</a:t>
            </a:r>
            <a:r>
              <a:rPr lang="en-US" b="1" dirty="0">
                <a:solidFill>
                  <a:srgbClr val="1E2763"/>
                </a:solidFill>
                <a:latin typeface="Arial Rounded MT Bold" panose="020F0704030504030204" pitchFamily="34" charset="0"/>
                <a:cs typeface="Times New Roman" panose="02020603050405020304" pitchFamily="18" charset="0"/>
              </a:rPr>
              <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M</a:t>
            </a:r>
            <a:r>
              <a:rPr lang="en-US" b="1" dirty="0">
                <a:solidFill>
                  <a:srgbClr val="1E2763"/>
                </a:solidFill>
                <a:latin typeface="Arial Rounded MT Bold" panose="020F0704030504030204" pitchFamily="34" charset="0"/>
                <a:cs typeface="Times New Roman" panose="02020603050405020304" pitchFamily="18" charset="0"/>
              </a:rPr>
              <a:t>AHARAJ</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U</a:t>
            </a:r>
            <a:r>
              <a:rPr lang="en-US" b="1" dirty="0">
                <a:solidFill>
                  <a:srgbClr val="1E2763"/>
                </a:solidFill>
                <a:latin typeface="Arial Rounded MT Bold" panose="020F0704030504030204" pitchFamily="34" charset="0"/>
                <a:cs typeface="Times New Roman" panose="02020603050405020304" pitchFamily="18" charset="0"/>
              </a:rPr>
              <a:t>NIVERSITY,</a:t>
            </a:r>
            <a:r>
              <a:rPr lang="en-US" dirty="0">
                <a:solidFill>
                  <a:srgbClr val="1E2763"/>
                </a:solidFill>
                <a:latin typeface="Arial Rounded MT Bold" panose="020F0704030504030204" pitchFamily="34" charset="0"/>
                <a:cs typeface="Times New Roman" panose="02020603050405020304" pitchFamily="18" charset="0"/>
              </a:rPr>
              <a:t> </a:t>
            </a:r>
          </a:p>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K</a:t>
            </a:r>
            <a:r>
              <a:rPr lang="en-US" dirty="0">
                <a:solidFill>
                  <a:srgbClr val="1E2763"/>
                </a:solidFill>
                <a:latin typeface="Arial Rounded MT Bold" panose="020F0704030504030204" pitchFamily="34" charset="0"/>
                <a:cs typeface="Times New Roman" panose="02020603050405020304" pitchFamily="18" charset="0"/>
              </a:rPr>
              <a:t>ANPUR</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6703" y="414323"/>
            <a:ext cx="1216130" cy="771940"/>
          </a:xfrm>
          <a:prstGeom prst="rect">
            <a:avLst/>
          </a:prstGeom>
        </p:spPr>
      </p:pic>
      <p:sp>
        <p:nvSpPr>
          <p:cNvPr id="11" name="TextBox 10"/>
          <p:cNvSpPr txBox="1"/>
          <p:nvPr userDrawn="1"/>
        </p:nvSpPr>
        <p:spPr>
          <a:xfrm>
            <a:off x="5058137" y="822311"/>
            <a:ext cx="3437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BC004C"/>
                </a:solidFill>
                <a:latin typeface="Arial Rounded MT Bold" panose="020F0704030504030204" pitchFamily="34" charset="0"/>
                <a:cs typeface="Times New Roman" panose="02020603050405020304" pitchFamily="18" charset="0"/>
              </a:rPr>
              <a:t>UGC Category</a:t>
            </a:r>
            <a:r>
              <a:rPr lang="en-US" baseline="0" dirty="0">
                <a:solidFill>
                  <a:srgbClr val="BC004C"/>
                </a:solidFill>
                <a:latin typeface="Arial Rounded MT Bold" panose="020F0704030504030204" pitchFamily="34" charset="0"/>
                <a:cs typeface="Times New Roman" panose="02020603050405020304" pitchFamily="18" charset="0"/>
              </a:rPr>
              <a:t> </a:t>
            </a:r>
            <a:r>
              <a:rPr lang="en-US" b="1" baseline="0" dirty="0">
                <a:solidFill>
                  <a:srgbClr val="BC004C"/>
                </a:solidFill>
                <a:latin typeface="Book Antiqua" panose="02040602050305030304" pitchFamily="18" charset="0"/>
                <a:cs typeface="Times New Roman" panose="02020603050405020304" pitchFamily="18" charset="0"/>
              </a:rPr>
              <a:t>I</a:t>
            </a:r>
            <a:r>
              <a:rPr lang="en-US" baseline="0" dirty="0">
                <a:solidFill>
                  <a:srgbClr val="BC004C"/>
                </a:solidFill>
                <a:latin typeface="Arial Rounded MT Bold" panose="020F0704030504030204" pitchFamily="34" charset="0"/>
                <a:cs typeface="Times New Roman" panose="02020603050405020304" pitchFamily="18" charset="0"/>
              </a:rPr>
              <a:t> University</a:t>
            </a:r>
            <a:endParaRPr lang="en-US" dirty="0">
              <a:solidFill>
                <a:srgbClr val="1E2763"/>
              </a:solidFill>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97666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249"/>
            <a:ext cx="8827671" cy="752475"/>
          </a:xfrm>
        </p:spPr>
        <p:txBody>
          <a:bodyPr>
            <a:normAutofit/>
          </a:bodyPr>
          <a:lstStyle>
            <a:lvl1pPr>
              <a:defRPr sz="3600">
                <a:solidFill>
                  <a:srgbClr val="C00000"/>
                </a:solidFill>
                <a:latin typeface="Bookman Old Style" panose="02050604050505020204" pitchFamily="18" charset="0"/>
              </a:defRPr>
            </a:lvl1pPr>
          </a:lstStyle>
          <a:p>
            <a:r>
              <a:rPr lang="en-US" dirty="0"/>
              <a:t>Click to edit Master title style</a:t>
            </a:r>
            <a:endParaRPr lang="en-IN" dirty="0"/>
          </a:p>
        </p:txBody>
      </p:sp>
      <p:sp>
        <p:nvSpPr>
          <p:cNvPr id="3" name="Content Placeholder 2"/>
          <p:cNvSpPr>
            <a:spLocks noGrp="1"/>
          </p:cNvSpPr>
          <p:nvPr>
            <p:ph idx="1"/>
          </p:nvPr>
        </p:nvSpPr>
        <p:spPr>
          <a:xfrm>
            <a:off x="821853" y="2253515"/>
            <a:ext cx="11169850" cy="4225662"/>
          </a:xfrm>
        </p:spPr>
        <p:txBody>
          <a:bodyPr/>
          <a:lstStyle>
            <a:lvl1pPr>
              <a:defRPr>
                <a:solidFill>
                  <a:srgbClr val="1F4E79"/>
                </a:solidFill>
                <a:latin typeface="Bookman Old Style" panose="02050604050505020204" pitchFamily="18" charset="0"/>
              </a:defRPr>
            </a:lvl1pPr>
            <a:lvl2pPr>
              <a:defRPr>
                <a:solidFill>
                  <a:srgbClr val="1F4E79"/>
                </a:solidFill>
                <a:latin typeface="Bookman Old Style" panose="02050604050505020204" pitchFamily="18" charset="0"/>
              </a:defRPr>
            </a:lvl2pPr>
            <a:lvl3pPr>
              <a:defRPr>
                <a:solidFill>
                  <a:srgbClr val="1F4E79"/>
                </a:solidFill>
                <a:latin typeface="Bookman Old Style" panose="02050604050505020204" pitchFamily="18" charset="0"/>
              </a:defRPr>
            </a:lvl3pPr>
            <a:lvl4pPr>
              <a:defRPr>
                <a:solidFill>
                  <a:srgbClr val="1F4E79"/>
                </a:solidFill>
                <a:latin typeface="Bookman Old Style" panose="02050604050505020204" pitchFamily="18" charset="0"/>
              </a:defRPr>
            </a:lvl4pPr>
            <a:lvl5pPr>
              <a:defRPr>
                <a:solidFill>
                  <a:srgbClr val="1F4E79"/>
                </a:solidFill>
                <a:latin typeface="Bookman Old Style" panose="02050604050505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8DE45444-11CA-4B97-8BAE-B0C3FE178357}" type="datetimeFigureOut">
              <a:rPr lang="en-IN" smtClean="0"/>
              <a:t>13-01-2026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C5C996-D531-4470-A433-B06680948C3D}" type="slidenum">
              <a:rPr lang="en-IN" smtClean="0"/>
              <a:t>‹#›</a:t>
            </a:fld>
            <a:endParaRPr lang="en-IN"/>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04" y="-147883"/>
            <a:ext cx="1843515" cy="1993410"/>
          </a:xfrm>
          <a:prstGeom prst="rect">
            <a:avLst/>
          </a:prstGeom>
        </p:spPr>
      </p:pic>
      <p:sp>
        <p:nvSpPr>
          <p:cNvPr id="18" name="Rectangle 17"/>
          <p:cNvSpPr/>
          <p:nvPr userDrawn="1"/>
        </p:nvSpPr>
        <p:spPr>
          <a:xfrm>
            <a:off x="1461671" y="349637"/>
            <a:ext cx="8204200" cy="1015663"/>
          </a:xfrm>
          <a:prstGeom prst="rect">
            <a:avLst/>
          </a:prstGeom>
        </p:spPr>
        <p:txBody>
          <a:bodyPr wrap="square">
            <a:spAutoFit/>
          </a:bodyPr>
          <a:lstStyle/>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C</a:t>
            </a:r>
            <a:r>
              <a:rPr lang="en-US" b="1" dirty="0">
                <a:solidFill>
                  <a:srgbClr val="1E2763"/>
                </a:solidFill>
                <a:latin typeface="Arial Rounded MT Bold" panose="020F0704030504030204" pitchFamily="34" charset="0"/>
                <a:cs typeface="Times New Roman" panose="02020603050405020304" pitchFamily="18" charset="0"/>
              </a:rPr>
              <a:t>HHATRAPATI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S</a:t>
            </a:r>
            <a:r>
              <a:rPr lang="en-US" b="1" dirty="0">
                <a:solidFill>
                  <a:srgbClr val="1E2763"/>
                </a:solidFill>
                <a:latin typeface="Arial Rounded MT Bold" panose="020F0704030504030204" pitchFamily="34" charset="0"/>
                <a:cs typeface="Times New Roman" panose="02020603050405020304" pitchFamily="18" charset="0"/>
              </a:rPr>
              <a:t>HAHU</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J</a:t>
            </a:r>
            <a:r>
              <a:rPr lang="en-US" b="1" dirty="0">
                <a:solidFill>
                  <a:srgbClr val="1E2763"/>
                </a:solidFill>
                <a:latin typeface="Arial Rounded MT Bold" panose="020F0704030504030204" pitchFamily="34" charset="0"/>
                <a:cs typeface="Times New Roman" panose="02020603050405020304" pitchFamily="18" charset="0"/>
              </a:rPr>
              <a:t>I</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M</a:t>
            </a:r>
            <a:r>
              <a:rPr lang="en-US" b="1" dirty="0">
                <a:solidFill>
                  <a:srgbClr val="1E2763"/>
                </a:solidFill>
                <a:latin typeface="Arial Rounded MT Bold" panose="020F0704030504030204" pitchFamily="34" charset="0"/>
                <a:cs typeface="Times New Roman" panose="02020603050405020304" pitchFamily="18" charset="0"/>
              </a:rPr>
              <a:t>AHARAJ</a:t>
            </a:r>
            <a:r>
              <a:rPr lang="en-US" dirty="0">
                <a:solidFill>
                  <a:srgbClr val="1E2763"/>
                </a:solidFill>
                <a:latin typeface="Arial Rounded MT Bold" panose="020F0704030504030204" pitchFamily="34" charset="0"/>
                <a:cs typeface="Times New Roman" panose="02020603050405020304" pitchFamily="18" charset="0"/>
              </a:rPr>
              <a:t> </a:t>
            </a:r>
            <a:r>
              <a:rPr lang="en-US" sz="4000" dirty="0">
                <a:solidFill>
                  <a:srgbClr val="1E2763"/>
                </a:solidFill>
                <a:latin typeface="Arial Rounded MT Bold" panose="020F0704030504030204" pitchFamily="34" charset="0"/>
                <a:cs typeface="Times New Roman" panose="02020603050405020304" pitchFamily="18" charset="0"/>
              </a:rPr>
              <a:t>U</a:t>
            </a:r>
            <a:r>
              <a:rPr lang="en-US" b="1" dirty="0">
                <a:solidFill>
                  <a:srgbClr val="1E2763"/>
                </a:solidFill>
                <a:latin typeface="Arial Rounded MT Bold" panose="020F0704030504030204" pitchFamily="34" charset="0"/>
                <a:cs typeface="Times New Roman" panose="02020603050405020304" pitchFamily="18" charset="0"/>
              </a:rPr>
              <a:t>NIVERSITY,</a:t>
            </a:r>
            <a:r>
              <a:rPr lang="en-US" dirty="0">
                <a:solidFill>
                  <a:srgbClr val="1E2763"/>
                </a:solidFill>
                <a:latin typeface="Arial Rounded MT Bold" panose="020F0704030504030204" pitchFamily="34" charset="0"/>
                <a:cs typeface="Times New Roman" panose="02020603050405020304" pitchFamily="18" charset="0"/>
              </a:rPr>
              <a:t> </a:t>
            </a:r>
          </a:p>
          <a:p>
            <a:pPr algn="l">
              <a:lnSpc>
                <a:spcPct val="75000"/>
              </a:lnSpc>
            </a:pPr>
            <a:r>
              <a:rPr lang="en-US" sz="4000" dirty="0">
                <a:solidFill>
                  <a:srgbClr val="1E2763"/>
                </a:solidFill>
                <a:latin typeface="Arial Rounded MT Bold" panose="020F0704030504030204" pitchFamily="34" charset="0"/>
                <a:cs typeface="Times New Roman" panose="02020603050405020304" pitchFamily="18" charset="0"/>
              </a:rPr>
              <a:t>K</a:t>
            </a:r>
            <a:r>
              <a:rPr lang="en-US" dirty="0">
                <a:solidFill>
                  <a:srgbClr val="1E2763"/>
                </a:solidFill>
                <a:latin typeface="Arial Rounded MT Bold" panose="020F0704030504030204" pitchFamily="34" charset="0"/>
                <a:cs typeface="Times New Roman" panose="02020603050405020304" pitchFamily="18" charset="0"/>
              </a:rPr>
              <a:t>ANPUR</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26703" y="414323"/>
            <a:ext cx="1216130" cy="771940"/>
          </a:xfrm>
          <a:prstGeom prst="rect">
            <a:avLst/>
          </a:prstGeom>
        </p:spPr>
      </p:pic>
      <p:sp>
        <p:nvSpPr>
          <p:cNvPr id="20" name="TextBox 19"/>
          <p:cNvSpPr txBox="1"/>
          <p:nvPr userDrawn="1"/>
        </p:nvSpPr>
        <p:spPr>
          <a:xfrm>
            <a:off x="5058137" y="822311"/>
            <a:ext cx="3437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BC004C"/>
                </a:solidFill>
                <a:latin typeface="Arial Rounded MT Bold" panose="020F0704030504030204" pitchFamily="34" charset="0"/>
                <a:cs typeface="Times New Roman" panose="02020603050405020304" pitchFamily="18" charset="0"/>
              </a:rPr>
              <a:t>UGC Category</a:t>
            </a:r>
            <a:r>
              <a:rPr lang="en-US" baseline="0" dirty="0">
                <a:solidFill>
                  <a:srgbClr val="BC004C"/>
                </a:solidFill>
                <a:latin typeface="Arial Rounded MT Bold" panose="020F0704030504030204" pitchFamily="34" charset="0"/>
                <a:cs typeface="Times New Roman" panose="02020603050405020304" pitchFamily="18" charset="0"/>
              </a:rPr>
              <a:t> </a:t>
            </a:r>
            <a:r>
              <a:rPr lang="en-US" b="1" baseline="0" dirty="0">
                <a:solidFill>
                  <a:srgbClr val="BC004C"/>
                </a:solidFill>
                <a:latin typeface="Book Antiqua" panose="02040602050305030304" pitchFamily="18" charset="0"/>
                <a:cs typeface="Times New Roman" panose="02020603050405020304" pitchFamily="18" charset="0"/>
              </a:rPr>
              <a:t>I</a:t>
            </a:r>
            <a:r>
              <a:rPr lang="en-US" baseline="0" dirty="0">
                <a:solidFill>
                  <a:srgbClr val="BC004C"/>
                </a:solidFill>
                <a:latin typeface="Arial Rounded MT Bold" panose="020F0704030504030204" pitchFamily="34" charset="0"/>
                <a:cs typeface="Times New Roman" panose="02020603050405020304" pitchFamily="18" charset="0"/>
              </a:rPr>
              <a:t> University</a:t>
            </a:r>
            <a:endParaRPr lang="en-US" dirty="0">
              <a:solidFill>
                <a:srgbClr val="1E2763"/>
              </a:solidFill>
              <a:latin typeface="Arial Rounded MT Bold" panose="020F0704030504030204" pitchFamily="34" charset="0"/>
              <a:cs typeface="Times New Roman" panose="02020603050405020304" pitchFamily="18" charset="0"/>
            </a:endParaRPr>
          </a:p>
        </p:txBody>
      </p:sp>
      <p:sp>
        <p:nvSpPr>
          <p:cNvPr id="21" name="TextBox 20"/>
          <p:cNvSpPr txBox="1"/>
          <p:nvPr userDrawn="1"/>
        </p:nvSpPr>
        <p:spPr>
          <a:xfrm>
            <a:off x="6250329" y="6593176"/>
            <a:ext cx="5941671" cy="307777"/>
          </a:xfrm>
          <a:prstGeom prst="rect">
            <a:avLst/>
          </a:prstGeom>
          <a:solidFill>
            <a:schemeClr val="accent1">
              <a:lumMod val="50000"/>
            </a:schemeClr>
          </a:solidFill>
        </p:spPr>
        <p:txBody>
          <a:bodyPr wrap="square" rtlCol="0">
            <a:spAutoFit/>
          </a:bodyPr>
          <a:lstStyle/>
          <a:p>
            <a:pPr algn="r"/>
            <a:r>
              <a:rPr lang="en-IN" sz="1400" b="1" dirty="0">
                <a:solidFill>
                  <a:schemeClr val="bg1">
                    <a:lumMod val="65000"/>
                  </a:schemeClr>
                </a:solidFill>
                <a:effectLst>
                  <a:outerShdw blurRad="38100" dist="38100" dir="2700000" algn="tl">
                    <a:srgbClr val="000000">
                      <a:alpha val="43137"/>
                    </a:srgbClr>
                  </a:outerShdw>
                </a:effectLst>
                <a:latin typeface="Bookman Old Style" panose="02050604050505020204" pitchFamily="18" charset="0"/>
              </a:rPr>
              <a:t>© CSJM University, Kanpur, INDIA</a:t>
            </a:r>
          </a:p>
        </p:txBody>
      </p:sp>
      <p:sp>
        <p:nvSpPr>
          <p:cNvPr id="22" name="TextBox 21"/>
          <p:cNvSpPr txBox="1"/>
          <p:nvPr userDrawn="1"/>
        </p:nvSpPr>
        <p:spPr>
          <a:xfrm>
            <a:off x="0" y="6593176"/>
            <a:ext cx="6250329" cy="307777"/>
          </a:xfrm>
          <a:prstGeom prst="rect">
            <a:avLst/>
          </a:prstGeom>
          <a:solidFill>
            <a:srgbClr val="A6A6A6"/>
          </a:solidFill>
        </p:spPr>
        <p:txBody>
          <a:bodyPr wrap="square" rtlCol="0">
            <a:spAutoFit/>
          </a:bodyPr>
          <a:lstStyle/>
          <a:p>
            <a:endParaRPr lang="en-IN" sz="1400" b="1" dirty="0">
              <a:solidFill>
                <a:srgbClr val="1F4E79"/>
              </a:solidFill>
              <a:effectLst>
                <a:outerShdw blurRad="38100" dist="38100" dir="2700000" algn="tl">
                  <a:srgbClr val="000000">
                    <a:alpha val="43137"/>
                  </a:srgbClr>
                </a:outerShdw>
              </a:effectLst>
              <a:latin typeface="Bookman Old Style" panose="02050604050505020204" pitchFamily="18" charset="0"/>
            </a:endParaRPr>
          </a:p>
        </p:txBody>
      </p:sp>
      <p:sp>
        <p:nvSpPr>
          <p:cNvPr id="23" name="Rectangle 22"/>
          <p:cNvSpPr/>
          <p:nvPr userDrawn="1"/>
        </p:nvSpPr>
        <p:spPr>
          <a:xfrm>
            <a:off x="9818255" y="0"/>
            <a:ext cx="2373745" cy="1186263"/>
          </a:xfrm>
          <a:prstGeom prst="rect">
            <a:avLst/>
          </a:prstGeom>
          <a:no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lumMod val="85000"/>
                  </a:schemeClr>
                </a:solidFill>
              </a:rPr>
              <a:t>Place reserved for instructor video</a:t>
            </a:r>
          </a:p>
        </p:txBody>
      </p:sp>
    </p:spTree>
    <p:extLst>
      <p:ext uri="{BB962C8B-B14F-4D97-AF65-F5344CB8AC3E}">
        <p14:creationId xmlns:p14="http://schemas.microsoft.com/office/powerpoint/2010/main" val="82230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45444-11CA-4B97-8BAE-B0C3FE178357}" type="datetimeFigureOut">
              <a:rPr lang="en-IN" smtClean="0"/>
              <a:t>13-01-2026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996-D531-4470-A433-B06680948C3D}" type="slidenum">
              <a:rPr lang="en-IN" smtClean="0"/>
              <a:t>‹#›</a:t>
            </a:fld>
            <a:endParaRPr lang="en-IN"/>
          </a:p>
        </p:txBody>
      </p:sp>
    </p:spTree>
    <p:extLst>
      <p:ext uri="{BB962C8B-B14F-4D97-AF65-F5344CB8AC3E}">
        <p14:creationId xmlns:p14="http://schemas.microsoft.com/office/powerpoint/2010/main" val="233899030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nagementstudyguide.com/management_principles.htm" TargetMode="External"/><Relationship Id="rId2" Type="http://schemas.openxmlformats.org/officeDocument/2006/relationships/hyperlink" Target="https://clearinfo.in/blog/what-is-business-communication/" TargetMode="External"/><Relationship Id="rId1" Type="http://schemas.openxmlformats.org/officeDocument/2006/relationships/slideLayout" Target="../slideLayouts/slideLayout2.xml"/><Relationship Id="rId4" Type="http://schemas.openxmlformats.org/officeDocument/2006/relationships/hyperlink" Target="https://getuplearn.com/blog/motivation-in-h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9443" y="1845526"/>
            <a:ext cx="10792047" cy="125764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1526109" y="1778011"/>
            <a:ext cx="8973878" cy="1077218"/>
          </a:xfrm>
          <a:prstGeom prst="rect">
            <a:avLst/>
          </a:prstGeom>
          <a:noFill/>
        </p:spPr>
        <p:txBody>
          <a:bodyPr wrap="square" rtlCol="0">
            <a:spAutoFit/>
          </a:bodyPr>
          <a:lstStyle/>
          <a:p>
            <a:pPr algn="ctr"/>
            <a:endParaRPr lang="en-US" sz="3200" dirty="0">
              <a:solidFill>
                <a:schemeClr val="bg1"/>
              </a:solidFill>
              <a:latin typeface="Arial Black" pitchFamily="34" charset="0"/>
            </a:endParaRPr>
          </a:p>
          <a:p>
            <a:pPr algn="ctr"/>
            <a:r>
              <a:rPr lang="en-US" sz="3200" dirty="0">
                <a:solidFill>
                  <a:schemeClr val="bg1"/>
                </a:solidFill>
                <a:latin typeface="Arial Black" pitchFamily="34" charset="0"/>
              </a:rPr>
              <a:t>BUSINESS COMMUNICATION</a:t>
            </a:r>
            <a:endParaRPr lang="en-IN" sz="3200" dirty="0">
              <a:solidFill>
                <a:schemeClr val="bg1"/>
              </a:solidFill>
              <a:latin typeface="Bookman Old Style" panose="02050604050505020204" pitchFamily="18" charset="0"/>
            </a:endParaRPr>
          </a:p>
        </p:txBody>
      </p:sp>
      <p:sp>
        <p:nvSpPr>
          <p:cNvPr id="7" name="Rounded Rectangle 6"/>
          <p:cNvSpPr/>
          <p:nvPr/>
        </p:nvSpPr>
        <p:spPr>
          <a:xfrm>
            <a:off x="699443" y="3029726"/>
            <a:ext cx="10792047" cy="887278"/>
          </a:xfrm>
          <a:prstGeom prst="round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90907" y="3258627"/>
            <a:ext cx="11765635" cy="461665"/>
          </a:xfrm>
          <a:prstGeom prst="rect">
            <a:avLst/>
          </a:prstGeom>
          <a:noFill/>
        </p:spPr>
        <p:txBody>
          <a:bodyPr wrap="square" rtlCol="0">
            <a:spAutoFit/>
          </a:bodyPr>
          <a:lstStyle/>
          <a:p>
            <a:pPr algn="ctr"/>
            <a:r>
              <a:rPr lang="en-US" sz="2400" dirty="0">
                <a:solidFill>
                  <a:srgbClr val="FF0000"/>
                </a:solidFill>
                <a:latin typeface="Arial Black" pitchFamily="34" charset="0"/>
              </a:rPr>
              <a:t>INTRO. TO BUSINESS COMMUNICATION</a:t>
            </a:r>
            <a:endParaRPr lang="en-US" sz="2400" dirty="0">
              <a:solidFill>
                <a:srgbClr val="FF0000"/>
              </a:solidFill>
              <a:latin typeface="Bauhaus 93" pitchFamily="8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04" y="-147883"/>
            <a:ext cx="1843515" cy="1993410"/>
          </a:xfrm>
          <a:prstGeom prst="rect">
            <a:avLst/>
          </a:prstGeom>
        </p:spPr>
      </p:pic>
      <p:sp>
        <p:nvSpPr>
          <p:cNvPr id="16" name="Rounded Rectangle 15"/>
          <p:cNvSpPr/>
          <p:nvPr/>
        </p:nvSpPr>
        <p:spPr>
          <a:xfrm>
            <a:off x="2083982" y="5935963"/>
            <a:ext cx="7868092" cy="85837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2763568" y="5982533"/>
            <a:ext cx="6498960" cy="461665"/>
          </a:xfrm>
          <a:prstGeom prst="rect">
            <a:avLst/>
          </a:prstGeom>
          <a:noFill/>
        </p:spPr>
        <p:txBody>
          <a:bodyPr wrap="square" rtlCol="0">
            <a:spAutoFit/>
          </a:bodyPr>
          <a:lstStyle/>
          <a:p>
            <a:pPr algn="ctr"/>
            <a:r>
              <a:rPr lang="en-IN" sz="2400" b="1" dirty="0">
                <a:solidFill>
                  <a:schemeClr val="bg1"/>
                </a:solidFill>
                <a:latin typeface="Arial Rounded MT Bold" panose="020F0704030504030204" pitchFamily="34" charset="0"/>
              </a:rPr>
              <a:t>Dr Prabhat K Dwivedi, Associate Professor</a:t>
            </a:r>
          </a:p>
        </p:txBody>
      </p:sp>
      <p:sp>
        <p:nvSpPr>
          <p:cNvPr id="18" name="TextBox 17"/>
          <p:cNvSpPr txBox="1"/>
          <p:nvPr/>
        </p:nvSpPr>
        <p:spPr>
          <a:xfrm>
            <a:off x="3287210" y="6379461"/>
            <a:ext cx="5451676" cy="400110"/>
          </a:xfrm>
          <a:prstGeom prst="rect">
            <a:avLst/>
          </a:prstGeom>
          <a:noFill/>
        </p:spPr>
        <p:txBody>
          <a:bodyPr wrap="square" rtlCol="0">
            <a:spAutoFit/>
          </a:bodyPr>
          <a:lstStyle/>
          <a:p>
            <a:pPr algn="ctr"/>
            <a:r>
              <a:rPr lang="en-IN" sz="2000" b="1" dirty="0">
                <a:solidFill>
                  <a:schemeClr val="bg1"/>
                </a:solidFill>
                <a:latin typeface="Arial Rounded MT Bold" panose="020F0704030504030204" pitchFamily="34" charset="0"/>
              </a:rPr>
              <a:t>School of Business Management</a:t>
            </a:r>
          </a:p>
        </p:txBody>
      </p:sp>
      <p:pic>
        <p:nvPicPr>
          <p:cNvPr id="6" name="Picture 5">
            <a:extLst>
              <a:ext uri="{FF2B5EF4-FFF2-40B4-BE49-F238E27FC236}">
                <a16:creationId xmlns:a16="http://schemas.microsoft.com/office/drawing/2014/main" id="{96872CB7-1FD6-6D00-9542-D82804E23D5F}"/>
              </a:ext>
            </a:extLst>
          </p:cNvPr>
          <p:cNvPicPr>
            <a:picLocks noChangeAspect="1"/>
          </p:cNvPicPr>
          <p:nvPr/>
        </p:nvPicPr>
        <p:blipFill>
          <a:blip r:embed="rId3"/>
          <a:stretch>
            <a:fillRect/>
          </a:stretch>
        </p:blipFill>
        <p:spPr>
          <a:xfrm>
            <a:off x="4632975" y="3887871"/>
            <a:ext cx="2760145" cy="2033322"/>
          </a:xfrm>
          <a:prstGeom prst="rect">
            <a:avLst/>
          </a:prstGeom>
        </p:spPr>
      </p:pic>
    </p:spTree>
    <p:extLst>
      <p:ext uri="{BB962C8B-B14F-4D97-AF65-F5344CB8AC3E}">
        <p14:creationId xmlns:p14="http://schemas.microsoft.com/office/powerpoint/2010/main" val="209960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F6D6E-9E4E-180A-3308-E917DF87D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2D366-E064-D649-2A75-4A750161D3AE}"/>
              </a:ext>
            </a:extLst>
          </p:cNvPr>
          <p:cNvSpPr>
            <a:spLocks noGrp="1"/>
          </p:cNvSpPr>
          <p:nvPr>
            <p:ph type="title"/>
          </p:nvPr>
        </p:nvSpPr>
        <p:spPr>
          <a:xfrm>
            <a:off x="457200" y="1520456"/>
            <a:ext cx="11344939" cy="478465"/>
          </a:xfrm>
          <a:solidFill>
            <a:schemeClr val="accent4">
              <a:lumMod val="40000"/>
              <a:lumOff val="60000"/>
            </a:schemeClr>
          </a:solidFill>
        </p:spPr>
        <p:txBody>
          <a:bodyPr>
            <a:normAutofit fontScale="90000"/>
          </a:bodyPr>
          <a:lstStyle/>
          <a:p>
            <a:br>
              <a:rPr lang="en-US" sz="3100" b="1" dirty="0">
                <a:solidFill>
                  <a:schemeClr val="accent1"/>
                </a:solidFill>
              </a:rPr>
            </a:br>
            <a:r>
              <a:rPr lang="en-US" sz="3100" b="1" dirty="0">
                <a:solidFill>
                  <a:schemeClr val="accent1"/>
                </a:solidFill>
              </a:rPr>
              <a:t>Business Communication vs. Other Communication</a:t>
            </a:r>
            <a:br>
              <a:rPr lang="en-US" b="1" dirty="0"/>
            </a:br>
            <a:endParaRPr lang="en-IN" dirty="0">
              <a:solidFill>
                <a:srgbClr val="0070C0"/>
              </a:solidFill>
            </a:endParaRPr>
          </a:p>
        </p:txBody>
      </p:sp>
      <p:sp>
        <p:nvSpPr>
          <p:cNvPr id="4" name="TextBox 3">
            <a:extLst>
              <a:ext uri="{FF2B5EF4-FFF2-40B4-BE49-F238E27FC236}">
                <a16:creationId xmlns:a16="http://schemas.microsoft.com/office/drawing/2014/main" id="{166DCB04-6223-93A9-61CE-D2608A2082A9}"/>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graphicFrame>
        <p:nvGraphicFramePr>
          <p:cNvPr id="5" name="Content Placeholder 4">
            <a:extLst>
              <a:ext uri="{FF2B5EF4-FFF2-40B4-BE49-F238E27FC236}">
                <a16:creationId xmlns:a16="http://schemas.microsoft.com/office/drawing/2014/main" id="{21C54040-4BDB-5E8F-0C6A-BFD56CE02831}"/>
              </a:ext>
            </a:extLst>
          </p:cNvPr>
          <p:cNvGraphicFramePr>
            <a:graphicFrameLocks noGrp="1"/>
          </p:cNvGraphicFramePr>
          <p:nvPr>
            <p:ph idx="1"/>
            <p:extLst>
              <p:ext uri="{D42A27DB-BD31-4B8C-83A1-F6EECF244321}">
                <p14:modId xmlns:p14="http://schemas.microsoft.com/office/powerpoint/2010/main" val="2985591282"/>
              </p:ext>
            </p:extLst>
          </p:nvPr>
        </p:nvGraphicFramePr>
        <p:xfrm>
          <a:off x="511176" y="1998921"/>
          <a:ext cx="11169648" cy="4351337"/>
        </p:xfrm>
        <a:graphic>
          <a:graphicData uri="http://schemas.openxmlformats.org/drawingml/2006/table">
            <a:tbl>
              <a:tblPr firstRow="1" bandRow="1">
                <a:tableStyleId>{5C22544A-7EE6-4342-B048-85BDC9FD1C3A}</a:tableStyleId>
              </a:tblPr>
              <a:tblGrid>
                <a:gridCol w="2232736">
                  <a:extLst>
                    <a:ext uri="{9D8B030D-6E8A-4147-A177-3AD203B41FA5}">
                      <a16:colId xmlns:a16="http://schemas.microsoft.com/office/drawing/2014/main" val="1320237539"/>
                    </a:ext>
                  </a:extLst>
                </a:gridCol>
                <a:gridCol w="4471441">
                  <a:extLst>
                    <a:ext uri="{9D8B030D-6E8A-4147-A177-3AD203B41FA5}">
                      <a16:colId xmlns:a16="http://schemas.microsoft.com/office/drawing/2014/main" val="804957513"/>
                    </a:ext>
                  </a:extLst>
                </a:gridCol>
                <a:gridCol w="4465471">
                  <a:extLst>
                    <a:ext uri="{9D8B030D-6E8A-4147-A177-3AD203B41FA5}">
                      <a16:colId xmlns:a16="http://schemas.microsoft.com/office/drawing/2014/main" val="2596947820"/>
                    </a:ext>
                  </a:extLst>
                </a:gridCol>
              </a:tblGrid>
              <a:tr h="330541">
                <a:tc>
                  <a:txBody>
                    <a:bodyPr/>
                    <a:lstStyle/>
                    <a:p>
                      <a:pPr algn="ctr" fontAlgn="ctr">
                        <a:buNone/>
                      </a:pPr>
                      <a:r>
                        <a:rPr lang="en-IN" sz="1300" u="none" strike="noStrike">
                          <a:effectLst/>
                        </a:rPr>
                        <a:t>Differentiating Aspect</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IN" sz="1300" u="none" strike="noStrike">
                          <a:effectLst/>
                        </a:rPr>
                        <a:t>Business Communication</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IN" sz="1300" u="none" strike="noStrike">
                          <a:effectLst/>
                        </a:rPr>
                        <a:t>Other Communication</a:t>
                      </a:r>
                      <a:endParaRPr lang="en-IN" sz="1300" b="0" i="0" u="none" strike="noStrike">
                        <a:effectLst/>
                        <a:latin typeface="Arial" panose="020B0604020202020204" pitchFamily="34" charset="0"/>
                      </a:endParaRPr>
                    </a:p>
                  </a:txBody>
                  <a:tcPr marL="28381" marR="28381" marT="28381" marB="28381" anchor="ctr"/>
                </a:tc>
                <a:extLst>
                  <a:ext uri="{0D108BD9-81ED-4DB2-BD59-A6C34878D82A}">
                    <a16:rowId xmlns:a16="http://schemas.microsoft.com/office/drawing/2014/main" val="2299908892"/>
                  </a:ext>
                </a:extLst>
              </a:tr>
              <a:tr h="330541">
                <a:tc>
                  <a:txBody>
                    <a:bodyPr/>
                    <a:lstStyle/>
                    <a:p>
                      <a:pPr algn="ctr" fontAlgn="ctr">
                        <a:buNone/>
                      </a:pPr>
                      <a:r>
                        <a:rPr lang="en-IN" sz="1300" u="none" strike="noStrike">
                          <a:effectLst/>
                        </a:rPr>
                        <a:t>Purpose</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IN" sz="1300" u="none" strike="noStrike">
                          <a:effectLst/>
                        </a:rPr>
                        <a:t>To achieve business objectives.</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a:effectLst/>
                        </a:rPr>
                        <a:t>To exchange information or ideas. </a:t>
                      </a:r>
                      <a:endParaRPr lang="en-US" sz="1300" b="0" i="0" u="none" strike="noStrike">
                        <a:effectLst/>
                        <a:latin typeface="Arial" panose="020B0604020202020204" pitchFamily="34" charset="0"/>
                      </a:endParaRPr>
                    </a:p>
                  </a:txBody>
                  <a:tcPr marL="28381" marR="28381" marT="28381" marB="28381" anchor="ctr"/>
                </a:tc>
                <a:extLst>
                  <a:ext uri="{0D108BD9-81ED-4DB2-BD59-A6C34878D82A}">
                    <a16:rowId xmlns:a16="http://schemas.microsoft.com/office/drawing/2014/main" val="1225539105"/>
                  </a:ext>
                </a:extLst>
              </a:tr>
              <a:tr h="330541">
                <a:tc>
                  <a:txBody>
                    <a:bodyPr/>
                    <a:lstStyle/>
                    <a:p>
                      <a:pPr algn="ctr" fontAlgn="ctr">
                        <a:buNone/>
                      </a:pPr>
                      <a:r>
                        <a:rPr lang="en-IN" sz="1300" u="none" strike="noStrike">
                          <a:effectLst/>
                        </a:rPr>
                        <a:t>Audience</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a:effectLst/>
                        </a:rPr>
                        <a:t>Internal and external business stakeholders. </a:t>
                      </a:r>
                      <a:endParaRPr lang="en-US"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IN" sz="1300" u="none" strike="noStrike">
                          <a:effectLst/>
                        </a:rPr>
                        <a:t>Anyone. </a:t>
                      </a:r>
                      <a:endParaRPr lang="en-IN" sz="1300" b="0" i="0" u="none" strike="noStrike">
                        <a:effectLst/>
                        <a:latin typeface="Arial" panose="020B0604020202020204" pitchFamily="34" charset="0"/>
                      </a:endParaRPr>
                    </a:p>
                  </a:txBody>
                  <a:tcPr marL="28381" marR="28381" marT="28381" marB="28381" anchor="ctr"/>
                </a:tc>
                <a:extLst>
                  <a:ext uri="{0D108BD9-81ED-4DB2-BD59-A6C34878D82A}">
                    <a16:rowId xmlns:a16="http://schemas.microsoft.com/office/drawing/2014/main" val="1587899317"/>
                  </a:ext>
                </a:extLst>
              </a:tr>
              <a:tr h="330541">
                <a:tc>
                  <a:txBody>
                    <a:bodyPr/>
                    <a:lstStyle/>
                    <a:p>
                      <a:pPr algn="ctr" fontAlgn="ctr">
                        <a:buNone/>
                      </a:pPr>
                      <a:r>
                        <a:rPr lang="en-IN" sz="1300" u="none" strike="noStrike">
                          <a:effectLst/>
                        </a:rPr>
                        <a:t>Tone</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IN" sz="1300" u="none" strike="noStrike">
                          <a:effectLst/>
                        </a:rPr>
                        <a:t>Professional and formal. </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IN" sz="1300" u="none" strike="noStrike">
                          <a:effectLst/>
                        </a:rPr>
                        <a:t>Informal and casual. </a:t>
                      </a:r>
                      <a:endParaRPr lang="en-IN" sz="1300" b="0" i="0" u="none" strike="noStrike">
                        <a:effectLst/>
                        <a:latin typeface="Arial" panose="020B0604020202020204" pitchFamily="34" charset="0"/>
                      </a:endParaRPr>
                    </a:p>
                  </a:txBody>
                  <a:tcPr marL="28381" marR="28381" marT="28381" marB="28381" anchor="ctr"/>
                </a:tc>
                <a:extLst>
                  <a:ext uri="{0D108BD9-81ED-4DB2-BD59-A6C34878D82A}">
                    <a16:rowId xmlns:a16="http://schemas.microsoft.com/office/drawing/2014/main" val="2508050099"/>
                  </a:ext>
                </a:extLst>
              </a:tr>
              <a:tr h="556925">
                <a:tc>
                  <a:txBody>
                    <a:bodyPr/>
                    <a:lstStyle/>
                    <a:p>
                      <a:pPr algn="ctr" fontAlgn="ctr">
                        <a:buNone/>
                      </a:pPr>
                      <a:r>
                        <a:rPr lang="en-IN" sz="1300" u="none" strike="noStrike">
                          <a:effectLst/>
                        </a:rPr>
                        <a:t>Format</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IN" sz="1300" u="none" strike="noStrike">
                          <a:effectLst/>
                        </a:rPr>
                        <a:t>Structured and formal documents. </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a:effectLst/>
                        </a:rPr>
                        <a:t>Varied formats, such as emails, texts, or social media messages. </a:t>
                      </a:r>
                      <a:endParaRPr lang="en-US" sz="1300" b="0" i="0" u="none" strike="noStrike">
                        <a:effectLst/>
                        <a:latin typeface="Arial" panose="020B0604020202020204" pitchFamily="34" charset="0"/>
                      </a:endParaRPr>
                    </a:p>
                  </a:txBody>
                  <a:tcPr marL="28381" marR="28381" marT="28381" marB="28381" anchor="ctr"/>
                </a:tc>
                <a:extLst>
                  <a:ext uri="{0D108BD9-81ED-4DB2-BD59-A6C34878D82A}">
                    <a16:rowId xmlns:a16="http://schemas.microsoft.com/office/drawing/2014/main" val="65032129"/>
                  </a:ext>
                </a:extLst>
              </a:tr>
              <a:tr h="556925">
                <a:tc>
                  <a:txBody>
                    <a:bodyPr/>
                    <a:lstStyle/>
                    <a:p>
                      <a:pPr algn="ctr" fontAlgn="ctr">
                        <a:buNone/>
                      </a:pPr>
                      <a:r>
                        <a:rPr lang="en-IN" sz="1300" u="none" strike="noStrike">
                          <a:effectLst/>
                        </a:rPr>
                        <a:t>Content</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a:effectLst/>
                        </a:rPr>
                        <a:t>Business-related information, such as proposals, reports, or memos. </a:t>
                      </a:r>
                      <a:endParaRPr lang="en-US"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a:effectLst/>
                        </a:rPr>
                        <a:t>Personal or social information, such as greetings, small talk, or sharing of experiences.</a:t>
                      </a:r>
                      <a:endParaRPr lang="en-US" sz="1300" b="0" i="0" u="none" strike="noStrike">
                        <a:effectLst/>
                        <a:latin typeface="Arial" panose="020B0604020202020204" pitchFamily="34" charset="0"/>
                      </a:endParaRPr>
                    </a:p>
                  </a:txBody>
                  <a:tcPr marL="28381" marR="28381" marT="28381" marB="28381" anchor="ctr"/>
                </a:tc>
                <a:extLst>
                  <a:ext uri="{0D108BD9-81ED-4DB2-BD59-A6C34878D82A}">
                    <a16:rowId xmlns:a16="http://schemas.microsoft.com/office/drawing/2014/main" val="2639531124"/>
                  </a:ext>
                </a:extLst>
              </a:tr>
              <a:tr h="556925">
                <a:tc>
                  <a:txBody>
                    <a:bodyPr/>
                    <a:lstStyle/>
                    <a:p>
                      <a:pPr algn="ctr" fontAlgn="ctr">
                        <a:buNone/>
                      </a:pPr>
                      <a:r>
                        <a:rPr lang="en-IN" sz="1300" u="none" strike="noStrike">
                          <a:effectLst/>
                        </a:rPr>
                        <a:t>Feedback</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a:effectLst/>
                        </a:rPr>
                        <a:t>Often formal and structured, such as performance reviews or customer feedback. </a:t>
                      </a:r>
                      <a:endParaRPr lang="en-US"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a:effectLst/>
                        </a:rPr>
                        <a:t>Informal and less structured, such as reactions or responses to social media posts.</a:t>
                      </a:r>
                      <a:endParaRPr lang="en-US" sz="1300" b="0" i="0" u="none" strike="noStrike">
                        <a:effectLst/>
                        <a:latin typeface="Arial" panose="020B0604020202020204" pitchFamily="34" charset="0"/>
                      </a:endParaRPr>
                    </a:p>
                  </a:txBody>
                  <a:tcPr marL="28381" marR="28381" marT="28381" marB="28381" anchor="ctr"/>
                </a:tc>
                <a:extLst>
                  <a:ext uri="{0D108BD9-81ED-4DB2-BD59-A6C34878D82A}">
                    <a16:rowId xmlns:a16="http://schemas.microsoft.com/office/drawing/2014/main" val="2307047673"/>
                  </a:ext>
                </a:extLst>
              </a:tr>
              <a:tr h="556925">
                <a:tc>
                  <a:txBody>
                    <a:bodyPr/>
                    <a:lstStyle/>
                    <a:p>
                      <a:pPr algn="ctr" fontAlgn="ctr">
                        <a:buNone/>
                      </a:pPr>
                      <a:r>
                        <a:rPr lang="en-IN" sz="1300" u="none" strike="noStrike">
                          <a:effectLst/>
                        </a:rPr>
                        <a:t>Channels</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a:effectLst/>
                        </a:rPr>
                        <a:t>Traditional, such as letters or meetings, and digital, such as email or video conferencing. </a:t>
                      </a:r>
                      <a:endParaRPr lang="en-US"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a:effectLst/>
                        </a:rPr>
                        <a:t>Varied, depending on the medium used, such as phone, text, or social media platforms. </a:t>
                      </a:r>
                      <a:endParaRPr lang="en-US" sz="1300" b="0" i="0" u="none" strike="noStrike">
                        <a:effectLst/>
                        <a:latin typeface="Arial" panose="020B0604020202020204" pitchFamily="34" charset="0"/>
                      </a:endParaRPr>
                    </a:p>
                  </a:txBody>
                  <a:tcPr marL="28381" marR="28381" marT="28381" marB="28381" anchor="ctr"/>
                </a:tc>
                <a:extLst>
                  <a:ext uri="{0D108BD9-81ED-4DB2-BD59-A6C34878D82A}">
                    <a16:rowId xmlns:a16="http://schemas.microsoft.com/office/drawing/2014/main" val="2476119244"/>
                  </a:ext>
                </a:extLst>
              </a:tr>
              <a:tr h="801473">
                <a:tc>
                  <a:txBody>
                    <a:bodyPr/>
                    <a:lstStyle/>
                    <a:p>
                      <a:pPr algn="ctr" fontAlgn="ctr">
                        <a:buNone/>
                      </a:pPr>
                      <a:r>
                        <a:rPr lang="en-IN" sz="1300" u="none" strike="noStrike">
                          <a:effectLst/>
                        </a:rPr>
                        <a:t>Consequences</a:t>
                      </a:r>
                      <a:endParaRPr lang="en-IN"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a:effectLst/>
                        </a:rPr>
                        <a:t>Can have a significant impact on business outcomes, such as sales, profits, or reputation. </a:t>
                      </a:r>
                      <a:endParaRPr lang="en-US" sz="1300" b="0" i="0" u="none" strike="noStrike">
                        <a:effectLst/>
                        <a:latin typeface="Arial" panose="020B0604020202020204" pitchFamily="34" charset="0"/>
                      </a:endParaRPr>
                    </a:p>
                  </a:txBody>
                  <a:tcPr marL="28381" marR="28381" marT="28381" marB="28381" anchor="ctr"/>
                </a:tc>
                <a:tc>
                  <a:txBody>
                    <a:bodyPr/>
                    <a:lstStyle/>
                    <a:p>
                      <a:pPr algn="ctr" fontAlgn="ctr">
                        <a:buNone/>
                      </a:pPr>
                      <a:r>
                        <a:rPr lang="en-US" sz="1300" u="none" strike="noStrike" dirty="0">
                          <a:effectLst/>
                        </a:rPr>
                        <a:t>May have social or personal consequences, but generally less significant than business communication. </a:t>
                      </a:r>
                      <a:endParaRPr lang="en-US" sz="1300" b="0" i="0" u="none" strike="noStrike" dirty="0">
                        <a:effectLst/>
                        <a:latin typeface="Arial" panose="020B0604020202020204" pitchFamily="34" charset="0"/>
                      </a:endParaRPr>
                    </a:p>
                  </a:txBody>
                  <a:tcPr marL="28381" marR="28381" marT="28381" marB="28381" anchor="ctr"/>
                </a:tc>
                <a:extLst>
                  <a:ext uri="{0D108BD9-81ED-4DB2-BD59-A6C34878D82A}">
                    <a16:rowId xmlns:a16="http://schemas.microsoft.com/office/drawing/2014/main" val="1690465941"/>
                  </a:ext>
                </a:extLst>
              </a:tr>
            </a:tbl>
          </a:graphicData>
        </a:graphic>
      </p:graphicFrame>
    </p:spTree>
    <p:extLst>
      <p:ext uri="{BB962C8B-B14F-4D97-AF65-F5344CB8AC3E}">
        <p14:creationId xmlns:p14="http://schemas.microsoft.com/office/powerpoint/2010/main" val="223220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3AFE-B98F-16AA-8CA4-0CBE3ECBF44C}"/>
              </a:ext>
            </a:extLst>
          </p:cNvPr>
          <p:cNvSpPr>
            <a:spLocks noGrp="1"/>
          </p:cNvSpPr>
          <p:nvPr>
            <p:ph type="title"/>
          </p:nvPr>
        </p:nvSpPr>
        <p:spPr>
          <a:xfrm>
            <a:off x="1179327" y="1540054"/>
            <a:ext cx="9315893" cy="416337"/>
          </a:xfrm>
          <a:solidFill>
            <a:schemeClr val="accent4">
              <a:lumMod val="40000"/>
              <a:lumOff val="60000"/>
            </a:schemeClr>
          </a:solidFill>
        </p:spPr>
        <p:txBody>
          <a:bodyPr>
            <a:normAutofit fontScale="90000"/>
          </a:bodyPr>
          <a:lstStyle/>
          <a:p>
            <a:r>
              <a:rPr lang="en-US" b="1" dirty="0">
                <a:solidFill>
                  <a:srgbClr val="0070C0"/>
                </a:solidFill>
              </a:rPr>
              <a:t>Business Communication Channels</a:t>
            </a:r>
            <a:endParaRPr lang="en-US" dirty="0">
              <a:solidFill>
                <a:srgbClr val="0070C0"/>
              </a:solidFill>
            </a:endParaRPr>
          </a:p>
        </p:txBody>
      </p:sp>
      <p:sp>
        <p:nvSpPr>
          <p:cNvPr id="3" name="Content Placeholder 2">
            <a:extLst>
              <a:ext uri="{FF2B5EF4-FFF2-40B4-BE49-F238E27FC236}">
                <a16:creationId xmlns:a16="http://schemas.microsoft.com/office/drawing/2014/main" id="{F52BD3A7-A603-AE99-79B1-FF8B21BF8C62}"/>
              </a:ext>
            </a:extLst>
          </p:cNvPr>
          <p:cNvSpPr>
            <a:spLocks noGrp="1"/>
          </p:cNvSpPr>
          <p:nvPr>
            <p:ph idx="1"/>
          </p:nvPr>
        </p:nvSpPr>
        <p:spPr>
          <a:xfrm>
            <a:off x="744080" y="2030819"/>
            <a:ext cx="10703840" cy="4327451"/>
          </a:xfrm>
        </p:spPr>
        <p:txBody>
          <a:bodyPr>
            <a:normAutofit fontScale="25000" lnSpcReduction="20000"/>
          </a:bodyPr>
          <a:lstStyle/>
          <a:p>
            <a:pPr algn="just"/>
            <a:r>
              <a:rPr lang="en-US" sz="5600" b="1" dirty="0"/>
              <a:t>Email:</a:t>
            </a:r>
            <a:r>
              <a:rPr lang="en-US" sz="5600" dirty="0"/>
              <a:t> Electronic messaging for formal written communication and document exchange within and outside the organization.</a:t>
            </a:r>
          </a:p>
          <a:p>
            <a:pPr algn="just"/>
            <a:r>
              <a:rPr lang="en-US" sz="5600" b="1" dirty="0"/>
              <a:t>Face-to-face meetings:</a:t>
            </a:r>
            <a:r>
              <a:rPr lang="en-US" sz="5600" dirty="0"/>
              <a:t> In-person gatherings facilitating direct communication, ideal for discussions, decision-making, and collaboration.</a:t>
            </a:r>
          </a:p>
          <a:p>
            <a:pPr algn="just"/>
            <a:r>
              <a:rPr lang="en-US" sz="5600" b="1" dirty="0"/>
              <a:t>Video conferencing:</a:t>
            </a:r>
            <a:r>
              <a:rPr lang="en-US" sz="5600" dirty="0"/>
              <a:t> Virtual face-to-face communication using technology, enabling real-time interaction for remote teams or clients.</a:t>
            </a:r>
          </a:p>
          <a:p>
            <a:pPr algn="just"/>
            <a:r>
              <a:rPr lang="en-US" sz="5600" b="1" dirty="0"/>
              <a:t>Telephone/Conference calls:</a:t>
            </a:r>
            <a:r>
              <a:rPr lang="en-US" sz="5600" dirty="0"/>
              <a:t> Voice-based communication over the phone, including conference calls for multi-participant discussions.</a:t>
            </a:r>
          </a:p>
          <a:p>
            <a:pPr algn="just"/>
            <a:r>
              <a:rPr lang="en-US" sz="5600" b="1" dirty="0"/>
              <a:t>Instant messaging (IM):</a:t>
            </a:r>
            <a:r>
              <a:rPr lang="en-US" sz="5600" dirty="0"/>
              <a:t> Real-time text-based communication for quick and informal exchanges within a team or organization.</a:t>
            </a:r>
          </a:p>
          <a:p>
            <a:pPr algn="just"/>
            <a:r>
              <a:rPr lang="en-US" sz="5600" b="1" dirty="0"/>
              <a:t>Memoranda (Memos):</a:t>
            </a:r>
            <a:r>
              <a:rPr lang="en-US" sz="5600" dirty="0"/>
              <a:t> Written documents conveying official announcements or updates for internal communication.</a:t>
            </a:r>
          </a:p>
          <a:p>
            <a:pPr algn="just"/>
            <a:r>
              <a:rPr lang="en-US" sz="5600" b="1" dirty="0"/>
              <a:t>Reports and documentation:</a:t>
            </a:r>
            <a:r>
              <a:rPr lang="en-US" sz="5600" dirty="0"/>
              <a:t> Formal creation of detailed documents for conveying information, analysis, or research findings.</a:t>
            </a:r>
          </a:p>
          <a:p>
            <a:pPr algn="just"/>
            <a:r>
              <a:rPr lang="en-US" sz="5600" b="1" dirty="0"/>
              <a:t>Presentations:</a:t>
            </a:r>
            <a:r>
              <a:rPr lang="en-US" sz="5600" dirty="0"/>
              <a:t> Communicating information using visual aids, such as slides, in person or virtually.</a:t>
            </a:r>
          </a:p>
          <a:p>
            <a:pPr algn="just"/>
            <a:r>
              <a:rPr lang="en-US" sz="5600" b="1" dirty="0"/>
              <a:t>Social media:</a:t>
            </a:r>
            <a:r>
              <a:rPr lang="en-US" sz="5600" dirty="0"/>
              <a:t> Utilizing online platforms for business communication, including customer engagement and brand promotion.</a:t>
            </a:r>
          </a:p>
          <a:p>
            <a:pPr algn="just"/>
            <a:r>
              <a:rPr lang="en-US" sz="5600" b="1" dirty="0"/>
              <a:t>Intranet:</a:t>
            </a:r>
            <a:r>
              <a:rPr lang="en-US" sz="5600" dirty="0"/>
              <a:t> Private network within an organization facilitating internal communication, document sharing, and collaboration.</a:t>
            </a:r>
          </a:p>
          <a:p>
            <a:pPr algn="just"/>
            <a:r>
              <a:rPr lang="en-US" sz="5600" b="1" dirty="0"/>
              <a:t>Newsletters:</a:t>
            </a:r>
            <a:r>
              <a:rPr lang="en-US" sz="5600" dirty="0"/>
              <a:t> Periodic publications offering updates and information to employees or external stakeholders.</a:t>
            </a:r>
          </a:p>
          <a:p>
            <a:pPr algn="just"/>
            <a:r>
              <a:rPr lang="en-US" sz="5600" b="1" dirty="0"/>
              <a:t>Blogs:</a:t>
            </a:r>
            <a:r>
              <a:rPr lang="en-US" sz="5600" dirty="0"/>
              <a:t> Corporate blogs for sharing insights, industry updates, and company news with a wider audience.</a:t>
            </a:r>
          </a:p>
          <a:p>
            <a:pPr marL="0" indent="0" algn="just">
              <a:buNone/>
            </a:pPr>
            <a:endParaRPr lang="en-US" sz="4000" dirty="0"/>
          </a:p>
        </p:txBody>
      </p:sp>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188175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3AFE-B98F-16AA-8CA4-0CBE3ECBF44C}"/>
              </a:ext>
            </a:extLst>
          </p:cNvPr>
          <p:cNvSpPr>
            <a:spLocks noGrp="1"/>
          </p:cNvSpPr>
          <p:nvPr>
            <p:ph type="title"/>
          </p:nvPr>
        </p:nvSpPr>
        <p:spPr>
          <a:xfrm>
            <a:off x="933892" y="1731440"/>
            <a:ext cx="10496108" cy="574677"/>
          </a:xfrm>
          <a:solidFill>
            <a:schemeClr val="accent4">
              <a:lumMod val="40000"/>
              <a:lumOff val="60000"/>
            </a:schemeClr>
          </a:solidFill>
        </p:spPr>
        <p:txBody>
          <a:bodyPr>
            <a:normAutofit fontScale="90000"/>
          </a:bodyPr>
          <a:lstStyle/>
          <a:p>
            <a:r>
              <a:rPr lang="en-US" b="1" dirty="0">
                <a:solidFill>
                  <a:schemeClr val="accent1"/>
                </a:solidFill>
              </a:rPr>
              <a:t>Why is Business Communication Important?</a:t>
            </a:r>
            <a:endParaRPr lang="en-US" dirty="0">
              <a:solidFill>
                <a:srgbClr val="0070C0"/>
              </a:solidFill>
            </a:endParaRPr>
          </a:p>
        </p:txBody>
      </p:sp>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pic>
        <p:nvPicPr>
          <p:cNvPr id="6" name="Content Placeholder 5">
            <a:extLst>
              <a:ext uri="{FF2B5EF4-FFF2-40B4-BE49-F238E27FC236}">
                <a16:creationId xmlns:a16="http://schemas.microsoft.com/office/drawing/2014/main" id="{3EC8F102-42BA-31C8-34F0-D431461CF478}"/>
              </a:ext>
            </a:extLst>
          </p:cNvPr>
          <p:cNvPicPr>
            <a:picLocks noGrp="1" noChangeAspect="1"/>
          </p:cNvPicPr>
          <p:nvPr>
            <p:ph idx="1"/>
          </p:nvPr>
        </p:nvPicPr>
        <p:blipFill>
          <a:blip r:embed="rId2"/>
          <a:stretch>
            <a:fillRect/>
          </a:stretch>
        </p:blipFill>
        <p:spPr>
          <a:xfrm>
            <a:off x="1551322" y="2397125"/>
            <a:ext cx="7970168" cy="4103688"/>
          </a:xfrm>
          <a:prstGeom prst="rect">
            <a:avLst/>
          </a:prstGeom>
        </p:spPr>
      </p:pic>
    </p:spTree>
    <p:extLst>
      <p:ext uri="{BB962C8B-B14F-4D97-AF65-F5344CB8AC3E}">
        <p14:creationId xmlns:p14="http://schemas.microsoft.com/office/powerpoint/2010/main" val="136589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pic>
        <p:nvPicPr>
          <p:cNvPr id="5" name="Content Placeholder 4">
            <a:extLst>
              <a:ext uri="{FF2B5EF4-FFF2-40B4-BE49-F238E27FC236}">
                <a16:creationId xmlns:a16="http://schemas.microsoft.com/office/drawing/2014/main" id="{377707D6-CD7C-C77A-439A-C74FBC38B277}"/>
              </a:ext>
            </a:extLst>
          </p:cNvPr>
          <p:cNvPicPr>
            <a:picLocks noGrp="1" noChangeAspect="1"/>
          </p:cNvPicPr>
          <p:nvPr>
            <p:ph idx="1"/>
          </p:nvPr>
        </p:nvPicPr>
        <p:blipFill>
          <a:blip r:embed="rId2"/>
          <a:stretch>
            <a:fillRect/>
          </a:stretch>
        </p:blipFill>
        <p:spPr>
          <a:xfrm>
            <a:off x="1395314" y="1531089"/>
            <a:ext cx="9593966" cy="4848445"/>
          </a:xfrm>
          <a:prstGeom prst="rect">
            <a:avLst/>
          </a:prstGeom>
        </p:spPr>
      </p:pic>
    </p:spTree>
    <p:extLst>
      <p:ext uri="{BB962C8B-B14F-4D97-AF65-F5344CB8AC3E}">
        <p14:creationId xmlns:p14="http://schemas.microsoft.com/office/powerpoint/2010/main" val="166395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pic>
        <p:nvPicPr>
          <p:cNvPr id="5" name="Content Placeholder 4">
            <a:extLst>
              <a:ext uri="{FF2B5EF4-FFF2-40B4-BE49-F238E27FC236}">
                <a16:creationId xmlns:a16="http://schemas.microsoft.com/office/drawing/2014/main" id="{46B75C2A-07ED-4BE6-8A27-27C6F4B458EA}"/>
              </a:ext>
            </a:extLst>
          </p:cNvPr>
          <p:cNvPicPr>
            <a:picLocks noGrp="1" noChangeAspect="1"/>
          </p:cNvPicPr>
          <p:nvPr>
            <p:ph idx="1"/>
          </p:nvPr>
        </p:nvPicPr>
        <p:blipFill>
          <a:blip r:embed="rId2"/>
          <a:stretch>
            <a:fillRect/>
          </a:stretch>
        </p:blipFill>
        <p:spPr>
          <a:xfrm>
            <a:off x="374454" y="1657976"/>
            <a:ext cx="10925639" cy="4498276"/>
          </a:xfrm>
          <a:prstGeom prst="rect">
            <a:avLst/>
          </a:prstGeom>
        </p:spPr>
      </p:pic>
    </p:spTree>
    <p:extLst>
      <p:ext uri="{BB962C8B-B14F-4D97-AF65-F5344CB8AC3E}">
        <p14:creationId xmlns:p14="http://schemas.microsoft.com/office/powerpoint/2010/main" val="297840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pic>
        <p:nvPicPr>
          <p:cNvPr id="14" name="Picture 13">
            <a:extLst>
              <a:ext uri="{FF2B5EF4-FFF2-40B4-BE49-F238E27FC236}">
                <a16:creationId xmlns:a16="http://schemas.microsoft.com/office/drawing/2014/main" id="{0D1022C4-EF0D-EFAA-E497-214C8421A773}"/>
              </a:ext>
            </a:extLst>
          </p:cNvPr>
          <p:cNvPicPr>
            <a:picLocks noChangeAspect="1"/>
          </p:cNvPicPr>
          <p:nvPr/>
        </p:nvPicPr>
        <p:blipFill>
          <a:blip r:embed="rId2"/>
          <a:stretch>
            <a:fillRect/>
          </a:stretch>
        </p:blipFill>
        <p:spPr>
          <a:xfrm>
            <a:off x="161925" y="1606554"/>
            <a:ext cx="11868150" cy="4987409"/>
          </a:xfrm>
          <a:prstGeom prst="rect">
            <a:avLst/>
          </a:prstGeom>
        </p:spPr>
      </p:pic>
    </p:spTree>
    <p:extLst>
      <p:ext uri="{BB962C8B-B14F-4D97-AF65-F5344CB8AC3E}">
        <p14:creationId xmlns:p14="http://schemas.microsoft.com/office/powerpoint/2010/main" val="1369130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pic>
        <p:nvPicPr>
          <p:cNvPr id="9" name="Content Placeholder 4">
            <a:extLst>
              <a:ext uri="{FF2B5EF4-FFF2-40B4-BE49-F238E27FC236}">
                <a16:creationId xmlns:a16="http://schemas.microsoft.com/office/drawing/2014/main" id="{D472D206-68DF-3D0E-2B79-5B796C424EF5}"/>
              </a:ext>
            </a:extLst>
          </p:cNvPr>
          <p:cNvPicPr>
            <a:picLocks noGrp="1" noChangeAspect="1"/>
          </p:cNvPicPr>
          <p:nvPr>
            <p:ph idx="1"/>
          </p:nvPr>
        </p:nvPicPr>
        <p:blipFill>
          <a:blip r:embed="rId2"/>
          <a:stretch>
            <a:fillRect/>
          </a:stretch>
        </p:blipFill>
        <p:spPr>
          <a:xfrm>
            <a:off x="841707" y="1605663"/>
            <a:ext cx="9727055" cy="4821429"/>
          </a:xfrm>
          <a:prstGeom prst="rect">
            <a:avLst/>
          </a:prstGeom>
        </p:spPr>
      </p:pic>
    </p:spTree>
    <p:extLst>
      <p:ext uri="{BB962C8B-B14F-4D97-AF65-F5344CB8AC3E}">
        <p14:creationId xmlns:p14="http://schemas.microsoft.com/office/powerpoint/2010/main" val="590894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graphicFrame>
        <p:nvGraphicFramePr>
          <p:cNvPr id="9" name="Content Placeholder 8">
            <a:extLst>
              <a:ext uri="{FF2B5EF4-FFF2-40B4-BE49-F238E27FC236}">
                <a16:creationId xmlns:a16="http://schemas.microsoft.com/office/drawing/2014/main" id="{1CE43CDE-41EB-9342-F10A-CB964338F5DA}"/>
              </a:ext>
            </a:extLst>
          </p:cNvPr>
          <p:cNvGraphicFramePr>
            <a:graphicFrameLocks noGrp="1"/>
          </p:cNvGraphicFramePr>
          <p:nvPr>
            <p:ph idx="1"/>
            <p:extLst>
              <p:ext uri="{D42A27DB-BD31-4B8C-83A1-F6EECF244321}">
                <p14:modId xmlns:p14="http://schemas.microsoft.com/office/powerpoint/2010/main" val="3262852217"/>
              </p:ext>
            </p:extLst>
          </p:nvPr>
        </p:nvGraphicFramePr>
        <p:xfrm>
          <a:off x="737265" y="2476527"/>
          <a:ext cx="10426921" cy="397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3FFB7109-8C03-1D10-E305-41FAED74ADC8}"/>
              </a:ext>
            </a:extLst>
          </p:cNvPr>
          <p:cNvSpPr txBox="1"/>
          <p:nvPr/>
        </p:nvSpPr>
        <p:spPr>
          <a:xfrm>
            <a:off x="2137144" y="1381414"/>
            <a:ext cx="9622465" cy="954107"/>
          </a:xfrm>
          <a:prstGeom prst="rect">
            <a:avLst/>
          </a:prstGeom>
          <a:noFill/>
        </p:spPr>
        <p:txBody>
          <a:bodyPr wrap="square">
            <a:spAutoFit/>
          </a:bodyPr>
          <a:lstStyle/>
          <a:p>
            <a:r>
              <a:rPr lang="en-US" sz="2800" b="1" dirty="0">
                <a:solidFill>
                  <a:schemeClr val="accent1"/>
                </a:solidFill>
              </a:rPr>
              <a:t>How to improve business communication? </a:t>
            </a:r>
            <a:r>
              <a:rPr lang="en-US" sz="2800" b="1" dirty="0">
                <a:solidFill>
                  <a:srgbClr val="002060"/>
                </a:solidFill>
              </a:rPr>
              <a:t>OR</a:t>
            </a:r>
          </a:p>
          <a:p>
            <a:r>
              <a:rPr lang="en-US" sz="2800" b="1" dirty="0">
                <a:solidFill>
                  <a:schemeClr val="accent1"/>
                </a:solidFill>
              </a:rPr>
              <a:t> Important Business Communication Skills</a:t>
            </a:r>
            <a:endParaRPr lang="en-IN" sz="2800" dirty="0"/>
          </a:p>
        </p:txBody>
      </p:sp>
    </p:spTree>
    <p:extLst>
      <p:ext uri="{BB962C8B-B14F-4D97-AF65-F5344CB8AC3E}">
        <p14:creationId xmlns:p14="http://schemas.microsoft.com/office/powerpoint/2010/main" val="615220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69794D-20F2-4C7F-BAF8-A28C732FC46D}" type="slidenum">
              <a:rPr lang="en-US" smtClean="0"/>
              <a:pPr/>
              <a:t>18</a:t>
            </a:fld>
            <a:endParaRPr lang="en-US"/>
          </a:p>
        </p:txBody>
      </p:sp>
      <p:pic>
        <p:nvPicPr>
          <p:cNvPr id="5" name="Content Placeholder 4"/>
          <p:cNvPicPr>
            <a:picLocks noGrp="1"/>
          </p:cNvPicPr>
          <p:nvPr>
            <p:ph sz="quarter" idx="1"/>
          </p:nvPr>
        </p:nvPicPr>
        <p:blipFill>
          <a:blip r:embed="rId2"/>
          <a:srcRect l="15864" t="22041" r="47405" b="8163"/>
          <a:stretch>
            <a:fillRect/>
          </a:stretch>
        </p:blipFill>
        <p:spPr bwMode="auto">
          <a:xfrm>
            <a:off x="2410522" y="1527095"/>
            <a:ext cx="5867400" cy="4873625"/>
          </a:xfrm>
          <a:prstGeom prst="rect">
            <a:avLst/>
          </a:prstGeom>
          <a:noFill/>
          <a:ln w="9525">
            <a:noFill/>
            <a:miter lim="800000"/>
            <a:headEnd/>
            <a:tailEnd/>
          </a:ln>
        </p:spPr>
      </p:pic>
      <p:pic>
        <p:nvPicPr>
          <p:cNvPr id="2" name="Picture 1">
            <a:extLst>
              <a:ext uri="{FF2B5EF4-FFF2-40B4-BE49-F238E27FC236}">
                <a16:creationId xmlns:a16="http://schemas.microsoft.com/office/drawing/2014/main" id="{B4AEA1A5-AE10-E9CB-1B39-627CF02C4B31}"/>
              </a:ext>
            </a:extLst>
          </p:cNvPr>
          <p:cNvPicPr>
            <a:picLocks noChangeAspect="1"/>
          </p:cNvPicPr>
          <p:nvPr/>
        </p:nvPicPr>
        <p:blipFill rotWithShape="1">
          <a:blip r:embed="rId3">
            <a:extLst>
              <a:ext uri="{28A0092B-C50C-407E-A947-70E740481C1C}">
                <a14:useLocalDpi xmlns:a14="http://schemas.microsoft.com/office/drawing/2010/main" val="0"/>
              </a:ext>
            </a:extLst>
          </a:blip>
          <a:srcRect l="10067" t="9164" r="12080" b="7621"/>
          <a:stretch/>
        </p:blipFill>
        <p:spPr>
          <a:xfrm>
            <a:off x="171450" y="0"/>
            <a:ext cx="1325880" cy="1333851"/>
          </a:xfrm>
          <a:prstGeom prst="rect">
            <a:avLst/>
          </a:prstGeom>
        </p:spPr>
      </p:pic>
      <p:sp>
        <p:nvSpPr>
          <p:cNvPr id="3" name="TextBox 2">
            <a:extLst>
              <a:ext uri="{FF2B5EF4-FFF2-40B4-BE49-F238E27FC236}">
                <a16:creationId xmlns:a16="http://schemas.microsoft.com/office/drawing/2014/main" id="{50EDF4BE-0DD0-D527-3652-90A5820E40AE}"/>
              </a:ext>
            </a:extLst>
          </p:cNvPr>
          <p:cNvSpPr txBox="1"/>
          <p:nvPr/>
        </p:nvSpPr>
        <p:spPr>
          <a:xfrm>
            <a:off x="0" y="6593963"/>
            <a:ext cx="5867400" cy="646331"/>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a:p>
            <a:endParaRPr lang="en-IN" b="1" dirty="0">
              <a:solidFill>
                <a:srgbClr val="1F4E79"/>
              </a:solidFill>
              <a:latin typeface="Bookman Old Style" panose="020506040505050202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1C9C-0061-D913-F99E-E89BDEBCF3F7}"/>
              </a:ext>
            </a:extLst>
          </p:cNvPr>
          <p:cNvSpPr>
            <a:spLocks noGrp="1"/>
          </p:cNvSpPr>
          <p:nvPr>
            <p:ph type="title"/>
          </p:nvPr>
        </p:nvSpPr>
        <p:spPr>
          <a:xfrm>
            <a:off x="1388499" y="1479961"/>
            <a:ext cx="8827671" cy="308362"/>
          </a:xfrm>
        </p:spPr>
        <p:txBody>
          <a:bodyPr>
            <a:normAutofit fontScale="90000"/>
          </a:bodyPr>
          <a:lstStyle/>
          <a:p>
            <a:r>
              <a:rPr lang="en-IN" dirty="0"/>
              <a:t>References</a:t>
            </a:r>
          </a:p>
        </p:txBody>
      </p:sp>
      <p:sp>
        <p:nvSpPr>
          <p:cNvPr id="3" name="Content Placeholder 2">
            <a:extLst>
              <a:ext uri="{FF2B5EF4-FFF2-40B4-BE49-F238E27FC236}">
                <a16:creationId xmlns:a16="http://schemas.microsoft.com/office/drawing/2014/main" id="{DF759722-0BC5-A39C-D760-81B1E87A9AA5}"/>
              </a:ext>
            </a:extLst>
          </p:cNvPr>
          <p:cNvSpPr>
            <a:spLocks noGrp="1"/>
          </p:cNvSpPr>
          <p:nvPr>
            <p:ph idx="1"/>
          </p:nvPr>
        </p:nvSpPr>
        <p:spPr>
          <a:xfrm>
            <a:off x="821853" y="1906859"/>
            <a:ext cx="11169850" cy="4806175"/>
          </a:xfrm>
        </p:spPr>
        <p:txBody>
          <a:bodyPr>
            <a:normAutofit/>
          </a:bodyPr>
          <a:lstStyle/>
          <a:p>
            <a:r>
              <a:rPr lang="en-IN" sz="1800" dirty="0">
                <a:hlinkClick r:id="rId2"/>
              </a:rPr>
              <a:t>https://clearinfo.in/blog/what-is-business-communication/</a:t>
            </a:r>
            <a:endParaRPr lang="en-IN" sz="1800" dirty="0"/>
          </a:p>
          <a:p>
            <a:r>
              <a:rPr lang="en-IN" sz="1800" dirty="0">
                <a:hlinkClick r:id="rId3"/>
              </a:rPr>
              <a:t>https://www.managementstudyguide.com/management_principles.htm</a:t>
            </a:r>
            <a:endParaRPr lang="en-IN" sz="1800" dirty="0"/>
          </a:p>
          <a:p>
            <a:r>
              <a:rPr lang="en-IN" sz="1800" dirty="0">
                <a:hlinkClick r:id="rId4"/>
              </a:rPr>
              <a:t>https://getuplearn.com/blog/motivation-in-hrm/</a:t>
            </a:r>
            <a:endParaRPr lang="en-IN" sz="1800" dirty="0"/>
          </a:p>
          <a:p>
            <a:r>
              <a:rPr lang="en-US" sz="1800" dirty="0"/>
              <a:t>Porter, L. W. &amp; Lawler, E. E. (1968). Managerial attitudes and performance. Dorsey Press.</a:t>
            </a:r>
          </a:p>
          <a:p>
            <a:r>
              <a:rPr lang="en-US" sz="1800" dirty="0"/>
              <a:t>https://collegevidya.com/blog/business-communication-explained/</a:t>
            </a:r>
          </a:p>
          <a:p>
            <a:endParaRPr lang="en-IN" sz="1800" dirty="0"/>
          </a:p>
          <a:p>
            <a:pPr marL="0" indent="0">
              <a:buNone/>
            </a:pPr>
            <a:endParaRPr lang="en-US" sz="1800" dirty="0">
              <a:solidFill>
                <a:schemeClr val="tx1"/>
              </a:solidFill>
            </a:endParaRPr>
          </a:p>
          <a:p>
            <a:endParaRPr lang="en-IN" dirty="0"/>
          </a:p>
        </p:txBody>
      </p:sp>
      <p:sp>
        <p:nvSpPr>
          <p:cNvPr id="4" name="TextBox 3">
            <a:extLst>
              <a:ext uri="{FF2B5EF4-FFF2-40B4-BE49-F238E27FC236}">
                <a16:creationId xmlns:a16="http://schemas.microsoft.com/office/drawing/2014/main" id="{6718CF63-2F76-C6C7-940F-C01AC8DB0044}"/>
              </a:ext>
            </a:extLst>
          </p:cNvPr>
          <p:cNvSpPr txBox="1"/>
          <p:nvPr/>
        </p:nvSpPr>
        <p:spPr>
          <a:xfrm>
            <a:off x="1" y="6593962"/>
            <a:ext cx="6096000" cy="646331"/>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a:p>
            <a:endParaRPr lang="en-IN" b="1" dirty="0">
              <a:solidFill>
                <a:srgbClr val="1F4E79"/>
              </a:solidFill>
              <a:latin typeface="Bookman Old Style" panose="02050604050505020204" pitchFamily="18" charset="0"/>
            </a:endParaRPr>
          </a:p>
        </p:txBody>
      </p:sp>
    </p:spTree>
    <p:extLst>
      <p:ext uri="{BB962C8B-B14F-4D97-AF65-F5344CB8AC3E}">
        <p14:creationId xmlns:p14="http://schemas.microsoft.com/office/powerpoint/2010/main" val="355972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893" y="2732567"/>
            <a:ext cx="11169850" cy="3629651"/>
          </a:xfrm>
        </p:spPr>
        <p:txBody>
          <a:bodyPr>
            <a:normAutofit fontScale="85000" lnSpcReduction="20000"/>
          </a:bodyPr>
          <a:lstStyle/>
          <a:p>
            <a:r>
              <a:rPr lang="en-IN" sz="2600" dirty="0">
                <a:solidFill>
                  <a:srgbClr val="0070C0"/>
                </a:solidFill>
                <a:latin typeface="Calibri" panose="020F0502020204030204" pitchFamily="34" charset="0"/>
                <a:ea typeface="Calibri" panose="020F0502020204030204" pitchFamily="34" charset="0"/>
                <a:cs typeface="Calibri" panose="020F0502020204030204" pitchFamily="34" charset="0"/>
              </a:rPr>
              <a:t>Meaning</a:t>
            </a:r>
            <a:r>
              <a:rPr lang="en-US" sz="2600" dirty="0">
                <a:solidFill>
                  <a:srgbClr val="0070C0"/>
                </a:solidFill>
                <a:latin typeface="Calibri" panose="020F0502020204030204" pitchFamily="34" charset="0"/>
                <a:ea typeface="Calibri" panose="020F0502020204030204" pitchFamily="34" charset="0"/>
                <a:cs typeface="Calibri" panose="020F0502020204030204" pitchFamily="34" charset="0"/>
              </a:rPr>
              <a:t> &amp; definitions of </a:t>
            </a:r>
            <a:r>
              <a:rPr lang="en-IN" sz="2600" dirty="0">
                <a:solidFill>
                  <a:srgbClr val="0070C0"/>
                </a:solidFill>
                <a:latin typeface="Calibri" panose="020F0502020204030204" pitchFamily="34" charset="0"/>
                <a:ea typeface="Calibri" panose="020F0502020204030204" pitchFamily="34" charset="0"/>
                <a:cs typeface="Calibri" panose="020F0502020204030204" pitchFamily="34" charset="0"/>
              </a:rPr>
              <a:t>communication/ Bus. Communication</a:t>
            </a:r>
          </a:p>
          <a:p>
            <a:r>
              <a:rPr lang="en-IN" sz="2600" dirty="0">
                <a:solidFill>
                  <a:srgbClr val="0070C0"/>
                </a:solidFill>
                <a:latin typeface="Calibri" panose="020F0502020204030204" pitchFamily="34" charset="0"/>
                <a:ea typeface="Calibri" panose="020F0502020204030204" pitchFamily="34" charset="0"/>
                <a:cs typeface="Calibri" panose="020F0502020204030204" pitchFamily="34" charset="0"/>
              </a:rPr>
              <a:t>Communication process</a:t>
            </a:r>
          </a:p>
          <a:p>
            <a:r>
              <a:rPr lang="en-IN" sz="2600" dirty="0">
                <a:solidFill>
                  <a:srgbClr val="0070C0"/>
                </a:solidFill>
                <a:latin typeface="Calibri" panose="020F0502020204030204" pitchFamily="34" charset="0"/>
                <a:ea typeface="Calibri" panose="020F0502020204030204" pitchFamily="34" charset="0"/>
                <a:cs typeface="Calibri" panose="020F0502020204030204" pitchFamily="34" charset="0"/>
              </a:rPr>
              <a:t>Types of communication</a:t>
            </a:r>
          </a:p>
          <a:p>
            <a:r>
              <a:rPr lang="en-US" sz="2600" dirty="0">
                <a:solidFill>
                  <a:schemeClr val="accent1"/>
                </a:solidFill>
                <a:latin typeface="Calibri" panose="020F0502020204030204" pitchFamily="34" charset="0"/>
                <a:ea typeface="Calibri" panose="020F0502020204030204" pitchFamily="34" charset="0"/>
                <a:cs typeface="Calibri" panose="020F0502020204030204" pitchFamily="34" charset="0"/>
              </a:rPr>
              <a:t>Characteristics of Business Communication</a:t>
            </a:r>
            <a:endParaRPr lang="en-IN" sz="26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600" dirty="0">
                <a:solidFill>
                  <a:schemeClr val="accent1"/>
                </a:solidFill>
                <a:latin typeface="Calibri" panose="020F0502020204030204" pitchFamily="34" charset="0"/>
                <a:ea typeface="Calibri" panose="020F0502020204030204" pitchFamily="34" charset="0"/>
                <a:cs typeface="Calibri" panose="020F0502020204030204" pitchFamily="34" charset="0"/>
              </a:rPr>
              <a:t>Business Communication vs. Other Communication</a:t>
            </a:r>
          </a:p>
          <a:p>
            <a:r>
              <a:rPr lang="en-US" sz="2600" dirty="0">
                <a:solidFill>
                  <a:srgbClr val="0070C0"/>
                </a:solidFill>
                <a:latin typeface="Calibri" panose="020F0502020204030204" pitchFamily="34" charset="0"/>
                <a:ea typeface="Calibri" panose="020F0502020204030204" pitchFamily="34" charset="0"/>
                <a:cs typeface="Calibri" panose="020F0502020204030204" pitchFamily="34" charset="0"/>
              </a:rPr>
              <a:t>Business Communication Channels</a:t>
            </a:r>
            <a:r>
              <a:rPr lang="en-US" sz="26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r>
              <a:rPr lang="en-US" sz="2600" dirty="0">
                <a:solidFill>
                  <a:schemeClr val="accent1"/>
                </a:solidFill>
                <a:latin typeface="Calibri" panose="020F0502020204030204" pitchFamily="34" charset="0"/>
                <a:ea typeface="Calibri" panose="020F0502020204030204" pitchFamily="34" charset="0"/>
                <a:cs typeface="Calibri" panose="020F0502020204030204" pitchFamily="34" charset="0"/>
              </a:rPr>
              <a:t>Why is Business Communication Important?</a:t>
            </a:r>
          </a:p>
          <a:p>
            <a:r>
              <a:rPr lang="en-US" sz="2600" dirty="0">
                <a:solidFill>
                  <a:schemeClr val="accent1"/>
                </a:solidFill>
                <a:latin typeface="Calibri" panose="020F0502020204030204" pitchFamily="34" charset="0"/>
                <a:ea typeface="Calibri" panose="020F0502020204030204" pitchFamily="34" charset="0"/>
                <a:cs typeface="Calibri" panose="020F0502020204030204" pitchFamily="34" charset="0"/>
              </a:rPr>
              <a:t>Strategies</a:t>
            </a:r>
          </a:p>
          <a:p>
            <a:r>
              <a:rPr lang="en-US" sz="2600" dirty="0">
                <a:solidFill>
                  <a:schemeClr val="accent1"/>
                </a:solidFill>
                <a:latin typeface="Calibri" panose="020F0502020204030204" pitchFamily="34" charset="0"/>
                <a:ea typeface="Calibri" panose="020F0502020204030204" pitchFamily="34" charset="0"/>
                <a:cs typeface="Calibri" panose="020F0502020204030204" pitchFamily="34" charset="0"/>
              </a:rPr>
              <a:t>Barriers</a:t>
            </a:r>
          </a:p>
          <a:p>
            <a:r>
              <a:rPr lang="en-US" sz="2600" dirty="0">
                <a:solidFill>
                  <a:schemeClr val="accent1"/>
                </a:solidFill>
                <a:latin typeface="Calibri" panose="020F0502020204030204" pitchFamily="34" charset="0"/>
                <a:ea typeface="Calibri" panose="020F0502020204030204" pitchFamily="34" charset="0"/>
                <a:cs typeface="Calibri" panose="020F0502020204030204" pitchFamily="34" charset="0"/>
              </a:rPr>
              <a:t>7Cs of Effective Communication</a:t>
            </a:r>
          </a:p>
          <a:p>
            <a:endParaRPr lang="en-US" b="1" dirty="0">
              <a:solidFill>
                <a:schemeClr val="accent1"/>
              </a:solidFill>
            </a:endParaRPr>
          </a:p>
        </p:txBody>
      </p:sp>
      <p:sp>
        <p:nvSpPr>
          <p:cNvPr id="5" name="TextBox 4"/>
          <p:cNvSpPr txBox="1"/>
          <p:nvPr/>
        </p:nvSpPr>
        <p:spPr>
          <a:xfrm>
            <a:off x="0" y="6593176"/>
            <a:ext cx="6250329" cy="307777"/>
          </a:xfrm>
          <a:prstGeom prst="rect">
            <a:avLst/>
          </a:prstGeom>
          <a:solidFill>
            <a:srgbClr val="A6A6A6"/>
          </a:solidFill>
        </p:spPr>
        <p:txBody>
          <a:bodyPr wrap="square" rtlCol="0">
            <a:spAutoFit/>
          </a:bodyPr>
          <a:lstStyle/>
          <a:p>
            <a:endParaRPr lang="en-IN" sz="1400" b="1" dirty="0">
              <a:solidFill>
                <a:srgbClr val="1F4E79"/>
              </a:solidFill>
              <a:effectLst>
                <a:outerShdw blurRad="38100" dist="38100" dir="2700000" algn="tl">
                  <a:srgbClr val="000000">
                    <a:alpha val="43137"/>
                  </a:srgbClr>
                </a:outerShdw>
              </a:effectLst>
              <a:latin typeface="Bookman Old Style" panose="02050604050505020204" pitchFamily="18" charset="0"/>
            </a:endParaRPr>
          </a:p>
        </p:txBody>
      </p:sp>
      <p:sp>
        <p:nvSpPr>
          <p:cNvPr id="6" name="TextBox 5"/>
          <p:cNvSpPr txBox="1"/>
          <p:nvPr/>
        </p:nvSpPr>
        <p:spPr>
          <a:xfrm>
            <a:off x="0" y="6593963"/>
            <a:ext cx="6096000"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4" name="Title 1">
            <a:extLst>
              <a:ext uri="{FF2B5EF4-FFF2-40B4-BE49-F238E27FC236}">
                <a16:creationId xmlns:a16="http://schemas.microsoft.com/office/drawing/2014/main" id="{509D4498-372F-63AB-E4D9-6F0740B54C0C}"/>
              </a:ext>
            </a:extLst>
          </p:cNvPr>
          <p:cNvSpPr txBox="1">
            <a:spLocks/>
          </p:cNvSpPr>
          <p:nvPr/>
        </p:nvSpPr>
        <p:spPr>
          <a:xfrm>
            <a:off x="933893" y="1749135"/>
            <a:ext cx="8624777" cy="752475"/>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C00000"/>
                </a:solidFill>
                <a:latin typeface="Bookman Old Style" panose="02050604050505020204" pitchFamily="18" charset="0"/>
                <a:ea typeface="+mj-ea"/>
                <a:cs typeface="+mj-cs"/>
              </a:defRPr>
            </a:lvl1pPr>
          </a:lstStyle>
          <a:p>
            <a:r>
              <a:rPr lang="en-US" b="1" dirty="0">
                <a:solidFill>
                  <a:srgbClr val="0070C0"/>
                </a:solidFill>
              </a:rPr>
              <a:t>Topics to be covered</a:t>
            </a:r>
          </a:p>
        </p:txBody>
      </p:sp>
    </p:spTree>
    <p:extLst>
      <p:ext uri="{BB962C8B-B14F-4D97-AF65-F5344CB8AC3E}">
        <p14:creationId xmlns:p14="http://schemas.microsoft.com/office/powerpoint/2010/main" val="3014626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69794D-20F2-4C7F-BAF8-A28C732FC46D}" type="slidenum">
              <a:rPr lang="en-US" smtClean="0"/>
              <a:pPr/>
              <a:t>20</a:t>
            </a:fld>
            <a:endParaRPr lang="en-US"/>
          </a:p>
        </p:txBody>
      </p:sp>
      <p:pic>
        <p:nvPicPr>
          <p:cNvPr id="5" name="Content Placeholder 4" descr="Image result for thanks"/>
          <p:cNvPicPr>
            <a:picLocks noGrp="1"/>
          </p:cNvPicPr>
          <p:nvPr>
            <p:ph sz="quarter" idx="1"/>
          </p:nvPr>
        </p:nvPicPr>
        <p:blipFill>
          <a:blip r:embed="rId2"/>
          <a:srcRect/>
          <a:stretch>
            <a:fillRect/>
          </a:stretch>
        </p:blipFill>
        <p:spPr bwMode="auto">
          <a:xfrm>
            <a:off x="2351568" y="2224991"/>
            <a:ext cx="7162800" cy="3658284"/>
          </a:xfrm>
          <a:prstGeom prst="rect">
            <a:avLst/>
          </a:prstGeom>
          <a:noFill/>
          <a:ln w="9525">
            <a:noFill/>
            <a:miter lim="800000"/>
            <a:headEnd/>
            <a:tailEnd/>
          </a:ln>
        </p:spPr>
      </p:pic>
      <p:sp>
        <p:nvSpPr>
          <p:cNvPr id="6" name="TextBox 5">
            <a:extLst>
              <a:ext uri="{FF2B5EF4-FFF2-40B4-BE49-F238E27FC236}">
                <a16:creationId xmlns:a16="http://schemas.microsoft.com/office/drawing/2014/main" id="{21D9042C-77C6-C271-8D97-F1317947CF72}"/>
              </a:ext>
            </a:extLst>
          </p:cNvPr>
          <p:cNvSpPr txBox="1"/>
          <p:nvPr/>
        </p:nvSpPr>
        <p:spPr>
          <a:xfrm>
            <a:off x="265814" y="6593589"/>
            <a:ext cx="6166882" cy="369332"/>
          </a:xfrm>
          <a:prstGeom prst="rect">
            <a:avLst/>
          </a:prstGeom>
          <a:noFill/>
        </p:spPr>
        <p:txBody>
          <a:bodyPr wrap="square">
            <a:spAutoFit/>
          </a:bodyPr>
          <a:lstStyle/>
          <a:p>
            <a:r>
              <a:rPr lang="en-IN" b="1" dirty="0">
                <a:solidFill>
                  <a:srgbClr val="1F4E79"/>
                </a:solidFill>
                <a:latin typeface="Bookman Old Style" panose="02050604050505020204" pitchFamily="18" charset="0"/>
              </a:rPr>
              <a:t>Dr Prabhat K Dwivedi, Associate Professor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pic>
        <p:nvPicPr>
          <p:cNvPr id="5" name="Content Placeholder 4">
            <a:extLst>
              <a:ext uri="{FF2B5EF4-FFF2-40B4-BE49-F238E27FC236}">
                <a16:creationId xmlns:a16="http://schemas.microsoft.com/office/drawing/2014/main" id="{12A6209D-2DE2-6246-945D-6249045114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2162" y="1757180"/>
            <a:ext cx="7647676" cy="4260848"/>
          </a:xfrm>
        </p:spPr>
      </p:pic>
    </p:spTree>
    <p:extLst>
      <p:ext uri="{BB962C8B-B14F-4D97-AF65-F5344CB8AC3E}">
        <p14:creationId xmlns:p14="http://schemas.microsoft.com/office/powerpoint/2010/main" val="171161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3AFE-B98F-16AA-8CA4-0CBE3ECBF44C}"/>
              </a:ext>
            </a:extLst>
          </p:cNvPr>
          <p:cNvSpPr>
            <a:spLocks noGrp="1"/>
          </p:cNvSpPr>
          <p:nvPr>
            <p:ph type="title"/>
          </p:nvPr>
        </p:nvSpPr>
        <p:spPr>
          <a:xfrm>
            <a:off x="706719" y="2018778"/>
            <a:ext cx="9162110" cy="574677"/>
          </a:xfrm>
          <a:solidFill>
            <a:schemeClr val="accent4">
              <a:lumMod val="40000"/>
              <a:lumOff val="60000"/>
            </a:schemeClr>
          </a:solidFill>
        </p:spPr>
        <p:txBody>
          <a:bodyPr>
            <a:normAutofit fontScale="90000"/>
          </a:bodyPr>
          <a:lstStyle/>
          <a:p>
            <a:r>
              <a:rPr lang="en-US" dirty="0">
                <a:solidFill>
                  <a:srgbClr val="0070C0"/>
                </a:solidFill>
                <a:latin typeface="Arial Black" pitchFamily="34" charset="0"/>
              </a:rPr>
              <a:t>COMMUNICATION</a:t>
            </a:r>
            <a:endParaRPr lang="en-IN" dirty="0"/>
          </a:p>
        </p:txBody>
      </p:sp>
      <p:sp>
        <p:nvSpPr>
          <p:cNvPr id="3" name="Content Placeholder 2">
            <a:extLst>
              <a:ext uri="{FF2B5EF4-FFF2-40B4-BE49-F238E27FC236}">
                <a16:creationId xmlns:a16="http://schemas.microsoft.com/office/drawing/2014/main" id="{F52BD3A7-A603-AE99-79B1-FF8B21BF8C62}"/>
              </a:ext>
            </a:extLst>
          </p:cNvPr>
          <p:cNvSpPr>
            <a:spLocks noGrp="1"/>
          </p:cNvSpPr>
          <p:nvPr>
            <p:ph idx="1"/>
          </p:nvPr>
        </p:nvSpPr>
        <p:spPr>
          <a:xfrm>
            <a:off x="821853" y="2899316"/>
            <a:ext cx="8924313" cy="3523786"/>
          </a:xfrm>
        </p:spPr>
        <p:txBody>
          <a:bodyPr>
            <a:normAutofit/>
          </a:bodyPr>
          <a:lstStyle/>
          <a:p>
            <a:pPr marL="0" indent="0" algn="just">
              <a:buNone/>
            </a:pPr>
            <a:r>
              <a:rPr lang="en-US" dirty="0"/>
              <a:t>Communication is the process of two or more people or groups exchanging information, ideas, thoughts, and feelings. It is a basic human activity that enables individuals to communicate with one another and exchange ideas, feelings, and experiences.</a:t>
            </a:r>
            <a:endParaRPr lang="en-IN" dirty="0"/>
          </a:p>
        </p:txBody>
      </p:sp>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4658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pic>
        <p:nvPicPr>
          <p:cNvPr id="9" name="Picture 2" descr="How the Communication Process Works | Communication Training">
            <a:extLst>
              <a:ext uri="{FF2B5EF4-FFF2-40B4-BE49-F238E27FC236}">
                <a16:creationId xmlns:a16="http://schemas.microsoft.com/office/drawing/2014/main" id="{88A9E485-DC23-E191-9FAC-DDC2B17D26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2987" y="1648048"/>
            <a:ext cx="9175898" cy="494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5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
        <p:nvSpPr>
          <p:cNvPr id="3" name="Content Placeholder 2">
            <a:extLst>
              <a:ext uri="{FF2B5EF4-FFF2-40B4-BE49-F238E27FC236}">
                <a16:creationId xmlns:a16="http://schemas.microsoft.com/office/drawing/2014/main" id="{47598EAD-D87E-E4AD-9AE0-867376DE1D29}"/>
              </a:ext>
            </a:extLst>
          </p:cNvPr>
          <p:cNvSpPr>
            <a:spLocks noGrp="1"/>
          </p:cNvSpPr>
          <p:nvPr>
            <p:ph idx="1"/>
          </p:nvPr>
        </p:nvSpPr>
        <p:spPr>
          <a:xfrm>
            <a:off x="843118" y="2487431"/>
            <a:ext cx="11169850" cy="3828308"/>
          </a:xfrm>
        </p:spPr>
        <p:txBody>
          <a:bodyPr/>
          <a:lstStyle/>
          <a:p>
            <a:r>
              <a:rPr lang="en-IN" b="1" dirty="0"/>
              <a:t>Verbal Communication</a:t>
            </a:r>
          </a:p>
          <a:p>
            <a:r>
              <a:rPr lang="en-IN" b="1" dirty="0"/>
              <a:t>Nonverbal Communication</a:t>
            </a:r>
          </a:p>
          <a:p>
            <a:r>
              <a:rPr lang="en-IN" b="1" dirty="0"/>
              <a:t>Visual Communication</a:t>
            </a:r>
          </a:p>
          <a:p>
            <a:r>
              <a:rPr lang="en-IN" b="1" dirty="0"/>
              <a:t>Interpersonal Communication</a:t>
            </a:r>
          </a:p>
          <a:p>
            <a:r>
              <a:rPr lang="en-IN" b="1" dirty="0"/>
              <a:t>Communication Across Cultures</a:t>
            </a:r>
          </a:p>
          <a:p>
            <a:r>
              <a:rPr lang="en-IN" b="1" dirty="0"/>
              <a:t>Mass Communications</a:t>
            </a:r>
          </a:p>
          <a:p>
            <a:r>
              <a:rPr lang="en-IN" b="1" dirty="0"/>
              <a:t>Electronic communication</a:t>
            </a:r>
          </a:p>
          <a:p>
            <a:endParaRPr lang="en-IN" dirty="0"/>
          </a:p>
        </p:txBody>
      </p:sp>
      <p:sp>
        <p:nvSpPr>
          <p:cNvPr id="5" name="Title 1">
            <a:extLst>
              <a:ext uri="{FF2B5EF4-FFF2-40B4-BE49-F238E27FC236}">
                <a16:creationId xmlns:a16="http://schemas.microsoft.com/office/drawing/2014/main" id="{7704A024-A705-125A-735D-2E9113DD8488}"/>
              </a:ext>
            </a:extLst>
          </p:cNvPr>
          <p:cNvSpPr>
            <a:spLocks noGrp="1"/>
          </p:cNvSpPr>
          <p:nvPr>
            <p:ph type="title"/>
          </p:nvPr>
        </p:nvSpPr>
        <p:spPr>
          <a:xfrm>
            <a:off x="1152191" y="1706715"/>
            <a:ext cx="9887617" cy="502492"/>
          </a:xfrm>
        </p:spPr>
        <p:txBody>
          <a:bodyPr>
            <a:noAutofit/>
          </a:bodyPr>
          <a:lstStyle/>
          <a:p>
            <a:r>
              <a:rPr lang="en-IN" sz="4000" b="1" dirty="0">
                <a:solidFill>
                  <a:srgbClr val="0070C0"/>
                </a:solidFill>
              </a:rPr>
              <a:t>Types of Communication</a:t>
            </a:r>
            <a:endParaRPr lang="en-IN" sz="2400" dirty="0"/>
          </a:p>
        </p:txBody>
      </p:sp>
    </p:spTree>
    <p:extLst>
      <p:ext uri="{BB962C8B-B14F-4D97-AF65-F5344CB8AC3E}">
        <p14:creationId xmlns:p14="http://schemas.microsoft.com/office/powerpoint/2010/main" val="3986761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3AFE-B98F-16AA-8CA4-0CBE3ECBF44C}"/>
              </a:ext>
            </a:extLst>
          </p:cNvPr>
          <p:cNvSpPr>
            <a:spLocks noGrp="1"/>
          </p:cNvSpPr>
          <p:nvPr>
            <p:ph type="title"/>
          </p:nvPr>
        </p:nvSpPr>
        <p:spPr>
          <a:xfrm>
            <a:off x="933892" y="1731440"/>
            <a:ext cx="9315893" cy="574677"/>
          </a:xfrm>
          <a:solidFill>
            <a:schemeClr val="accent4">
              <a:lumMod val="40000"/>
              <a:lumOff val="60000"/>
            </a:schemeClr>
          </a:solidFill>
        </p:spPr>
        <p:txBody>
          <a:bodyPr>
            <a:normAutofit fontScale="90000"/>
          </a:bodyPr>
          <a:lstStyle/>
          <a:p>
            <a:r>
              <a:rPr lang="en-US" b="1" dirty="0">
                <a:solidFill>
                  <a:schemeClr val="accent1"/>
                </a:solidFill>
              </a:rPr>
              <a:t>Business Communication</a:t>
            </a:r>
            <a:endParaRPr lang="en-IN" dirty="0"/>
          </a:p>
        </p:txBody>
      </p:sp>
      <p:sp>
        <p:nvSpPr>
          <p:cNvPr id="3" name="Content Placeholder 2">
            <a:extLst>
              <a:ext uri="{FF2B5EF4-FFF2-40B4-BE49-F238E27FC236}">
                <a16:creationId xmlns:a16="http://schemas.microsoft.com/office/drawing/2014/main" id="{F52BD3A7-A603-AE99-79B1-FF8B21BF8C62}"/>
              </a:ext>
            </a:extLst>
          </p:cNvPr>
          <p:cNvSpPr>
            <a:spLocks noGrp="1"/>
          </p:cNvSpPr>
          <p:nvPr>
            <p:ph idx="1"/>
          </p:nvPr>
        </p:nvSpPr>
        <p:spPr>
          <a:xfrm>
            <a:off x="821853" y="2564780"/>
            <a:ext cx="9810705" cy="3708430"/>
          </a:xfrm>
        </p:spPr>
        <p:txBody>
          <a:bodyPr>
            <a:normAutofit lnSpcReduction="10000"/>
          </a:bodyPr>
          <a:lstStyle/>
          <a:p>
            <a:pPr marL="0" indent="0" algn="just">
              <a:buNone/>
            </a:pPr>
            <a:r>
              <a:rPr lang="en-US" dirty="0"/>
              <a:t>Business communication is the exchange of information, ideas, and feedback within and outside an organization, using verbal, written, non-verbal, or digital methods, to achieve specific company goals, improve operations, and foster relationships with employees, customers, and stakeholders. It covers everything from internal emails and meetings to external marketing and client interactions, ensuring everyone has the right information to work together effectively and meet objectives. </a:t>
            </a:r>
            <a:endParaRPr lang="en-IN" dirty="0"/>
          </a:p>
        </p:txBody>
      </p:sp>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21430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3AFE-B98F-16AA-8CA4-0CBE3ECBF44C}"/>
              </a:ext>
            </a:extLst>
          </p:cNvPr>
          <p:cNvSpPr>
            <a:spLocks noGrp="1"/>
          </p:cNvSpPr>
          <p:nvPr>
            <p:ph type="title"/>
          </p:nvPr>
        </p:nvSpPr>
        <p:spPr>
          <a:xfrm>
            <a:off x="933892" y="1731440"/>
            <a:ext cx="9315893" cy="574677"/>
          </a:xfrm>
          <a:solidFill>
            <a:schemeClr val="accent4">
              <a:lumMod val="40000"/>
              <a:lumOff val="60000"/>
            </a:schemeClr>
          </a:solidFill>
        </p:spPr>
        <p:txBody>
          <a:bodyPr>
            <a:normAutofit fontScale="90000"/>
          </a:bodyPr>
          <a:lstStyle/>
          <a:p>
            <a:r>
              <a:rPr lang="en-US" b="1" dirty="0">
                <a:solidFill>
                  <a:srgbClr val="0070C0"/>
                </a:solidFill>
              </a:rPr>
              <a:t>Definitions of Business Communication</a:t>
            </a:r>
            <a:endParaRPr lang="en-US" sz="3600" dirty="0">
              <a:solidFill>
                <a:srgbClr val="0070C0"/>
              </a:solidFill>
            </a:endParaRPr>
          </a:p>
        </p:txBody>
      </p:sp>
      <p:sp>
        <p:nvSpPr>
          <p:cNvPr id="3" name="Content Placeholder 2">
            <a:extLst>
              <a:ext uri="{FF2B5EF4-FFF2-40B4-BE49-F238E27FC236}">
                <a16:creationId xmlns:a16="http://schemas.microsoft.com/office/drawing/2014/main" id="{F52BD3A7-A603-AE99-79B1-FF8B21BF8C62}"/>
              </a:ext>
            </a:extLst>
          </p:cNvPr>
          <p:cNvSpPr>
            <a:spLocks noGrp="1"/>
          </p:cNvSpPr>
          <p:nvPr>
            <p:ph idx="1"/>
          </p:nvPr>
        </p:nvSpPr>
        <p:spPr>
          <a:xfrm>
            <a:off x="821853" y="2753832"/>
            <a:ext cx="9315893" cy="3519378"/>
          </a:xfrm>
        </p:spPr>
        <p:txBody>
          <a:bodyPr>
            <a:normAutofit fontScale="70000" lnSpcReduction="20000"/>
          </a:bodyPr>
          <a:lstStyle/>
          <a:p>
            <a:pPr algn="just"/>
            <a:r>
              <a:rPr lang="en-US" b="1" dirty="0"/>
              <a:t>Prof. J. Haste </a:t>
            </a:r>
            <a:r>
              <a:rPr lang="en-US" dirty="0"/>
              <a:t>stated that when communication occurs between two or more business people for effective organization and administration of business, it is considered business communication.</a:t>
            </a:r>
          </a:p>
          <a:p>
            <a:pPr marL="0" indent="0" algn="just">
              <a:buNone/>
            </a:pPr>
            <a:endParaRPr lang="en-US" dirty="0"/>
          </a:p>
          <a:p>
            <a:pPr algn="just"/>
            <a:r>
              <a:rPr lang="en-US" b="1" dirty="0"/>
              <a:t>Raymond Lesikar </a:t>
            </a:r>
            <a:r>
              <a:rPr lang="en-US" dirty="0"/>
              <a:t>views business communication as a process or activity that enables individuals to collaborate and work together.</a:t>
            </a:r>
          </a:p>
          <a:p>
            <a:pPr marL="0" indent="0" algn="just">
              <a:buNone/>
            </a:pPr>
            <a:endParaRPr lang="en-US" dirty="0"/>
          </a:p>
          <a:p>
            <a:pPr algn="just"/>
            <a:r>
              <a:rPr lang="en-US" dirty="0"/>
              <a:t>According to </a:t>
            </a:r>
            <a:r>
              <a:rPr lang="en-US" b="1" dirty="0"/>
              <a:t>W.H.</a:t>
            </a:r>
            <a:r>
              <a:rPr lang="en-US" dirty="0"/>
              <a:t>, business communication is exchanging business-related views, ideas, and news among the related parties.</a:t>
            </a:r>
          </a:p>
          <a:p>
            <a:pPr marL="0" indent="0" algn="just">
              <a:buNone/>
            </a:pPr>
            <a:endParaRPr lang="en-US" dirty="0"/>
          </a:p>
          <a:p>
            <a:pPr algn="just"/>
            <a:r>
              <a:rPr lang="en-US" b="1" dirty="0"/>
              <a:t>Ricks and Gow </a:t>
            </a:r>
            <a:r>
              <a:rPr lang="en-US" dirty="0"/>
              <a:t>defined business communication as a system that affects change throughout the whole organization.</a:t>
            </a:r>
          </a:p>
        </p:txBody>
      </p:sp>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396904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3AFE-B98F-16AA-8CA4-0CBE3ECBF44C}"/>
              </a:ext>
            </a:extLst>
          </p:cNvPr>
          <p:cNvSpPr>
            <a:spLocks noGrp="1"/>
          </p:cNvSpPr>
          <p:nvPr>
            <p:ph type="title"/>
          </p:nvPr>
        </p:nvSpPr>
        <p:spPr>
          <a:xfrm>
            <a:off x="933892" y="1731440"/>
            <a:ext cx="10368517" cy="574677"/>
          </a:xfrm>
          <a:solidFill>
            <a:schemeClr val="accent4">
              <a:lumMod val="40000"/>
              <a:lumOff val="60000"/>
            </a:schemeClr>
          </a:solidFill>
        </p:spPr>
        <p:txBody>
          <a:bodyPr>
            <a:normAutofit fontScale="90000"/>
          </a:bodyPr>
          <a:lstStyle/>
          <a:p>
            <a:r>
              <a:rPr lang="en-US" b="1" dirty="0">
                <a:solidFill>
                  <a:schemeClr val="accent1"/>
                </a:solidFill>
              </a:rPr>
              <a:t>Characteristics of Business Communication</a:t>
            </a:r>
            <a:endParaRPr lang="en-IN" dirty="0">
              <a:solidFill>
                <a:srgbClr val="0070C0"/>
              </a:solidFill>
            </a:endParaRPr>
          </a:p>
        </p:txBody>
      </p:sp>
      <p:sp>
        <p:nvSpPr>
          <p:cNvPr id="3" name="Content Placeholder 2">
            <a:extLst>
              <a:ext uri="{FF2B5EF4-FFF2-40B4-BE49-F238E27FC236}">
                <a16:creationId xmlns:a16="http://schemas.microsoft.com/office/drawing/2014/main" id="{F52BD3A7-A603-AE99-79B1-FF8B21BF8C62}"/>
              </a:ext>
            </a:extLst>
          </p:cNvPr>
          <p:cNvSpPr>
            <a:spLocks noGrp="1"/>
          </p:cNvSpPr>
          <p:nvPr>
            <p:ph idx="1"/>
          </p:nvPr>
        </p:nvSpPr>
        <p:spPr>
          <a:xfrm>
            <a:off x="821853" y="2397512"/>
            <a:ext cx="9906398" cy="3875698"/>
          </a:xfrm>
        </p:spPr>
        <p:txBody>
          <a:bodyPr>
            <a:normAutofit fontScale="92500" lnSpcReduction="20000"/>
          </a:bodyPr>
          <a:lstStyle/>
          <a:p>
            <a:pPr marL="0" indent="0">
              <a:buNone/>
            </a:pPr>
            <a:endParaRPr lang="en-US" sz="1600" dirty="0"/>
          </a:p>
          <a:p>
            <a:pPr algn="just"/>
            <a:r>
              <a:rPr lang="en-US" b="1" dirty="0">
                <a:cs typeface="Times New Roman" panose="02020603050405020304" pitchFamily="18" charset="0"/>
              </a:rPr>
              <a:t>Goal-oriented: </a:t>
            </a:r>
            <a:r>
              <a:rPr lang="en-US" dirty="0">
                <a:cs typeface="Times New Roman" panose="02020603050405020304" pitchFamily="18" charset="0"/>
              </a:rPr>
              <a:t>Business communication is purposeful and directed towards achieving specific objectives.</a:t>
            </a:r>
          </a:p>
          <a:p>
            <a:pPr algn="just"/>
            <a:r>
              <a:rPr lang="en-US" b="1" dirty="0">
                <a:cs typeface="Times New Roman" panose="02020603050405020304" pitchFamily="18" charset="0"/>
              </a:rPr>
              <a:t>Formality: </a:t>
            </a:r>
            <a:r>
              <a:rPr lang="en-US" dirty="0">
                <a:cs typeface="Times New Roman" panose="02020603050405020304" pitchFamily="18" charset="0"/>
              </a:rPr>
              <a:t>It generally follows a formal and structured tone, with attention given to language, tone, and etiquette.</a:t>
            </a:r>
          </a:p>
          <a:p>
            <a:pPr algn="just"/>
            <a:r>
              <a:rPr lang="en-US" b="1" dirty="0">
                <a:cs typeface="Times New Roman" panose="02020603050405020304" pitchFamily="18" charset="0"/>
              </a:rPr>
              <a:t>Audience-specific: </a:t>
            </a:r>
            <a:r>
              <a:rPr lang="en-US" dirty="0">
                <a:cs typeface="Times New Roman" panose="02020603050405020304" pitchFamily="18" charset="0"/>
              </a:rPr>
              <a:t>Successful business communication, consider the requirements, preferences, and expectations of the target audience.</a:t>
            </a:r>
          </a:p>
          <a:p>
            <a:pPr algn="just"/>
            <a:r>
              <a:rPr lang="en-US" b="1" dirty="0">
                <a:cs typeface="Times New Roman" panose="02020603050405020304" pitchFamily="18" charset="0"/>
              </a:rPr>
              <a:t>Documented: </a:t>
            </a:r>
            <a:r>
              <a:rPr lang="en-US" dirty="0">
                <a:cs typeface="Times New Roman" panose="02020603050405020304" pitchFamily="18" charset="0"/>
              </a:rPr>
              <a:t>Business communication is often documented in writing, whether in the form of emails, memos, reports, or other written materials.</a:t>
            </a:r>
          </a:p>
        </p:txBody>
      </p:sp>
      <p:sp>
        <p:nvSpPr>
          <p:cNvPr id="4" name="TextBox 3">
            <a:extLst>
              <a:ext uri="{FF2B5EF4-FFF2-40B4-BE49-F238E27FC236}">
                <a16:creationId xmlns:a16="http://schemas.microsoft.com/office/drawing/2014/main" id="{F0E7BD8B-BF91-CC7A-D079-25F274803E7C}"/>
              </a:ext>
            </a:extLst>
          </p:cNvPr>
          <p:cNvSpPr txBox="1"/>
          <p:nvPr/>
        </p:nvSpPr>
        <p:spPr>
          <a:xfrm>
            <a:off x="0" y="6593963"/>
            <a:ext cx="5837274" cy="369332"/>
          </a:xfrm>
          <a:prstGeom prst="rect">
            <a:avLst/>
          </a:prstGeom>
          <a:noFill/>
        </p:spPr>
        <p:txBody>
          <a:bodyPr wrap="square" rtlCol="0">
            <a:spAutoFit/>
          </a:bodyPr>
          <a:lstStyle/>
          <a:p>
            <a:r>
              <a:rPr lang="en-IN" b="1" dirty="0">
                <a:solidFill>
                  <a:srgbClr val="1F4E79"/>
                </a:solidFill>
                <a:latin typeface="Bookman Old Style" panose="02050604050505020204" pitchFamily="18" charset="0"/>
              </a:rPr>
              <a:t>Dr Prabhat K Dwivedi, Associate Professor</a:t>
            </a:r>
          </a:p>
        </p:txBody>
      </p:sp>
    </p:spTree>
    <p:extLst>
      <p:ext uri="{BB962C8B-B14F-4D97-AF65-F5344CB8AC3E}">
        <p14:creationId xmlns:p14="http://schemas.microsoft.com/office/powerpoint/2010/main" val="1964599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1026</Words>
  <Application>Microsoft Office PowerPoint</Application>
  <PresentationFormat>Widescreen</PresentationFormat>
  <Paragraphs>126</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Black</vt:lpstr>
      <vt:lpstr>Arial Rounded MT Bold</vt:lpstr>
      <vt:lpstr>Bauhaus 93</vt:lpstr>
      <vt:lpstr>Book Antiqua</vt:lpstr>
      <vt:lpstr>Bookman Old Style</vt:lpstr>
      <vt:lpstr>Calibri</vt:lpstr>
      <vt:lpstr>Calibri Light</vt:lpstr>
      <vt:lpstr>Times New Roman</vt:lpstr>
      <vt:lpstr>Office Theme</vt:lpstr>
      <vt:lpstr>PowerPoint Presentation</vt:lpstr>
      <vt:lpstr>PowerPoint Presentation</vt:lpstr>
      <vt:lpstr>PowerPoint Presentation</vt:lpstr>
      <vt:lpstr>COMMUNICATION</vt:lpstr>
      <vt:lpstr>PowerPoint Presentation</vt:lpstr>
      <vt:lpstr>Types of Communication</vt:lpstr>
      <vt:lpstr>Business Communication</vt:lpstr>
      <vt:lpstr>Definitions of Business Communication</vt:lpstr>
      <vt:lpstr>Characteristics of Business Communication</vt:lpstr>
      <vt:lpstr> Business Communication vs. Other Communication </vt:lpstr>
      <vt:lpstr>Business Communication Channels</vt:lpstr>
      <vt:lpstr>Why is Business Communication Important?</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prabhatresearch@gmail.com</cp:lastModifiedBy>
  <cp:revision>141</cp:revision>
  <dcterms:created xsi:type="dcterms:W3CDTF">2024-04-20T12:51:16Z</dcterms:created>
  <dcterms:modified xsi:type="dcterms:W3CDTF">2026-01-13T16:39:21Z</dcterms:modified>
</cp:coreProperties>
</file>