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6" r:id="rId2"/>
    <p:sldId id="317" r:id="rId3"/>
    <p:sldId id="342" r:id="rId4"/>
    <p:sldId id="389" r:id="rId5"/>
    <p:sldId id="373" r:id="rId6"/>
    <p:sldId id="393" r:id="rId7"/>
    <p:sldId id="376" r:id="rId8"/>
    <p:sldId id="369" r:id="rId9"/>
    <p:sldId id="375" r:id="rId10"/>
    <p:sldId id="388" r:id="rId11"/>
    <p:sldId id="377" r:id="rId12"/>
    <p:sldId id="379" r:id="rId13"/>
    <p:sldId id="374" r:id="rId14"/>
    <p:sldId id="391" r:id="rId15"/>
    <p:sldId id="381" r:id="rId16"/>
    <p:sldId id="382" r:id="rId17"/>
    <p:sldId id="390" r:id="rId18"/>
    <p:sldId id="380" r:id="rId19"/>
    <p:sldId id="352" r:id="rId20"/>
    <p:sldId id="346" r:id="rId21"/>
    <p:sldId id="35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rabhatresearch@gmail.com" initials="p" lastIdx="1" clrIdx="0">
    <p:extLst>
      <p:ext uri="{19B8F6BF-5375-455C-9EA6-DF929625EA0E}">
        <p15:presenceInfo xmlns:p15="http://schemas.microsoft.com/office/powerpoint/2012/main" userId="869e674406baf02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E79"/>
    <a:srgbClr val="DA241B"/>
    <a:srgbClr val="A6A6A6"/>
    <a:srgbClr val="4454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6-01-27T11:02:19.760" idx="1">
    <p:pos x="6979" y="1913"/>
    <p:text/>
    <p:extLst>
      <p:ext uri="{C676402C-5697-4E1C-873F-D02D1690AC5C}">
        <p15:threadingInfo xmlns:p15="http://schemas.microsoft.com/office/powerpoint/2012/main" timeZoneBias="-33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521769"/>
            <a:ext cx="9144000" cy="2387600"/>
          </a:xfrm>
        </p:spPr>
        <p:txBody>
          <a:bodyPr anchor="b"/>
          <a:lstStyle>
            <a:lvl1pPr algn="ctr">
              <a:defRPr sz="6000">
                <a:latin typeface="Bookman Old Style" panose="020506040505050202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31387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Bookman Old Style" panose="020506040505050202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45444-11CA-4B97-8BAE-B0C3FE178357}" type="datetimeFigureOut">
              <a:rPr lang="en-IN" smtClean="0"/>
              <a:t>14-02-2026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C996-D531-4470-A433-B06680948C3D}" type="slidenum">
              <a:rPr lang="en-IN" smtClean="0"/>
              <a:t>‹#›</a:t>
            </a:fld>
            <a:endParaRPr lang="en-IN"/>
          </a:p>
        </p:txBody>
      </p:sp>
      <p:sp>
        <p:nvSpPr>
          <p:cNvPr id="7" name="Rectangle 6"/>
          <p:cNvSpPr/>
          <p:nvPr userDrawn="1"/>
        </p:nvSpPr>
        <p:spPr>
          <a:xfrm>
            <a:off x="9818255" y="0"/>
            <a:ext cx="2373745" cy="1186263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bg1">
                    <a:lumMod val="85000"/>
                  </a:schemeClr>
                </a:solidFill>
              </a:rPr>
              <a:t>Place reserved for instructor video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904" y="-147883"/>
            <a:ext cx="1843515" cy="199341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1461671" y="349637"/>
            <a:ext cx="8204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75000"/>
              </a:lnSpc>
            </a:pPr>
            <a:r>
              <a:rPr lang="en-US" sz="4000" dirty="0">
                <a:solidFill>
                  <a:srgbClr val="1E2763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C</a:t>
            </a:r>
            <a:r>
              <a:rPr lang="en-US" b="1" dirty="0">
                <a:solidFill>
                  <a:srgbClr val="1E2763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HHATRAPATI</a:t>
            </a:r>
            <a:r>
              <a:rPr lang="en-US" dirty="0">
                <a:solidFill>
                  <a:srgbClr val="1E2763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1E2763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S</a:t>
            </a:r>
            <a:r>
              <a:rPr lang="en-US" b="1" dirty="0">
                <a:solidFill>
                  <a:srgbClr val="1E2763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HAHU</a:t>
            </a:r>
            <a:r>
              <a:rPr lang="en-US" dirty="0">
                <a:solidFill>
                  <a:srgbClr val="1E2763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1E2763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J</a:t>
            </a:r>
            <a:r>
              <a:rPr lang="en-US" b="1" dirty="0">
                <a:solidFill>
                  <a:srgbClr val="1E2763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1E2763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1E2763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M</a:t>
            </a:r>
            <a:r>
              <a:rPr lang="en-US" b="1" dirty="0">
                <a:solidFill>
                  <a:srgbClr val="1E2763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AHARAJ</a:t>
            </a:r>
            <a:r>
              <a:rPr lang="en-US" dirty="0">
                <a:solidFill>
                  <a:srgbClr val="1E2763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1E2763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U</a:t>
            </a:r>
            <a:r>
              <a:rPr lang="en-US" b="1" dirty="0">
                <a:solidFill>
                  <a:srgbClr val="1E2763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NIVERSITY,</a:t>
            </a:r>
            <a:r>
              <a:rPr lang="en-US" dirty="0">
                <a:solidFill>
                  <a:srgbClr val="1E2763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</a:p>
          <a:p>
            <a:pPr algn="l">
              <a:lnSpc>
                <a:spcPct val="75000"/>
              </a:lnSpc>
            </a:pPr>
            <a:r>
              <a:rPr lang="en-US" sz="4000" dirty="0">
                <a:solidFill>
                  <a:srgbClr val="1E2763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K</a:t>
            </a:r>
            <a:r>
              <a:rPr lang="en-US" dirty="0">
                <a:solidFill>
                  <a:srgbClr val="1E2763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ANPUR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703" y="414323"/>
            <a:ext cx="1216130" cy="771940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5058137" y="822311"/>
            <a:ext cx="3437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BC004C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UGC Category</a:t>
            </a:r>
            <a:r>
              <a:rPr lang="en-US" baseline="0" dirty="0">
                <a:solidFill>
                  <a:srgbClr val="BC004C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lang="en-US" b="1" baseline="0" dirty="0">
                <a:solidFill>
                  <a:srgbClr val="BC004C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I</a:t>
            </a:r>
            <a:r>
              <a:rPr lang="en-US" baseline="0" dirty="0">
                <a:solidFill>
                  <a:srgbClr val="BC004C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 University</a:t>
            </a:r>
            <a:endParaRPr lang="en-US" dirty="0">
              <a:solidFill>
                <a:srgbClr val="1E2763"/>
              </a:solidFill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666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70249"/>
            <a:ext cx="8827671" cy="752475"/>
          </a:xfrm>
        </p:spPr>
        <p:txBody>
          <a:bodyPr>
            <a:normAutofit/>
          </a:bodyPr>
          <a:lstStyle>
            <a:lvl1pPr>
              <a:defRPr sz="3600">
                <a:solidFill>
                  <a:srgbClr val="C00000"/>
                </a:solidFill>
                <a:latin typeface="Bookman Old Style" panose="020506040505050202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1853" y="2253515"/>
            <a:ext cx="11169850" cy="4225662"/>
          </a:xfrm>
        </p:spPr>
        <p:txBody>
          <a:bodyPr/>
          <a:lstStyle>
            <a:lvl1pPr>
              <a:defRPr>
                <a:solidFill>
                  <a:srgbClr val="1F4E79"/>
                </a:solidFill>
                <a:latin typeface="Bookman Old Style" panose="02050604050505020204" pitchFamily="18" charset="0"/>
              </a:defRPr>
            </a:lvl1pPr>
            <a:lvl2pPr>
              <a:defRPr>
                <a:solidFill>
                  <a:srgbClr val="1F4E79"/>
                </a:solidFill>
                <a:latin typeface="Bookman Old Style" panose="02050604050505020204" pitchFamily="18" charset="0"/>
              </a:defRPr>
            </a:lvl2pPr>
            <a:lvl3pPr>
              <a:defRPr>
                <a:solidFill>
                  <a:srgbClr val="1F4E79"/>
                </a:solidFill>
                <a:latin typeface="Bookman Old Style" panose="02050604050505020204" pitchFamily="18" charset="0"/>
              </a:defRPr>
            </a:lvl3pPr>
            <a:lvl4pPr>
              <a:defRPr>
                <a:solidFill>
                  <a:srgbClr val="1F4E79"/>
                </a:solidFill>
                <a:latin typeface="Bookman Old Style" panose="02050604050505020204" pitchFamily="18" charset="0"/>
              </a:defRPr>
            </a:lvl4pPr>
            <a:lvl5pPr>
              <a:defRPr>
                <a:solidFill>
                  <a:srgbClr val="1F4E79"/>
                </a:solidFill>
                <a:latin typeface="Bookman Old Style" panose="020506040505050202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45444-11CA-4B97-8BAE-B0C3FE178357}" type="datetimeFigureOut">
              <a:rPr lang="en-IN" smtClean="0"/>
              <a:t>14-02-2026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C996-D531-4470-A433-B06680948C3D}" type="slidenum">
              <a:rPr lang="en-IN" smtClean="0"/>
              <a:t>‹#›</a:t>
            </a:fld>
            <a:endParaRPr lang="en-IN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904" y="-147883"/>
            <a:ext cx="1843515" cy="1993410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1461671" y="349637"/>
            <a:ext cx="8204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75000"/>
              </a:lnSpc>
            </a:pPr>
            <a:r>
              <a:rPr lang="en-US" sz="4000" dirty="0">
                <a:solidFill>
                  <a:srgbClr val="1E2763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C</a:t>
            </a:r>
            <a:r>
              <a:rPr lang="en-US" b="1" dirty="0">
                <a:solidFill>
                  <a:srgbClr val="1E2763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HHATRAPATI</a:t>
            </a:r>
            <a:r>
              <a:rPr lang="en-US" dirty="0">
                <a:solidFill>
                  <a:srgbClr val="1E2763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1E2763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S</a:t>
            </a:r>
            <a:r>
              <a:rPr lang="en-US" b="1" dirty="0">
                <a:solidFill>
                  <a:srgbClr val="1E2763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HAHU</a:t>
            </a:r>
            <a:r>
              <a:rPr lang="en-US" dirty="0">
                <a:solidFill>
                  <a:srgbClr val="1E2763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1E2763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J</a:t>
            </a:r>
            <a:r>
              <a:rPr lang="en-US" b="1" dirty="0">
                <a:solidFill>
                  <a:srgbClr val="1E2763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1E2763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1E2763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M</a:t>
            </a:r>
            <a:r>
              <a:rPr lang="en-US" b="1" dirty="0">
                <a:solidFill>
                  <a:srgbClr val="1E2763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AHARAJ</a:t>
            </a:r>
            <a:r>
              <a:rPr lang="en-US" dirty="0">
                <a:solidFill>
                  <a:srgbClr val="1E2763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1E2763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U</a:t>
            </a:r>
            <a:r>
              <a:rPr lang="en-US" b="1" dirty="0">
                <a:solidFill>
                  <a:srgbClr val="1E2763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NIVERSITY,</a:t>
            </a:r>
            <a:r>
              <a:rPr lang="en-US" dirty="0">
                <a:solidFill>
                  <a:srgbClr val="1E2763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</a:p>
          <a:p>
            <a:pPr algn="l">
              <a:lnSpc>
                <a:spcPct val="75000"/>
              </a:lnSpc>
            </a:pPr>
            <a:r>
              <a:rPr lang="en-US" sz="4000" dirty="0">
                <a:solidFill>
                  <a:srgbClr val="1E2763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K</a:t>
            </a:r>
            <a:r>
              <a:rPr lang="en-US" dirty="0">
                <a:solidFill>
                  <a:srgbClr val="1E2763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ANPUR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703" y="414323"/>
            <a:ext cx="1216130" cy="771940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/>
        </p:nvSpPr>
        <p:spPr>
          <a:xfrm>
            <a:off x="5058137" y="822311"/>
            <a:ext cx="3437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BC004C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UGC Category</a:t>
            </a:r>
            <a:r>
              <a:rPr lang="en-US" baseline="0" dirty="0">
                <a:solidFill>
                  <a:srgbClr val="BC004C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 </a:t>
            </a:r>
            <a:r>
              <a:rPr lang="en-US" b="1" baseline="0" dirty="0">
                <a:solidFill>
                  <a:srgbClr val="BC004C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I</a:t>
            </a:r>
            <a:r>
              <a:rPr lang="en-US" baseline="0" dirty="0">
                <a:solidFill>
                  <a:srgbClr val="BC004C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 University</a:t>
            </a:r>
            <a:endParaRPr lang="en-US" dirty="0">
              <a:solidFill>
                <a:srgbClr val="1E2763"/>
              </a:solidFill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6250329" y="6593176"/>
            <a:ext cx="5941671" cy="30777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IN" sz="14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© CSJM University, Kanpur, INDIA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0" y="6593176"/>
            <a:ext cx="6250329" cy="307777"/>
          </a:xfrm>
          <a:prstGeom prst="rect">
            <a:avLst/>
          </a:prstGeom>
          <a:solidFill>
            <a:srgbClr val="A6A6A6"/>
          </a:solidFill>
        </p:spPr>
        <p:txBody>
          <a:bodyPr wrap="square" rtlCol="0">
            <a:spAutoFit/>
          </a:bodyPr>
          <a:lstStyle/>
          <a:p>
            <a:endParaRPr lang="en-IN" sz="1400" b="1" dirty="0">
              <a:solidFill>
                <a:srgbClr val="1F4E7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9818255" y="0"/>
            <a:ext cx="2373745" cy="1186263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bg1">
                    <a:lumMod val="85000"/>
                  </a:schemeClr>
                </a:solidFill>
              </a:rPr>
              <a:t>Place reserved for instructor video</a:t>
            </a:r>
          </a:p>
        </p:txBody>
      </p:sp>
    </p:spTree>
    <p:extLst>
      <p:ext uri="{BB962C8B-B14F-4D97-AF65-F5344CB8AC3E}">
        <p14:creationId xmlns:p14="http://schemas.microsoft.com/office/powerpoint/2010/main" val="82230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45444-11CA-4B97-8BAE-B0C3FE178357}" type="datetimeFigureOut">
              <a:rPr lang="en-IN" smtClean="0"/>
              <a:t>14-02-2026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5C996-D531-4470-A433-B06680948C3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38990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q=importance+of++listening&amp;client=firefox-b-d&amp;hs=8y09&amp;sca_esv" TargetMode="External"/><Relationship Id="rId2" Type="http://schemas.openxmlformats.org/officeDocument/2006/relationships/hyperlink" Target="https://www.slideshare.net/slideshow/listening-148110708/148110708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linkedin.com/pulse/importance-listening-dr-archika-didi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client=firefox-b-d&amp;q=Receiving&amp;mstk=AUtExfBDa8yUWCOtiO5VMfwQliwsvtdu9Hs3cKdaXtEUOYv2trSxYrjjvIunsntpPY4S51VrwaYrWPynpDT_O74e_MFs3KdMzmW_VsEHVvSgbN0pA33ybC8TNoqDMIhERE-Olyk&amp;csui=3&amp;ved=2ahUKEwjwrayKrtiSAxX4nGMGHSPBHc0QgK4QegQIBBAB" TargetMode="External"/><Relationship Id="rId7" Type="http://schemas.openxmlformats.org/officeDocument/2006/relationships/hyperlink" Target="https://www.google.com/search?client=firefox-b-d&amp;q=Responding&amp;mstk=AUtExfBDa8yUWCOtiO5VMfwQliwsvtdu9Hs3cKdaXtEUOYv2trSxYrjjvIunsntpPY4S51VrwaYrWPynpDT_O74e_MFs3KdMzmW_VsEHVvSgbN0pA33ybC8TNoqDMIhERE-Olyk&amp;csui=3&amp;ved=2ahUKEwjwrayKrtiSAxX4nGMGHSPBHc0QgK4QegQIBBAJ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/search?client=firefox-b-d&amp;q=Evaluating&amp;mstk=AUtExfBDa8yUWCOtiO5VMfwQliwsvtdu9Hs3cKdaXtEUOYv2trSxYrjjvIunsntpPY4S51VrwaYrWPynpDT_O74e_MFs3KdMzmW_VsEHVvSgbN0pA33ybC8TNoqDMIhERE-Olyk&amp;csui=3&amp;ved=2ahUKEwjwrayKrtiSAxX4nGMGHSPBHc0QgK4QegQIBBAH" TargetMode="External"/><Relationship Id="rId5" Type="http://schemas.openxmlformats.org/officeDocument/2006/relationships/hyperlink" Target="https://www.google.com/search?client=firefox-b-d&amp;q=Remembering&amp;mstk=AUtExfBDa8yUWCOtiO5VMfwQliwsvtdu9Hs3cKdaXtEUOYv2trSxYrjjvIunsntpPY4S51VrwaYrWPynpDT_O74e_MFs3KdMzmW_VsEHVvSgbN0pA33ybC8TNoqDMIhERE-Olyk&amp;csui=3&amp;ved=2ahUKEwjwrayKrtiSAxX4nGMGHSPBHc0QgK4QegQIBBAF" TargetMode="External"/><Relationship Id="rId4" Type="http://schemas.openxmlformats.org/officeDocument/2006/relationships/hyperlink" Target="https://www.google.com/search?client=firefox-b-d&amp;q=Understanding&amp;mstk=AUtExfBDa8yUWCOtiO5VMfwQliwsvtdu9Hs3cKdaXtEUOYv2trSxYrjjvIunsntpPY4S51VrwaYrWPynpDT_O74e_MFs3KdMzmW_VsEHVvSgbN0pA33ybC8TNoqDMIhERE-Olyk&amp;csui=3&amp;ved=2ahUKEwjwrayKrtiSAxX4nGMGHSPBHc0QgK4QegQIBBAD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84790" y="1781237"/>
            <a:ext cx="10792047" cy="1009702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5" name="TextBox 4"/>
          <p:cNvSpPr txBox="1"/>
          <p:nvPr/>
        </p:nvSpPr>
        <p:spPr>
          <a:xfrm>
            <a:off x="1526109" y="1556018"/>
            <a:ext cx="89738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dirty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Arial Black" pitchFamily="34" charset="0"/>
              </a:rPr>
              <a:t>BUSINESS COMMUNICATION</a:t>
            </a:r>
            <a:endParaRPr lang="en-IN" sz="32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17023" y="2744228"/>
            <a:ext cx="10792047" cy="887278"/>
          </a:xfrm>
          <a:prstGeom prst="round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TextBox 7"/>
          <p:cNvSpPr txBox="1"/>
          <p:nvPr/>
        </p:nvSpPr>
        <p:spPr>
          <a:xfrm>
            <a:off x="674347" y="2858455"/>
            <a:ext cx="106773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Arial Black" pitchFamily="34" charset="0"/>
              </a:rPr>
              <a:t>L16: Listening</a:t>
            </a:r>
            <a:endParaRPr lang="en-US" sz="3200" dirty="0">
              <a:solidFill>
                <a:srgbClr val="FF0000"/>
              </a:solidFill>
              <a:latin typeface="Bauhaus 93" pitchFamily="8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904" y="-147883"/>
            <a:ext cx="1843515" cy="1993410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2083982" y="5935963"/>
            <a:ext cx="7868092" cy="858378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7" name="TextBox 16"/>
          <p:cNvSpPr txBox="1"/>
          <p:nvPr/>
        </p:nvSpPr>
        <p:spPr>
          <a:xfrm>
            <a:off x="2763568" y="5982533"/>
            <a:ext cx="6498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Dr Prabhat K Dwivedi, Associate Professor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287210" y="6379461"/>
            <a:ext cx="5451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School of Business Management</a:t>
            </a:r>
          </a:p>
        </p:txBody>
      </p:sp>
      <p:pic>
        <p:nvPicPr>
          <p:cNvPr id="3076" name="Picture 4" descr="Listening Definition - IHM Notes by hmhub">
            <a:extLst>
              <a:ext uri="{FF2B5EF4-FFF2-40B4-BE49-F238E27FC236}">
                <a16:creationId xmlns:a16="http://schemas.microsoft.com/office/drawing/2014/main" id="{CB4AFE8B-7803-7BA6-693C-BE680F0FE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125" y="3889315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96047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ffective Listening Skills - How to improve your listening skills">
            <a:extLst>
              <a:ext uri="{FF2B5EF4-FFF2-40B4-BE49-F238E27FC236}">
                <a16:creationId xmlns:a16="http://schemas.microsoft.com/office/drawing/2014/main" id="{D782E3FF-1882-A5F3-A543-3C57DCE372B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5" b="7722"/>
          <a:stretch>
            <a:fillRect/>
          </a:stretch>
        </p:blipFill>
        <p:spPr bwMode="auto">
          <a:xfrm>
            <a:off x="2137145" y="1701210"/>
            <a:ext cx="6464595" cy="469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3585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ypes of Listening - Listening in the Organization">
            <a:extLst>
              <a:ext uri="{FF2B5EF4-FFF2-40B4-BE49-F238E27FC236}">
                <a16:creationId xmlns:a16="http://schemas.microsoft.com/office/drawing/2014/main" id="{A7F24CF5-E4DD-7F2D-6D8B-BDA607B0C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599" y="1275240"/>
            <a:ext cx="6409549" cy="528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75340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0F9E669-FB3C-8A3A-776F-A4C56122C7E3}"/>
              </a:ext>
            </a:extLst>
          </p:cNvPr>
          <p:cNvSpPr txBox="1"/>
          <p:nvPr/>
        </p:nvSpPr>
        <p:spPr>
          <a:xfrm>
            <a:off x="0" y="6639683"/>
            <a:ext cx="5837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rgbClr val="1F4E79"/>
                </a:solidFill>
                <a:latin typeface="Bookman Old Style" panose="02050604050505020204" pitchFamily="18" charset="0"/>
              </a:rPr>
              <a:t>Dr Prabhat K Dwivedi, Associate Professor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A6101E4-E8BB-759C-0E3F-65953B676D8C}"/>
              </a:ext>
            </a:extLst>
          </p:cNvPr>
          <p:cNvSpPr txBox="1">
            <a:spLocks/>
          </p:cNvSpPr>
          <p:nvPr/>
        </p:nvSpPr>
        <p:spPr>
          <a:xfrm>
            <a:off x="1693898" y="1425385"/>
            <a:ext cx="8286751" cy="55657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C00000"/>
                </a:solidFill>
                <a:latin typeface="Bookman Old Style" panose="02050604050505020204" pitchFamily="18" charset="0"/>
                <a:ea typeface="+mj-ea"/>
                <a:cs typeface="+mj-cs"/>
              </a:defRPr>
            </a:lvl1pPr>
          </a:lstStyle>
          <a:p>
            <a:pPr algn="ctr"/>
            <a:br>
              <a:rPr lang="en-US" b="1" dirty="0"/>
            </a:br>
            <a:endParaRPr lang="en-US" b="1" dirty="0"/>
          </a:p>
          <a:p>
            <a:pPr algn="ctr"/>
            <a:r>
              <a:rPr lang="en-IN" sz="12800" b="1" dirty="0"/>
              <a:t>Qualities of a Good Listener</a:t>
            </a:r>
            <a:endParaRPr lang="en-IN" sz="4400" dirty="0"/>
          </a:p>
        </p:txBody>
      </p:sp>
      <p:pic>
        <p:nvPicPr>
          <p:cNvPr id="9218" name="Picture 2" descr="Six circles representing active listening skills: Clarify, Withhold judgement, Share, Pay attention, Summarize and Reflect">
            <a:extLst>
              <a:ext uri="{FF2B5EF4-FFF2-40B4-BE49-F238E27FC236}">
                <a16:creationId xmlns:a16="http://schemas.microsoft.com/office/drawing/2014/main" id="{56912376-F236-A76A-663A-27968E5047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899" y="1981958"/>
            <a:ext cx="8286750" cy="465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42354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4D68FC-D16E-D896-482F-71E5AF397F1A}"/>
              </a:ext>
            </a:extLst>
          </p:cNvPr>
          <p:cNvSpPr txBox="1"/>
          <p:nvPr/>
        </p:nvSpPr>
        <p:spPr>
          <a:xfrm>
            <a:off x="0" y="6639683"/>
            <a:ext cx="5837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rgbClr val="1F4E79"/>
                </a:solidFill>
                <a:latin typeface="Bookman Old Style" panose="02050604050505020204" pitchFamily="18" charset="0"/>
              </a:rPr>
              <a:t>Dr Prabhat K Dwivedi, Associate Professor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27369C-034F-DF64-CD19-5FA43CECC5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6861" y="2062716"/>
            <a:ext cx="6600825" cy="418601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65E7B04-BA7E-59A3-0267-804C5B32195D}"/>
              </a:ext>
            </a:extLst>
          </p:cNvPr>
          <p:cNvSpPr txBox="1">
            <a:spLocks/>
          </p:cNvSpPr>
          <p:nvPr/>
        </p:nvSpPr>
        <p:spPr>
          <a:xfrm>
            <a:off x="1693898" y="1425385"/>
            <a:ext cx="8286751" cy="55657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C00000"/>
                </a:solidFill>
                <a:latin typeface="Bookman Old Style" panose="02050604050505020204" pitchFamily="18" charset="0"/>
                <a:ea typeface="+mj-ea"/>
                <a:cs typeface="+mj-cs"/>
              </a:defRPr>
            </a:lvl1pPr>
          </a:lstStyle>
          <a:p>
            <a:pPr algn="ctr"/>
            <a:br>
              <a:rPr lang="en-US" b="1" dirty="0"/>
            </a:br>
            <a:endParaRPr lang="en-US" b="1" dirty="0"/>
          </a:p>
          <a:p>
            <a:pPr algn="ctr"/>
            <a:r>
              <a:rPr lang="en-IN" sz="12800" b="1" dirty="0"/>
              <a:t>Importance of Listening</a:t>
            </a:r>
            <a:endParaRPr lang="en-IN" sz="4400" dirty="0"/>
          </a:p>
        </p:txBody>
      </p:sp>
    </p:spTree>
    <p:extLst>
      <p:ext uri="{BB962C8B-B14F-4D97-AF65-F5344CB8AC3E}">
        <p14:creationId xmlns:p14="http://schemas.microsoft.com/office/powerpoint/2010/main" val="2566091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B6230F3D-F0C0-47F5-93FB-FC22551E91E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388" y="1605664"/>
            <a:ext cx="8526387" cy="4465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55659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5EA8D99-03C7-CF14-7E2C-73B093EED3F1}"/>
              </a:ext>
            </a:extLst>
          </p:cNvPr>
          <p:cNvSpPr txBox="1"/>
          <p:nvPr/>
        </p:nvSpPr>
        <p:spPr>
          <a:xfrm>
            <a:off x="258726" y="6575887"/>
            <a:ext cx="5837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rgbClr val="1F4E79"/>
                </a:solidFill>
                <a:latin typeface="Bookman Old Style" panose="02050604050505020204" pitchFamily="18" charset="0"/>
              </a:rPr>
              <a:t>Dr Prabhat K Dwivedi, Associate Professor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4008CF6-C312-5224-D86D-7416920194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3456" y="1691555"/>
            <a:ext cx="8345088" cy="4539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4863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73FE1A5-A4B4-909D-5F48-245C1F93F1B1}"/>
              </a:ext>
            </a:extLst>
          </p:cNvPr>
          <p:cNvSpPr txBox="1"/>
          <p:nvPr/>
        </p:nvSpPr>
        <p:spPr>
          <a:xfrm>
            <a:off x="0" y="6639683"/>
            <a:ext cx="5837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rgbClr val="1F4E79"/>
                </a:solidFill>
                <a:latin typeface="Bookman Old Style" panose="02050604050505020204" pitchFamily="18" charset="0"/>
              </a:rPr>
              <a:t>Dr Prabhat K Dwivedi, Associate Professor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49244AC-A067-32AA-2435-8965F2F3E9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1553" y="2247772"/>
            <a:ext cx="8537740" cy="407184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3E94BD3-1816-F046-FF7F-F0B7963062F5}"/>
              </a:ext>
            </a:extLst>
          </p:cNvPr>
          <p:cNvSpPr txBox="1">
            <a:spLocks/>
          </p:cNvSpPr>
          <p:nvPr/>
        </p:nvSpPr>
        <p:spPr>
          <a:xfrm>
            <a:off x="1761554" y="1691199"/>
            <a:ext cx="8537740" cy="55657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C00000"/>
                </a:solidFill>
                <a:latin typeface="Bookman Old Style" panose="02050604050505020204" pitchFamily="18" charset="0"/>
                <a:ea typeface="+mj-ea"/>
                <a:cs typeface="+mj-cs"/>
              </a:defRPr>
            </a:lvl1pPr>
          </a:lstStyle>
          <a:p>
            <a:pPr algn="ctr"/>
            <a:br>
              <a:rPr lang="en-US" b="1" dirty="0"/>
            </a:br>
            <a:endParaRPr lang="en-US" b="1" dirty="0"/>
          </a:p>
          <a:p>
            <a:pPr algn="ctr"/>
            <a:r>
              <a:rPr lang="en-IN" sz="12800" b="1" dirty="0"/>
              <a:t>Methods to Improve Listening</a:t>
            </a:r>
            <a:endParaRPr lang="en-IN" sz="4400" dirty="0"/>
          </a:p>
        </p:txBody>
      </p:sp>
    </p:spTree>
    <p:extLst>
      <p:ext uri="{BB962C8B-B14F-4D97-AF65-F5344CB8AC3E}">
        <p14:creationId xmlns:p14="http://schemas.microsoft.com/office/powerpoint/2010/main" val="34718855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73277D-0DC6-2EC7-A6F0-73B480114A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6673AC9-C56C-689A-1FA4-C1D36E02ECB2}"/>
              </a:ext>
            </a:extLst>
          </p:cNvPr>
          <p:cNvSpPr txBox="1"/>
          <p:nvPr/>
        </p:nvSpPr>
        <p:spPr>
          <a:xfrm>
            <a:off x="0" y="6639683"/>
            <a:ext cx="5837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rgbClr val="1F4E79"/>
                </a:solidFill>
                <a:latin typeface="Bookman Old Style" panose="02050604050505020204" pitchFamily="18" charset="0"/>
              </a:rPr>
              <a:t>Dr Prabhat K Dwivedi, Associate Professor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889C2AB-4734-8FC0-56EE-E9313D7DE6EA}"/>
              </a:ext>
            </a:extLst>
          </p:cNvPr>
          <p:cNvSpPr txBox="1">
            <a:spLocks/>
          </p:cNvSpPr>
          <p:nvPr/>
        </p:nvSpPr>
        <p:spPr>
          <a:xfrm>
            <a:off x="1568404" y="1510446"/>
            <a:ext cx="8537740" cy="55657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C00000"/>
                </a:solidFill>
                <a:latin typeface="Bookman Old Style" panose="02050604050505020204" pitchFamily="18" charset="0"/>
                <a:ea typeface="+mj-ea"/>
                <a:cs typeface="+mj-cs"/>
              </a:defRPr>
            </a:lvl1pPr>
          </a:lstStyle>
          <a:p>
            <a:pPr algn="ctr"/>
            <a:br>
              <a:rPr lang="en-US" b="1" dirty="0"/>
            </a:br>
            <a:endParaRPr lang="en-US" b="1" dirty="0"/>
          </a:p>
          <a:p>
            <a:pPr algn="ctr"/>
            <a:r>
              <a:rPr lang="en-IN" sz="12800" b="1" dirty="0"/>
              <a:t>Listening Mistakes</a:t>
            </a:r>
            <a:endParaRPr lang="en-IN" sz="4400" dirty="0"/>
          </a:p>
        </p:txBody>
      </p:sp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D2739034-A323-51F7-5F75-BB71A63BCA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8404" y="2067019"/>
            <a:ext cx="8537740" cy="4467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012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CDF3F66-BFFB-8E71-0AE1-FCAE33AE629D}"/>
              </a:ext>
            </a:extLst>
          </p:cNvPr>
          <p:cNvSpPr txBox="1"/>
          <p:nvPr/>
        </p:nvSpPr>
        <p:spPr>
          <a:xfrm>
            <a:off x="0" y="6639683"/>
            <a:ext cx="5837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rgbClr val="1F4E79"/>
                </a:solidFill>
                <a:latin typeface="Bookman Old Style" panose="02050604050505020204" pitchFamily="18" charset="0"/>
              </a:rPr>
              <a:t>Dr Prabhat K Dwivedi, Associate Professor</a:t>
            </a:r>
          </a:p>
        </p:txBody>
      </p:sp>
      <p:sp>
        <p:nvSpPr>
          <p:cNvPr id="3" name="AutoShape 2" descr="Favorite Inspiring Quotes ~ Authentic Listening">
            <a:extLst>
              <a:ext uri="{FF2B5EF4-FFF2-40B4-BE49-F238E27FC236}">
                <a16:creationId xmlns:a16="http://schemas.microsoft.com/office/drawing/2014/main" id="{66E4954B-67D5-A4CE-2FDA-FEF69292727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028" name="Picture 4" descr="Favorite Inspiring Quotes ~ Authentic Listening">
            <a:extLst>
              <a:ext uri="{FF2B5EF4-FFF2-40B4-BE49-F238E27FC236}">
                <a16:creationId xmlns:a16="http://schemas.microsoft.com/office/drawing/2014/main" id="{06D607B5-7C0C-62EA-9F9A-067CE3C188A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502" y="1711842"/>
            <a:ext cx="6134986" cy="4766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71295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BF2DE6-24FB-C67D-67D5-E286D27DC8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88F406-D5E4-9839-6D76-AEA7119281E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F69794D-20F2-4C7F-BAF8-A28C732FC46D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E01E446-B6BC-BD44-F66F-D13D94927388}"/>
              </a:ext>
            </a:extLst>
          </p:cNvPr>
          <p:cNvPicPr>
            <a:picLocks noGrp="1"/>
          </p:cNvPicPr>
          <p:nvPr>
            <p:ph sz="quarter" idx="1"/>
          </p:nvPr>
        </p:nvPicPr>
        <p:blipFill>
          <a:blip r:embed="rId2"/>
          <a:srcRect l="15864" t="22041" r="47405" b="8163"/>
          <a:stretch>
            <a:fillRect/>
          </a:stretch>
        </p:blipFill>
        <p:spPr bwMode="auto">
          <a:xfrm>
            <a:off x="2410522" y="1527095"/>
            <a:ext cx="58674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824CC0D-00E4-7B2C-9D6D-44E07D0627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7" t="9164" r="12080" b="7621"/>
          <a:stretch/>
        </p:blipFill>
        <p:spPr>
          <a:xfrm>
            <a:off x="171450" y="0"/>
            <a:ext cx="1325880" cy="133385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D50DDA0-14F3-D2F3-9D97-BE3B82EC8D28}"/>
              </a:ext>
            </a:extLst>
          </p:cNvPr>
          <p:cNvSpPr txBox="1"/>
          <p:nvPr/>
        </p:nvSpPr>
        <p:spPr>
          <a:xfrm>
            <a:off x="0" y="6593963"/>
            <a:ext cx="586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rgbClr val="1F4E79"/>
                </a:solidFill>
                <a:latin typeface="Bookman Old Style" panose="02050604050505020204" pitchFamily="18" charset="0"/>
              </a:rPr>
              <a:t>Dr Prabhat K Dwivedi, Associate Professor</a:t>
            </a:r>
          </a:p>
          <a:p>
            <a:endParaRPr lang="en-IN" b="1" dirty="0">
              <a:solidFill>
                <a:srgbClr val="1F4E79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061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3893" y="2732567"/>
            <a:ext cx="9390321" cy="3629651"/>
          </a:xfrm>
        </p:spPr>
        <p:txBody>
          <a:bodyPr>
            <a:normAutofit/>
          </a:bodyPr>
          <a:lstStyle/>
          <a:p>
            <a:r>
              <a:rPr lang="en-US" sz="2400" dirty="0"/>
              <a:t>Meaning of listening </a:t>
            </a:r>
          </a:p>
          <a:p>
            <a:r>
              <a:rPr lang="en-US" sz="2400" dirty="0"/>
              <a:t>Effective listening </a:t>
            </a:r>
          </a:p>
          <a:p>
            <a:r>
              <a:rPr lang="en-US" sz="2400" dirty="0"/>
              <a:t>Listening Skills</a:t>
            </a:r>
          </a:p>
          <a:p>
            <a:r>
              <a:rPr lang="en-US" sz="2400" dirty="0"/>
              <a:t>Importance</a:t>
            </a:r>
          </a:p>
          <a:p>
            <a:r>
              <a:rPr lang="en-US" sz="2400" dirty="0"/>
              <a:t>Listening Mistakes</a:t>
            </a:r>
          </a:p>
          <a:p>
            <a:endParaRPr lang="en-US" sz="2400" dirty="0"/>
          </a:p>
          <a:p>
            <a:endParaRPr lang="en-IN" sz="26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593176"/>
            <a:ext cx="6250329" cy="307777"/>
          </a:xfrm>
          <a:prstGeom prst="rect">
            <a:avLst/>
          </a:prstGeom>
          <a:solidFill>
            <a:srgbClr val="A6A6A6"/>
          </a:solidFill>
        </p:spPr>
        <p:txBody>
          <a:bodyPr wrap="square" rtlCol="0">
            <a:spAutoFit/>
          </a:bodyPr>
          <a:lstStyle/>
          <a:p>
            <a:endParaRPr lang="en-IN" sz="1400" b="1" dirty="0">
              <a:solidFill>
                <a:srgbClr val="1F4E7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593963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rgbClr val="1F4E79"/>
                </a:solidFill>
                <a:latin typeface="Bookman Old Style" panose="02050604050505020204" pitchFamily="18" charset="0"/>
              </a:rPr>
              <a:t>Dr Prabhat K Dwivedi, Associate Professor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09D4498-372F-63AB-E4D9-6F0740B54C0C}"/>
              </a:ext>
            </a:extLst>
          </p:cNvPr>
          <p:cNvSpPr txBox="1">
            <a:spLocks/>
          </p:cNvSpPr>
          <p:nvPr/>
        </p:nvSpPr>
        <p:spPr>
          <a:xfrm>
            <a:off x="933893" y="1749135"/>
            <a:ext cx="8624777" cy="7524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C00000"/>
                </a:solidFill>
                <a:latin typeface="Bookman Old Style" panose="02050604050505020204" pitchFamily="18" charset="0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</a:rPr>
              <a:t>Topics to be covered</a:t>
            </a:r>
          </a:p>
        </p:txBody>
      </p:sp>
    </p:spTree>
    <p:extLst>
      <p:ext uri="{BB962C8B-B14F-4D97-AF65-F5344CB8AC3E}">
        <p14:creationId xmlns:p14="http://schemas.microsoft.com/office/powerpoint/2010/main" val="30146262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01253-FA7F-1C1C-BEAD-4DCC83919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C2E5F8-D702-50A2-DA34-365BBD61A0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N" dirty="0">
                <a:hlinkClick r:id="rId2"/>
              </a:rPr>
              <a:t>https://www.slideshare.net/slideshow/listening-148110708/148110708</a:t>
            </a:r>
            <a:endParaRPr lang="en-IN" dirty="0"/>
          </a:p>
          <a:p>
            <a:r>
              <a:rPr lang="en-IN" dirty="0">
                <a:hlinkClick r:id="rId3"/>
              </a:rPr>
              <a:t>https://www.google.com/search?q=importance+of++listening&amp;client=firefox-b-d&amp;hs=8y09&amp;sca_esv</a:t>
            </a:r>
            <a:endParaRPr lang="en-IN" dirty="0"/>
          </a:p>
          <a:p>
            <a:r>
              <a:rPr lang="en-IN" dirty="0">
                <a:hlinkClick r:id="rId4"/>
              </a:rPr>
              <a:t>https://www.linkedin.com/pulse/importance-listening-dr-archika-didi</a:t>
            </a:r>
            <a:endParaRPr lang="en-IN" dirty="0"/>
          </a:p>
          <a:p>
            <a:r>
              <a:rPr lang="en-US" dirty="0"/>
              <a:t>Barker, D., &amp; Gaut, D. A. (1996). </a:t>
            </a:r>
            <a:r>
              <a:rPr lang="en-US" i="1" dirty="0"/>
              <a:t>Communication </a:t>
            </a:r>
            <a:r>
              <a:rPr lang="en-US" i="1" dirty="0" err="1"/>
              <a:t>skillbook</a:t>
            </a:r>
            <a:r>
              <a:rPr lang="en-US" i="1" dirty="0"/>
              <a:t>: A practical guide for interpersonal success</a:t>
            </a:r>
            <a:r>
              <a:rPr lang="en-US" dirty="0"/>
              <a:t>. Prentice Hall.</a:t>
            </a:r>
          </a:p>
          <a:p>
            <a:r>
              <a:rPr lang="en-US" dirty="0"/>
              <a:t>Brownell, J. (2015). Listening: Attitudes, principles, and skills (5th ed.). Routledge.</a:t>
            </a:r>
          </a:p>
          <a:p>
            <a:r>
              <a:rPr lang="en-US" dirty="0"/>
              <a:t>DeVito, J. A. (2014). The interpersonal communication book (13th ed.). Pearson. </a:t>
            </a:r>
          </a:p>
          <a:p>
            <a:endParaRPr lang="en-IN" dirty="0"/>
          </a:p>
          <a:p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63CEA6-1282-B878-5375-B6BED02AB53E}"/>
              </a:ext>
            </a:extLst>
          </p:cNvPr>
          <p:cNvSpPr txBox="1"/>
          <p:nvPr/>
        </p:nvSpPr>
        <p:spPr>
          <a:xfrm>
            <a:off x="372140" y="6560287"/>
            <a:ext cx="61668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b="1" dirty="0">
                <a:solidFill>
                  <a:srgbClr val="1F4E79"/>
                </a:solidFill>
                <a:latin typeface="Bookman Old Style" panose="02050604050505020204" pitchFamily="18" charset="0"/>
              </a:rPr>
              <a:t>Dr Prabhat K Dwivedi, Associate Professor</a:t>
            </a:r>
          </a:p>
        </p:txBody>
      </p:sp>
    </p:spTree>
    <p:extLst>
      <p:ext uri="{BB962C8B-B14F-4D97-AF65-F5344CB8AC3E}">
        <p14:creationId xmlns:p14="http://schemas.microsoft.com/office/powerpoint/2010/main" val="28550952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C6DDED-CE87-268D-86D9-CA3711B908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A7524D-AB49-31D1-8FF5-3E3B537DB0F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F69794D-20F2-4C7F-BAF8-A28C732FC46D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Content Placeholder 4" descr="Image result for thanks">
            <a:extLst>
              <a:ext uri="{FF2B5EF4-FFF2-40B4-BE49-F238E27FC236}">
                <a16:creationId xmlns:a16="http://schemas.microsoft.com/office/drawing/2014/main" id="{06634744-64FC-FDD5-CC91-F82496BF20D3}"/>
              </a:ext>
            </a:extLst>
          </p:cNvPr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51568" y="2224991"/>
            <a:ext cx="7162800" cy="3658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6AEB8D0-7436-4A56-C870-ACEB8E69B4C3}"/>
              </a:ext>
            </a:extLst>
          </p:cNvPr>
          <p:cNvSpPr txBox="1"/>
          <p:nvPr/>
        </p:nvSpPr>
        <p:spPr>
          <a:xfrm>
            <a:off x="265814" y="6593589"/>
            <a:ext cx="61668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b="1" dirty="0">
                <a:solidFill>
                  <a:srgbClr val="1F4E79"/>
                </a:solidFill>
                <a:latin typeface="Bookman Old Style" panose="02050604050505020204" pitchFamily="18" charset="0"/>
              </a:rPr>
              <a:t>Dr Prabhat K Dwivedi, Associate Professor</a:t>
            </a:r>
          </a:p>
        </p:txBody>
      </p:sp>
    </p:spTree>
    <p:extLst>
      <p:ext uri="{BB962C8B-B14F-4D97-AF65-F5344CB8AC3E}">
        <p14:creationId xmlns:p14="http://schemas.microsoft.com/office/powerpoint/2010/main" val="1941584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0E7BD8B-BF91-CC7A-D079-25F274803E7C}"/>
              </a:ext>
            </a:extLst>
          </p:cNvPr>
          <p:cNvSpPr txBox="1"/>
          <p:nvPr/>
        </p:nvSpPr>
        <p:spPr>
          <a:xfrm>
            <a:off x="0" y="6593963"/>
            <a:ext cx="5837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rgbClr val="1F4E79"/>
                </a:solidFill>
                <a:latin typeface="Bookman Old Style" panose="02050604050505020204" pitchFamily="18" charset="0"/>
              </a:rPr>
              <a:t>Dr Prabhat K Dwivedi, Associate Professor</a:t>
            </a:r>
          </a:p>
        </p:txBody>
      </p:sp>
      <p:pic>
        <p:nvPicPr>
          <p:cNvPr id="2" name="Picture 2" descr="21 best Listening Quotes ideas to save today | quotes, listening quotes,  words of wisdom and more">
            <a:extLst>
              <a:ext uri="{FF2B5EF4-FFF2-40B4-BE49-F238E27FC236}">
                <a16:creationId xmlns:a16="http://schemas.microsoft.com/office/drawing/2014/main" id="{F45D41B8-808F-75BE-22D9-20D3297443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113" y="1679944"/>
            <a:ext cx="6236217" cy="4805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1615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8713D82-980F-8C46-9A36-E201F6262A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779" y="1616149"/>
            <a:ext cx="9683521" cy="4650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490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F4FDA6-456B-3EF7-AAEE-A637E4C8D4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991E14C-1E74-E1EA-1C72-F8DEFB07D47B}"/>
              </a:ext>
            </a:extLst>
          </p:cNvPr>
          <p:cNvSpPr txBox="1"/>
          <p:nvPr/>
        </p:nvSpPr>
        <p:spPr>
          <a:xfrm>
            <a:off x="0" y="6639683"/>
            <a:ext cx="5837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rgbClr val="1F4E79"/>
                </a:solidFill>
                <a:latin typeface="Bookman Old Style" panose="02050604050505020204" pitchFamily="18" charset="0"/>
              </a:rPr>
              <a:t>Dr Prabhat K Dwivedi, Associate Professor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9E270D4-3B16-86BE-05B3-BE1DBDFD40CA}"/>
              </a:ext>
            </a:extLst>
          </p:cNvPr>
          <p:cNvSpPr txBox="1">
            <a:spLocks/>
          </p:cNvSpPr>
          <p:nvPr/>
        </p:nvSpPr>
        <p:spPr>
          <a:xfrm>
            <a:off x="1626869" y="1743740"/>
            <a:ext cx="8938261" cy="55657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C00000"/>
                </a:solidFill>
                <a:latin typeface="Bookman Old Style" panose="02050604050505020204" pitchFamily="18" charset="0"/>
                <a:ea typeface="+mj-ea"/>
                <a:cs typeface="+mj-cs"/>
              </a:defRPr>
            </a:lvl1pPr>
          </a:lstStyle>
          <a:p>
            <a:pPr algn="just"/>
            <a:br>
              <a:rPr lang="en-US" b="1" dirty="0"/>
            </a:br>
            <a:endParaRPr lang="en-US" b="1" dirty="0"/>
          </a:p>
          <a:p>
            <a:r>
              <a:rPr lang="en-US" sz="12800" dirty="0"/>
              <a:t> </a:t>
            </a:r>
            <a:r>
              <a:rPr lang="en-US" sz="12800" b="1" dirty="0"/>
              <a:t>What is Listening?</a:t>
            </a:r>
          </a:p>
          <a:p>
            <a:pPr algn="ctr"/>
            <a:endParaRPr lang="en-I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9AC26D-AD1D-4330-0507-7F4D2A305048}"/>
              </a:ext>
            </a:extLst>
          </p:cNvPr>
          <p:cNvSpPr txBox="1"/>
          <p:nvPr/>
        </p:nvSpPr>
        <p:spPr>
          <a:xfrm>
            <a:off x="1282994" y="2782550"/>
            <a:ext cx="9838661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70C0"/>
                </a:solidFill>
                <a:latin typeface="Aptos Display" panose="020B0004020202020204" pitchFamily="34" charset="0"/>
              </a:rPr>
              <a:t>Listening is the active, conscious process of receiving, interpreting, and responding to both verbal and non-verbal messages, essential for effective communication, empathy, and learning.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70C0"/>
                </a:solidFill>
                <a:latin typeface="Aptos Display" panose="020B0004020202020204" pitchFamily="34" charset="0"/>
              </a:rPr>
              <a:t>It involves more than just hearing, requiring focused attention to understand meaning, build relationships, and resolve conflicts. </a:t>
            </a:r>
          </a:p>
        </p:txBody>
      </p:sp>
    </p:spTree>
    <p:extLst>
      <p:ext uri="{BB962C8B-B14F-4D97-AF65-F5344CB8AC3E}">
        <p14:creationId xmlns:p14="http://schemas.microsoft.com/office/powerpoint/2010/main" val="1472728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38367DA-0646-8BC2-48F4-0CADE615D7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17489" y="1318437"/>
            <a:ext cx="5174512" cy="5155988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BA5207D-86AF-68F2-F939-F5A89FD68E8E}"/>
              </a:ext>
            </a:extLst>
          </p:cNvPr>
          <p:cNvSpPr txBox="1">
            <a:spLocks/>
          </p:cNvSpPr>
          <p:nvPr/>
        </p:nvSpPr>
        <p:spPr>
          <a:xfrm>
            <a:off x="106327" y="2487431"/>
            <a:ext cx="6974958" cy="4225662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F4E79"/>
                </a:solidFill>
                <a:latin typeface="Bookman Old Style" panose="020506040505050202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F4E79"/>
                </a:solidFill>
                <a:latin typeface="Bookman Old Style" panose="0205060405050502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F4E79"/>
                </a:solidFill>
                <a:latin typeface="Bookman Old Style" panose="0205060405050502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F4E79"/>
                </a:solidFill>
                <a:latin typeface="Bookman Old Style" panose="0205060405050502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F4E79"/>
                </a:solidFill>
                <a:latin typeface="Bookman Old Style" panose="0205060405050502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3000" b="1" dirty="0">
                <a:hlinkClick r:id="rId3"/>
              </a:rPr>
              <a:t>Receiving</a:t>
            </a:r>
            <a:r>
              <a:rPr lang="en-US" sz="3000" b="1" dirty="0"/>
              <a:t> (Hearing):</a:t>
            </a:r>
            <a:r>
              <a:rPr lang="en-US" sz="3000" dirty="0"/>
              <a:t> The physical,,, receiving stage is the initial step where the listener hears sound, selects which sound to focus on, and receives the message.</a:t>
            </a:r>
          </a:p>
          <a:p>
            <a:pPr algn="just"/>
            <a:r>
              <a:rPr lang="en-US" sz="3000" b="1" dirty="0">
                <a:hlinkClick r:id="rId4"/>
              </a:rPr>
              <a:t>Understanding</a:t>
            </a:r>
            <a:r>
              <a:rPr lang="en-US" sz="3000" b="1" dirty="0"/>
              <a:t> (Interpreting):</a:t>
            </a:r>
            <a:r>
              <a:rPr lang="en-US" sz="3000" dirty="0"/>
              <a:t> This stage involves decoding the message, interpreting language, and understanding the context, tone, and emotion.</a:t>
            </a:r>
          </a:p>
          <a:p>
            <a:pPr algn="just"/>
            <a:r>
              <a:rPr lang="en-US" sz="3000" b="1" dirty="0">
                <a:hlinkClick r:id="rId5"/>
              </a:rPr>
              <a:t>Remembering</a:t>
            </a:r>
            <a:r>
              <a:rPr lang="en-US" sz="3000" b="1" dirty="0"/>
              <a:t> (Recalling):</a:t>
            </a:r>
            <a:r>
              <a:rPr lang="en-US" sz="3000" dirty="0"/>
              <a:t> This involves recalling the information to use it later, which requires moving information from short-term to long-term memory.</a:t>
            </a:r>
          </a:p>
          <a:p>
            <a:pPr algn="just"/>
            <a:r>
              <a:rPr lang="en-US" sz="3000" b="1" dirty="0">
                <a:hlinkClick r:id="rId6"/>
              </a:rPr>
              <a:t>Evaluating</a:t>
            </a:r>
            <a:r>
              <a:rPr lang="en-US" sz="3000" b="1" dirty="0"/>
              <a:t> (Assessing):</a:t>
            </a:r>
            <a:r>
              <a:rPr lang="en-US" sz="3000" dirty="0"/>
              <a:t> The listener analyzes, judges, and assesses the message for credibility, bias, and logic.</a:t>
            </a:r>
          </a:p>
          <a:p>
            <a:pPr algn="just"/>
            <a:r>
              <a:rPr lang="en-US" sz="3000" b="1" dirty="0">
                <a:hlinkClick r:id="rId7"/>
              </a:rPr>
              <a:t>Responding</a:t>
            </a:r>
            <a:r>
              <a:rPr lang="en-US" sz="3000" b="1" dirty="0"/>
              <a:t> (Feedback):</a:t>
            </a:r>
            <a:r>
              <a:rPr lang="en-US" sz="3000" dirty="0"/>
              <a:t> The final step where the listener gives feedback, either verbally or nonverbally, confirming their understanding and reaction to the message. </a:t>
            </a:r>
          </a:p>
          <a:p>
            <a:endParaRPr lang="en-IN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D726592-BB11-A2DC-E645-3613417ACDBF}"/>
              </a:ext>
            </a:extLst>
          </p:cNvPr>
          <p:cNvSpPr txBox="1">
            <a:spLocks/>
          </p:cNvSpPr>
          <p:nvPr/>
        </p:nvSpPr>
        <p:spPr>
          <a:xfrm>
            <a:off x="297713" y="1658679"/>
            <a:ext cx="6911163" cy="6964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C00000"/>
                </a:solidFill>
                <a:latin typeface="Bookman Old Style" panose="02050604050505020204" pitchFamily="18" charset="0"/>
                <a:ea typeface="+mj-ea"/>
                <a:cs typeface="+mj-cs"/>
              </a:defRPr>
            </a:lvl1pPr>
          </a:lstStyle>
          <a:p>
            <a:pPr algn="just"/>
            <a:br>
              <a:rPr lang="en-US" b="1" dirty="0"/>
            </a:br>
            <a:endParaRPr lang="en-US" b="1" dirty="0"/>
          </a:p>
          <a:p>
            <a:r>
              <a:rPr lang="en-US" sz="12800" b="1" dirty="0"/>
              <a:t> </a:t>
            </a:r>
            <a:r>
              <a:rPr lang="en-US" sz="11200" b="1" dirty="0"/>
              <a:t>Listening Process</a:t>
            </a:r>
            <a:endParaRPr lang="en-US" sz="12800" b="1" dirty="0"/>
          </a:p>
          <a:p>
            <a:r>
              <a:rPr lang="en-IN" sz="7200" b="1" dirty="0"/>
              <a:t>Barker &amp; Gaut, 1996; DeVito, 2014; Brownell, 2015)</a:t>
            </a:r>
          </a:p>
          <a:p>
            <a:r>
              <a:rPr lang="en-US" sz="12800" b="1" dirty="0"/>
              <a:t>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131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BC77ADD0-C692-C10E-FDE8-AAA50221BBFD}"/>
              </a:ext>
            </a:extLst>
          </p:cNvPr>
          <p:cNvSpPr txBox="1"/>
          <p:nvPr/>
        </p:nvSpPr>
        <p:spPr>
          <a:xfrm>
            <a:off x="0" y="6639683"/>
            <a:ext cx="5837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rgbClr val="1F4E79"/>
                </a:solidFill>
                <a:latin typeface="Bookman Old Style" panose="02050604050505020204" pitchFamily="18" charset="0"/>
              </a:rPr>
              <a:t>Dr Prabhat K Dwivedi, Associate Professor</a:t>
            </a:r>
          </a:p>
        </p:txBody>
      </p:sp>
      <p:pic>
        <p:nvPicPr>
          <p:cNvPr id="4100" name="Picture 4" descr="5 Types of Listening Discriminative, Comprehensive, Empathic, Analytical, and Appreciative.">
            <a:extLst>
              <a:ext uri="{FF2B5EF4-FFF2-40B4-BE49-F238E27FC236}">
                <a16:creationId xmlns:a16="http://schemas.microsoft.com/office/drawing/2014/main" id="{47F6BA4B-7749-0925-97E5-5DD1634804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" t="7068" r="2239" b="8785"/>
          <a:stretch>
            <a:fillRect/>
          </a:stretch>
        </p:blipFill>
        <p:spPr bwMode="auto">
          <a:xfrm>
            <a:off x="226368" y="1382233"/>
            <a:ext cx="11678981" cy="4912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5485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293551-2AEE-277B-7F31-E72F1AE3C02F}"/>
              </a:ext>
            </a:extLst>
          </p:cNvPr>
          <p:cNvSpPr txBox="1"/>
          <p:nvPr/>
        </p:nvSpPr>
        <p:spPr>
          <a:xfrm>
            <a:off x="0" y="6639683"/>
            <a:ext cx="5837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rgbClr val="1F4E79"/>
                </a:solidFill>
                <a:latin typeface="Bookman Old Style" panose="02050604050505020204" pitchFamily="18" charset="0"/>
              </a:rPr>
              <a:t>Dr Prabhat K Dwivedi, Associate Professor</a:t>
            </a:r>
          </a:p>
        </p:txBody>
      </p:sp>
      <p:pic>
        <p:nvPicPr>
          <p:cNvPr id="6146" name="Picture 2" descr="4 Levels of Listening: Passive Listening, Attentive Listening, Critical Listening, Empathetic Listening">
            <a:extLst>
              <a:ext uri="{FF2B5EF4-FFF2-40B4-BE49-F238E27FC236}">
                <a16:creationId xmlns:a16="http://schemas.microsoft.com/office/drawing/2014/main" id="{592254B0-F3AB-6AD5-F071-D35E5374EA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7" t="5316" r="7672" b="9027"/>
          <a:stretch>
            <a:fillRect/>
          </a:stretch>
        </p:blipFill>
        <p:spPr bwMode="auto">
          <a:xfrm>
            <a:off x="1743738" y="1382232"/>
            <a:ext cx="8155174" cy="5124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6595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FACA1F9-A9B0-1095-AFFA-AC8AA890155C}"/>
              </a:ext>
            </a:extLst>
          </p:cNvPr>
          <p:cNvSpPr txBox="1"/>
          <p:nvPr/>
        </p:nvSpPr>
        <p:spPr>
          <a:xfrm>
            <a:off x="0" y="6639683"/>
            <a:ext cx="5837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rgbClr val="1F4E79"/>
                </a:solidFill>
                <a:latin typeface="Bookman Old Style" panose="02050604050505020204" pitchFamily="18" charset="0"/>
              </a:rPr>
              <a:t>Dr Prabhat K Dwivedi, Associate Professor</a:t>
            </a:r>
          </a:p>
        </p:txBody>
      </p:sp>
      <p:pic>
        <p:nvPicPr>
          <p:cNvPr id="5122" name="Picture 2" descr="Listening – Communication in the Real World">
            <a:extLst>
              <a:ext uri="{FF2B5EF4-FFF2-40B4-BE49-F238E27FC236}">
                <a16:creationId xmlns:a16="http://schemas.microsoft.com/office/drawing/2014/main" id="{F07B9ED0-2DE5-2639-839E-487908DF2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668" y="2259858"/>
            <a:ext cx="7119901" cy="4236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EF73ED38-8C73-E61E-6526-3FBEDD7DEE14}"/>
              </a:ext>
            </a:extLst>
          </p:cNvPr>
          <p:cNvSpPr txBox="1">
            <a:spLocks/>
          </p:cNvSpPr>
          <p:nvPr/>
        </p:nvSpPr>
        <p:spPr>
          <a:xfrm>
            <a:off x="1509911" y="1560095"/>
            <a:ext cx="7272435" cy="55657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C00000"/>
                </a:solidFill>
                <a:latin typeface="Bookman Old Style" panose="02050604050505020204" pitchFamily="18" charset="0"/>
                <a:ea typeface="+mj-ea"/>
                <a:cs typeface="+mj-cs"/>
              </a:defRPr>
            </a:lvl1pPr>
          </a:lstStyle>
          <a:p>
            <a:pPr algn="just"/>
            <a:br>
              <a:rPr lang="en-US" b="1" dirty="0"/>
            </a:br>
            <a:endParaRPr lang="en-US" b="1" dirty="0"/>
          </a:p>
          <a:p>
            <a:r>
              <a:rPr lang="en-US" sz="12800" dirty="0"/>
              <a:t> </a:t>
            </a:r>
            <a:r>
              <a:rPr lang="en-US" sz="12800" b="1" dirty="0"/>
              <a:t>Do’s &amp; </a:t>
            </a:r>
            <a:r>
              <a:rPr lang="en-US" sz="12800" b="1" dirty="0" err="1"/>
              <a:t>Don’t’s</a:t>
            </a:r>
            <a:endParaRPr lang="en-US" sz="12800" b="1" dirty="0"/>
          </a:p>
          <a:p>
            <a:pPr algn="ct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399401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2032</TotalTime>
  <Words>484</Words>
  <Application>Microsoft Office PowerPoint</Application>
  <PresentationFormat>Widescreen</PresentationFormat>
  <Paragraphs>59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Aptos Display</vt:lpstr>
      <vt:lpstr>Arial</vt:lpstr>
      <vt:lpstr>Arial Black</vt:lpstr>
      <vt:lpstr>Arial Rounded MT Bold</vt:lpstr>
      <vt:lpstr>Bauhaus 93</vt:lpstr>
      <vt:lpstr>Book Antiqua</vt:lpstr>
      <vt:lpstr>Bookman Old Style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References</vt:lpstr>
      <vt:lpstr>PowerPoint Presentation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prabhatresearch@gmail.com</cp:lastModifiedBy>
  <cp:revision>290</cp:revision>
  <dcterms:created xsi:type="dcterms:W3CDTF">2024-04-20T12:51:16Z</dcterms:created>
  <dcterms:modified xsi:type="dcterms:W3CDTF">2026-02-14T08:08:44Z</dcterms:modified>
</cp:coreProperties>
</file>