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7" r:id="rId3"/>
    <p:sldId id="342" r:id="rId4"/>
    <p:sldId id="351" r:id="rId5"/>
    <p:sldId id="350" r:id="rId6"/>
    <p:sldId id="361" r:id="rId7"/>
    <p:sldId id="362" r:id="rId8"/>
    <p:sldId id="360" r:id="rId9"/>
    <p:sldId id="363" r:id="rId10"/>
    <p:sldId id="358" r:id="rId11"/>
    <p:sldId id="364" r:id="rId12"/>
    <p:sldId id="365" r:id="rId13"/>
    <p:sldId id="366" r:id="rId14"/>
    <p:sldId id="367" r:id="rId15"/>
    <p:sldId id="368" r:id="rId16"/>
    <p:sldId id="352" r:id="rId17"/>
    <p:sldId id="346" r:id="rId18"/>
    <p:sldId id="35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bhatresearch@gmail.com" initials="p" lastIdx="1" clrIdx="0">
    <p:extLst>
      <p:ext uri="{19B8F6BF-5375-455C-9EA6-DF929625EA0E}">
        <p15:presenceInfo xmlns:p15="http://schemas.microsoft.com/office/powerpoint/2012/main" userId="869e674406baf0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DA241B"/>
    <a:srgbClr val="A6A6A6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27T11:02:19.760" idx="1">
    <p:pos x="6979" y="1913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1769"/>
            <a:ext cx="9144000" cy="2387600"/>
          </a:xfrm>
        </p:spPr>
        <p:txBody>
          <a:bodyPr anchor="b"/>
          <a:lstStyle>
            <a:lvl1pPr algn="ctr">
              <a:defRPr sz="6000"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3138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Bookman Old Style" panose="02050604050505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5444-11CA-4B97-8BAE-B0C3FE17835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 userDrawn="1"/>
        </p:nvSpPr>
        <p:spPr>
          <a:xfrm>
            <a:off x="9818255" y="0"/>
            <a:ext cx="2373745" cy="1186263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>
                    <a:lumMod val="85000"/>
                  </a:schemeClr>
                </a:solidFill>
              </a:rPr>
              <a:t>Place reserved for instructor video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461671" y="349637"/>
            <a:ext cx="820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HHATRAPATI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HAHU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J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AHARAJ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NIVERSITY,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ANPUR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703" y="414323"/>
            <a:ext cx="1216130" cy="77194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5058137" y="822311"/>
            <a:ext cx="343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UGC Category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BC004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University</a:t>
            </a:r>
            <a:endParaRPr lang="en-US" dirty="0">
              <a:solidFill>
                <a:srgbClr val="1E2763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66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0249"/>
            <a:ext cx="8827671" cy="7524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C00000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853" y="2253515"/>
            <a:ext cx="11169850" cy="4225662"/>
          </a:xfrm>
        </p:spPr>
        <p:txBody>
          <a:bodyPr/>
          <a:lstStyle>
            <a:lvl1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1pPr>
            <a:lvl2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2pPr>
            <a:lvl3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3pPr>
            <a:lvl4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4pPr>
            <a:lvl5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5444-11CA-4B97-8BAE-B0C3FE17835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1461671" y="349637"/>
            <a:ext cx="820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HHATRAPATI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HAHU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J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AHARAJ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NIVERSITY,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ANPUR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703" y="414323"/>
            <a:ext cx="1216130" cy="771940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5058137" y="822311"/>
            <a:ext cx="343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UGC Category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BC004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University</a:t>
            </a:r>
            <a:endParaRPr lang="en-US" dirty="0">
              <a:solidFill>
                <a:srgbClr val="1E2763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6250329" y="6593176"/>
            <a:ext cx="5941671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IN" sz="1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© CSJM University, Kanpur, INDIA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0" y="6593176"/>
            <a:ext cx="6250329" cy="307777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en-IN" sz="14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9818255" y="0"/>
            <a:ext cx="2373745" cy="1186263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>
                    <a:lumMod val="85000"/>
                  </a:schemeClr>
                </a:solidFill>
              </a:rPr>
              <a:t>Place reserved for instructor video</a:t>
            </a:r>
          </a:p>
        </p:txBody>
      </p:sp>
    </p:spTree>
    <p:extLst>
      <p:ext uri="{BB962C8B-B14F-4D97-AF65-F5344CB8AC3E}">
        <p14:creationId xmlns:p14="http://schemas.microsoft.com/office/powerpoint/2010/main" val="8223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45444-11CA-4B97-8BAE-B0C3FE17835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899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ow.edu.au/student/support-services/academic-skills/online-resources/assessments/presentation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9442" y="2154758"/>
            <a:ext cx="10792047" cy="1009702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526109" y="1778011"/>
            <a:ext cx="8973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BUSINESS COMMUNICATION</a:t>
            </a:r>
            <a:endParaRPr lang="en-IN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9441" y="3146108"/>
            <a:ext cx="10792047" cy="887278"/>
          </a:xfrm>
          <a:prstGeom prst="round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699440" y="3164460"/>
            <a:ext cx="10677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 Black" pitchFamily="34" charset="0"/>
              </a:rPr>
              <a:t>L11-12: Oral Presentation</a:t>
            </a:r>
            <a:endParaRPr lang="en-US" sz="3200" dirty="0">
              <a:solidFill>
                <a:srgbClr val="FF0000"/>
              </a:solidFill>
              <a:latin typeface="Bauhaus 93" pitchFamily="8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083982" y="5935963"/>
            <a:ext cx="7868092" cy="85837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763568" y="5982533"/>
            <a:ext cx="649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Dr Prabhat K Dwivedi, Associate Professor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87210" y="6379461"/>
            <a:ext cx="5451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School of Business Management</a:t>
            </a:r>
          </a:p>
        </p:txBody>
      </p:sp>
      <p:pic>
        <p:nvPicPr>
          <p:cNvPr id="1026" name="Picture 2" descr="Oral Communication: Style vs. Substance">
            <a:extLst>
              <a:ext uri="{FF2B5EF4-FFF2-40B4-BE49-F238E27FC236}">
                <a16:creationId xmlns:a16="http://schemas.microsoft.com/office/drawing/2014/main" id="{2335E3D3-BC30-F6AC-E824-B395B6ABC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40" y="4033386"/>
            <a:ext cx="2667000" cy="187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604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1D9820-2842-6608-AE32-8458D30D2F6D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A2CF0C-3BCE-B441-1A62-EE27C938D23A}"/>
              </a:ext>
            </a:extLst>
          </p:cNvPr>
          <p:cNvSpPr txBox="1"/>
          <p:nvPr/>
        </p:nvSpPr>
        <p:spPr>
          <a:xfrm>
            <a:off x="1190847" y="2578008"/>
            <a:ext cx="10132828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ways to ensure audience interaction are: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Asking questions, testing the audience, providing a quiz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Allowing the audience to ask questions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 handouts- consider a ‘fill in the blank’ document that goes hand-in-hand with a slideshow or the information you are presenting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Asking someone to volunteer if there are demonstrations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1750FD9-438E-34E6-5D77-07E53F2169E5}"/>
              </a:ext>
            </a:extLst>
          </p:cNvPr>
          <p:cNvSpPr txBox="1">
            <a:spLocks/>
          </p:cNvSpPr>
          <p:nvPr/>
        </p:nvSpPr>
        <p:spPr>
          <a:xfrm>
            <a:off x="1626869" y="1760312"/>
            <a:ext cx="8938261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r>
              <a:rPr lang="en-US" sz="9600" b="1" dirty="0"/>
              <a:t>Audience interaction and engagement</a:t>
            </a: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0452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A1213-818C-0CEC-8B20-E7D0AA471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50997C-2EF1-16F4-2E4B-2322D51366F4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A3B03D-4560-7454-FD2E-4F115FDB4B85}"/>
              </a:ext>
            </a:extLst>
          </p:cNvPr>
          <p:cNvSpPr txBox="1"/>
          <p:nvPr/>
        </p:nvSpPr>
        <p:spPr>
          <a:xfrm>
            <a:off x="721242" y="2425096"/>
            <a:ext cx="1074951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Keep your visual aids clear and to the point, and ensure that they are easily readable by your audience. 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Make sure that all the visual elements you include are directly related to the topics you present.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If you decide to include a chart, table or graph, make sure you comment on the figures during the presentation.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It is the job of the presenter to extract and present the most relevant information in a succinct way. 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CDC2941-618F-03CF-E6FE-6E1011F61908}"/>
              </a:ext>
            </a:extLst>
          </p:cNvPr>
          <p:cNvSpPr txBox="1">
            <a:spLocks/>
          </p:cNvSpPr>
          <p:nvPr/>
        </p:nvSpPr>
        <p:spPr>
          <a:xfrm>
            <a:off x="1020813" y="1749939"/>
            <a:ext cx="10449945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br>
              <a:rPr lang="en-US" b="1" dirty="0"/>
            </a:br>
            <a:r>
              <a:rPr lang="en-US" sz="9600" b="1" dirty="0"/>
              <a:t>Using visual aids</a:t>
            </a: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92258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EB167-3DAA-924A-0E1E-5CC957297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AA3177-A1AA-9E21-9722-C9F1017DA8BA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8C504-B7E9-B73A-4268-E943E1A9C024}"/>
              </a:ext>
            </a:extLst>
          </p:cNvPr>
          <p:cNvSpPr txBox="1"/>
          <p:nvPr/>
        </p:nvSpPr>
        <p:spPr>
          <a:xfrm>
            <a:off x="1029585" y="2055764"/>
            <a:ext cx="1013282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Start by thinking about the overall structure of your narrative (the skeleton), then base the slides on the main points you are discussing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Make sure each slide has clear headings and sub-headings to orient the reader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Include clear topic sentences to introduce the subject matter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Make sure you define technical terms and explain what they mean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Illustrate your points through carefully selected examples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Use appropriate sources to support your argument and reference the sources on the PowerPoint slides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Make sure you provide a reference list at the 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Consider background: a busy background will be distracting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Consider lighting: from the front, rather than behind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Composition: how large will you be in the frame?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rgbClr val="0070C0"/>
                </a:solidFill>
              </a:rPr>
              <a:t>Minimise</a:t>
            </a:r>
            <a:r>
              <a:rPr lang="en-US" sz="2200" b="1" dirty="0">
                <a:solidFill>
                  <a:srgbClr val="0070C0"/>
                </a:solidFill>
              </a:rPr>
              <a:t> background noise. 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17F79BF-3F74-D4A5-6AD6-B70104EEA462}"/>
              </a:ext>
            </a:extLst>
          </p:cNvPr>
          <p:cNvSpPr txBox="1">
            <a:spLocks/>
          </p:cNvSpPr>
          <p:nvPr/>
        </p:nvSpPr>
        <p:spPr>
          <a:xfrm>
            <a:off x="1626869" y="1499192"/>
            <a:ext cx="8938261" cy="4661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endParaRPr lang="en-US" b="1" dirty="0"/>
          </a:p>
          <a:p>
            <a:pPr algn="just"/>
            <a:endParaRPr lang="en-US" sz="12800" b="1" dirty="0"/>
          </a:p>
          <a:p>
            <a:pPr algn="just"/>
            <a:r>
              <a:rPr lang="en-US" sz="12800" b="1" dirty="0"/>
              <a:t>Recorded presentations </a:t>
            </a:r>
          </a:p>
          <a:p>
            <a:pPr algn="just"/>
            <a:endParaRPr lang="en-US" sz="9600" b="1" dirty="0"/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329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BFB98-D98A-DCEF-E511-1E47C0FEA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61B9E1-0246-0841-6852-06DF35AB313E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9A1337-8D63-2219-FC93-5777E6515BB8}"/>
              </a:ext>
            </a:extLst>
          </p:cNvPr>
          <p:cNvSpPr txBox="1"/>
          <p:nvPr/>
        </p:nvSpPr>
        <p:spPr>
          <a:xfrm>
            <a:off x="1029585" y="2055764"/>
            <a:ext cx="1013282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/>
              <a:t>For a PowerPoint presentation: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Aim for 1-2 slides per minute as a rough guide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Avoid displaying too much information on any one slide: just provide the key 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In your narration, explain or expand on the key 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Make sure your text is between 14 - 20 point, with at least single spacing between 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Only use images that complement the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Do not use visuals for decoration purposes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Aim for around 100 – 150 words (maximum) per minute, then practice to check your timing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3DAF6F7-9E4E-D595-1F26-3724A7DB6B3B}"/>
              </a:ext>
            </a:extLst>
          </p:cNvPr>
          <p:cNvSpPr txBox="1">
            <a:spLocks/>
          </p:cNvSpPr>
          <p:nvPr/>
        </p:nvSpPr>
        <p:spPr>
          <a:xfrm>
            <a:off x="1626869" y="1499191"/>
            <a:ext cx="8938261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endParaRPr lang="en-US" b="1" dirty="0"/>
          </a:p>
          <a:p>
            <a:endParaRPr lang="en-US" sz="11200" b="1" dirty="0"/>
          </a:p>
          <a:p>
            <a:r>
              <a:rPr lang="en-US" sz="11200" b="1" dirty="0"/>
              <a:t>How many slides? How many words? </a:t>
            </a:r>
          </a:p>
          <a:p>
            <a:pPr algn="just"/>
            <a:endParaRPr lang="en-US" sz="11200" b="1" dirty="0"/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384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B5FBC-D201-9DCC-567A-F34CA3028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17710E-9B3C-C0F7-D582-AF968674E05F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ED4103-BF87-8AEA-982B-0C810C44FF8F}"/>
              </a:ext>
            </a:extLst>
          </p:cNvPr>
          <p:cNvSpPr txBox="1"/>
          <p:nvPr/>
        </p:nvSpPr>
        <p:spPr>
          <a:xfrm>
            <a:off x="1433622" y="2020075"/>
            <a:ext cx="10132828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  <a:r>
              <a:rPr lang="en-US" sz="2400" i="1" dirty="0"/>
              <a:t>When practicing your speech consider these aspects: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Speak slowly and clearly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Demonstrate enthusiasm and keen interest in the topic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Vary pitch, tone and speed to retain audience interest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Do not read off your palm cards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Maintain eye contact with the audience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Maintain good posture so you can be clearly heard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Use natural hand gestures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Use a natural tone of voice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Practice to improve your confidence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Practice pronunciation of difficult words by breaking them into syllables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Be mindful of your body language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</a:rPr>
              <a:t>Time yourself to make sure you are within the time limits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590B22F-0369-0429-C3D1-EEE1CD713394}"/>
              </a:ext>
            </a:extLst>
          </p:cNvPr>
          <p:cNvSpPr txBox="1">
            <a:spLocks/>
          </p:cNvSpPr>
          <p:nvPr/>
        </p:nvSpPr>
        <p:spPr>
          <a:xfrm>
            <a:off x="1626869" y="1499191"/>
            <a:ext cx="8938261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endParaRPr lang="en-US" b="1" dirty="0"/>
          </a:p>
          <a:p>
            <a:r>
              <a:rPr lang="en-US" sz="12800" b="1" dirty="0"/>
              <a:t>Preparing to present</a:t>
            </a: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3800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35096-D292-CE56-294E-7259C62EB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9DB430-02C7-18FF-D25D-701CF80BED1A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FF8916-D892-6A70-1985-5648D96BD1A9}"/>
              </a:ext>
            </a:extLst>
          </p:cNvPr>
          <p:cNvSpPr txBox="1"/>
          <p:nvPr/>
        </p:nvSpPr>
        <p:spPr>
          <a:xfrm>
            <a:off x="1486785" y="2551702"/>
            <a:ext cx="9078345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the day of your presentation, you might feel anxious or nervous and that is completely normally.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Have confidence in your ability, the presentation you have planned, and the preparation you have done!</a:t>
            </a:r>
          </a:p>
          <a:p>
            <a:endParaRPr lang="en-US" sz="22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517E5E-8D0D-DC56-350E-B3BF8DC0B8D5}"/>
              </a:ext>
            </a:extLst>
          </p:cNvPr>
          <p:cNvSpPr txBox="1">
            <a:spLocks/>
          </p:cNvSpPr>
          <p:nvPr/>
        </p:nvSpPr>
        <p:spPr>
          <a:xfrm>
            <a:off x="1626869" y="1743740"/>
            <a:ext cx="8938261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endParaRPr lang="en-US" b="1" dirty="0"/>
          </a:p>
          <a:p>
            <a:r>
              <a:rPr lang="en-US" sz="12800" dirty="0"/>
              <a:t> </a:t>
            </a:r>
            <a:r>
              <a:rPr lang="en-US" sz="12800" b="1" dirty="0"/>
              <a:t>On the day of your presentation</a:t>
            </a: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4828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F2DE6-24FB-C67D-67D5-E286D27DC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8F406-D5E4-9839-6D76-AEA7119281E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9794D-20F2-4C7F-BAF8-A28C732FC46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01E446-B6BC-BD44-F66F-D13D94927388}"/>
              </a:ext>
            </a:extLst>
          </p:cNvPr>
          <p:cNvPicPr>
            <a:picLocks noGrp="1"/>
          </p:cNvPicPr>
          <p:nvPr>
            <p:ph sz="quarter" idx="1"/>
          </p:nvPr>
        </p:nvPicPr>
        <p:blipFill>
          <a:blip r:embed="rId2"/>
          <a:srcRect l="15864" t="22041" r="47405" b="8163"/>
          <a:stretch>
            <a:fillRect/>
          </a:stretch>
        </p:blipFill>
        <p:spPr bwMode="auto">
          <a:xfrm>
            <a:off x="2410522" y="1527095"/>
            <a:ext cx="58674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824CC0D-00E4-7B2C-9D6D-44E07D0627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7" t="9164" r="12080" b="7621"/>
          <a:stretch/>
        </p:blipFill>
        <p:spPr>
          <a:xfrm>
            <a:off x="171450" y="0"/>
            <a:ext cx="1325880" cy="13338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50DDA0-14F3-D2F3-9D97-BE3B82EC8D28}"/>
              </a:ext>
            </a:extLst>
          </p:cNvPr>
          <p:cNvSpPr txBox="1"/>
          <p:nvPr/>
        </p:nvSpPr>
        <p:spPr>
          <a:xfrm>
            <a:off x="0" y="6593963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  <a:p>
            <a:endParaRPr lang="en-IN" b="1" dirty="0">
              <a:solidFill>
                <a:srgbClr val="1F4E7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61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01253-FA7F-1C1C-BEAD-4DCC83919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2E5F8-D702-50A2-DA34-365BBD61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https://www.uow.edu.au/student/support-services/academic-skills/online-resources/assessments/presentations/</a:t>
            </a:r>
            <a:endParaRPr lang="en-IN" dirty="0"/>
          </a:p>
          <a:p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63CEA6-1282-B878-5375-B6BED02AB53E}"/>
              </a:ext>
            </a:extLst>
          </p:cNvPr>
          <p:cNvSpPr txBox="1"/>
          <p:nvPr/>
        </p:nvSpPr>
        <p:spPr>
          <a:xfrm>
            <a:off x="372140" y="6560287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2855095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6DDED-CE87-268D-86D9-CA3711B90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7524D-AB49-31D1-8FF5-3E3B537DB0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9794D-20F2-4C7F-BAF8-A28C732FC46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Content Placeholder 4" descr="Image result for thanks">
            <a:extLst>
              <a:ext uri="{FF2B5EF4-FFF2-40B4-BE49-F238E27FC236}">
                <a16:creationId xmlns:a16="http://schemas.microsoft.com/office/drawing/2014/main" id="{06634744-64FC-FDD5-CC91-F82496BF20D3}"/>
              </a:ext>
            </a:extLst>
          </p:cNvPr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1568" y="2224991"/>
            <a:ext cx="7162800" cy="3658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AEB8D0-7436-4A56-C870-ACEB8E69B4C3}"/>
              </a:ext>
            </a:extLst>
          </p:cNvPr>
          <p:cNvSpPr txBox="1"/>
          <p:nvPr/>
        </p:nvSpPr>
        <p:spPr>
          <a:xfrm>
            <a:off x="265814" y="6593589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194158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893" y="2732567"/>
            <a:ext cx="8826795" cy="3629651"/>
          </a:xfrm>
        </p:spPr>
        <p:txBody>
          <a:bodyPr>
            <a:normAutofit/>
          </a:bodyPr>
          <a:lstStyle/>
          <a:p>
            <a:r>
              <a:rPr lang="en-IN" sz="2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Principles of  Oral Presentation</a:t>
            </a:r>
          </a:p>
          <a:p>
            <a:r>
              <a:rPr lang="en-IN" sz="2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Factors affecting Presentation</a:t>
            </a:r>
          </a:p>
          <a:p>
            <a:endParaRPr lang="en-IN" sz="2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93176"/>
            <a:ext cx="6250329" cy="307777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en-IN" sz="14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593963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9D4498-372F-63AB-E4D9-6F0740B54C0C}"/>
              </a:ext>
            </a:extLst>
          </p:cNvPr>
          <p:cNvSpPr txBox="1">
            <a:spLocks/>
          </p:cNvSpPr>
          <p:nvPr/>
        </p:nvSpPr>
        <p:spPr>
          <a:xfrm>
            <a:off x="933893" y="1749135"/>
            <a:ext cx="8624777" cy="7524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70C0"/>
                </a:solidFill>
              </a:rPr>
              <a:t>Topics to be covered</a:t>
            </a:r>
          </a:p>
        </p:txBody>
      </p:sp>
    </p:spTree>
    <p:extLst>
      <p:ext uri="{BB962C8B-B14F-4D97-AF65-F5344CB8AC3E}">
        <p14:creationId xmlns:p14="http://schemas.microsoft.com/office/powerpoint/2010/main" val="301462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pic>
        <p:nvPicPr>
          <p:cNvPr id="2050" name="Picture 2" descr="Presentation Skills Quote | Hazinah Kutty Mammi">
            <a:extLst>
              <a:ext uri="{FF2B5EF4-FFF2-40B4-BE49-F238E27FC236}">
                <a16:creationId xmlns:a16="http://schemas.microsoft.com/office/drawing/2014/main" id="{46323113-C0A5-41B0-C6BE-E54E0F792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1371600"/>
            <a:ext cx="6195060" cy="463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1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1F3D9-4EAD-7462-9535-93F24F643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0322" y="1461718"/>
            <a:ext cx="10146828" cy="47898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Principles of Effective Oral Communication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87195E-BCF2-8EA4-7148-B6ED68EC1E5E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202171-680A-7631-14D4-9AA68F0206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2" t="24806" r="10712"/>
          <a:stretch>
            <a:fillRect/>
          </a:stretch>
        </p:blipFill>
        <p:spPr>
          <a:xfrm>
            <a:off x="3901440" y="1940702"/>
            <a:ext cx="3436620" cy="448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17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CA438D-B3F8-4E3E-3B8B-FC0AECD67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3255" y="1701210"/>
            <a:ext cx="8236801" cy="47898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Do’s &amp; Don’ts of Oral Communication</a:t>
            </a:r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07DD4B-1787-1325-91BA-F609C4458580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AA3264D-51B1-B452-C2D4-797CF0D4EE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0" t="20774" r="7875" b="2652"/>
          <a:stretch>
            <a:fillRect/>
          </a:stretch>
        </p:blipFill>
        <p:spPr>
          <a:xfrm>
            <a:off x="2537459" y="2366010"/>
            <a:ext cx="6974805" cy="4011930"/>
          </a:xfrm>
        </p:spPr>
      </p:pic>
    </p:spTree>
    <p:extLst>
      <p:ext uri="{BB962C8B-B14F-4D97-AF65-F5344CB8AC3E}">
        <p14:creationId xmlns:p14="http://schemas.microsoft.com/office/powerpoint/2010/main" val="2105160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3160E-4970-88FE-4613-EE2FE8AB6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028017-08DA-5C51-42B0-75FEFFB02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033" y="1701210"/>
            <a:ext cx="8444024" cy="47898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/>
              <a:t>What is an oral presentation?</a:t>
            </a:r>
            <a:br>
              <a:rPr lang="en-US" b="1" dirty="0"/>
            </a:br>
            <a:br>
              <a:rPr lang="en-US" b="1" dirty="0"/>
            </a:br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14FE05-DBDA-5B4B-5B02-98DCEFC0E540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34CAB4-786A-9286-790F-36F0B816B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884594" cy="4225662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Oral presentations</a:t>
            </a:r>
            <a:r>
              <a:rPr lang="en-US" dirty="0"/>
              <a:t>, also known as </a:t>
            </a:r>
            <a:r>
              <a:rPr lang="en-US" b="1" dirty="0"/>
              <a:t>public speaking</a:t>
            </a:r>
            <a:r>
              <a:rPr lang="en-US" dirty="0"/>
              <a:t> or simply </a:t>
            </a:r>
            <a:r>
              <a:rPr lang="en-US" b="1" dirty="0"/>
              <a:t>presentations</a:t>
            </a:r>
            <a:r>
              <a:rPr lang="en-US" dirty="0"/>
              <a:t>, consist of an individual, or a group of people,  verbally addressing an audience on a particular topic. The aim of this academic exercise is to educate, inform, entertain or present an argument. </a:t>
            </a:r>
          </a:p>
          <a:p>
            <a:pPr algn="just"/>
            <a:r>
              <a:rPr lang="en-US" dirty="0"/>
              <a:t>Oral presentations are seen within workplaces, classrooms and even at social events such as weddings.</a:t>
            </a:r>
          </a:p>
          <a:p>
            <a:pPr algn="just"/>
            <a:r>
              <a:rPr lang="en-US" dirty="0"/>
              <a:t> An oral presentation at university assesses the presenter’s ability to communicate relevant information effectively in an interesting and engaging manner.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7349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495E-9E06-3798-BF3A-B8C5D26C5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4754ECB-97D6-9BD2-B32C-EAA52B54B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033" y="1701210"/>
            <a:ext cx="8444024" cy="47898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/>
              <a:t>In other words, a presentation is: </a:t>
            </a:r>
            <a:br>
              <a:rPr lang="en-US" dirty="0"/>
            </a:br>
            <a:br>
              <a:rPr lang="en-US" b="1" dirty="0"/>
            </a:br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3BAC71-DB9C-05FB-9A64-FBC2F67B2325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07B352-4D23-1CD3-15A8-A1663A516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150" y="2737633"/>
            <a:ext cx="11169850" cy="4225662"/>
          </a:xfrm>
        </p:spPr>
        <p:txBody>
          <a:bodyPr/>
          <a:lstStyle/>
          <a:p>
            <a:r>
              <a:rPr lang="en-US" b="1" dirty="0"/>
              <a:t>Carefully prepared </a:t>
            </a:r>
          </a:p>
          <a:p>
            <a:r>
              <a:rPr lang="en-US" b="1" dirty="0"/>
              <a:t>Judiciously structured</a:t>
            </a:r>
          </a:p>
          <a:p>
            <a:r>
              <a:rPr lang="en-US" b="1" dirty="0"/>
              <a:t>Well researched</a:t>
            </a:r>
          </a:p>
          <a:p>
            <a:r>
              <a:rPr lang="en-US" b="1" dirty="0"/>
              <a:t>Heavily scripted (though you must not read a script)</a:t>
            </a:r>
          </a:p>
          <a:p>
            <a:r>
              <a:rPr lang="en-US" b="1" dirty="0"/>
              <a:t>Highly improvised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4825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4BC31-5292-4655-9401-BC1C1855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1604" y="1522824"/>
            <a:ext cx="8827671" cy="464877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Group Presentations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4C3AB-ED2D-FA19-8441-94BD0764E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335" y="2137144"/>
            <a:ext cx="9983972" cy="4455042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 the topic of your presentation into subtopics, and allocate one to each group member.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Rehearse together as a group.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 the presentation is consistent by using a consistent style for your visual aids.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 cloud-based service or platform to create your presentation.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6A5F35-B61A-936D-C6EB-945F2B56ED60}"/>
              </a:ext>
            </a:extLst>
          </p:cNvPr>
          <p:cNvSpPr txBox="1"/>
          <p:nvPr/>
        </p:nvSpPr>
        <p:spPr>
          <a:xfrm>
            <a:off x="616688" y="6592186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  <a:endParaRPr lang="en-IN" b="1" dirty="0">
              <a:solidFill>
                <a:srgbClr val="1F4E7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801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DA22969-197C-E440-9AD0-253C84694446}"/>
              </a:ext>
            </a:extLst>
          </p:cNvPr>
          <p:cNvSpPr txBox="1">
            <a:spLocks/>
          </p:cNvSpPr>
          <p:nvPr/>
        </p:nvSpPr>
        <p:spPr>
          <a:xfrm>
            <a:off x="1552352" y="1531088"/>
            <a:ext cx="9909545" cy="5954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2800" b="1" dirty="0"/>
              <a:t>Planning and presenting an oral presentation</a:t>
            </a:r>
            <a:endParaRPr lang="en-US" sz="11200" b="1" dirty="0"/>
          </a:p>
          <a:p>
            <a:pPr algn="ctr"/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1EF83-5098-606A-FB86-C099AF0B9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283" y="2296632"/>
            <a:ext cx="10376754" cy="41719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900" b="1" dirty="0"/>
              <a:t>Planning your oral presentation. </a:t>
            </a:r>
          </a:p>
          <a:p>
            <a:pPr algn="just"/>
            <a:r>
              <a:rPr lang="en-US" sz="2900" b="1" dirty="0"/>
              <a:t>Review the subject outline</a:t>
            </a:r>
            <a:r>
              <a:rPr lang="en-US" sz="2900" dirty="0"/>
              <a:t>. </a:t>
            </a:r>
          </a:p>
          <a:p>
            <a:pPr algn="just"/>
            <a:r>
              <a:rPr lang="en-US" sz="2900" b="1" dirty="0"/>
              <a:t>Review the assessment criteria</a:t>
            </a:r>
            <a:r>
              <a:rPr lang="en-US" sz="2900" dirty="0"/>
              <a:t>. </a:t>
            </a:r>
          </a:p>
          <a:p>
            <a:pPr algn="just"/>
            <a:r>
              <a:rPr lang="en-US" sz="2900" b="1" dirty="0" err="1"/>
              <a:t>Analyse</a:t>
            </a:r>
            <a:r>
              <a:rPr lang="en-US" sz="2900" b="1" dirty="0"/>
              <a:t> the task or the purpose of the presentation</a:t>
            </a:r>
          </a:p>
          <a:p>
            <a:pPr algn="just"/>
            <a:r>
              <a:rPr lang="en-US" sz="2900" b="1" dirty="0"/>
              <a:t>Consider the audience</a:t>
            </a:r>
            <a:r>
              <a:rPr lang="en-US" sz="2900" dirty="0"/>
              <a:t>. </a:t>
            </a:r>
          </a:p>
          <a:p>
            <a:pPr algn="just"/>
            <a:r>
              <a:rPr lang="en-US" sz="2900" b="1" dirty="0"/>
              <a:t>Brainstorm</a:t>
            </a:r>
            <a:r>
              <a:rPr lang="en-US" sz="2900" dirty="0"/>
              <a:t>. </a:t>
            </a:r>
          </a:p>
          <a:p>
            <a:pPr algn="just"/>
            <a:r>
              <a:rPr lang="en-US" sz="2900" b="1" dirty="0"/>
              <a:t>Do the research</a:t>
            </a:r>
            <a:r>
              <a:rPr lang="en-US" sz="2900" dirty="0"/>
              <a:t>. </a:t>
            </a:r>
          </a:p>
          <a:p>
            <a:pPr algn="just"/>
            <a:r>
              <a:rPr lang="en-US" sz="2900" b="1" dirty="0" err="1"/>
              <a:t>Organise</a:t>
            </a:r>
            <a:r>
              <a:rPr lang="en-US" sz="2900" b="1" dirty="0"/>
              <a:t> your ideas</a:t>
            </a:r>
            <a:r>
              <a:rPr lang="en-US" sz="2900" dirty="0"/>
              <a:t>. </a:t>
            </a:r>
          </a:p>
          <a:p>
            <a:pPr algn="just"/>
            <a:r>
              <a:rPr lang="en-US" sz="2900" b="1" dirty="0"/>
              <a:t>Pay attention to the language you are using</a:t>
            </a:r>
            <a:r>
              <a:rPr lang="en-US" sz="2900" dirty="0"/>
              <a:t>. 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0C356-ECA7-D9B1-E2E4-A4EEF13118F2}"/>
              </a:ext>
            </a:extLst>
          </p:cNvPr>
          <p:cNvSpPr txBox="1"/>
          <p:nvPr/>
        </p:nvSpPr>
        <p:spPr>
          <a:xfrm>
            <a:off x="584791" y="6574865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2044778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941</Words>
  <Application>Microsoft Office PowerPoint</Application>
  <PresentationFormat>Widescreen</PresentationFormat>
  <Paragraphs>112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Aharoni</vt:lpstr>
      <vt:lpstr>Arial</vt:lpstr>
      <vt:lpstr>Arial Black</vt:lpstr>
      <vt:lpstr>Arial Rounded MT Bold</vt:lpstr>
      <vt:lpstr>Bauhaus 93</vt:lpstr>
      <vt:lpstr>Book Antiqua</vt:lpstr>
      <vt:lpstr>Bookman Old Style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Principles of Effective Oral Communication</vt:lpstr>
      <vt:lpstr>Do’s &amp; Don’ts of Oral Communication</vt:lpstr>
      <vt:lpstr>  What is an oral presentation?  </vt:lpstr>
      <vt:lpstr>  In other words, a presentation is:   </vt:lpstr>
      <vt:lpstr> Group Presentations Tips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prabhatresearch@gmail.com</cp:lastModifiedBy>
  <cp:revision>241</cp:revision>
  <dcterms:created xsi:type="dcterms:W3CDTF">2024-04-20T12:51:16Z</dcterms:created>
  <dcterms:modified xsi:type="dcterms:W3CDTF">2026-02-14T08:01:07Z</dcterms:modified>
</cp:coreProperties>
</file>