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73" r:id="rId5"/>
    <p:sldId id="376" r:id="rId6"/>
    <p:sldId id="375" r:id="rId7"/>
    <p:sldId id="377" r:id="rId8"/>
    <p:sldId id="379" r:id="rId9"/>
    <p:sldId id="378" r:id="rId10"/>
    <p:sldId id="374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0" r:id="rId19"/>
    <p:sldId id="352" r:id="rId20"/>
    <p:sldId id="346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tresearch@gmail.com" initials="p" lastIdx="1" clrIdx="0">
    <p:extLst>
      <p:ext uri="{19B8F6BF-5375-455C-9EA6-DF929625EA0E}">
        <p15:presenceInfo xmlns:p15="http://schemas.microsoft.com/office/powerpoint/2012/main" userId="869e674406baf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11:02:19.760" idx="1">
    <p:pos x="6979" y="191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442" y="2154758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778011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441" y="3146108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99440" y="3164460"/>
            <a:ext cx="1067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L14-15: Paralanguage</a:t>
            </a:r>
            <a:endParaRPr lang="en-US" sz="32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A25C04-0620-81C0-2FBE-373FCBC2F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94" y="4033385"/>
            <a:ext cx="4119340" cy="19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 of Paralanguage in Nonverbal Communication">
            <a:extLst>
              <a:ext uri="{FF2B5EF4-FFF2-40B4-BE49-F238E27FC236}">
                <a16:creationId xmlns:a16="http://schemas.microsoft.com/office/drawing/2014/main" id="{0DAE56DF-B79A-E9F1-7255-9087977AE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2"/>
          <a:stretch>
            <a:fillRect/>
          </a:stretch>
        </p:blipFill>
        <p:spPr bwMode="auto">
          <a:xfrm>
            <a:off x="1857479" y="1446029"/>
            <a:ext cx="7930605" cy="51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D68FC-D16E-D896-482F-71E5AF397F1A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5660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5F99-E752-B16A-2224-CBFCF2E0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81" y="1881963"/>
            <a:ext cx="11834037" cy="4225662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+mn-lt"/>
              </a:rPr>
              <a:t>Volume Variation</a:t>
            </a:r>
            <a:r>
              <a:rPr lang="en-US" sz="2200" dirty="0">
                <a:latin typeface="+mn-lt"/>
              </a:rPr>
              <a:t>: Adjusting the loudness or softness of the voice can convey different emotions. For instance, speaking softly can indicate secrecy or intimacy, while a loud voice might show excitement or anger.</a:t>
            </a:r>
            <a:br>
              <a:rPr lang="en-US" sz="2200" dirty="0">
                <a:latin typeface="+mn-lt"/>
              </a:rPr>
            </a:br>
            <a:r>
              <a:rPr lang="en-US" sz="2200" i="1" dirty="0">
                <a:latin typeface="+mn-lt"/>
              </a:rPr>
              <a:t>Example: “I can’t believe it!” she exclaimed loudly, her voice reflecting her surprise.</a:t>
            </a:r>
            <a:endParaRPr lang="en-US" sz="2200" dirty="0">
              <a:latin typeface="+mn-lt"/>
            </a:endParaRPr>
          </a:p>
          <a:p>
            <a:r>
              <a:rPr lang="en-US" sz="2200" b="1" dirty="0">
                <a:latin typeface="+mn-lt"/>
              </a:rPr>
              <a:t>Pitch Modulation</a:t>
            </a:r>
            <a:r>
              <a:rPr lang="en-US" sz="2200" dirty="0">
                <a:latin typeface="+mn-lt"/>
              </a:rPr>
              <a:t>: High and low pitches can express excitement or seriousness. A high pitch often signifies excitement or urgency, whereas a lower pitch might indicate seriousness or authority.</a:t>
            </a:r>
            <a:br>
              <a:rPr lang="en-US" sz="2200" dirty="0">
                <a:latin typeface="+mn-lt"/>
              </a:rPr>
            </a:br>
            <a:r>
              <a:rPr lang="en-US" sz="2200" i="1" dirty="0">
                <a:latin typeface="+mn-lt"/>
              </a:rPr>
              <a:t>Example: His voice lowered to a serious tone as he discussed the important news.</a:t>
            </a:r>
          </a:p>
          <a:p>
            <a:r>
              <a:rPr lang="en-US" sz="2200" b="1" dirty="0">
                <a:latin typeface="+mn-lt"/>
              </a:rPr>
              <a:t>Tone Quality</a:t>
            </a:r>
            <a:r>
              <a:rPr lang="en-US" sz="2200" dirty="0">
                <a:latin typeface="+mn-lt"/>
              </a:rPr>
              <a:t>: The warmth or harshness in one’s voice can set the emotional tone of a conversation. A warm tone might indicate friendliness, while a harsh tone could suggest anger or annoyance.</a:t>
            </a:r>
            <a:br>
              <a:rPr lang="en-US" sz="2200" dirty="0">
                <a:latin typeface="+mn-lt"/>
              </a:rPr>
            </a:br>
            <a:r>
              <a:rPr lang="en-US" sz="2200" i="1" dirty="0">
                <a:latin typeface="+mn-lt"/>
              </a:rPr>
              <a:t>Example: “Please, be careful,” she said with a warm, caring tone.</a:t>
            </a:r>
            <a:endParaRPr lang="en-US" sz="2200" dirty="0">
              <a:latin typeface="+mn-lt"/>
            </a:endParaRPr>
          </a:p>
          <a:p>
            <a:r>
              <a:rPr lang="en-US" sz="2200" b="1" dirty="0">
                <a:latin typeface="+mn-lt"/>
              </a:rPr>
              <a:t>Speech Rate</a:t>
            </a:r>
            <a:r>
              <a:rPr lang="en-US" sz="2200" dirty="0">
                <a:latin typeface="+mn-lt"/>
              </a:rPr>
              <a:t>: The speed at which someone speaks can indicate their emotional state or the importance of the message. Rapid speech might suggest excitement or nervousness, while a slower rate can imply thoughtfulness or seriousness.</a:t>
            </a:r>
            <a:br>
              <a:rPr lang="en-US" sz="2200" dirty="0">
                <a:latin typeface="+mn-lt"/>
              </a:rPr>
            </a:br>
            <a:r>
              <a:rPr lang="en-US" sz="2200" i="1" dirty="0">
                <a:latin typeface="+mn-lt"/>
              </a:rPr>
              <a:t>Example: He spoke quickly, his words tumbling out in his excitement.</a:t>
            </a:r>
            <a:endParaRPr lang="en-IN" sz="22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A8D99-03C7-CF14-7E2C-73B093EED3F1}"/>
              </a:ext>
            </a:extLst>
          </p:cNvPr>
          <p:cNvSpPr txBox="1"/>
          <p:nvPr/>
        </p:nvSpPr>
        <p:spPr>
          <a:xfrm>
            <a:off x="258726" y="6575887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271A8D-77F5-5E4F-1077-DA88A07BFE00}"/>
              </a:ext>
            </a:extLst>
          </p:cNvPr>
          <p:cNvSpPr txBox="1">
            <a:spLocks/>
          </p:cNvSpPr>
          <p:nvPr/>
        </p:nvSpPr>
        <p:spPr>
          <a:xfrm>
            <a:off x="1367612" y="1430111"/>
            <a:ext cx="10508955" cy="4518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en-IN" b="1" dirty="0"/>
              <a:t>Terms explained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76048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C2EE-D4FB-6CC8-CFE0-12C912E6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27" y="1764417"/>
            <a:ext cx="11169850" cy="422566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Pauses</a:t>
            </a:r>
            <a:r>
              <a:rPr lang="en-US" dirty="0"/>
              <a:t>: Strategic silences in speech can emphasize points or create suspense. A pause before a key point can draw attention to it, while pauses can also give listeners time to process information.</a:t>
            </a:r>
            <a:br>
              <a:rPr lang="en-US" dirty="0"/>
            </a:br>
            <a:r>
              <a:rPr lang="en-US" i="1" dirty="0"/>
              <a:t>Example: “And the winner is… pause… John Smith!”</a:t>
            </a:r>
            <a:endParaRPr lang="en-US" dirty="0"/>
          </a:p>
          <a:p>
            <a:r>
              <a:rPr lang="en-US" b="1" dirty="0"/>
              <a:t>Intonation Patterns</a:t>
            </a:r>
            <a:r>
              <a:rPr lang="en-US" dirty="0"/>
              <a:t>: The rise and fall of voice can convey different meanings or emotions. Rising intonation might indicate a question or uncertainty, while falling intonation often signifies a statement or conclusion.</a:t>
            </a:r>
            <a:br>
              <a:rPr lang="en-US" dirty="0"/>
            </a:br>
            <a:r>
              <a:rPr lang="en-US" i="1" dirty="0"/>
              <a:t>Example: “You’re going where?” she asked, her voice rising at the end.</a:t>
            </a:r>
            <a:endParaRPr lang="en-US" dirty="0"/>
          </a:p>
          <a:p>
            <a:r>
              <a:rPr lang="en-US" b="1" dirty="0"/>
              <a:t>Laughter</a:t>
            </a:r>
            <a:r>
              <a:rPr lang="en-US" dirty="0"/>
              <a:t>: Laughter can convey friendliness, irony, or nervousness. It can ease tension in conversations or indicate amusement.</a:t>
            </a:r>
            <a:br>
              <a:rPr lang="en-US" dirty="0"/>
            </a:br>
            <a:r>
              <a:rPr lang="en-US" i="1" dirty="0"/>
              <a:t>Example: He laughed nervously, unsure how to respond to the awkward situation.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FE1A5-A4B4-909D-5F48-245C1F93F1B1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347188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8E6C-D870-9465-A4F8-4ECA614C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616150"/>
            <a:ext cx="11545136" cy="48630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Sighing</a:t>
            </a:r>
            <a:r>
              <a:rPr lang="en-US" dirty="0"/>
              <a:t>: Sighs can express a range of emotions from relief to frustration. A sigh might indicate resignation or tiredness as well.</a:t>
            </a:r>
            <a:br>
              <a:rPr lang="en-US" dirty="0"/>
            </a:br>
            <a:r>
              <a:rPr lang="en-US" i="1" dirty="0"/>
              <a:t>Example: She sighed in relief as she finished her presentation.</a:t>
            </a:r>
            <a:endParaRPr lang="en-US" dirty="0"/>
          </a:p>
          <a:p>
            <a:r>
              <a:rPr lang="en-US" b="1" dirty="0"/>
              <a:t>Whispering</a:t>
            </a:r>
            <a:r>
              <a:rPr lang="en-US" dirty="0"/>
              <a:t>: Whispering can imply secrecy, intimacy, or the need for discretion. It can also create a sense of closeness between speakers. </a:t>
            </a:r>
            <a:r>
              <a:rPr lang="en-US" i="1" dirty="0"/>
              <a:t>Example: “We need to be very careful,” he whispered, glancing around.</a:t>
            </a:r>
            <a:endParaRPr lang="en-US" dirty="0"/>
          </a:p>
          <a:p>
            <a:r>
              <a:rPr lang="en-US" b="1" dirty="0"/>
              <a:t>Whispering</a:t>
            </a:r>
            <a:r>
              <a:rPr lang="en-US" dirty="0"/>
              <a:t>: Whispering can imply secrecy, intimacy, or the need for discretion. It can also create a sense of closeness between speakers. </a:t>
            </a:r>
            <a:r>
              <a:rPr lang="en-US" i="1" dirty="0"/>
              <a:t>Example: “We need to be very careful,” he whispered, glancing around.</a:t>
            </a:r>
            <a:endParaRPr lang="en-US" dirty="0"/>
          </a:p>
          <a:p>
            <a:r>
              <a:rPr lang="en-US" b="1" dirty="0"/>
              <a:t>Vocal Emphasis</a:t>
            </a:r>
            <a:r>
              <a:rPr lang="en-US" dirty="0"/>
              <a:t>: Stressing certain words can highlight their importance or convey specific emotions. Emphasis can change the meaning of a sentence or indicate the speaker’s feelings.</a:t>
            </a:r>
            <a:br>
              <a:rPr lang="en-US" dirty="0"/>
            </a:br>
            <a:r>
              <a:rPr lang="en-US" i="1" dirty="0"/>
              <a:t>Example: “I really need this done today,” she emphasized ‘today’ to convey urgency.</a:t>
            </a:r>
            <a:endParaRPr lang="en-US" dirty="0"/>
          </a:p>
          <a:p>
            <a:r>
              <a:rPr lang="en-US" b="1" dirty="0"/>
              <a:t>Breathiness</a:t>
            </a:r>
            <a:r>
              <a:rPr lang="en-US" dirty="0"/>
              <a:t>: A breathy voice can convey softness, intimacy, or lack of confidence. It often adds a personal touch to the message.</a:t>
            </a:r>
            <a:br>
              <a:rPr lang="en-US" dirty="0"/>
            </a:br>
            <a:r>
              <a:rPr lang="en-US" i="1" dirty="0"/>
              <a:t>Example: His breathy voice hinted at his nervousness as he asked her out.</a:t>
            </a:r>
            <a:endParaRPr lang="en-US" dirty="0"/>
          </a:p>
          <a:p>
            <a:r>
              <a:rPr lang="en-US" b="1" dirty="0"/>
              <a:t>Raspy Voice</a:t>
            </a:r>
            <a:r>
              <a:rPr lang="en-US" dirty="0"/>
              <a:t>: A raspy or hoarse voice can indicate tiredness, emotion, or illness. It can add a sense of realism or urgency to the message. </a:t>
            </a:r>
            <a:r>
              <a:rPr lang="en-US" i="1" dirty="0"/>
              <a:t>Example: “I’ve been working all night,” he said in a raspy voice.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98CE6-1758-72E0-8E35-D517B2F1101B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61715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9FD2-70AD-8CE6-46D2-F355F694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49" y="1913272"/>
            <a:ext cx="11469385" cy="453005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Monotone Delivery</a:t>
            </a:r>
            <a:r>
              <a:rPr lang="en-US" dirty="0">
                <a:solidFill>
                  <a:srgbClr val="002060"/>
                </a:solidFill>
              </a:rPr>
              <a:t>: Speaking in a monotone can indicate boredom, disinterest, or detachment. It often makes the speech less engaging. </a:t>
            </a:r>
            <a:r>
              <a:rPr lang="en-US" i="1" dirty="0">
                <a:solidFill>
                  <a:srgbClr val="002060"/>
                </a:solidFill>
              </a:rPr>
              <a:t>Example: His monotone lecture made the students struggle to stay awake.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Lilting Voice</a:t>
            </a:r>
            <a:r>
              <a:rPr lang="en-US" dirty="0">
                <a:solidFill>
                  <a:srgbClr val="002060"/>
                </a:solidFill>
              </a:rPr>
              <a:t>: A lilting, musical quality in the voice can convey happiness or light-heartedness. It often makes the conversation more pleasant. </a:t>
            </a:r>
            <a:r>
              <a:rPr lang="en-US" i="1" dirty="0">
                <a:solidFill>
                  <a:srgbClr val="002060"/>
                </a:solidFill>
              </a:rPr>
              <a:t>Example: Her lilting laugh made everyone in the room smile.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Groaning</a:t>
            </a:r>
            <a:r>
              <a:rPr lang="en-US" dirty="0">
                <a:solidFill>
                  <a:srgbClr val="002060"/>
                </a:solidFill>
              </a:rPr>
              <a:t>: Groans can express discomfort, dissatisfaction, or reluctance. It’s a non-verbal indicator of negative emotions.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i="1" dirty="0">
                <a:solidFill>
                  <a:srgbClr val="002060"/>
                </a:solidFill>
              </a:rPr>
              <a:t>Example: He groaned at the thought of another long meeting.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Gasping</a:t>
            </a:r>
            <a:r>
              <a:rPr lang="en-US" dirty="0">
                <a:solidFill>
                  <a:srgbClr val="002060"/>
                </a:solidFill>
              </a:rPr>
              <a:t>: A gasp can indicate surprise, shock, or the need for air. It is a sudden and involuntary reaction.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i="1" dirty="0">
                <a:solidFill>
                  <a:srgbClr val="002060"/>
                </a:solidFill>
              </a:rPr>
              <a:t>Example: She gasped in surprise when she saw the unexpected gift.</a:t>
            </a:r>
          </a:p>
          <a:p>
            <a:r>
              <a:rPr lang="en-US" alt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Mumbling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: Mumbling can suggest insecurity, indifference, or a lack of clarity. It often makes the speaker seem less confident.</a:t>
            </a:r>
            <a:b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alt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Example: He mumbled his response, avoiding eye contact.</a:t>
            </a:r>
            <a:endParaRPr lang="en-US" altLang="en-US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EB04A1-9A6D-7A6E-76D3-02F2C0F00801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419151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A67750-7E6B-2583-139B-6328F008801B}"/>
              </a:ext>
            </a:extLst>
          </p:cNvPr>
          <p:cNvSpPr txBox="1"/>
          <p:nvPr/>
        </p:nvSpPr>
        <p:spPr>
          <a:xfrm>
            <a:off x="489098" y="1720840"/>
            <a:ext cx="112492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Nasal Voice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A nasal tone can be characteristic or indicate an ailment. It often affects the clarity of speech.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Example: His nasal voice was more pronounced due to his cold.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Sharpness in Voice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A sharp tone can convey irritation, anger, or authority. It often commands attention.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Example: “Enough!” she said sharply, silencing the room.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Softness in Voice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: Speaking softly can indicate calmness, intimacy, or secrecy. It often draws the listener in closer.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Example: “Don’t worry, everything will be alright,” she said softly.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Clear Pronunciation</a:t>
            </a:r>
            <a:r>
              <a:rPr lang="en-US" sz="2000" dirty="0">
                <a:solidFill>
                  <a:srgbClr val="002060"/>
                </a:solidFill>
              </a:rPr>
              <a:t>: Articulating words clearly can convey professionalism, education, or clarity of thought. It often makes the message more understandable.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i="1" dirty="0">
                <a:solidFill>
                  <a:srgbClr val="002060"/>
                </a:solidFill>
              </a:rPr>
              <a:t>Example: His clear pronunciation ensured everyone understood the complex terms.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Slurring</a:t>
            </a:r>
            <a:r>
              <a:rPr lang="en-US" sz="2000" dirty="0">
                <a:solidFill>
                  <a:srgbClr val="002060"/>
                </a:solidFill>
              </a:rPr>
              <a:t>: Slurring words can indicate intoxication, tiredness, or a medical condition. It often hampers effective communication.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i="1" dirty="0">
                <a:solidFill>
                  <a:srgbClr val="002060"/>
                </a:solidFill>
              </a:rPr>
              <a:t>Example: His slurred speech made it hard to understand his words.</a:t>
            </a:r>
            <a:endParaRPr lang="en-US" sz="2000" dirty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B1CA9-F715-3397-A6E8-A7E294E014C2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19377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DA20-6060-BFD9-FB4B-7FC0858E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75" y="1668725"/>
            <a:ext cx="11169850" cy="42256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Expressive Modulation</a:t>
            </a:r>
            <a:r>
              <a:rPr lang="en-US" dirty="0"/>
              <a:t>: Using a variety of pitches and tones to convey emotions. Expressive modulation makes the speech more engaging and emotive.</a:t>
            </a:r>
            <a:br>
              <a:rPr lang="en-US" dirty="0"/>
            </a:br>
            <a:r>
              <a:rPr lang="en-US" i="1" dirty="0"/>
              <a:t>Example: Her voice rose and fell dramatically as she recounted the exciting story.</a:t>
            </a:r>
            <a:endParaRPr lang="en-US" dirty="0"/>
          </a:p>
          <a:p>
            <a:r>
              <a:rPr lang="en-US" b="1" dirty="0"/>
              <a:t>Vocal Fry</a:t>
            </a:r>
            <a:r>
              <a:rPr lang="en-US" dirty="0"/>
              <a:t>: A low, creaky vibration in the voice can indicate fatigue, disinterest, or a stylistic choice. It adds a unique texture to speech. </a:t>
            </a:r>
            <a:r>
              <a:rPr lang="en-US" i="1" dirty="0"/>
              <a:t>Example: Her vocal fry was noticeable as she spoke in a tired voice.</a:t>
            </a:r>
            <a:endParaRPr lang="en-US" dirty="0"/>
          </a:p>
          <a:p>
            <a:r>
              <a:rPr lang="en-US" b="1" dirty="0"/>
              <a:t>Humming</a:t>
            </a:r>
            <a:r>
              <a:rPr lang="en-US" dirty="0"/>
              <a:t>: Humming can indicate contentment, nervousness, or a habit. It often serves as a non-verbal filler.</a:t>
            </a:r>
            <a:br>
              <a:rPr lang="en-US" dirty="0"/>
            </a:br>
            <a:r>
              <a:rPr lang="en-US" i="1" dirty="0"/>
              <a:t>Example: He hummed a tune absentmindedly while working.</a:t>
            </a:r>
            <a:endParaRPr lang="en-US" dirty="0"/>
          </a:p>
          <a:p>
            <a:r>
              <a:rPr lang="en-US" b="1" dirty="0"/>
              <a:t>Guttural Sounds</a:t>
            </a:r>
            <a:r>
              <a:rPr lang="en-US" dirty="0"/>
              <a:t>: Guttural noises can express disgust, disagreement, or emphasis. They add a primal element to speech.</a:t>
            </a:r>
            <a:br>
              <a:rPr lang="en-US" dirty="0"/>
            </a:br>
            <a:r>
              <a:rPr lang="en-US" i="1" dirty="0"/>
              <a:t>Example: He made a guttural sound of disapproval.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52C22-A959-85EC-3EB2-AEA05F922B6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71578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96CC-C294-94AC-620A-03B29755F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1658679"/>
            <a:ext cx="10799533" cy="482049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Stuttering</a:t>
            </a:r>
            <a:r>
              <a:rPr lang="en-US" dirty="0"/>
              <a:t>: Repetition or prolongation of sounds can indicate nervousness, excitement, or a speech disorder. It can affect the flow of communication.</a:t>
            </a:r>
            <a:br>
              <a:rPr lang="en-US" dirty="0"/>
            </a:br>
            <a:r>
              <a:rPr lang="en-US" i="1" dirty="0"/>
              <a:t>Example: “I-I just don’t know what to do,” she stuttered, overwhelmed.</a:t>
            </a:r>
            <a:endParaRPr lang="en-US" dirty="0"/>
          </a:p>
          <a:p>
            <a:r>
              <a:rPr lang="en-US" b="1" dirty="0"/>
              <a:t>Inflection Variety</a:t>
            </a:r>
            <a:r>
              <a:rPr lang="en-US" dirty="0"/>
              <a:t>: Using different inflections to convey questions, statements, or commands. Inflection variety makes the speech more dynamic and expressive.</a:t>
            </a:r>
            <a:br>
              <a:rPr lang="en-US" dirty="0"/>
            </a:br>
            <a:r>
              <a:rPr lang="en-US" i="1" dirty="0"/>
              <a:t>Example: “Are you coming with us?” her voice rose at the end, turning the sentence into a question.</a:t>
            </a:r>
            <a:endParaRPr lang="en-US" dirty="0"/>
          </a:p>
          <a:p>
            <a:r>
              <a:rPr lang="en-US" b="1" dirty="0"/>
              <a:t>Clicking Noises</a:t>
            </a:r>
            <a:r>
              <a:rPr lang="en-US" dirty="0"/>
              <a:t>: Making clicking sounds with the tongue can indicate impatience, irritation, or a cultural speech pattern. It often adds emphasis or rhythm to speech.</a:t>
            </a:r>
            <a:br>
              <a:rPr lang="en-US" dirty="0"/>
            </a:br>
            <a:r>
              <a:rPr lang="en-US" i="1" dirty="0"/>
              <a:t>Example: He clicked his tongue in impatience as he waited.</a:t>
            </a:r>
          </a:p>
          <a:p>
            <a:r>
              <a:rPr lang="en-US" b="1" dirty="0"/>
              <a:t>Yawning</a:t>
            </a:r>
            <a:r>
              <a:rPr lang="en-US" dirty="0"/>
              <a:t>: Yawning can indicate tiredness, boredom, or a need for oxygen. It’s often an uncontrollable response.</a:t>
            </a:r>
            <a:br>
              <a:rPr lang="en-US" dirty="0"/>
            </a:br>
            <a:r>
              <a:rPr lang="en-US" i="1" dirty="0"/>
              <a:t>Example: She tried to hide her yawn, but it was clear she was tired.</a:t>
            </a: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FCB10E-E733-2CC2-93F5-5F833E9ABE89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5673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ffective Communication icon collection set. Containing clarity,listening,speaking,message,feedback,verbal,nonverbal,dialogue,expression,understanding icon. dual tone vector. ">
            <a:extLst>
              <a:ext uri="{FF2B5EF4-FFF2-40B4-BE49-F238E27FC236}">
                <a16:creationId xmlns:a16="http://schemas.microsoft.com/office/drawing/2014/main" id="{922A09D0-CEA7-FAA3-B8DD-013045281D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1733859"/>
            <a:ext cx="11597106" cy="47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F3F66-BFFB-8E71-0AE1-FCAE33AE629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3712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9390321" cy="3629651"/>
          </a:xfrm>
        </p:spPr>
        <p:txBody>
          <a:bodyPr>
            <a:normAutofit/>
          </a:bodyPr>
          <a:lstStyle/>
          <a:p>
            <a:r>
              <a:rPr lang="en-US" sz="2400" dirty="0"/>
              <a:t>Understand what paralanguage is and how it is different from language.</a:t>
            </a:r>
          </a:p>
          <a:p>
            <a:r>
              <a:rPr lang="en-US" sz="2400" dirty="0"/>
              <a:t>Know about voice, pitch, volume, tone, articulation, speed.</a:t>
            </a:r>
          </a:p>
          <a:p>
            <a:r>
              <a:rPr lang="en-US" sz="2400" dirty="0"/>
              <a:t>Learn the advantages of paralanguage in conversations.</a:t>
            </a:r>
          </a:p>
          <a:p>
            <a:endParaRPr lang="en-IN" sz="2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https://www.examples.com/english/paralanguage-vocalics-in-nonverbal-communication.html/www.google.com/search?q=whT+IS+Effective+presentation&amp;client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2050" name="Picture 2" descr="A Collection of Quotes from Peter F. Drucker | PDF">
            <a:extLst>
              <a:ext uri="{FF2B5EF4-FFF2-40B4-BE49-F238E27FC236}">
                <a16:creationId xmlns:a16="http://schemas.microsoft.com/office/drawing/2014/main" id="{0BA207C0-3AA9-29FE-BFB3-34778669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05" y="1556118"/>
            <a:ext cx="7328490" cy="42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FDA6-456B-3EF7-AAEE-A637E4C8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1E14C-1E74-E1EA-1C72-F8DEFB07D47B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E270D4-3B16-86BE-05B3-BE1DBDFD40CA}"/>
              </a:ext>
            </a:extLst>
          </p:cNvPr>
          <p:cNvSpPr txBox="1">
            <a:spLocks/>
          </p:cNvSpPr>
          <p:nvPr/>
        </p:nvSpPr>
        <p:spPr>
          <a:xfrm>
            <a:off x="1626869" y="1743740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12800" b="1" dirty="0"/>
              <a:t>What is Paralanguage?</a:t>
            </a:r>
          </a:p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C26D-AD1D-4330-0507-7F4D2A305048}"/>
              </a:ext>
            </a:extLst>
          </p:cNvPr>
          <p:cNvSpPr txBox="1"/>
          <p:nvPr/>
        </p:nvSpPr>
        <p:spPr>
          <a:xfrm>
            <a:off x="1453115" y="2484839"/>
            <a:ext cx="983866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Paralanguage is an essential part of non-verbal communication and as it is non verbal, it does not consist of words but without it words do not convey the intentional meaning.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“Para means „like‟, hence paralanguage literally means „like language‟ and „paralinguistic‟ is the systematic study of how a speaker verbalizes” (Sinha, K.K., 2012).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Even without hearing the words Paralanguage conveys the message about what people are communicating.</a:t>
            </a:r>
            <a:endParaRPr lang="en-I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B5C175-D59D-0234-BDFA-8BF554A5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2254250"/>
            <a:ext cx="10171740" cy="4224338"/>
          </a:xfrm>
        </p:spPr>
        <p:txBody>
          <a:bodyPr/>
          <a:lstStyle/>
          <a:p>
            <a:pPr algn="just"/>
            <a:r>
              <a:rPr lang="en-US" dirty="0"/>
              <a:t>Paralanguage, a critical aspect of nonverbal communication, encompasses the nuances and tones in our speech that convey meaning beyond the actual words.</a:t>
            </a:r>
          </a:p>
          <a:p>
            <a:pPr algn="just"/>
            <a:r>
              <a:rPr lang="en-US" dirty="0"/>
              <a:t>It’s a powerful tool that, when used effectively, enhances our ability to communicate, particularly in situations where body language and facial expressions are limited or absent.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7ADD0-C692-C10E-FDE8-AAA50221BBF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2154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1012B-1CA3-F6B6-DFA8-835165D54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373" y="1607372"/>
            <a:ext cx="8214678" cy="4871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CA1F9-A9B0-1095-AFFA-AC8AA890155C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33994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D959C-85A7-AB3A-AF27-25DC858D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24" y="2679923"/>
            <a:ext cx="11430746" cy="395874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Voice Modulation:</a:t>
            </a:r>
            <a:r>
              <a:rPr lang="en-US" dirty="0"/>
              <a:t> Altering pitch, volume, and tone helps in emphasizing important points, expressing emotions, and ensuring clarity in conveying messages.</a:t>
            </a:r>
          </a:p>
          <a:p>
            <a:r>
              <a:rPr lang="en-US" b="1" dirty="0"/>
              <a:t>Pause for Impact:</a:t>
            </a:r>
            <a:r>
              <a:rPr lang="en-US" dirty="0"/>
              <a:t> Strategic pauses can create emphasis, allow information absorption, and generate suspense or interest.</a:t>
            </a:r>
          </a:p>
          <a:p>
            <a:r>
              <a:rPr lang="en-US" b="1" dirty="0"/>
              <a:t>Emotional Resonance:</a:t>
            </a:r>
            <a:r>
              <a:rPr lang="en-US" dirty="0"/>
              <a:t> Using paralanguage to match the emotional tone of the conversation can build empathy and understanding.</a:t>
            </a:r>
          </a:p>
          <a:p>
            <a:r>
              <a:rPr lang="en-US" b="1" dirty="0"/>
              <a:t>Clarity and Pace:</a:t>
            </a:r>
            <a:r>
              <a:rPr lang="en-US" dirty="0"/>
              <a:t> Speaking clearly and at an appropriate speed ensures that the message is understood, especially in </a:t>
            </a:r>
            <a:r>
              <a:rPr lang="en-US" i="1" dirty="0"/>
              <a:t>educational or professional settings</a:t>
            </a:r>
            <a:r>
              <a:rPr lang="en-US" dirty="0"/>
              <a:t>.</a:t>
            </a:r>
          </a:p>
          <a:p>
            <a:r>
              <a:rPr lang="en-US" b="1" dirty="0"/>
              <a:t>Consistency with Verbal Content:</a:t>
            </a:r>
            <a:r>
              <a:rPr lang="en-US" dirty="0"/>
              <a:t> Paralanguage should complement and reinforce the spoken words for cohesive communication.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3BB090-1709-07A3-D9B7-156E8D2338FF}"/>
              </a:ext>
            </a:extLst>
          </p:cNvPr>
          <p:cNvSpPr txBox="1">
            <a:spLocks/>
          </p:cNvSpPr>
          <p:nvPr/>
        </p:nvSpPr>
        <p:spPr>
          <a:xfrm>
            <a:off x="0" y="1743740"/>
            <a:ext cx="12192000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9600" b="1" dirty="0"/>
              <a:t> What is the Effective Use of Paralanguage in Nonverbal Communication?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75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C563-F092-99B6-8861-D7C3FED5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360428"/>
            <a:ext cx="10023356" cy="4338083"/>
          </a:xfrm>
        </p:spPr>
        <p:txBody>
          <a:bodyPr>
            <a:normAutofit/>
          </a:bodyPr>
          <a:lstStyle/>
          <a:p>
            <a:r>
              <a:rPr lang="en-US" b="1" dirty="0"/>
              <a:t>Expressing Emotions</a:t>
            </a:r>
          </a:p>
          <a:p>
            <a:r>
              <a:rPr lang="en-US" b="1" dirty="0"/>
              <a:t>Enhancing Verbal Messages</a:t>
            </a:r>
            <a:endParaRPr lang="en-US" dirty="0"/>
          </a:p>
          <a:p>
            <a:r>
              <a:rPr lang="en-US" b="1" dirty="0"/>
              <a:t>Substituting Words</a:t>
            </a:r>
            <a:endParaRPr lang="en-US" dirty="0"/>
          </a:p>
          <a:p>
            <a:r>
              <a:rPr lang="en-US" b="1" dirty="0"/>
              <a:t>Cultural Expression</a:t>
            </a:r>
            <a:endParaRPr lang="en-US" dirty="0"/>
          </a:p>
          <a:p>
            <a:r>
              <a:rPr lang="en-US" b="1" dirty="0"/>
              <a:t>Building Relationships</a:t>
            </a:r>
          </a:p>
          <a:p>
            <a:r>
              <a:rPr lang="en-US" b="1" dirty="0"/>
              <a:t>Facilitating Learning</a:t>
            </a:r>
          </a:p>
          <a:p>
            <a:r>
              <a:rPr lang="en-US" b="1" dirty="0"/>
              <a:t>Professional Communication</a:t>
            </a:r>
          </a:p>
          <a:p>
            <a:r>
              <a:rPr lang="en-US" b="1" dirty="0"/>
              <a:t>Detecting Deception or Discomfort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F9E669-FB3C-8A3A-776F-A4C56122C7E3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6101E4-E8BB-759C-0E3F-65953B676D8C}"/>
              </a:ext>
            </a:extLst>
          </p:cNvPr>
          <p:cNvSpPr txBox="1">
            <a:spLocks/>
          </p:cNvSpPr>
          <p:nvPr/>
        </p:nvSpPr>
        <p:spPr>
          <a:xfrm>
            <a:off x="800100" y="1644467"/>
            <a:ext cx="951348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IN" sz="12800" b="1" dirty="0"/>
              <a:t>Importance of Paralanguage in Nonverbal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73423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7016-A700-9498-7FAB-9EEBA8F0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360427"/>
            <a:ext cx="11169850" cy="4118749"/>
          </a:xfrm>
        </p:spPr>
        <p:txBody>
          <a:bodyPr>
            <a:normAutofit/>
          </a:bodyPr>
          <a:lstStyle/>
          <a:p>
            <a:r>
              <a:rPr lang="en-US" b="1" dirty="0"/>
              <a:t>Conveying Attitudes</a:t>
            </a:r>
          </a:p>
          <a:p>
            <a:r>
              <a:rPr lang="en-US" b="1" dirty="0"/>
              <a:t>Social Interaction</a:t>
            </a:r>
            <a:endParaRPr lang="en-US" dirty="0"/>
          </a:p>
          <a:p>
            <a:r>
              <a:rPr lang="en-US" b="1" dirty="0"/>
              <a:t>Conflict Resolution</a:t>
            </a:r>
            <a:endParaRPr lang="en-US" dirty="0"/>
          </a:p>
          <a:p>
            <a:r>
              <a:rPr lang="en-US" b="1" dirty="0"/>
              <a:t>Enhancing Persuasiveness</a:t>
            </a:r>
            <a:endParaRPr lang="en-US" dirty="0"/>
          </a:p>
          <a:p>
            <a:r>
              <a:rPr lang="en-US" b="1" dirty="0"/>
              <a:t>Influencing Perceptions</a:t>
            </a:r>
            <a:endParaRPr lang="en-US" dirty="0"/>
          </a:p>
          <a:p>
            <a:r>
              <a:rPr lang="en-US" b="1" dirty="0"/>
              <a:t>Aiding in Non-Verbal Contexts</a:t>
            </a:r>
            <a:endParaRPr lang="en-US" dirty="0"/>
          </a:p>
          <a:p>
            <a:r>
              <a:rPr lang="en-US" b="1" dirty="0"/>
              <a:t>Regulating Conversations</a:t>
            </a:r>
            <a:endParaRPr lang="en-US" dirty="0"/>
          </a:p>
          <a:p>
            <a:r>
              <a:rPr lang="en-US" b="1" dirty="0"/>
              <a:t>Personal Identity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455EC-5BEA-2506-6650-B83A7A588CB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9BD7ED-2F6E-90A7-982A-8A92BFC62DD5}"/>
              </a:ext>
            </a:extLst>
          </p:cNvPr>
          <p:cNvSpPr txBox="1">
            <a:spLocks/>
          </p:cNvSpPr>
          <p:nvPr/>
        </p:nvSpPr>
        <p:spPr>
          <a:xfrm>
            <a:off x="903022" y="1548774"/>
            <a:ext cx="1008041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/>
              <a:t>Role of Paralanguage in Nonverbal Communication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0179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1839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Rounded MT Bold</vt:lpstr>
      <vt:lpstr>Bauhaus 93</vt:lpstr>
      <vt:lpstr>Book Antiqua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266</cp:revision>
  <dcterms:created xsi:type="dcterms:W3CDTF">2024-04-20T12:51:16Z</dcterms:created>
  <dcterms:modified xsi:type="dcterms:W3CDTF">2026-02-14T08:05:21Z</dcterms:modified>
</cp:coreProperties>
</file>