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42" r:id="rId4"/>
    <p:sldId id="388" r:id="rId5"/>
    <p:sldId id="373" r:id="rId6"/>
    <p:sldId id="376" r:id="rId7"/>
    <p:sldId id="387" r:id="rId8"/>
    <p:sldId id="397" r:id="rId9"/>
    <p:sldId id="352" r:id="rId10"/>
    <p:sldId id="346" r:id="rId11"/>
    <p:sldId id="35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bhatresearch@gmail.com" initials="p" lastIdx="1" clrIdx="0">
    <p:extLst>
      <p:ext uri="{19B8F6BF-5375-455C-9EA6-DF929625EA0E}">
        <p15:presenceInfo xmlns:p15="http://schemas.microsoft.com/office/powerpoint/2012/main" userId="869e674406baf0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A241B"/>
    <a:srgbClr val="A6A6A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1-27T11:02:19.760" idx="1">
    <p:pos x="6979" y="1913"/>
    <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1769"/>
            <a:ext cx="9144000" cy="2387600"/>
          </a:xfrm>
        </p:spPr>
        <p:txBody>
          <a:bodyPr anchor="b"/>
          <a:lstStyle>
            <a:lvl1pPr algn="ctr">
              <a:defRPr sz="6000">
                <a:latin typeface="Bookman Old Style" panose="02050604050505020204" pitchFamily="18"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931387"/>
            <a:ext cx="9144000" cy="1655762"/>
          </a:xfrm>
        </p:spPr>
        <p:txBody>
          <a:bodyPr/>
          <a:lstStyle>
            <a:lvl1pPr marL="0" indent="0" algn="ctr">
              <a:buNone/>
              <a:defRPr sz="2400">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09-03-2026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sp>
        <p:nvSpPr>
          <p:cNvPr id="7" name="Rectangle 6"/>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9" name="Rectangle 8"/>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11" name="TextBox 10"/>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9766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249"/>
            <a:ext cx="8827671" cy="752475"/>
          </a:xfrm>
        </p:spPr>
        <p:txBody>
          <a:bodyPr>
            <a:normAutofit/>
          </a:bodyPr>
          <a:lstStyle>
            <a:lvl1pPr>
              <a:defRPr sz="3600">
                <a:solidFill>
                  <a:srgbClr val="C00000"/>
                </a:solidFill>
                <a:latin typeface="Bookman Old Style" panose="02050604050505020204" pitchFamily="18" charset="0"/>
              </a:defRPr>
            </a:lvl1pPr>
          </a:lstStyle>
          <a:p>
            <a:r>
              <a:rPr lang="en-US" dirty="0"/>
              <a:t>Click to edit Master title style</a:t>
            </a:r>
            <a:endParaRPr lang="en-IN" dirty="0"/>
          </a:p>
        </p:txBody>
      </p:sp>
      <p:sp>
        <p:nvSpPr>
          <p:cNvPr id="3" name="Content Placeholder 2"/>
          <p:cNvSpPr>
            <a:spLocks noGrp="1"/>
          </p:cNvSpPr>
          <p:nvPr>
            <p:ph idx="1"/>
          </p:nvPr>
        </p:nvSpPr>
        <p:spPr>
          <a:xfrm>
            <a:off x="821853" y="2253515"/>
            <a:ext cx="11169850" cy="4225662"/>
          </a:xfrm>
        </p:spPr>
        <p:txBody>
          <a:bodyPr/>
          <a:lstStyle>
            <a:lvl1pPr>
              <a:defRPr>
                <a:solidFill>
                  <a:srgbClr val="1F4E79"/>
                </a:solidFill>
                <a:latin typeface="Bookman Old Style" panose="02050604050505020204" pitchFamily="18" charset="0"/>
              </a:defRPr>
            </a:lvl1pPr>
            <a:lvl2pPr>
              <a:defRPr>
                <a:solidFill>
                  <a:srgbClr val="1F4E79"/>
                </a:solidFill>
                <a:latin typeface="Bookman Old Style" panose="02050604050505020204" pitchFamily="18" charset="0"/>
              </a:defRPr>
            </a:lvl2pPr>
            <a:lvl3pPr>
              <a:defRPr>
                <a:solidFill>
                  <a:srgbClr val="1F4E79"/>
                </a:solidFill>
                <a:latin typeface="Bookman Old Style" panose="02050604050505020204" pitchFamily="18" charset="0"/>
              </a:defRPr>
            </a:lvl3pPr>
            <a:lvl4pPr>
              <a:defRPr>
                <a:solidFill>
                  <a:srgbClr val="1F4E79"/>
                </a:solidFill>
                <a:latin typeface="Bookman Old Style" panose="02050604050505020204" pitchFamily="18" charset="0"/>
              </a:defRPr>
            </a:lvl4pPr>
            <a:lvl5pPr>
              <a:defRPr>
                <a:solidFill>
                  <a:srgbClr val="1F4E79"/>
                </a:solidFill>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09-03-2026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8" name="Rectangle 17"/>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20" name="TextBox 19"/>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
        <p:nvSpPr>
          <p:cNvPr id="21" name="TextBox 20"/>
          <p:cNvSpPr txBox="1"/>
          <p:nvPr userDrawn="1"/>
        </p:nvSpPr>
        <p:spPr>
          <a:xfrm>
            <a:off x="6250329" y="6593176"/>
            <a:ext cx="5941671" cy="307777"/>
          </a:xfrm>
          <a:prstGeom prst="rect">
            <a:avLst/>
          </a:prstGeom>
          <a:solidFill>
            <a:schemeClr val="accent1">
              <a:lumMod val="50000"/>
            </a:schemeClr>
          </a:solidFill>
        </p:spPr>
        <p:txBody>
          <a:bodyPr wrap="square" rtlCol="0">
            <a:spAutoFit/>
          </a:bodyPr>
          <a:lstStyle/>
          <a:p>
            <a:pPr algn="r"/>
            <a:r>
              <a:rPr lang="en-IN" sz="1400" b="1" dirty="0">
                <a:solidFill>
                  <a:schemeClr val="bg1">
                    <a:lumMod val="65000"/>
                  </a:schemeClr>
                </a:solidFill>
                <a:effectLst>
                  <a:outerShdw blurRad="38100" dist="38100" dir="2700000" algn="tl">
                    <a:srgbClr val="000000">
                      <a:alpha val="43137"/>
                    </a:srgbClr>
                  </a:outerShdw>
                </a:effectLst>
                <a:latin typeface="Bookman Old Style" panose="02050604050505020204" pitchFamily="18" charset="0"/>
              </a:rPr>
              <a:t>© CSJM University, Kanpur, INDIA</a:t>
            </a:r>
          </a:p>
        </p:txBody>
      </p:sp>
      <p:sp>
        <p:nvSpPr>
          <p:cNvPr id="22" name="TextBox 21"/>
          <p:cNvSpPr txBox="1"/>
          <p:nvPr userDrawn="1"/>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23" name="Rectangle 22"/>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spTree>
    <p:extLst>
      <p:ext uri="{BB962C8B-B14F-4D97-AF65-F5344CB8AC3E}">
        <p14:creationId xmlns:p14="http://schemas.microsoft.com/office/powerpoint/2010/main" val="82230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45444-11CA-4B97-8BAE-B0C3FE178357}" type="datetimeFigureOut">
              <a:rPr lang="en-IN" smtClean="0"/>
              <a:t>09-03-2026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996-D531-4470-A433-B06680948C3D}" type="slidenum">
              <a:rPr lang="en-IN" smtClean="0"/>
              <a:t>‹#›</a:t>
            </a:fld>
            <a:endParaRPr lang="en-IN"/>
          </a:p>
        </p:txBody>
      </p:sp>
    </p:spTree>
    <p:extLst>
      <p:ext uri="{BB962C8B-B14F-4D97-AF65-F5344CB8AC3E}">
        <p14:creationId xmlns:p14="http://schemas.microsoft.com/office/powerpoint/2010/main" val="233899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llidu.com/presentation-forms-of-communication" TargetMode="External"/><Relationship Id="rId2" Type="http://schemas.openxmlformats.org/officeDocument/2006/relationships/hyperlink" Target="https://www.google.com/search?q=Modern+Forms+of+Communication&amp;client=firefox-bd&amp;hs=3mLp&amp;sca_esv=9459100" TargetMode="External"/><Relationship Id="rId1" Type="http://schemas.openxmlformats.org/officeDocument/2006/relationships/slideLayout" Target="../slideLayouts/slideLayout2.xml"/><Relationship Id="rId5" Type="http://schemas.openxmlformats.org/officeDocument/2006/relationships/hyperlink" Target="https://en.ppt-online.org/746297" TargetMode="External"/><Relationship Id="rId4" Type="http://schemas.openxmlformats.org/officeDocument/2006/relationships/hyperlink" Target="https://qualitytechtalk.com/the-advantages-and-disadvantages-of-modern-means-of-communic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9442" y="2154758"/>
            <a:ext cx="10792047" cy="10097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526109" y="1778011"/>
            <a:ext cx="8973878" cy="1077218"/>
          </a:xfrm>
          <a:prstGeom prst="rect">
            <a:avLst/>
          </a:prstGeom>
          <a:noFill/>
        </p:spPr>
        <p:txBody>
          <a:bodyPr wrap="square" rtlCol="0">
            <a:spAutoFit/>
          </a:bodyPr>
          <a:lstStyle/>
          <a:p>
            <a:pPr algn="ctr"/>
            <a:endParaRPr lang="en-US" sz="3200" dirty="0">
              <a:solidFill>
                <a:schemeClr val="bg1"/>
              </a:solidFill>
              <a:latin typeface="Arial Black" pitchFamily="34" charset="0"/>
            </a:endParaRPr>
          </a:p>
          <a:p>
            <a:pPr algn="ctr"/>
            <a:r>
              <a:rPr lang="en-US" sz="3200" dirty="0">
                <a:solidFill>
                  <a:schemeClr val="bg1"/>
                </a:solidFill>
                <a:latin typeface="Arial Black" pitchFamily="34" charset="0"/>
              </a:rPr>
              <a:t>BUSINESS COMMUNICATION</a:t>
            </a:r>
            <a:endParaRPr lang="en-IN" sz="3200" dirty="0">
              <a:solidFill>
                <a:schemeClr val="bg1"/>
              </a:solidFill>
              <a:latin typeface="Bookman Old Style" panose="02050604050505020204" pitchFamily="18" charset="0"/>
            </a:endParaRPr>
          </a:p>
        </p:txBody>
      </p:sp>
      <p:sp>
        <p:nvSpPr>
          <p:cNvPr id="7" name="Rounded Rectangle 6"/>
          <p:cNvSpPr/>
          <p:nvPr/>
        </p:nvSpPr>
        <p:spPr>
          <a:xfrm>
            <a:off x="699441" y="3146108"/>
            <a:ext cx="10792047" cy="887278"/>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99440" y="3164460"/>
            <a:ext cx="10677397" cy="584775"/>
          </a:xfrm>
          <a:prstGeom prst="rect">
            <a:avLst/>
          </a:prstGeom>
          <a:noFill/>
        </p:spPr>
        <p:txBody>
          <a:bodyPr wrap="square" rtlCol="0">
            <a:spAutoFit/>
          </a:bodyPr>
          <a:lstStyle/>
          <a:p>
            <a:pPr algn="ctr"/>
            <a:r>
              <a:rPr lang="en-US" sz="3200" dirty="0">
                <a:solidFill>
                  <a:srgbClr val="FF0000"/>
                </a:solidFill>
                <a:latin typeface="Arial Black" pitchFamily="34" charset="0"/>
              </a:rPr>
              <a:t> L18: International Communication</a:t>
            </a:r>
            <a:endParaRPr lang="en-US" sz="3200" dirty="0">
              <a:solidFill>
                <a:srgbClr val="FF0000"/>
              </a:solidFill>
              <a:latin typeface="Bauhaus 93" pitchFamily="8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6" name="Rounded Rectangle 15"/>
          <p:cNvSpPr/>
          <p:nvPr/>
        </p:nvSpPr>
        <p:spPr>
          <a:xfrm>
            <a:off x="2083982" y="5935963"/>
            <a:ext cx="7868092" cy="85837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2763568" y="5982533"/>
            <a:ext cx="6498960" cy="461665"/>
          </a:xfrm>
          <a:prstGeom prst="rect">
            <a:avLst/>
          </a:prstGeom>
          <a:noFill/>
        </p:spPr>
        <p:txBody>
          <a:bodyPr wrap="square" rtlCol="0">
            <a:spAutoFit/>
          </a:bodyPr>
          <a:lstStyle/>
          <a:p>
            <a:pPr algn="ctr"/>
            <a:r>
              <a:rPr lang="en-IN" sz="2400" b="1" dirty="0">
                <a:solidFill>
                  <a:schemeClr val="bg1"/>
                </a:solidFill>
                <a:latin typeface="Arial Rounded MT Bold" panose="020F0704030504030204" pitchFamily="34" charset="0"/>
              </a:rPr>
              <a:t>Dr Prabhat K Dwivedi, Associate Professor</a:t>
            </a:r>
          </a:p>
        </p:txBody>
      </p:sp>
      <p:sp>
        <p:nvSpPr>
          <p:cNvPr id="18" name="TextBox 17"/>
          <p:cNvSpPr txBox="1"/>
          <p:nvPr/>
        </p:nvSpPr>
        <p:spPr>
          <a:xfrm>
            <a:off x="3287210" y="6379461"/>
            <a:ext cx="5451676" cy="400110"/>
          </a:xfrm>
          <a:prstGeom prst="rect">
            <a:avLst/>
          </a:prstGeom>
          <a:noFill/>
        </p:spPr>
        <p:txBody>
          <a:bodyPr wrap="square" rtlCol="0">
            <a:spAutoFit/>
          </a:bodyPr>
          <a:lstStyle/>
          <a:p>
            <a:pPr algn="ctr"/>
            <a:r>
              <a:rPr lang="en-IN" sz="2000" b="1" dirty="0">
                <a:solidFill>
                  <a:schemeClr val="bg1"/>
                </a:solidFill>
                <a:latin typeface="Arial Rounded MT Bold" panose="020F0704030504030204" pitchFamily="34" charset="0"/>
              </a:rPr>
              <a:t>School of Business Management</a:t>
            </a:r>
          </a:p>
        </p:txBody>
      </p:sp>
      <p:pic>
        <p:nvPicPr>
          <p:cNvPr id="1026" name="Picture 2" descr="Modern means of communication - YouTube">
            <a:extLst>
              <a:ext uri="{FF2B5EF4-FFF2-40B4-BE49-F238E27FC236}">
                <a16:creationId xmlns:a16="http://schemas.microsoft.com/office/drawing/2014/main" id="{289C9120-2E2A-66DE-217D-81F9DC8C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70" y="4079955"/>
            <a:ext cx="3287923" cy="184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0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253-FA7F-1C1C-BEAD-4DCC8391987B}"/>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55C2E5F8-D702-50A2-DA34-365BBD61A050}"/>
              </a:ext>
            </a:extLst>
          </p:cNvPr>
          <p:cNvSpPr>
            <a:spLocks noGrp="1"/>
          </p:cNvSpPr>
          <p:nvPr>
            <p:ph idx="1"/>
          </p:nvPr>
        </p:nvSpPr>
        <p:spPr/>
        <p:txBody>
          <a:bodyPr>
            <a:normAutofit/>
          </a:bodyPr>
          <a:lstStyle/>
          <a:p>
            <a:r>
              <a:rPr lang="en-IN" dirty="0">
                <a:hlinkClick r:id="rId2"/>
              </a:rPr>
              <a:t>https://www.google.com/search?q=Modern+Forms+of+Communication&amp;client=firefox-bd&amp;hs=3mLp&amp;sca_esv=9459100</a:t>
            </a:r>
            <a:endParaRPr lang="en-IN" dirty="0"/>
          </a:p>
          <a:p>
            <a:r>
              <a:rPr lang="en-IN" dirty="0">
                <a:hlinkClick r:id="rId3"/>
              </a:rPr>
              <a:t>https://www.collidu.com/presentation-forms-of-communication</a:t>
            </a:r>
            <a:endParaRPr lang="en-IN" dirty="0"/>
          </a:p>
          <a:p>
            <a:r>
              <a:rPr lang="en-IN" dirty="0">
                <a:hlinkClick r:id="rId4"/>
              </a:rPr>
              <a:t>https://qualitytechtalk.com/the-advantages-and-disadvantages-of-modern-means-of-communication/</a:t>
            </a:r>
            <a:endParaRPr lang="en-IN" dirty="0"/>
          </a:p>
          <a:p>
            <a:r>
              <a:rPr lang="en-IN" dirty="0">
                <a:hlinkClick r:id="rId5"/>
              </a:rPr>
              <a:t>https://en.ppt-online.org/746297</a:t>
            </a:r>
            <a:endParaRPr lang="en-IN" dirty="0"/>
          </a:p>
          <a:p>
            <a:endParaRPr lang="en-IN" dirty="0"/>
          </a:p>
          <a:p>
            <a:endParaRPr lang="en-IN" dirty="0"/>
          </a:p>
          <a:p>
            <a:endParaRPr lang="en-IN" dirty="0"/>
          </a:p>
          <a:p>
            <a:endParaRPr lang="en-IN" dirty="0"/>
          </a:p>
        </p:txBody>
      </p:sp>
      <p:sp>
        <p:nvSpPr>
          <p:cNvPr id="4" name="TextBox 3">
            <a:extLst>
              <a:ext uri="{FF2B5EF4-FFF2-40B4-BE49-F238E27FC236}">
                <a16:creationId xmlns:a16="http://schemas.microsoft.com/office/drawing/2014/main" id="{4F63CEA6-1282-B878-5375-B6BED02AB53E}"/>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28550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DDED-CE87-268D-86D9-CA3711B908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A7524D-AB49-31D1-8FF5-3E3B537DB0F3}"/>
              </a:ext>
            </a:extLst>
          </p:cNvPr>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11</a:t>
            </a:fld>
            <a:endParaRPr lang="en-US"/>
          </a:p>
        </p:txBody>
      </p:sp>
      <p:pic>
        <p:nvPicPr>
          <p:cNvPr id="5" name="Content Placeholder 4" descr="Image result for thanks">
            <a:extLst>
              <a:ext uri="{FF2B5EF4-FFF2-40B4-BE49-F238E27FC236}">
                <a16:creationId xmlns:a16="http://schemas.microsoft.com/office/drawing/2014/main" id="{06634744-64FC-FDD5-CC91-F82496BF20D3}"/>
              </a:ext>
            </a:extLst>
          </p:cNvPr>
          <p:cNvPicPr>
            <a:picLocks noGrp="1"/>
          </p:cNvPicPr>
          <p:nvPr>
            <p:ph sz="quarter" idx="1"/>
          </p:nvPr>
        </p:nvPicPr>
        <p:blipFill>
          <a:blip r:embed="rId2"/>
          <a:srcRect/>
          <a:stretch>
            <a:fillRect/>
          </a:stretch>
        </p:blipFill>
        <p:spPr bwMode="auto">
          <a:xfrm>
            <a:off x="2351568" y="2224991"/>
            <a:ext cx="7162800" cy="3658284"/>
          </a:xfrm>
          <a:prstGeom prst="rect">
            <a:avLst/>
          </a:prstGeom>
          <a:noFill/>
          <a:ln w="9525">
            <a:noFill/>
            <a:miter lim="800000"/>
            <a:headEnd/>
            <a:tailEnd/>
          </a:ln>
        </p:spPr>
      </p:pic>
      <p:sp>
        <p:nvSpPr>
          <p:cNvPr id="6" name="TextBox 5">
            <a:extLst>
              <a:ext uri="{FF2B5EF4-FFF2-40B4-BE49-F238E27FC236}">
                <a16:creationId xmlns:a16="http://schemas.microsoft.com/office/drawing/2014/main" id="{36AEB8D0-7436-4A56-C870-ACEB8E69B4C3}"/>
              </a:ext>
            </a:extLst>
          </p:cNvPr>
          <p:cNvSpPr txBox="1"/>
          <p:nvPr/>
        </p:nvSpPr>
        <p:spPr>
          <a:xfrm>
            <a:off x="265814" y="6593589"/>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94158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893" y="2732567"/>
            <a:ext cx="9390321" cy="3629651"/>
          </a:xfrm>
        </p:spPr>
        <p:txBody>
          <a:bodyPr>
            <a:normAutofit/>
          </a:bodyPr>
          <a:lstStyle/>
          <a:p>
            <a:r>
              <a:rPr lang="en-US" sz="2400" dirty="0"/>
              <a:t>Know about international communication</a:t>
            </a:r>
          </a:p>
          <a:p>
            <a:r>
              <a:rPr lang="en-US" sz="2400" dirty="0"/>
              <a:t>Challenges of int. communication</a:t>
            </a:r>
          </a:p>
          <a:p>
            <a:endPar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chemeClr val="accent1"/>
              </a:solidFill>
            </a:endParaRPr>
          </a:p>
        </p:txBody>
      </p:sp>
      <p:sp>
        <p:nvSpPr>
          <p:cNvPr id="5" name="TextBox 4"/>
          <p:cNvSpPr txBox="1"/>
          <p:nvPr/>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6" name="TextBox 5"/>
          <p:cNvSpPr txBox="1"/>
          <p:nvPr/>
        </p:nvSpPr>
        <p:spPr>
          <a:xfrm>
            <a:off x="0" y="6593963"/>
            <a:ext cx="6096000"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4" name="Title 1">
            <a:extLst>
              <a:ext uri="{FF2B5EF4-FFF2-40B4-BE49-F238E27FC236}">
                <a16:creationId xmlns:a16="http://schemas.microsoft.com/office/drawing/2014/main" id="{509D4498-372F-63AB-E4D9-6F0740B54C0C}"/>
              </a:ext>
            </a:extLst>
          </p:cNvPr>
          <p:cNvSpPr txBox="1">
            <a:spLocks/>
          </p:cNvSpPr>
          <p:nvPr/>
        </p:nvSpPr>
        <p:spPr>
          <a:xfrm>
            <a:off x="933893" y="1749135"/>
            <a:ext cx="8624777" cy="75247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b="1" dirty="0">
                <a:solidFill>
                  <a:srgbClr val="0070C0"/>
                </a:solidFill>
              </a:rPr>
              <a:t>Topics to be covered</a:t>
            </a:r>
          </a:p>
        </p:txBody>
      </p:sp>
    </p:spTree>
    <p:extLst>
      <p:ext uri="{BB962C8B-B14F-4D97-AF65-F5344CB8AC3E}">
        <p14:creationId xmlns:p14="http://schemas.microsoft.com/office/powerpoint/2010/main" val="301462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2" name="Picture 2" descr="Communication Quotes - WonderfulQuote">
            <a:extLst>
              <a:ext uri="{FF2B5EF4-FFF2-40B4-BE49-F238E27FC236}">
                <a16:creationId xmlns:a16="http://schemas.microsoft.com/office/drawing/2014/main" id="{DB9DAFE8-5CE6-2CF0-C08D-BF9C3A4F1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681" y="1719982"/>
            <a:ext cx="6810325" cy="453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F04FA-16F1-6E6E-CF33-3565D653A600}"/>
              </a:ext>
            </a:extLst>
          </p:cNvPr>
          <p:cNvSpPr>
            <a:spLocks noGrp="1"/>
          </p:cNvSpPr>
          <p:nvPr>
            <p:ph idx="1"/>
          </p:nvPr>
        </p:nvSpPr>
        <p:spPr/>
        <p:txBody>
          <a:bodyPr>
            <a:normAutofit fontScale="92500" lnSpcReduction="10000"/>
          </a:bodyPr>
          <a:lstStyle/>
          <a:p>
            <a:pPr algn="just"/>
            <a:r>
              <a:rPr lang="en-US" dirty="0">
                <a:solidFill>
                  <a:srgbClr val="0070C0"/>
                </a:solidFill>
              </a:rPr>
              <a:t>International communication refers to the exchange of information and ideas across national borders.</a:t>
            </a:r>
          </a:p>
          <a:p>
            <a:pPr algn="just"/>
            <a:r>
              <a:rPr lang="en-US" dirty="0">
                <a:solidFill>
                  <a:srgbClr val="0070C0"/>
                </a:solidFill>
              </a:rPr>
              <a:t>It is like navigating a complex global marketplace where effective communication bridges cultures, builds trust and paves the way for successful business ventures.</a:t>
            </a:r>
          </a:p>
          <a:p>
            <a:pPr algn="just"/>
            <a:r>
              <a:rPr lang="en-US" dirty="0">
                <a:solidFill>
                  <a:srgbClr val="0070C0"/>
                </a:solidFill>
              </a:rPr>
              <a:t>When doing business abroad, every business manager should assume differences between cultures: take responsibility, withhold judgment, show respect, empathize, tolerate ambiguity, look past the superficial, be patient, be persistent, admit cultural biases, remain flexible, look for common ground, send clear messages, deal with the individual, learn when to be direct and test your understanding</a:t>
            </a:r>
          </a:p>
          <a:p>
            <a:endParaRPr lang="en-IN" dirty="0"/>
          </a:p>
        </p:txBody>
      </p:sp>
      <p:sp>
        <p:nvSpPr>
          <p:cNvPr id="3" name="Title 1">
            <a:extLst>
              <a:ext uri="{FF2B5EF4-FFF2-40B4-BE49-F238E27FC236}">
                <a16:creationId xmlns:a16="http://schemas.microsoft.com/office/drawing/2014/main" id="{5EEEA092-0000-DBD5-235D-BA80F78EA546}"/>
              </a:ext>
            </a:extLst>
          </p:cNvPr>
          <p:cNvSpPr txBox="1">
            <a:spLocks/>
          </p:cNvSpPr>
          <p:nvPr/>
        </p:nvSpPr>
        <p:spPr>
          <a:xfrm>
            <a:off x="1359195" y="1387628"/>
            <a:ext cx="8624777" cy="752475"/>
          </a:xfrm>
          <a:prstGeom prst="rect">
            <a:avLst/>
          </a:prstGeom>
          <a:solidFill>
            <a:schemeClr val="accent4">
              <a:lumMod val="20000"/>
              <a:lumOff val="8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b="1" dirty="0"/>
              <a:t>What is international communication?</a:t>
            </a:r>
          </a:p>
        </p:txBody>
      </p:sp>
    </p:spTree>
    <p:extLst>
      <p:ext uri="{BB962C8B-B14F-4D97-AF65-F5344CB8AC3E}">
        <p14:creationId xmlns:p14="http://schemas.microsoft.com/office/powerpoint/2010/main" val="224435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FDA6-456B-3EF7-AAEE-A637E4C8D4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91E14C-1E74-E1EA-1C72-F8DEFB07D47B}"/>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E9E270D4-3B16-86BE-05B3-BE1DBDFD40CA}"/>
              </a:ext>
            </a:extLst>
          </p:cNvPr>
          <p:cNvSpPr txBox="1">
            <a:spLocks/>
          </p:cNvSpPr>
          <p:nvPr/>
        </p:nvSpPr>
        <p:spPr>
          <a:xfrm>
            <a:off x="870099" y="1703004"/>
            <a:ext cx="7549115" cy="723014"/>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endParaRPr lang="en-US" sz="12800" b="1" dirty="0"/>
          </a:p>
          <a:p>
            <a:r>
              <a:rPr lang="en-US" sz="12800" dirty="0"/>
              <a:t> </a:t>
            </a:r>
            <a:r>
              <a:rPr lang="en-US" sz="12800" b="1" dirty="0"/>
              <a:t>Key Elements of Communication </a:t>
            </a:r>
            <a:endParaRPr lang="en-IN" sz="12800" dirty="0"/>
          </a:p>
        </p:txBody>
      </p:sp>
      <p:pic>
        <p:nvPicPr>
          <p:cNvPr id="3074" name="Picture 2" descr="Modern modes of communication: pros and cons">
            <a:extLst>
              <a:ext uri="{FF2B5EF4-FFF2-40B4-BE49-F238E27FC236}">
                <a16:creationId xmlns:a16="http://schemas.microsoft.com/office/drawing/2014/main" id="{A60E6DDF-8616-DC1C-6E34-190BD14D2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214" y="2652935"/>
            <a:ext cx="3527386" cy="3248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A20AE3-978C-DCB9-05DD-8BA607B609AD}"/>
              </a:ext>
            </a:extLst>
          </p:cNvPr>
          <p:cNvSpPr txBox="1"/>
          <p:nvPr/>
        </p:nvSpPr>
        <p:spPr>
          <a:xfrm>
            <a:off x="776177" y="2769528"/>
            <a:ext cx="7643037"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buFont typeface="Arial" panose="020B0604020202020204" pitchFamily="34" charset="0"/>
              <a:buChar char="•"/>
            </a:pPr>
            <a:r>
              <a:rPr lang="en-IN" sz="2400" b="1" dirty="0">
                <a:solidFill>
                  <a:srgbClr val="0070C0"/>
                </a:solidFill>
              </a:rPr>
              <a:t>Intercultural</a:t>
            </a:r>
          </a:p>
          <a:p>
            <a:pPr marL="342900" indent="-342900" algn="just">
              <a:buFont typeface="Arial" panose="020B0604020202020204" pitchFamily="34" charset="0"/>
              <a:buChar char="•"/>
            </a:pPr>
            <a:r>
              <a:rPr lang="en-IN" sz="2400" b="1" dirty="0">
                <a:solidFill>
                  <a:srgbClr val="0070C0"/>
                </a:solidFill>
              </a:rPr>
              <a:t>Multifaceted</a:t>
            </a:r>
          </a:p>
          <a:p>
            <a:pPr marL="342900" indent="-342900" algn="just">
              <a:buFont typeface="Arial" panose="020B0604020202020204" pitchFamily="34" charset="0"/>
              <a:buChar char="•"/>
            </a:pPr>
            <a:r>
              <a:rPr lang="en-US" sz="2400" b="1" dirty="0">
                <a:solidFill>
                  <a:srgbClr val="0070C0"/>
                </a:solidFill>
              </a:rPr>
              <a:t>Strategic</a:t>
            </a:r>
          </a:p>
          <a:p>
            <a:pPr marL="342900" indent="-342900" algn="just">
              <a:buFont typeface="Arial" panose="020B0604020202020204" pitchFamily="34" charset="0"/>
              <a:buChar char="•"/>
            </a:pPr>
            <a:endParaRPr lang="en-IN" sz="2400" b="1" dirty="0">
              <a:solidFill>
                <a:srgbClr val="0070C0"/>
              </a:solidFill>
            </a:endParaRPr>
          </a:p>
        </p:txBody>
      </p:sp>
    </p:spTree>
    <p:extLst>
      <p:ext uri="{BB962C8B-B14F-4D97-AF65-F5344CB8AC3E}">
        <p14:creationId xmlns:p14="http://schemas.microsoft.com/office/powerpoint/2010/main" val="147272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77ADD0-C692-C10E-FDE8-AAA50221BBFD}"/>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3" name="Title 1">
            <a:extLst>
              <a:ext uri="{FF2B5EF4-FFF2-40B4-BE49-F238E27FC236}">
                <a16:creationId xmlns:a16="http://schemas.microsoft.com/office/drawing/2014/main" id="{3FD5757A-0C61-B1B5-323A-1C1498FE6D92}"/>
              </a:ext>
            </a:extLst>
          </p:cNvPr>
          <p:cNvSpPr txBox="1">
            <a:spLocks/>
          </p:cNvSpPr>
          <p:nvPr/>
        </p:nvSpPr>
        <p:spPr>
          <a:xfrm>
            <a:off x="1169582" y="1499190"/>
            <a:ext cx="10111563" cy="637953"/>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sz="3200" b="1" dirty="0"/>
              <a:t>Growing importance of int. communication</a:t>
            </a:r>
            <a:endParaRPr lang="en-US" sz="2800" b="1" dirty="0"/>
          </a:p>
        </p:txBody>
      </p:sp>
      <p:sp>
        <p:nvSpPr>
          <p:cNvPr id="2" name="Content Placeholder 1">
            <a:extLst>
              <a:ext uri="{FF2B5EF4-FFF2-40B4-BE49-F238E27FC236}">
                <a16:creationId xmlns:a16="http://schemas.microsoft.com/office/drawing/2014/main" id="{982842F9-99FD-0174-62B5-A429596DC074}"/>
              </a:ext>
            </a:extLst>
          </p:cNvPr>
          <p:cNvSpPr>
            <a:spLocks noGrp="1"/>
          </p:cNvSpPr>
          <p:nvPr>
            <p:ph idx="1"/>
          </p:nvPr>
        </p:nvSpPr>
        <p:spPr>
          <a:xfrm>
            <a:off x="821853" y="2253515"/>
            <a:ext cx="11169850" cy="4225662"/>
          </a:xfrm>
        </p:spPr>
        <p:txBody>
          <a:bodyPr>
            <a:normAutofit/>
          </a:bodyPr>
          <a:lstStyle/>
          <a:p>
            <a:r>
              <a:rPr lang="en-IN" b="1" dirty="0"/>
              <a:t>Market globalization</a:t>
            </a:r>
          </a:p>
          <a:p>
            <a:r>
              <a:rPr lang="en-IN" b="1" dirty="0"/>
              <a:t>Company’s cultural diversity: </a:t>
            </a:r>
            <a:r>
              <a:rPr lang="en-IN" dirty="0"/>
              <a:t>a.) </a:t>
            </a:r>
            <a:r>
              <a:rPr lang="en-IN" i="1" dirty="0"/>
              <a:t>Culture, </a:t>
            </a:r>
            <a:r>
              <a:rPr lang="en-IN" dirty="0"/>
              <a:t>b.) </a:t>
            </a:r>
            <a:r>
              <a:rPr lang="en-IN" i="1" dirty="0"/>
              <a:t>Subculture , </a:t>
            </a:r>
            <a:r>
              <a:rPr lang="en-IN" dirty="0"/>
              <a:t>c.) </a:t>
            </a:r>
            <a:r>
              <a:rPr lang="en-IN" i="1" dirty="0"/>
              <a:t>Ethnocentrism, </a:t>
            </a:r>
            <a:r>
              <a:rPr lang="en-IN" dirty="0"/>
              <a:t>d.) </a:t>
            </a:r>
            <a:r>
              <a:rPr lang="en-IN" i="1" dirty="0"/>
              <a:t>Stereotyping</a:t>
            </a:r>
            <a:endParaRPr lang="en-IN" dirty="0"/>
          </a:p>
        </p:txBody>
      </p:sp>
    </p:spTree>
    <p:extLst>
      <p:ext uri="{BB962C8B-B14F-4D97-AF65-F5344CB8AC3E}">
        <p14:creationId xmlns:p14="http://schemas.microsoft.com/office/powerpoint/2010/main" val="121548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FCB10E-E733-2CC2-93F5-5F833E9ABE89}"/>
              </a:ext>
            </a:extLst>
          </p:cNvPr>
          <p:cNvSpPr txBox="1"/>
          <p:nvPr/>
        </p:nvSpPr>
        <p:spPr>
          <a:xfrm>
            <a:off x="0" y="6586518"/>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6DDB3313-0AFF-EFE1-5458-7A89B62A63F6}"/>
              </a:ext>
            </a:extLst>
          </p:cNvPr>
          <p:cNvSpPr txBox="1">
            <a:spLocks/>
          </p:cNvSpPr>
          <p:nvPr/>
        </p:nvSpPr>
        <p:spPr>
          <a:xfrm>
            <a:off x="797441" y="1531618"/>
            <a:ext cx="9537406" cy="556022"/>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sz="2800" b="1" dirty="0"/>
              <a:t>Importance of recognizing cultural differences</a:t>
            </a:r>
          </a:p>
        </p:txBody>
      </p:sp>
      <p:sp>
        <p:nvSpPr>
          <p:cNvPr id="10" name="TextBox 9">
            <a:extLst>
              <a:ext uri="{FF2B5EF4-FFF2-40B4-BE49-F238E27FC236}">
                <a16:creationId xmlns:a16="http://schemas.microsoft.com/office/drawing/2014/main" id="{83E10C3C-332E-F91C-3FA5-2DE0926025A0}"/>
              </a:ext>
            </a:extLst>
          </p:cNvPr>
          <p:cNvSpPr txBox="1"/>
          <p:nvPr/>
        </p:nvSpPr>
        <p:spPr>
          <a:xfrm>
            <a:off x="797441" y="2094101"/>
            <a:ext cx="10451806" cy="34778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dirty="0">
                <a:solidFill>
                  <a:srgbClr val="0070C0"/>
                </a:solidFill>
              </a:rPr>
              <a:t>Recognizing cultural differences helps to:</a:t>
            </a:r>
          </a:p>
          <a:p>
            <a:endParaRPr lang="en-US" sz="2800" b="1" dirty="0">
              <a:solidFill>
                <a:srgbClr val="0070C0"/>
              </a:solidFill>
            </a:endParaRPr>
          </a:p>
          <a:p>
            <a:pPr marL="342900" indent="-342900">
              <a:buFont typeface="Arial" panose="020B0604020202020204" pitchFamily="34" charset="0"/>
              <a:buChar char="•"/>
            </a:pPr>
            <a:r>
              <a:rPr lang="en-US" sz="2800" b="1" dirty="0">
                <a:solidFill>
                  <a:srgbClr val="0070C0"/>
                </a:solidFill>
              </a:rPr>
              <a:t>Avoid sending inappropriate signals.</a:t>
            </a:r>
          </a:p>
          <a:p>
            <a:pPr marL="342900" indent="-342900">
              <a:buFont typeface="Arial" panose="020B0604020202020204" pitchFamily="34" charset="0"/>
              <a:buChar char="•"/>
            </a:pPr>
            <a:endParaRPr lang="en-US" sz="2800" b="1" dirty="0">
              <a:solidFill>
                <a:srgbClr val="0070C0"/>
              </a:solidFill>
            </a:endParaRPr>
          </a:p>
          <a:p>
            <a:pPr marL="342900" indent="-342900">
              <a:buFont typeface="Arial" panose="020B0604020202020204" pitchFamily="34" charset="0"/>
              <a:buChar char="•"/>
            </a:pPr>
            <a:r>
              <a:rPr lang="en-US" sz="2800" b="1" dirty="0">
                <a:solidFill>
                  <a:srgbClr val="0070C0"/>
                </a:solidFill>
              </a:rPr>
              <a:t>Correctly interpret the signals from others.</a:t>
            </a:r>
          </a:p>
          <a:p>
            <a:pPr marL="342900" indent="-342900">
              <a:buFont typeface="Arial" panose="020B0604020202020204" pitchFamily="34" charset="0"/>
              <a:buChar char="•"/>
            </a:pPr>
            <a:endParaRPr lang="en-US" sz="2800" b="1" dirty="0">
              <a:solidFill>
                <a:srgbClr val="0070C0"/>
              </a:solidFill>
            </a:endParaRPr>
          </a:p>
          <a:p>
            <a:pPr marL="342900" indent="-342900">
              <a:buFont typeface="Arial" panose="020B0604020202020204" pitchFamily="34" charset="0"/>
              <a:buChar char="•"/>
            </a:pPr>
            <a:r>
              <a:rPr lang="en-US" sz="2800" b="1" dirty="0">
                <a:solidFill>
                  <a:srgbClr val="0070C0"/>
                </a:solidFill>
              </a:rPr>
              <a:t>Understand that everyone’s thoughts and actions are just like ours</a:t>
            </a:r>
            <a:r>
              <a:rPr lang="en-US" sz="2400" dirty="0">
                <a:solidFill>
                  <a:srgbClr val="0070C0"/>
                </a:solidFill>
              </a:rPr>
              <a:t>.</a:t>
            </a:r>
          </a:p>
          <a:p>
            <a:pPr algn="just">
              <a:buFont typeface="Arial" panose="020B0604020202020204" pitchFamily="34" charset="0"/>
              <a:buChar char="•"/>
            </a:pPr>
            <a:endParaRPr lang="en-US" sz="2400" b="1" dirty="0">
              <a:solidFill>
                <a:srgbClr val="0070C0"/>
              </a:solidFill>
            </a:endParaRPr>
          </a:p>
        </p:txBody>
      </p:sp>
      <p:pic>
        <p:nvPicPr>
          <p:cNvPr id="14" name="Picture 13">
            <a:extLst>
              <a:ext uri="{FF2B5EF4-FFF2-40B4-BE49-F238E27FC236}">
                <a16:creationId xmlns:a16="http://schemas.microsoft.com/office/drawing/2014/main" id="{AF92C143-10CD-D22D-C0F6-BDCCEDC04A82}"/>
              </a:ext>
            </a:extLst>
          </p:cNvPr>
          <p:cNvPicPr>
            <a:picLocks noChangeAspect="1"/>
          </p:cNvPicPr>
          <p:nvPr/>
        </p:nvPicPr>
        <p:blipFill>
          <a:blip r:embed="rId2"/>
          <a:stretch>
            <a:fillRect/>
          </a:stretch>
        </p:blipFill>
        <p:spPr>
          <a:xfrm>
            <a:off x="9847283" y="0"/>
            <a:ext cx="2344717" cy="1616149"/>
          </a:xfrm>
          <a:prstGeom prst="rect">
            <a:avLst/>
          </a:prstGeom>
        </p:spPr>
      </p:pic>
    </p:spTree>
    <p:extLst>
      <p:ext uri="{BB962C8B-B14F-4D97-AF65-F5344CB8AC3E}">
        <p14:creationId xmlns:p14="http://schemas.microsoft.com/office/powerpoint/2010/main" val="5673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BF4C2-067A-EA33-FED6-1FCDCD19EA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11315-A8F6-1A70-DADD-2D2458948A57}"/>
              </a:ext>
            </a:extLst>
          </p:cNvPr>
          <p:cNvSpPr>
            <a:spLocks noGrp="1"/>
          </p:cNvSpPr>
          <p:nvPr>
            <p:ph idx="1"/>
          </p:nvPr>
        </p:nvSpPr>
        <p:spPr>
          <a:xfrm>
            <a:off x="499730" y="1977656"/>
            <a:ext cx="11491973" cy="4657060"/>
          </a:xfrm>
        </p:spPr>
        <p:txBody>
          <a:bodyPr>
            <a:normAutofit fontScale="55000" lnSpcReduction="20000"/>
          </a:bodyPr>
          <a:lstStyle/>
          <a:p>
            <a:r>
              <a:rPr lang="en-US" b="1" dirty="0">
                <a:solidFill>
                  <a:srgbClr val="0070C0"/>
                </a:solidFill>
              </a:rPr>
              <a:t>Try to eliminate noise. Pronounce words clearly. Be brief.</a:t>
            </a:r>
          </a:p>
          <a:p>
            <a:r>
              <a:rPr lang="en-US" b="1" dirty="0">
                <a:solidFill>
                  <a:srgbClr val="0070C0"/>
                </a:solidFill>
              </a:rPr>
              <a:t>Look for feedback. Be alert to signs of confusion in your listener</a:t>
            </a:r>
          </a:p>
          <a:p>
            <a:r>
              <a:rPr lang="en-US" b="1" dirty="0">
                <a:solidFill>
                  <a:srgbClr val="0070C0"/>
                </a:solidFill>
              </a:rPr>
              <a:t>Use plain English. Speak slowly and rephrase your sentence when necessary. If someone does not seem to understand you, choose simpler words. Do not just repeat the sentence in a louder voice.</a:t>
            </a:r>
          </a:p>
          <a:p>
            <a:r>
              <a:rPr lang="en-US" b="1" dirty="0">
                <a:solidFill>
                  <a:srgbClr val="0070C0"/>
                </a:solidFill>
              </a:rPr>
              <a:t>Be clear. Clarify your true intent with repetition and examples. Be aware of unintentional meanings that may be read into your message.</a:t>
            </a:r>
          </a:p>
          <a:p>
            <a:r>
              <a:rPr lang="en-US" b="1" dirty="0">
                <a:solidFill>
                  <a:srgbClr val="0070C0"/>
                </a:solidFill>
              </a:rPr>
              <a:t>Use proper addresses. Do not talk down to the other person. Do not blame the listener for not understanding.</a:t>
            </a:r>
          </a:p>
          <a:p>
            <a:r>
              <a:rPr lang="en-US" b="1" dirty="0">
                <a:solidFill>
                  <a:srgbClr val="0070C0"/>
                </a:solidFill>
              </a:rPr>
              <a:t>Use objective, accurate language. Avoid throwing around adjectives such as fantastic, fabulous, effervescent, etc.</a:t>
            </a:r>
          </a:p>
          <a:p>
            <a:r>
              <a:rPr lang="en-US" b="1" dirty="0">
                <a:solidFill>
                  <a:srgbClr val="0070C0"/>
                </a:solidFill>
              </a:rPr>
              <a:t>Learn foreign phrases. Learn common greetings and a few phrases in the other person’s native language.</a:t>
            </a:r>
          </a:p>
          <a:p>
            <a:r>
              <a:rPr lang="en-US" b="1" dirty="0">
                <a:solidFill>
                  <a:srgbClr val="0070C0"/>
                </a:solidFill>
              </a:rPr>
              <a:t>Listen carefully and patiently.</a:t>
            </a:r>
          </a:p>
          <a:p>
            <a:r>
              <a:rPr lang="en-US" b="1" dirty="0">
                <a:solidFill>
                  <a:srgbClr val="0070C0"/>
                </a:solidFill>
              </a:rPr>
              <a:t>Adapt your conversation style to the other person’s.</a:t>
            </a:r>
          </a:p>
          <a:p>
            <a:r>
              <a:rPr lang="en-US" b="1" dirty="0">
                <a:solidFill>
                  <a:srgbClr val="0070C0"/>
                </a:solidFill>
              </a:rPr>
              <a:t>Check frequently for comprehension.</a:t>
            </a:r>
          </a:p>
          <a:p>
            <a:r>
              <a:rPr lang="en-US" b="1" dirty="0">
                <a:solidFill>
                  <a:srgbClr val="0070C0"/>
                </a:solidFill>
              </a:rPr>
              <a:t>Clarify what will happen next. At the end of the conversation, be sure that you and the other person agree on what has been said and decided.</a:t>
            </a:r>
          </a:p>
          <a:p>
            <a:r>
              <a:rPr lang="en-US" b="1" dirty="0">
                <a:solidFill>
                  <a:srgbClr val="0070C0"/>
                </a:solidFill>
              </a:rPr>
              <a:t>Observe body language. Be alert for any expressions that signal the listener is lost or confused.</a:t>
            </a:r>
          </a:p>
          <a:p>
            <a:endParaRPr lang="en-IN" dirty="0"/>
          </a:p>
        </p:txBody>
      </p:sp>
      <p:sp>
        <p:nvSpPr>
          <p:cNvPr id="3" name="Title 1">
            <a:extLst>
              <a:ext uri="{FF2B5EF4-FFF2-40B4-BE49-F238E27FC236}">
                <a16:creationId xmlns:a16="http://schemas.microsoft.com/office/drawing/2014/main" id="{942C7F9F-F73F-EFCF-38DB-61E0F4FEFCFB}"/>
              </a:ext>
            </a:extLst>
          </p:cNvPr>
          <p:cNvSpPr txBox="1">
            <a:spLocks/>
          </p:cNvSpPr>
          <p:nvPr/>
        </p:nvSpPr>
        <p:spPr>
          <a:xfrm>
            <a:off x="706717" y="1387628"/>
            <a:ext cx="11169850" cy="494335"/>
          </a:xfrm>
          <a:prstGeom prst="rect">
            <a:avLst/>
          </a:prstGeom>
          <a:solidFill>
            <a:schemeClr val="accent4">
              <a:lumMod val="20000"/>
              <a:lumOff val="8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b="1" dirty="0"/>
              <a:t>12 guidelines for speaking across cultures more effectively</a:t>
            </a:r>
          </a:p>
        </p:txBody>
      </p:sp>
    </p:spTree>
    <p:extLst>
      <p:ext uri="{BB962C8B-B14F-4D97-AF65-F5344CB8AC3E}">
        <p14:creationId xmlns:p14="http://schemas.microsoft.com/office/powerpoint/2010/main" val="427281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2DE6-24FB-C67D-67D5-E286D27DC80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88F406-D5E4-9839-6D76-AEA7119281E8}"/>
              </a:ext>
            </a:extLst>
          </p:cNvPr>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9</a:t>
            </a:fld>
            <a:endParaRPr lang="en-US"/>
          </a:p>
        </p:txBody>
      </p:sp>
      <p:pic>
        <p:nvPicPr>
          <p:cNvPr id="5" name="Content Placeholder 4">
            <a:extLst>
              <a:ext uri="{FF2B5EF4-FFF2-40B4-BE49-F238E27FC236}">
                <a16:creationId xmlns:a16="http://schemas.microsoft.com/office/drawing/2014/main" id="{DE01E446-B6BC-BD44-F66F-D13D94927388}"/>
              </a:ext>
            </a:extLst>
          </p:cNvPr>
          <p:cNvPicPr>
            <a:picLocks noGrp="1"/>
          </p:cNvPicPr>
          <p:nvPr>
            <p:ph sz="quarter" idx="1"/>
          </p:nvPr>
        </p:nvPicPr>
        <p:blipFill>
          <a:blip r:embed="rId2"/>
          <a:srcRect l="15864" t="22041" r="47405" b="8163"/>
          <a:stretch>
            <a:fillRect/>
          </a:stretch>
        </p:blipFill>
        <p:spPr bwMode="auto">
          <a:xfrm>
            <a:off x="2410522" y="1527095"/>
            <a:ext cx="5867400" cy="4873625"/>
          </a:xfrm>
          <a:prstGeom prst="rect">
            <a:avLst/>
          </a:prstGeom>
          <a:noFill/>
          <a:ln w="9525">
            <a:noFill/>
            <a:miter lim="800000"/>
            <a:headEnd/>
            <a:tailEnd/>
          </a:ln>
        </p:spPr>
      </p:pic>
      <p:pic>
        <p:nvPicPr>
          <p:cNvPr id="2" name="Picture 1">
            <a:extLst>
              <a:ext uri="{FF2B5EF4-FFF2-40B4-BE49-F238E27FC236}">
                <a16:creationId xmlns:a16="http://schemas.microsoft.com/office/drawing/2014/main" id="{5824CC0D-00E4-7B2C-9D6D-44E07D0627D0}"/>
              </a:ext>
            </a:extLst>
          </p:cNvPr>
          <p:cNvPicPr>
            <a:picLocks noChangeAspect="1"/>
          </p:cNvPicPr>
          <p:nvPr/>
        </p:nvPicPr>
        <p:blipFill rotWithShape="1">
          <a:blip r:embed="rId3">
            <a:extLst>
              <a:ext uri="{28A0092B-C50C-407E-A947-70E740481C1C}">
                <a14:useLocalDpi xmlns:a14="http://schemas.microsoft.com/office/drawing/2010/main" val="0"/>
              </a:ext>
            </a:extLst>
          </a:blip>
          <a:srcRect l="10067" t="9164" r="12080" b="7621"/>
          <a:stretch/>
        </p:blipFill>
        <p:spPr>
          <a:xfrm>
            <a:off x="171450" y="0"/>
            <a:ext cx="1325880" cy="1333851"/>
          </a:xfrm>
          <a:prstGeom prst="rect">
            <a:avLst/>
          </a:prstGeom>
        </p:spPr>
      </p:pic>
      <p:sp>
        <p:nvSpPr>
          <p:cNvPr id="3" name="TextBox 2">
            <a:extLst>
              <a:ext uri="{FF2B5EF4-FFF2-40B4-BE49-F238E27FC236}">
                <a16:creationId xmlns:a16="http://schemas.microsoft.com/office/drawing/2014/main" id="{DD50DDA0-14F3-D2F3-9D97-BE3B82EC8D28}"/>
              </a:ext>
            </a:extLst>
          </p:cNvPr>
          <p:cNvSpPr txBox="1"/>
          <p:nvPr/>
        </p:nvSpPr>
        <p:spPr>
          <a:xfrm>
            <a:off x="0" y="6593963"/>
            <a:ext cx="5867400" cy="646331"/>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a:p>
            <a:endParaRPr lang="en-IN" b="1" dirty="0">
              <a:solidFill>
                <a:srgbClr val="1F4E79"/>
              </a:solidFill>
              <a:latin typeface="Bookman Old Style" panose="02050604050505020204" pitchFamily="18" charset="0"/>
            </a:endParaRPr>
          </a:p>
        </p:txBody>
      </p:sp>
    </p:spTree>
    <p:extLst>
      <p:ext uri="{BB962C8B-B14F-4D97-AF65-F5344CB8AC3E}">
        <p14:creationId xmlns:p14="http://schemas.microsoft.com/office/powerpoint/2010/main" val="4117061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553</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Arial Rounded MT Bold</vt:lpstr>
      <vt:lpstr>Bauhaus 93</vt:lpstr>
      <vt:lpstr>Book Antiqua</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prabhatresearch@gmail.com</cp:lastModifiedBy>
  <cp:revision>292</cp:revision>
  <dcterms:created xsi:type="dcterms:W3CDTF">2024-04-20T12:51:16Z</dcterms:created>
  <dcterms:modified xsi:type="dcterms:W3CDTF">2026-03-09T05:48:47Z</dcterms:modified>
</cp:coreProperties>
</file>