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42" r:id="rId4"/>
    <p:sldId id="389" r:id="rId5"/>
    <p:sldId id="373" r:id="rId6"/>
    <p:sldId id="399" r:id="rId7"/>
    <p:sldId id="394" r:id="rId8"/>
    <p:sldId id="395" r:id="rId9"/>
    <p:sldId id="396" r:id="rId10"/>
    <p:sldId id="397" r:id="rId11"/>
    <p:sldId id="398" r:id="rId12"/>
    <p:sldId id="400" r:id="rId13"/>
    <p:sldId id="401" r:id="rId14"/>
    <p:sldId id="402" r:id="rId15"/>
    <p:sldId id="403" r:id="rId16"/>
    <p:sldId id="405" r:id="rId17"/>
    <p:sldId id="404" r:id="rId18"/>
    <p:sldId id="352" r:id="rId19"/>
    <p:sldId id="346" r:id="rId20"/>
    <p:sldId id="3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bhatresearch@gmail.com" initials="p" lastIdx="1" clrIdx="0">
    <p:extLst>
      <p:ext uri="{19B8F6BF-5375-455C-9EA6-DF929625EA0E}">
        <p15:presenceInfo xmlns:p15="http://schemas.microsoft.com/office/powerpoint/2012/main" userId="869e674406baf0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A241B"/>
    <a:srgbClr val="A6A6A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1-27T11:02:19.760" idx="1">
    <p:pos x="6979" y="1913"/>
    <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1769"/>
            <a:ext cx="9144000" cy="2387600"/>
          </a:xfrm>
        </p:spPr>
        <p:txBody>
          <a:bodyPr anchor="b"/>
          <a:lstStyle>
            <a:lvl1pPr algn="ctr">
              <a:defRPr sz="6000">
                <a:latin typeface="Bookman Old Style" panose="02050604050505020204" pitchFamily="18"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931387"/>
            <a:ext cx="9144000" cy="1655762"/>
          </a:xfrm>
        </p:spPr>
        <p:txBody>
          <a:bodyPr/>
          <a:lstStyle>
            <a:lvl1pPr marL="0" indent="0" algn="ctr">
              <a:buNone/>
              <a:defRPr sz="2400">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13-03-2026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sp>
        <p:nvSpPr>
          <p:cNvPr id="7" name="Rectangle 6"/>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9" name="Rectangle 8"/>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11" name="TextBox 10"/>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9766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249"/>
            <a:ext cx="8827671" cy="752475"/>
          </a:xfrm>
        </p:spPr>
        <p:txBody>
          <a:bodyPr>
            <a:normAutofit/>
          </a:bodyPr>
          <a:lstStyle>
            <a:lvl1pPr>
              <a:defRPr sz="3600">
                <a:solidFill>
                  <a:srgbClr val="C00000"/>
                </a:solidFill>
                <a:latin typeface="Bookman Old Style" panose="02050604050505020204" pitchFamily="18" charset="0"/>
              </a:defRPr>
            </a:lvl1pPr>
          </a:lstStyle>
          <a:p>
            <a:r>
              <a:rPr lang="en-US" dirty="0"/>
              <a:t>Click to edit Master title style</a:t>
            </a:r>
            <a:endParaRPr lang="en-IN" dirty="0"/>
          </a:p>
        </p:txBody>
      </p:sp>
      <p:sp>
        <p:nvSpPr>
          <p:cNvPr id="3" name="Content Placeholder 2"/>
          <p:cNvSpPr>
            <a:spLocks noGrp="1"/>
          </p:cNvSpPr>
          <p:nvPr>
            <p:ph idx="1"/>
          </p:nvPr>
        </p:nvSpPr>
        <p:spPr>
          <a:xfrm>
            <a:off x="821853" y="2253515"/>
            <a:ext cx="11169850" cy="4225662"/>
          </a:xfrm>
        </p:spPr>
        <p:txBody>
          <a:bodyPr/>
          <a:lstStyle>
            <a:lvl1pPr>
              <a:defRPr>
                <a:solidFill>
                  <a:srgbClr val="1F4E79"/>
                </a:solidFill>
                <a:latin typeface="Bookman Old Style" panose="02050604050505020204" pitchFamily="18" charset="0"/>
              </a:defRPr>
            </a:lvl1pPr>
            <a:lvl2pPr>
              <a:defRPr>
                <a:solidFill>
                  <a:srgbClr val="1F4E79"/>
                </a:solidFill>
                <a:latin typeface="Bookman Old Style" panose="02050604050505020204" pitchFamily="18" charset="0"/>
              </a:defRPr>
            </a:lvl2pPr>
            <a:lvl3pPr>
              <a:defRPr>
                <a:solidFill>
                  <a:srgbClr val="1F4E79"/>
                </a:solidFill>
                <a:latin typeface="Bookman Old Style" panose="02050604050505020204" pitchFamily="18" charset="0"/>
              </a:defRPr>
            </a:lvl3pPr>
            <a:lvl4pPr>
              <a:defRPr>
                <a:solidFill>
                  <a:srgbClr val="1F4E79"/>
                </a:solidFill>
                <a:latin typeface="Bookman Old Style" panose="02050604050505020204" pitchFamily="18" charset="0"/>
              </a:defRPr>
            </a:lvl4pPr>
            <a:lvl5pPr>
              <a:defRPr>
                <a:solidFill>
                  <a:srgbClr val="1F4E79"/>
                </a:solidFill>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13-03-2026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8" name="Rectangle 17"/>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20" name="TextBox 19"/>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
        <p:nvSpPr>
          <p:cNvPr id="21" name="TextBox 20"/>
          <p:cNvSpPr txBox="1"/>
          <p:nvPr userDrawn="1"/>
        </p:nvSpPr>
        <p:spPr>
          <a:xfrm>
            <a:off x="6250329" y="6593176"/>
            <a:ext cx="5941671" cy="307777"/>
          </a:xfrm>
          <a:prstGeom prst="rect">
            <a:avLst/>
          </a:prstGeom>
          <a:solidFill>
            <a:schemeClr val="accent1">
              <a:lumMod val="50000"/>
            </a:schemeClr>
          </a:solidFill>
        </p:spPr>
        <p:txBody>
          <a:bodyPr wrap="square" rtlCol="0">
            <a:spAutoFit/>
          </a:bodyPr>
          <a:lstStyle/>
          <a:p>
            <a:pPr algn="r"/>
            <a:r>
              <a:rPr lang="en-IN" sz="1400" b="1" dirty="0">
                <a:solidFill>
                  <a:schemeClr val="bg1">
                    <a:lumMod val="65000"/>
                  </a:schemeClr>
                </a:solidFill>
                <a:effectLst>
                  <a:outerShdw blurRad="38100" dist="38100" dir="2700000" algn="tl">
                    <a:srgbClr val="000000">
                      <a:alpha val="43137"/>
                    </a:srgbClr>
                  </a:outerShdw>
                </a:effectLst>
                <a:latin typeface="Bookman Old Style" panose="02050604050505020204" pitchFamily="18" charset="0"/>
              </a:rPr>
              <a:t>© CSJM University, Kanpur, INDIA</a:t>
            </a:r>
          </a:p>
        </p:txBody>
      </p:sp>
      <p:sp>
        <p:nvSpPr>
          <p:cNvPr id="22" name="TextBox 21"/>
          <p:cNvSpPr txBox="1"/>
          <p:nvPr userDrawn="1"/>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23" name="Rectangle 22"/>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spTree>
    <p:extLst>
      <p:ext uri="{BB962C8B-B14F-4D97-AF65-F5344CB8AC3E}">
        <p14:creationId xmlns:p14="http://schemas.microsoft.com/office/powerpoint/2010/main" val="82230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45444-11CA-4B97-8BAE-B0C3FE178357}" type="datetimeFigureOut">
              <a:rPr lang="en-IN" smtClean="0"/>
              <a:t>13-03-2026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996-D531-4470-A433-B06680948C3D}" type="slidenum">
              <a:rPr lang="en-IN" smtClean="0"/>
              <a:t>‹#›</a:t>
            </a:fld>
            <a:endParaRPr lang="en-IN"/>
          </a:p>
        </p:txBody>
      </p:sp>
    </p:spTree>
    <p:extLst>
      <p:ext uri="{BB962C8B-B14F-4D97-AF65-F5344CB8AC3E}">
        <p14:creationId xmlns:p14="http://schemas.microsoft.com/office/powerpoint/2010/main" val="233899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com/search?q=grapevine&amp;client=firefox-b-d&amp;hs=DTqU&amp;sca_esv=1e8e29f87aed2855&amp;ei=urGzaf3SA-v3seMP8OCvUA&amp;biw=1280&amp;bih=559&amp;ved=2ahUKEwjn3eLwlp2TAxVFS2wGHRY4LBQQgK4QegYIAQgAEA4&amp;uact=5&amp;oq=Informal+Communication+Networks%0D%0A&amp;gs_lp=Egxnd3Mtd2l6LXNlcnAiIEluZm9ybWFsIENvbW11bmljYXRpb24gTmV0d29ya3MKSLkKUIYFWIYFcAF4AJABAJgBAKABAKoBALgBA8gBAPgBAvgBAZgCAKACAJgDAIgGAZIHAKAHALIHALgHAMIHAMgHAIAIAA&amp;sclient=gws-wiz-serp&amp;mstk=AUtExfCVGKbwowCzllIzeb_fgxFRbWutA_CvryR90rREYNOfOJTnRVKAFrOMmEcyDO_isJj-d7XeXfGvqHrc302B_5vFmrhjm-bxmaUW_bZ-FNwqxoCOEcVWlLurKmx2oc-TK24&amp;csui=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Gossip+Chain&amp;client=firefox-b-d&amp;hs=DTqU&amp;sca_esv=1e8e29f87aed2855&amp;ei=urGzaf3SA-v3seMP8OCvUA&amp;biw=1280&amp;bih=559&amp;ved=2ahUKEwjn3eLwlp2TAxVFS2wGHRY4LBQQgK4QegYIAQgBEAk&amp;uact=5&amp;oq=Informal+Communication+Networks%0D%0A&amp;gs_lp=Egxnd3Mtd2l6LXNlcnAiIEluZm9ybWFsIENvbW11bmljYXRpb24gTmV0d29ya3MKSLkKUIYFWIYFcAF4AJABAJgBAKABAKoBALgBA8gBAPgBAvgBAZgCAKACAJgDAIgGAZIHAKAHALIHALgHAMIHAMgHAIAIAA&amp;sclient=gws-wiz-serp&amp;mstk=AUtExfCVGKbwowCzllIzeb_fgxFRbWutA_CvryR90rREYNOfOJTnRVKAFrOMmEcyDO_isJj-d7XeXfGvqHrc302B_5vFmrhjm-bxmaUW_bZ-FNwqxoCOEcVWlLurKmx2oc-TK24&amp;csui=3" TargetMode="External"/><Relationship Id="rId2" Type="http://schemas.openxmlformats.org/officeDocument/2006/relationships/hyperlink" Target="https://www.google.com/search?q=Single+Strand&amp;client=firefox-b-d&amp;hs=DTqU&amp;sca_esv=1e8e29f87aed2855&amp;ei=urGzaf3SA-v3seMP8OCvUA&amp;biw=1280&amp;bih=559&amp;ved=2ahUKEwjn3eLwlp2TAxVFS2wGHRY4LBQQgK4QegYIAQgBEAc&amp;uact=5&amp;oq=Informal+Communication+Networks%0D%0A&amp;gs_lp=Egxnd3Mtd2l6LXNlcnAiIEluZm9ybWFsIENvbW11bmljYXRpb24gTmV0d29ya3MKSLkKUIYFWIYFcAF4AJABAJgBAKABAKoBALgBA8gBAPgBAvgBAZgCAKACAJgDAIgGAZIHAKAHALIHALgHAMIHAMgHAIAIAA&amp;sclient=gws-wiz-serp&amp;mstk=AUtExfCVGKbwowCzllIzeb_fgxFRbWutA_CvryR90rREYNOfOJTnRVKAFrOMmEcyDO_isJj-d7XeXfGvqHrc302B_5vFmrhjm-bxmaUW_bZ-FNwqxoCOEcVWlLurKmx2oc-TK24&amp;csui=3" TargetMode="External"/><Relationship Id="rId1" Type="http://schemas.openxmlformats.org/officeDocument/2006/relationships/slideLayout" Target="../slideLayouts/slideLayout2.xml"/><Relationship Id="rId5" Type="http://schemas.openxmlformats.org/officeDocument/2006/relationships/hyperlink" Target="https://www.google.com/search?q=Cluster+Chain&amp;client=firefox-b-d&amp;hs=DTqU&amp;sca_esv=1e8e29f87aed2855&amp;ei=urGzaf3SA-v3seMP8OCvUA&amp;biw=1280&amp;bih=559&amp;ved=2ahUKEwjn3eLwlp2TAxVFS2wGHRY4LBQQgK4QegYIAQgBEA0&amp;uact=5&amp;oq=Informal+Communication+Networks%0D%0A&amp;gs_lp=Egxnd3Mtd2l6LXNlcnAiIEluZm9ybWFsIENvbW11bmljYXRpb24gTmV0d29ya3MKSLkKUIYFWIYFcAF4AJABAJgBAKABAKoBALgBA8gBAPgBAvgBAZgCAKACAJgDAIgGAZIHAKAHALIHALgHAMIHAMgHAIAIAA&amp;sclient=gws-wiz-serp&amp;mstk=AUtExfCVGKbwowCzllIzeb_fgxFRbWutA_CvryR90rREYNOfOJTnRVKAFrOMmEcyDO_isJj-d7XeXfGvqHrc302B_5vFmrhjm-bxmaUW_bZ-FNwqxoCOEcVWlLurKmx2oc-TK24&amp;csui=3" TargetMode="External"/><Relationship Id="rId4" Type="http://schemas.openxmlformats.org/officeDocument/2006/relationships/hyperlink" Target="https://www.google.com/search?q=Probability+Chain&amp;client=firefox-b-d&amp;hs=DTqU&amp;sca_esv=1e8e29f87aed2855&amp;ei=urGzaf3SA-v3seMP8OCvUA&amp;biw=1280&amp;bih=559&amp;ved=2ahUKEwjn3eLwlp2TAxVFS2wGHRY4LBQQgK4QegYIAQgBEAs&amp;uact=5&amp;oq=Informal+Communication+Networks%0D%0A&amp;gs_lp=Egxnd3Mtd2l6LXNlcnAiIEluZm9ybWFsIENvbW11bmljYXRpb24gTmV0d29ya3MKSLkKUIYFWIYFcAF4AJABAJgBAKABAKoBALgBA8gBAPgBAvgBAZgCAKACAJgDAIgGAZIHAKAHALIHALgHAMIHAMgHAIAIAA&amp;sclient=gws-wiz-serp&amp;mstk=AUtExfCVGKbwowCzllIzeb_fgxFRbWutA_CvryR90rREYNOfOJTnRVKAFrOMmEcyDO_isJj-d7XeXfGvqHrc302B_5vFmrhjm-bxmaUW_bZ-FNwqxoCOEcVWlLurKmx2oc-TK24&amp;csui=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elecommunicationengineering.softecks.in/240/" TargetMode="External"/><Relationship Id="rId2" Type="http://schemas.openxmlformats.org/officeDocument/2006/relationships/hyperlink" Target="https://nscpolteksby.ac.id/ebook/files/Ebook/Business%20Administration/Organizational%20Behaviour%20-%20V.%20G.%20KONDALKAR%20(2007)/Chapter%2013%20-%20The%20Dynamics%20of%20Communication.pdf" TargetMode="External"/><Relationship Id="rId1" Type="http://schemas.openxmlformats.org/officeDocument/2006/relationships/slideLayout" Target="../slideLayouts/slideLayout2.xml"/><Relationship Id="rId4" Type="http://schemas.openxmlformats.org/officeDocument/2006/relationships/hyperlink" Target="http://www.stud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6065" y="1781237"/>
            <a:ext cx="11327219" cy="10097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609061" y="1488502"/>
            <a:ext cx="8973878" cy="1077218"/>
          </a:xfrm>
          <a:prstGeom prst="rect">
            <a:avLst/>
          </a:prstGeom>
          <a:noFill/>
        </p:spPr>
        <p:txBody>
          <a:bodyPr wrap="square" rtlCol="0">
            <a:spAutoFit/>
          </a:bodyPr>
          <a:lstStyle/>
          <a:p>
            <a:pPr algn="ctr"/>
            <a:endParaRPr lang="en-US" sz="3200" dirty="0">
              <a:solidFill>
                <a:schemeClr val="bg1"/>
              </a:solidFill>
              <a:latin typeface="Arial Black" pitchFamily="34" charset="0"/>
            </a:endParaRPr>
          </a:p>
          <a:p>
            <a:pPr algn="ctr"/>
            <a:r>
              <a:rPr lang="en-US" sz="3200" dirty="0">
                <a:solidFill>
                  <a:schemeClr val="bg1"/>
                </a:solidFill>
                <a:latin typeface="Arial Black" pitchFamily="34" charset="0"/>
              </a:rPr>
              <a:t>BUSINESS COMMUNICATION</a:t>
            </a:r>
            <a:endParaRPr lang="en-IN" sz="3200" dirty="0">
              <a:solidFill>
                <a:schemeClr val="bg1"/>
              </a:solidFill>
              <a:latin typeface="Bookman Old Style" panose="02050604050505020204" pitchFamily="18" charset="0"/>
            </a:endParaRPr>
          </a:p>
        </p:txBody>
      </p:sp>
      <p:sp>
        <p:nvSpPr>
          <p:cNvPr id="7" name="Rounded Rectangle 6"/>
          <p:cNvSpPr/>
          <p:nvPr/>
        </p:nvSpPr>
        <p:spPr>
          <a:xfrm>
            <a:off x="326065" y="2744228"/>
            <a:ext cx="11412279" cy="887278"/>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584790" y="2858455"/>
            <a:ext cx="11281145" cy="523220"/>
          </a:xfrm>
          <a:prstGeom prst="rect">
            <a:avLst/>
          </a:prstGeom>
          <a:noFill/>
        </p:spPr>
        <p:txBody>
          <a:bodyPr wrap="square" rtlCol="0">
            <a:spAutoFit/>
          </a:bodyPr>
          <a:lstStyle/>
          <a:p>
            <a:pPr algn="ctr"/>
            <a:r>
              <a:rPr lang="en-US" sz="2800" dirty="0">
                <a:solidFill>
                  <a:srgbClr val="FF0000"/>
                </a:solidFill>
                <a:latin typeface="Arial Black" panose="020B0A04020102020204" pitchFamily="34" charset="0"/>
              </a:rPr>
              <a:t>L19-20:</a:t>
            </a:r>
            <a:r>
              <a:rPr lang="en-US" sz="2400" dirty="0">
                <a:solidFill>
                  <a:srgbClr val="FF0000"/>
                </a:solidFill>
                <a:latin typeface="Arial Black" panose="020B0A04020102020204" pitchFamily="34" charset="0"/>
              </a:rPr>
              <a:t> </a:t>
            </a:r>
            <a:r>
              <a:rPr lang="en-IN" sz="2800" b="1" dirty="0">
                <a:solidFill>
                  <a:srgbClr val="FF0000"/>
                </a:solidFill>
                <a:latin typeface="Arial Black" panose="020B0A04020102020204" pitchFamily="34" charset="0"/>
              </a:rPr>
              <a:t>Corporate Communication Networks &amp; Dynamics</a:t>
            </a:r>
            <a:endParaRPr lang="en-US" sz="2400" b="1" dirty="0">
              <a:solidFill>
                <a:srgbClr val="FF0000"/>
              </a:solidFill>
              <a:latin typeface="Arial Black" panose="020B0A040201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6" name="Rounded Rectangle 15"/>
          <p:cNvSpPr/>
          <p:nvPr/>
        </p:nvSpPr>
        <p:spPr>
          <a:xfrm>
            <a:off x="2083982" y="5935963"/>
            <a:ext cx="7868092" cy="85837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2763568" y="5982533"/>
            <a:ext cx="6498960" cy="461665"/>
          </a:xfrm>
          <a:prstGeom prst="rect">
            <a:avLst/>
          </a:prstGeom>
          <a:noFill/>
        </p:spPr>
        <p:txBody>
          <a:bodyPr wrap="square" rtlCol="0">
            <a:spAutoFit/>
          </a:bodyPr>
          <a:lstStyle/>
          <a:p>
            <a:pPr algn="ctr"/>
            <a:r>
              <a:rPr lang="en-IN" sz="2400" b="1" dirty="0">
                <a:solidFill>
                  <a:schemeClr val="bg1"/>
                </a:solidFill>
                <a:latin typeface="Arial Rounded MT Bold" panose="020F0704030504030204" pitchFamily="34" charset="0"/>
              </a:rPr>
              <a:t>Dr Prabhat K Dwivedi, Associate Professor</a:t>
            </a:r>
          </a:p>
        </p:txBody>
      </p:sp>
      <p:sp>
        <p:nvSpPr>
          <p:cNvPr id="18" name="TextBox 17"/>
          <p:cNvSpPr txBox="1"/>
          <p:nvPr/>
        </p:nvSpPr>
        <p:spPr>
          <a:xfrm>
            <a:off x="3287210" y="6379461"/>
            <a:ext cx="5451676" cy="400110"/>
          </a:xfrm>
          <a:prstGeom prst="rect">
            <a:avLst/>
          </a:prstGeom>
          <a:noFill/>
        </p:spPr>
        <p:txBody>
          <a:bodyPr wrap="square" rtlCol="0">
            <a:spAutoFit/>
          </a:bodyPr>
          <a:lstStyle/>
          <a:p>
            <a:pPr algn="ctr"/>
            <a:r>
              <a:rPr lang="en-IN" sz="2000" b="1" dirty="0">
                <a:solidFill>
                  <a:schemeClr val="bg1"/>
                </a:solidFill>
                <a:latin typeface="Arial Rounded MT Bold" panose="020F0704030504030204" pitchFamily="34" charset="0"/>
              </a:rPr>
              <a:t>School of Business Management</a:t>
            </a:r>
          </a:p>
        </p:txBody>
      </p:sp>
      <p:pic>
        <p:nvPicPr>
          <p:cNvPr id="3076" name="Picture 4" descr="Listening Definition - IHM Notes by hmhub">
            <a:extLst>
              <a:ext uri="{FF2B5EF4-FFF2-40B4-BE49-F238E27FC236}">
                <a16:creationId xmlns:a16="http://schemas.microsoft.com/office/drawing/2014/main" id="{CB4AFE8B-7803-7BA6-693C-BE680F0FE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125" y="388931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0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96F10-F482-0472-CD6A-7595DAAA47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6D93BF-40FE-B4EC-381B-8AED55DB9B5A}"/>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DECFCBB0-27DD-5FB2-E81D-3ED9A185859E}"/>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b="1" dirty="0"/>
          </a:p>
          <a:p>
            <a:r>
              <a:rPr lang="en-US" sz="9600" b="1" dirty="0"/>
              <a:t>Circle Type Networks</a:t>
            </a:r>
            <a:endParaRPr lang="en-IN" dirty="0"/>
          </a:p>
        </p:txBody>
      </p:sp>
      <p:sp>
        <p:nvSpPr>
          <p:cNvPr id="5" name="TextBox 4">
            <a:extLst>
              <a:ext uri="{FF2B5EF4-FFF2-40B4-BE49-F238E27FC236}">
                <a16:creationId xmlns:a16="http://schemas.microsoft.com/office/drawing/2014/main" id="{65B39624-66D0-E0A3-D58B-8DF16894BEE6}"/>
              </a:ext>
            </a:extLst>
          </p:cNvPr>
          <p:cNvSpPr txBox="1"/>
          <p:nvPr/>
        </p:nvSpPr>
        <p:spPr>
          <a:xfrm>
            <a:off x="1251096" y="2058984"/>
            <a:ext cx="9838661" cy="2616101"/>
          </a:xfrm>
          <a:prstGeom prst="rect">
            <a:avLst/>
          </a:prstGeom>
          <a:noFill/>
        </p:spPr>
        <p:txBody>
          <a:bodyPr wrap="square">
            <a:spAutoFit/>
          </a:bodyPr>
          <a:lstStyle/>
          <a:p>
            <a:pPr algn="just"/>
            <a:endParaRPr lang="en-US" sz="2400" dirty="0"/>
          </a:p>
          <a:p>
            <a:pPr marL="800100" lvl="1" indent="-342900" algn="just">
              <a:buFont typeface="Arial" panose="020B0604020202020204" pitchFamily="34" charset="0"/>
              <a:buChar char="•"/>
            </a:pPr>
            <a:r>
              <a:rPr lang="en-US" sz="2800" dirty="0">
                <a:solidFill>
                  <a:srgbClr val="002060"/>
                </a:solidFill>
              </a:rPr>
              <a:t>‘Circle’ type of communication is used by a member to adjoining member only.</a:t>
            </a:r>
          </a:p>
          <a:p>
            <a:pPr marL="800100" lvl="1" indent="-342900" algn="just">
              <a:buFont typeface="Arial" panose="020B0604020202020204" pitchFamily="34" charset="0"/>
              <a:buChar char="•"/>
            </a:pPr>
            <a:r>
              <a:rPr lang="en-US" sz="2800" dirty="0">
                <a:solidFill>
                  <a:srgbClr val="002060"/>
                </a:solidFill>
              </a:rPr>
              <a:t>Members communicate with those adjacent to them, often used in similar-rank groups.</a:t>
            </a:r>
          </a:p>
          <a:p>
            <a:pPr marL="800100" lvl="1" indent="-342900" algn="just">
              <a:buFont typeface="Arial" panose="020B0604020202020204" pitchFamily="34" charset="0"/>
              <a:buChar char="•"/>
            </a:pPr>
            <a:r>
              <a:rPr lang="en-US" sz="2800" dirty="0">
                <a:solidFill>
                  <a:srgbClr val="002060"/>
                </a:solidFill>
              </a:rPr>
              <a:t>Communication is lateral.</a:t>
            </a:r>
          </a:p>
        </p:txBody>
      </p:sp>
    </p:spTree>
    <p:extLst>
      <p:ext uri="{BB962C8B-B14F-4D97-AF65-F5344CB8AC3E}">
        <p14:creationId xmlns:p14="http://schemas.microsoft.com/office/powerpoint/2010/main" val="29475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814F3-6148-8F47-9158-92F90C60C41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A07348-DA8C-7488-6678-6C88AA7A4768}"/>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C32FB55D-0F76-F216-CF46-4E5B15369DC3}"/>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b="1" dirty="0"/>
          </a:p>
          <a:p>
            <a:r>
              <a:rPr lang="en-US" sz="9600" b="1" dirty="0"/>
              <a:t>All-Channel Type Networks</a:t>
            </a:r>
            <a:endParaRPr lang="en-IN" dirty="0"/>
          </a:p>
        </p:txBody>
      </p:sp>
      <p:sp>
        <p:nvSpPr>
          <p:cNvPr id="5" name="TextBox 4">
            <a:extLst>
              <a:ext uri="{FF2B5EF4-FFF2-40B4-BE49-F238E27FC236}">
                <a16:creationId xmlns:a16="http://schemas.microsoft.com/office/drawing/2014/main" id="{41DD066C-7573-CEAA-64AF-855F50EE890C}"/>
              </a:ext>
            </a:extLst>
          </p:cNvPr>
          <p:cNvSpPr txBox="1"/>
          <p:nvPr/>
        </p:nvSpPr>
        <p:spPr>
          <a:xfrm>
            <a:off x="1251096" y="2058984"/>
            <a:ext cx="9838661" cy="2677656"/>
          </a:xfrm>
          <a:prstGeom prst="rect">
            <a:avLst/>
          </a:prstGeom>
          <a:noFill/>
        </p:spPr>
        <p:txBody>
          <a:bodyPr wrap="square">
            <a:spAutoFit/>
          </a:bodyPr>
          <a:lstStyle/>
          <a:p>
            <a:pPr marL="342900" indent="-342900">
              <a:buFont typeface="Arial" panose="020B0604020202020204" pitchFamily="34" charset="0"/>
              <a:buChar char="•"/>
            </a:pPr>
            <a:r>
              <a:rPr lang="en-US" sz="2400" dirty="0"/>
              <a:t> “All channel” type of communication is used by a member to any member of the organization. </a:t>
            </a:r>
          </a:p>
          <a:p>
            <a:pPr marL="342900" indent="-342900">
              <a:buFont typeface="Arial" panose="020B0604020202020204" pitchFamily="34" charset="0"/>
              <a:buChar char="•"/>
            </a:pPr>
            <a:r>
              <a:rPr lang="en-US" sz="2400" dirty="0"/>
              <a:t>There is no leader but a person may assume leadership.</a:t>
            </a:r>
          </a:p>
          <a:p>
            <a:pPr marL="342900" indent="-342900">
              <a:buFont typeface="Arial" panose="020B0604020202020204" pitchFamily="34" charset="0"/>
              <a:buChar char="•"/>
            </a:pPr>
            <a:r>
              <a:rPr lang="en-US" sz="2400" dirty="0"/>
              <a:t>Members experience a greater level of satisfaction. </a:t>
            </a:r>
          </a:p>
          <a:p>
            <a:pPr marL="342900" indent="-342900">
              <a:buFont typeface="Arial" panose="020B0604020202020204" pitchFamily="34" charset="0"/>
              <a:buChar char="•"/>
            </a:pPr>
            <a:r>
              <a:rPr lang="en-US" sz="2400" dirty="0"/>
              <a:t>This is prevalent in decentralized </a:t>
            </a:r>
            <a:r>
              <a:rPr lang="en-US" sz="2400" dirty="0" err="1"/>
              <a:t>organisations</a:t>
            </a:r>
            <a:r>
              <a:rPr lang="en-US" sz="2400" dirty="0"/>
              <a:t>. </a:t>
            </a:r>
          </a:p>
          <a:p>
            <a:endParaRPr lang="en-US" sz="2400" dirty="0"/>
          </a:p>
          <a:p>
            <a:endParaRPr lang="en-US" sz="2400" dirty="0"/>
          </a:p>
        </p:txBody>
      </p:sp>
    </p:spTree>
    <p:extLst>
      <p:ext uri="{BB962C8B-B14F-4D97-AF65-F5344CB8AC3E}">
        <p14:creationId xmlns:p14="http://schemas.microsoft.com/office/powerpoint/2010/main" val="168809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1C074-B1F7-DFB7-19B7-521FAE84907A}"/>
              </a:ext>
            </a:extLst>
          </p:cNvPr>
          <p:cNvSpPr>
            <a:spLocks noGrp="1"/>
          </p:cNvSpPr>
          <p:nvPr>
            <p:ph idx="1"/>
          </p:nvPr>
        </p:nvSpPr>
        <p:spPr>
          <a:xfrm>
            <a:off x="821853" y="2253515"/>
            <a:ext cx="10905859" cy="4225662"/>
          </a:xfrm>
        </p:spPr>
        <p:txBody>
          <a:bodyPr>
            <a:normAutofit lnSpcReduction="10000"/>
          </a:bodyPr>
          <a:lstStyle/>
          <a:p>
            <a:pPr algn="just"/>
            <a:r>
              <a:rPr lang="en-US" dirty="0"/>
              <a:t>More the centralization, poorer the satisfaction of employees. </a:t>
            </a:r>
          </a:p>
          <a:p>
            <a:pPr algn="just"/>
            <a:r>
              <a:rPr lang="en-US" dirty="0"/>
              <a:t>A decentralized, open-flow system where everyone communicates with everyone else, ideal for collaboration.</a:t>
            </a:r>
          </a:p>
          <a:p>
            <a:pPr algn="just"/>
            <a:r>
              <a:rPr lang="en-US" dirty="0"/>
              <a:t>Decentralized networks are suitable to the organizations where jobs are complex and members have to interact with various departments. </a:t>
            </a:r>
          </a:p>
          <a:p>
            <a:pPr algn="just"/>
            <a:r>
              <a:rPr lang="en-US" dirty="0"/>
              <a:t>When the tasks are comparatively simple and of routine nature, centralized communication (Chain, Y, Wheel) is recommended.</a:t>
            </a:r>
          </a:p>
          <a:p>
            <a:endParaRPr lang="en-IN" dirty="0"/>
          </a:p>
        </p:txBody>
      </p:sp>
      <p:sp>
        <p:nvSpPr>
          <p:cNvPr id="4" name="Title 1">
            <a:extLst>
              <a:ext uri="{FF2B5EF4-FFF2-40B4-BE49-F238E27FC236}">
                <a16:creationId xmlns:a16="http://schemas.microsoft.com/office/drawing/2014/main" id="{C4C84D78-87BB-6AE4-E9BE-FC634FAC4711}"/>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sz="5600" dirty="0"/>
          </a:p>
          <a:p>
            <a:r>
              <a:rPr lang="en-IN" sz="14400" b="1" dirty="0"/>
              <a:t>Conclusion</a:t>
            </a:r>
            <a:endParaRPr lang="en-IN" sz="4800" b="1" dirty="0"/>
          </a:p>
        </p:txBody>
      </p:sp>
      <p:sp>
        <p:nvSpPr>
          <p:cNvPr id="6" name="TextBox 5">
            <a:extLst>
              <a:ext uri="{FF2B5EF4-FFF2-40B4-BE49-F238E27FC236}">
                <a16:creationId xmlns:a16="http://schemas.microsoft.com/office/drawing/2014/main" id="{077A4C0D-6FB3-8AF0-15D3-DF25FA78263B}"/>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76495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891E-6302-561B-79C1-D4B24299F3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71BFD-C3E2-DE27-0549-9DC0F5A6B42D}"/>
              </a:ext>
            </a:extLst>
          </p:cNvPr>
          <p:cNvSpPr>
            <a:spLocks noGrp="1"/>
          </p:cNvSpPr>
          <p:nvPr>
            <p:ph idx="1"/>
          </p:nvPr>
        </p:nvSpPr>
        <p:spPr>
          <a:xfrm>
            <a:off x="821853" y="2253515"/>
            <a:ext cx="10257273" cy="4225662"/>
          </a:xfrm>
        </p:spPr>
        <p:txBody>
          <a:bodyPr>
            <a:normAutofit/>
          </a:bodyPr>
          <a:lstStyle/>
          <a:p>
            <a:pPr algn="just"/>
            <a:r>
              <a:rPr lang="en-US" dirty="0"/>
              <a:t>An informal communication network, often called the "</a:t>
            </a:r>
            <a:r>
              <a:rPr lang="en-US" dirty="0">
                <a:hlinkClick r:id="rId2"/>
              </a:rPr>
              <a:t>grapevine</a:t>
            </a:r>
            <a:r>
              <a:rPr lang="en-US" dirty="0"/>
              <a:t>," is an unofficial, spontaneous, and fast-moving channel of information in organizations that exists alongside formal, rigid structures. </a:t>
            </a:r>
          </a:p>
          <a:p>
            <a:pPr algn="just"/>
            <a:r>
              <a:rPr lang="en-US" dirty="0"/>
              <a:t>It relies on social interactions, such as "water cooler" conversations, to share news, </a:t>
            </a:r>
            <a:r>
              <a:rPr lang="en-US" dirty="0" err="1"/>
              <a:t>rumours</a:t>
            </a:r>
            <a:r>
              <a:rPr lang="en-US" dirty="0"/>
              <a:t>, or, feedback.</a:t>
            </a:r>
          </a:p>
          <a:p>
            <a:pPr algn="just"/>
            <a:r>
              <a:rPr lang="en-US" dirty="0"/>
              <a:t> Key types include, single-strand, gossip, probability, and cluster chains.</a:t>
            </a:r>
            <a:endParaRPr lang="en-IN" dirty="0"/>
          </a:p>
        </p:txBody>
      </p:sp>
      <p:sp>
        <p:nvSpPr>
          <p:cNvPr id="4" name="Title 1">
            <a:extLst>
              <a:ext uri="{FF2B5EF4-FFF2-40B4-BE49-F238E27FC236}">
                <a16:creationId xmlns:a16="http://schemas.microsoft.com/office/drawing/2014/main" id="{7A5D67C5-D1CC-75E4-A7BA-E5F36E550501}"/>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sz="5600" dirty="0"/>
          </a:p>
          <a:p>
            <a:r>
              <a:rPr lang="en-IN" sz="14400" b="1" dirty="0"/>
              <a:t>Informal Communication Networks</a:t>
            </a:r>
            <a:endParaRPr lang="en-IN" sz="4800" b="1" dirty="0"/>
          </a:p>
        </p:txBody>
      </p:sp>
      <p:sp>
        <p:nvSpPr>
          <p:cNvPr id="2" name="TextBox 1">
            <a:extLst>
              <a:ext uri="{FF2B5EF4-FFF2-40B4-BE49-F238E27FC236}">
                <a16:creationId xmlns:a16="http://schemas.microsoft.com/office/drawing/2014/main" id="{2645B5F1-4982-B254-AB32-DE230236E973}"/>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96157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40D7B-6BDF-20E5-4D43-957ED651E0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E37D4-2C17-1485-5796-25613F5071FF}"/>
              </a:ext>
            </a:extLst>
          </p:cNvPr>
          <p:cNvSpPr>
            <a:spLocks noGrp="1"/>
          </p:cNvSpPr>
          <p:nvPr>
            <p:ph idx="1"/>
          </p:nvPr>
        </p:nvSpPr>
        <p:spPr>
          <a:xfrm>
            <a:off x="736792" y="2285413"/>
            <a:ext cx="10629413" cy="4225662"/>
          </a:xfrm>
        </p:spPr>
        <p:txBody>
          <a:bodyPr>
            <a:normAutofit/>
          </a:bodyPr>
          <a:lstStyle/>
          <a:p>
            <a:pPr algn="just"/>
            <a:r>
              <a:rPr lang="en-US" b="1" dirty="0"/>
              <a:t>Speed &amp; Efficiency:</a:t>
            </a:r>
            <a:r>
              <a:rPr lang="en-US" dirty="0"/>
              <a:t> It operates much faster than formal channels, allowing information to travel quickly through a company.</a:t>
            </a:r>
          </a:p>
          <a:p>
            <a:pPr algn="just"/>
            <a:r>
              <a:rPr lang="en-US" b="1" dirty="0"/>
              <a:t>Unstructured:</a:t>
            </a:r>
            <a:r>
              <a:rPr lang="en-US" dirty="0"/>
              <a:t> There is no fixed, official path for the message; it moves through friendships and personal relationships.</a:t>
            </a:r>
          </a:p>
          <a:p>
            <a:pPr algn="just"/>
            <a:r>
              <a:rPr lang="en-US" b="1" dirty="0"/>
              <a:t>The Grapevine:</a:t>
            </a:r>
            <a:r>
              <a:rPr lang="en-US" dirty="0"/>
              <a:t> It often spreads rumors or gossip, which can be unverified, but it also helps in building social bonds and employee engagement.</a:t>
            </a:r>
          </a:p>
        </p:txBody>
      </p:sp>
      <p:sp>
        <p:nvSpPr>
          <p:cNvPr id="4" name="Title 1">
            <a:extLst>
              <a:ext uri="{FF2B5EF4-FFF2-40B4-BE49-F238E27FC236}">
                <a16:creationId xmlns:a16="http://schemas.microsoft.com/office/drawing/2014/main" id="{690F56E7-F36B-4BA8-8722-654EB0AE4FB0}"/>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sz="5600" dirty="0"/>
          </a:p>
          <a:p>
            <a:r>
              <a:rPr lang="en-US" sz="12800" b="1" dirty="0"/>
              <a:t>Key Aspects of Informal Networks</a:t>
            </a:r>
            <a:endParaRPr lang="en-US" sz="12800" dirty="0"/>
          </a:p>
        </p:txBody>
      </p:sp>
      <p:sp>
        <p:nvSpPr>
          <p:cNvPr id="2" name="TextBox 1">
            <a:extLst>
              <a:ext uri="{FF2B5EF4-FFF2-40B4-BE49-F238E27FC236}">
                <a16:creationId xmlns:a16="http://schemas.microsoft.com/office/drawing/2014/main" id="{EA40B956-886E-A018-1AAD-D7E155004972}"/>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323995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CC0B5-7163-B70D-7E1F-25FF96B34203}"/>
              </a:ext>
            </a:extLst>
          </p:cNvPr>
          <p:cNvSpPr>
            <a:spLocks noGrp="1"/>
          </p:cNvSpPr>
          <p:nvPr>
            <p:ph idx="1"/>
          </p:nvPr>
        </p:nvSpPr>
        <p:spPr>
          <a:xfrm>
            <a:off x="821853" y="2253515"/>
            <a:ext cx="10693207" cy="4225662"/>
          </a:xfrm>
        </p:spPr>
        <p:txBody>
          <a:bodyPr>
            <a:normAutofit lnSpcReduction="10000"/>
          </a:bodyPr>
          <a:lstStyle/>
          <a:p>
            <a:pPr algn="just"/>
            <a:r>
              <a:rPr lang="en-US" b="1" dirty="0">
                <a:hlinkClick r:id="rId2"/>
              </a:rPr>
              <a:t>Single Strand</a:t>
            </a:r>
            <a:r>
              <a:rPr lang="en-US" b="1" dirty="0"/>
              <a:t>:</a:t>
            </a:r>
            <a:r>
              <a:rPr lang="en-US" dirty="0"/>
              <a:t> Information passes in a direct line from one person to the next.</a:t>
            </a:r>
          </a:p>
          <a:p>
            <a:pPr algn="just"/>
            <a:r>
              <a:rPr lang="en-US" b="1" dirty="0">
                <a:hlinkClick r:id="rId3"/>
              </a:rPr>
              <a:t>Gossip Chain</a:t>
            </a:r>
            <a:r>
              <a:rPr lang="en-US" b="1" dirty="0"/>
              <a:t>:</a:t>
            </a:r>
            <a:r>
              <a:rPr lang="en-US" dirty="0"/>
              <a:t> One person tells many others, usually spreading information in a, widespread, manner.</a:t>
            </a:r>
          </a:p>
          <a:p>
            <a:pPr algn="just"/>
            <a:r>
              <a:rPr lang="en-US" b="1" dirty="0">
                <a:hlinkClick r:id="rId4"/>
              </a:rPr>
              <a:t>Probability Chain</a:t>
            </a:r>
            <a:r>
              <a:rPr lang="en-US" b="1" dirty="0"/>
              <a:t>:</a:t>
            </a:r>
            <a:r>
              <a:rPr lang="en-US" dirty="0"/>
              <a:t> An individual randomly selects others to share information with, often used for trivial, information.</a:t>
            </a:r>
          </a:p>
          <a:p>
            <a:pPr algn="just"/>
            <a:r>
              <a:rPr lang="en-US" b="1" dirty="0">
                <a:hlinkClick r:id="rId5"/>
              </a:rPr>
              <a:t>Cluster Chain</a:t>
            </a:r>
            <a:r>
              <a:rPr lang="en-US" b="1" dirty="0"/>
              <a:t>:</a:t>
            </a:r>
            <a:r>
              <a:rPr lang="en-US" dirty="0"/>
              <a:t> One person tells a few selected, people, and then some of those people pass it on to another, select, group.</a:t>
            </a:r>
          </a:p>
          <a:p>
            <a:endParaRPr lang="en-IN" dirty="0"/>
          </a:p>
        </p:txBody>
      </p:sp>
      <p:sp>
        <p:nvSpPr>
          <p:cNvPr id="6" name="Title 1">
            <a:extLst>
              <a:ext uri="{FF2B5EF4-FFF2-40B4-BE49-F238E27FC236}">
                <a16:creationId xmlns:a16="http://schemas.microsoft.com/office/drawing/2014/main" id="{4AAB0402-BA3D-D914-BDA4-704C7688A2EF}"/>
              </a:ext>
            </a:extLst>
          </p:cNvPr>
          <p:cNvSpPr txBox="1">
            <a:spLocks/>
          </p:cNvSpPr>
          <p:nvPr/>
        </p:nvSpPr>
        <p:spPr>
          <a:xfrm>
            <a:off x="1626869" y="153108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sz="5600" dirty="0"/>
          </a:p>
          <a:p>
            <a:r>
              <a:rPr lang="en-US" sz="12800" b="1" dirty="0"/>
              <a:t>Types of Informal Chains</a:t>
            </a:r>
            <a:endParaRPr lang="en-US" sz="16000" dirty="0"/>
          </a:p>
        </p:txBody>
      </p:sp>
    </p:spTree>
    <p:extLst>
      <p:ext uri="{BB962C8B-B14F-4D97-AF65-F5344CB8AC3E}">
        <p14:creationId xmlns:p14="http://schemas.microsoft.com/office/powerpoint/2010/main" val="342464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9DDAA70-5ABA-1798-CB7E-A9042972B27D}"/>
              </a:ext>
            </a:extLst>
          </p:cNvPr>
          <p:cNvPicPr>
            <a:picLocks noGrp="1" noChangeAspect="1"/>
          </p:cNvPicPr>
          <p:nvPr>
            <p:ph idx="1"/>
          </p:nvPr>
        </p:nvPicPr>
        <p:blipFill>
          <a:blip r:embed="rId2"/>
          <a:stretch>
            <a:fillRect/>
          </a:stretch>
        </p:blipFill>
        <p:spPr>
          <a:xfrm>
            <a:off x="382534" y="2147777"/>
            <a:ext cx="11248587" cy="3817088"/>
          </a:xfrm>
          <a:prstGeom prst="rect">
            <a:avLst/>
          </a:prstGeom>
        </p:spPr>
      </p:pic>
      <p:sp>
        <p:nvSpPr>
          <p:cNvPr id="8" name="TextBox 7">
            <a:extLst>
              <a:ext uri="{FF2B5EF4-FFF2-40B4-BE49-F238E27FC236}">
                <a16:creationId xmlns:a16="http://schemas.microsoft.com/office/drawing/2014/main" id="{B1081651-F84B-38CA-535E-014DF18C5390}"/>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94522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78E55-FA45-7AF2-D1C9-D8A23F82609C}"/>
              </a:ext>
            </a:extLst>
          </p:cNvPr>
          <p:cNvSpPr>
            <a:spLocks noGrp="1"/>
          </p:cNvSpPr>
          <p:nvPr>
            <p:ph idx="1"/>
          </p:nvPr>
        </p:nvSpPr>
        <p:spPr/>
        <p:txBody>
          <a:bodyPr/>
          <a:lstStyle/>
          <a:p>
            <a:r>
              <a:rPr lang="en-US" b="1" dirty="0"/>
              <a:t>Benefits:</a:t>
            </a:r>
            <a:r>
              <a:rPr lang="en-US" dirty="0"/>
              <a:t> It builds strong, relationships, fosters a, positive work environment, and, allows for, quick, communication, for, problem-solving.</a:t>
            </a:r>
          </a:p>
          <a:p>
            <a:r>
              <a:rPr lang="en-US" b="1" dirty="0"/>
              <a:t>Demerits:</a:t>
            </a:r>
            <a:r>
              <a:rPr lang="en-US" dirty="0"/>
              <a:t> It can, distort information, create, rumors, and, lead to the leak of confidential, data</a:t>
            </a:r>
          </a:p>
          <a:p>
            <a:endParaRPr lang="en-IN" dirty="0"/>
          </a:p>
        </p:txBody>
      </p:sp>
      <p:sp>
        <p:nvSpPr>
          <p:cNvPr id="4" name="Title 1">
            <a:extLst>
              <a:ext uri="{FF2B5EF4-FFF2-40B4-BE49-F238E27FC236}">
                <a16:creationId xmlns:a16="http://schemas.microsoft.com/office/drawing/2014/main" id="{F21A8AF4-4F64-A547-BE11-FEBA17ED7213}"/>
              </a:ext>
            </a:extLst>
          </p:cNvPr>
          <p:cNvSpPr txBox="1">
            <a:spLocks/>
          </p:cNvSpPr>
          <p:nvPr/>
        </p:nvSpPr>
        <p:spPr>
          <a:xfrm>
            <a:off x="1350335" y="1531088"/>
            <a:ext cx="9214795"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sz="5600" dirty="0"/>
          </a:p>
          <a:p>
            <a:r>
              <a:rPr lang="en-US" sz="12800" b="1" dirty="0"/>
              <a:t>Pros &amp; Cons</a:t>
            </a:r>
            <a:endParaRPr lang="en-US" sz="12800" dirty="0"/>
          </a:p>
        </p:txBody>
      </p:sp>
      <p:sp>
        <p:nvSpPr>
          <p:cNvPr id="5" name="TextBox 4">
            <a:extLst>
              <a:ext uri="{FF2B5EF4-FFF2-40B4-BE49-F238E27FC236}">
                <a16:creationId xmlns:a16="http://schemas.microsoft.com/office/drawing/2014/main" id="{ADDE420A-F993-F96D-8BE5-4B50EB12DE01}"/>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9370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2DE6-24FB-C67D-67D5-E286D27DC80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88F406-D5E4-9839-6D76-AEA7119281E8}"/>
              </a:ext>
            </a:extLst>
          </p:cNvPr>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18</a:t>
            </a:fld>
            <a:endParaRPr lang="en-US"/>
          </a:p>
        </p:txBody>
      </p:sp>
      <p:pic>
        <p:nvPicPr>
          <p:cNvPr id="5" name="Content Placeholder 4">
            <a:extLst>
              <a:ext uri="{FF2B5EF4-FFF2-40B4-BE49-F238E27FC236}">
                <a16:creationId xmlns:a16="http://schemas.microsoft.com/office/drawing/2014/main" id="{DE01E446-B6BC-BD44-F66F-D13D94927388}"/>
              </a:ext>
            </a:extLst>
          </p:cNvPr>
          <p:cNvPicPr>
            <a:picLocks noGrp="1"/>
          </p:cNvPicPr>
          <p:nvPr>
            <p:ph sz="quarter" idx="1"/>
          </p:nvPr>
        </p:nvPicPr>
        <p:blipFill>
          <a:blip r:embed="rId2"/>
          <a:srcRect l="15864" t="22041" r="47405" b="8163"/>
          <a:stretch>
            <a:fillRect/>
          </a:stretch>
        </p:blipFill>
        <p:spPr bwMode="auto">
          <a:xfrm>
            <a:off x="2410522" y="1527095"/>
            <a:ext cx="5867400" cy="4873625"/>
          </a:xfrm>
          <a:prstGeom prst="rect">
            <a:avLst/>
          </a:prstGeom>
          <a:noFill/>
          <a:ln w="9525">
            <a:noFill/>
            <a:miter lim="800000"/>
            <a:headEnd/>
            <a:tailEnd/>
          </a:ln>
        </p:spPr>
      </p:pic>
      <p:pic>
        <p:nvPicPr>
          <p:cNvPr id="2" name="Picture 1">
            <a:extLst>
              <a:ext uri="{FF2B5EF4-FFF2-40B4-BE49-F238E27FC236}">
                <a16:creationId xmlns:a16="http://schemas.microsoft.com/office/drawing/2014/main" id="{5824CC0D-00E4-7B2C-9D6D-44E07D0627D0}"/>
              </a:ext>
            </a:extLst>
          </p:cNvPr>
          <p:cNvPicPr>
            <a:picLocks noChangeAspect="1"/>
          </p:cNvPicPr>
          <p:nvPr/>
        </p:nvPicPr>
        <p:blipFill rotWithShape="1">
          <a:blip r:embed="rId3">
            <a:extLst>
              <a:ext uri="{28A0092B-C50C-407E-A947-70E740481C1C}">
                <a14:useLocalDpi xmlns:a14="http://schemas.microsoft.com/office/drawing/2010/main" val="0"/>
              </a:ext>
            </a:extLst>
          </a:blip>
          <a:srcRect l="10067" t="9164" r="12080" b="7621"/>
          <a:stretch/>
        </p:blipFill>
        <p:spPr>
          <a:xfrm>
            <a:off x="171450" y="0"/>
            <a:ext cx="1325880" cy="1333851"/>
          </a:xfrm>
          <a:prstGeom prst="rect">
            <a:avLst/>
          </a:prstGeom>
        </p:spPr>
      </p:pic>
      <p:sp>
        <p:nvSpPr>
          <p:cNvPr id="3" name="TextBox 2">
            <a:extLst>
              <a:ext uri="{FF2B5EF4-FFF2-40B4-BE49-F238E27FC236}">
                <a16:creationId xmlns:a16="http://schemas.microsoft.com/office/drawing/2014/main" id="{DD50DDA0-14F3-D2F3-9D97-BE3B82EC8D28}"/>
              </a:ext>
            </a:extLst>
          </p:cNvPr>
          <p:cNvSpPr txBox="1"/>
          <p:nvPr/>
        </p:nvSpPr>
        <p:spPr>
          <a:xfrm>
            <a:off x="0" y="6593963"/>
            <a:ext cx="5867400" cy="646331"/>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a:p>
            <a:endParaRPr lang="en-IN" b="1" dirty="0">
              <a:solidFill>
                <a:srgbClr val="1F4E79"/>
              </a:solidFill>
              <a:latin typeface="Bookman Old Style" panose="02050604050505020204" pitchFamily="18" charset="0"/>
            </a:endParaRPr>
          </a:p>
        </p:txBody>
      </p:sp>
    </p:spTree>
    <p:extLst>
      <p:ext uri="{BB962C8B-B14F-4D97-AF65-F5344CB8AC3E}">
        <p14:creationId xmlns:p14="http://schemas.microsoft.com/office/powerpoint/2010/main" val="411706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253-FA7F-1C1C-BEAD-4DCC8391987B}"/>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55C2E5F8-D702-50A2-DA34-365BBD61A050}"/>
              </a:ext>
            </a:extLst>
          </p:cNvPr>
          <p:cNvSpPr>
            <a:spLocks noGrp="1"/>
          </p:cNvSpPr>
          <p:nvPr>
            <p:ph idx="1"/>
          </p:nvPr>
        </p:nvSpPr>
        <p:spPr/>
        <p:txBody>
          <a:bodyPr>
            <a:normAutofit fontScale="77500" lnSpcReduction="20000"/>
          </a:bodyPr>
          <a:lstStyle/>
          <a:p>
            <a:r>
              <a:rPr lang="en-IN" dirty="0">
                <a:hlinkClick r:id="rId2"/>
              </a:rPr>
              <a:t>https://nscpolteksby.ac.id/ebook/files/Ebook/Business%20Administration/Organizational%20Behaviour%20-%20V.%20G.%20KONDALKAR%20(2007)/Chapter%2013%20-%20The%20Dynamics%20of%20Communication.pdf</a:t>
            </a:r>
            <a:endParaRPr lang="en-IN" dirty="0"/>
          </a:p>
          <a:p>
            <a:r>
              <a:rPr lang="en-IN" dirty="0">
                <a:hlinkClick r:id="rId3"/>
              </a:rPr>
              <a:t>https://telecommunicationengineering.softecks.in/240/</a:t>
            </a:r>
            <a:endParaRPr lang="en-IN" dirty="0"/>
          </a:p>
          <a:p>
            <a:r>
              <a:rPr lang="en-IN" dirty="0">
                <a:hlinkClick r:id="rId4"/>
              </a:rPr>
              <a:t>www.study.com</a:t>
            </a:r>
            <a:endParaRPr lang="en-IN" dirty="0"/>
          </a:p>
          <a:p>
            <a:r>
              <a:rPr lang="en-IN" dirty="0"/>
              <a:t>https://www.google.com/search?source=lns.web.gisivli&amp;vsdim=396,127&amp;gsessionid=fDg_ecLo_ck9W92H1RgGgu04xm2a-BPACRVWh5eNxR5q6fsma-TOfQ&amp;lsessionid=AdhCI7auX67pOXjXsZwTjZ8TZbAMoHn14G8LEpU4S7gAUtz5N9ETMA&amp;lns_surface=19&amp;authuser=0&amp;biw=1280&amp;bih=559&amp;tbnid=LcXp0fpCriSRcM&amp;vsrid=CNqZ0b6IiNeT2gEQBhgBIiQ3NzBDQThCNy1FNTQ4LTQ5NjYtOTM3Mi1CREQ4MkE1MTIyMDcyBiICdGEoIziZ6PKKmZ2TAw&amp;udm=26&amp;q&amp;vsint=CAQqCgoCCAcSAggHIAE6IwoWDYAO8z4VAAAAPx2ADnM_JQAAgD8wARDtBxjDAiUAAIA_&amp;lns_mode=un&amp;qsubts=1773415984691&amp;stq=1&amp;cs=0&amp;lei=Ii60acSqKNfS2roPr-qgyAY</a:t>
            </a:r>
          </a:p>
          <a:p>
            <a:endParaRPr lang="en-IN" dirty="0"/>
          </a:p>
          <a:p>
            <a:endParaRPr lang="en-IN" dirty="0"/>
          </a:p>
        </p:txBody>
      </p:sp>
      <p:sp>
        <p:nvSpPr>
          <p:cNvPr id="4" name="TextBox 3">
            <a:extLst>
              <a:ext uri="{FF2B5EF4-FFF2-40B4-BE49-F238E27FC236}">
                <a16:creationId xmlns:a16="http://schemas.microsoft.com/office/drawing/2014/main" id="{4F63CEA6-1282-B878-5375-B6BED02AB53E}"/>
              </a:ext>
            </a:extLst>
          </p:cNvPr>
          <p:cNvSpPr txBox="1"/>
          <p:nvPr/>
        </p:nvSpPr>
        <p:spPr>
          <a:xfrm>
            <a:off x="372140" y="6560287"/>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285509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893" y="2732567"/>
            <a:ext cx="9390321" cy="3629651"/>
          </a:xfrm>
        </p:spPr>
        <p:txBody>
          <a:bodyPr>
            <a:normAutofit/>
          </a:bodyPr>
          <a:lstStyle/>
          <a:p>
            <a:r>
              <a:rPr lang="en-US" sz="2400" dirty="0"/>
              <a:t>Meaning of Corporate Communication Networks</a:t>
            </a:r>
          </a:p>
          <a:p>
            <a:r>
              <a:rPr lang="en-US" sz="2400" dirty="0"/>
              <a:t>Formal &amp; Informal comm. networks</a:t>
            </a:r>
          </a:p>
          <a:p>
            <a:endParaRPr lang="en-US" sz="2400" dirty="0"/>
          </a:p>
          <a:p>
            <a:endPar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chemeClr val="accent1"/>
              </a:solidFill>
            </a:endParaRPr>
          </a:p>
        </p:txBody>
      </p:sp>
      <p:sp>
        <p:nvSpPr>
          <p:cNvPr id="5" name="TextBox 4"/>
          <p:cNvSpPr txBox="1"/>
          <p:nvPr/>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6" name="TextBox 5"/>
          <p:cNvSpPr txBox="1"/>
          <p:nvPr/>
        </p:nvSpPr>
        <p:spPr>
          <a:xfrm>
            <a:off x="0" y="6593963"/>
            <a:ext cx="6096000"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4" name="Title 1">
            <a:extLst>
              <a:ext uri="{FF2B5EF4-FFF2-40B4-BE49-F238E27FC236}">
                <a16:creationId xmlns:a16="http://schemas.microsoft.com/office/drawing/2014/main" id="{509D4498-372F-63AB-E4D9-6F0740B54C0C}"/>
              </a:ext>
            </a:extLst>
          </p:cNvPr>
          <p:cNvSpPr txBox="1">
            <a:spLocks/>
          </p:cNvSpPr>
          <p:nvPr/>
        </p:nvSpPr>
        <p:spPr>
          <a:xfrm>
            <a:off x="933893" y="1749135"/>
            <a:ext cx="8624777" cy="75247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b="1" dirty="0">
                <a:solidFill>
                  <a:srgbClr val="0070C0"/>
                </a:solidFill>
              </a:rPr>
              <a:t>Topics to be covered</a:t>
            </a:r>
          </a:p>
        </p:txBody>
      </p:sp>
    </p:spTree>
    <p:extLst>
      <p:ext uri="{BB962C8B-B14F-4D97-AF65-F5344CB8AC3E}">
        <p14:creationId xmlns:p14="http://schemas.microsoft.com/office/powerpoint/2010/main" val="301462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DDED-CE87-268D-86D9-CA3711B908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A7524D-AB49-31D1-8FF5-3E3B537DB0F3}"/>
              </a:ext>
            </a:extLst>
          </p:cNvPr>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20</a:t>
            </a:fld>
            <a:endParaRPr lang="en-US"/>
          </a:p>
        </p:txBody>
      </p:sp>
      <p:pic>
        <p:nvPicPr>
          <p:cNvPr id="5" name="Content Placeholder 4" descr="Image result for thanks">
            <a:extLst>
              <a:ext uri="{FF2B5EF4-FFF2-40B4-BE49-F238E27FC236}">
                <a16:creationId xmlns:a16="http://schemas.microsoft.com/office/drawing/2014/main" id="{06634744-64FC-FDD5-CC91-F82496BF20D3}"/>
              </a:ext>
            </a:extLst>
          </p:cNvPr>
          <p:cNvPicPr>
            <a:picLocks noGrp="1"/>
          </p:cNvPicPr>
          <p:nvPr>
            <p:ph sz="quarter" idx="1"/>
          </p:nvPr>
        </p:nvPicPr>
        <p:blipFill>
          <a:blip r:embed="rId2"/>
          <a:srcRect/>
          <a:stretch>
            <a:fillRect/>
          </a:stretch>
        </p:blipFill>
        <p:spPr bwMode="auto">
          <a:xfrm>
            <a:off x="2351568" y="2224991"/>
            <a:ext cx="7162800" cy="3658284"/>
          </a:xfrm>
          <a:prstGeom prst="rect">
            <a:avLst/>
          </a:prstGeom>
          <a:noFill/>
          <a:ln w="9525">
            <a:noFill/>
            <a:miter lim="800000"/>
            <a:headEnd/>
            <a:tailEnd/>
          </a:ln>
        </p:spPr>
      </p:pic>
      <p:sp>
        <p:nvSpPr>
          <p:cNvPr id="6" name="TextBox 5">
            <a:extLst>
              <a:ext uri="{FF2B5EF4-FFF2-40B4-BE49-F238E27FC236}">
                <a16:creationId xmlns:a16="http://schemas.microsoft.com/office/drawing/2014/main" id="{36AEB8D0-7436-4A56-C870-ACEB8E69B4C3}"/>
              </a:ext>
            </a:extLst>
          </p:cNvPr>
          <p:cNvSpPr txBox="1"/>
          <p:nvPr/>
        </p:nvSpPr>
        <p:spPr>
          <a:xfrm>
            <a:off x="265814" y="6593589"/>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94158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1026" name="Picture 2" descr="networking #quote #quotes #connecting #linkedin #pinterest #socialmedia  #social #socialmediamarketing #virtualassistant #virtualassistance  #asministrativeassistant #job #jobs #jobsearch #career… | Jesson Heppolette  | 17 comments">
            <a:extLst>
              <a:ext uri="{FF2B5EF4-FFF2-40B4-BE49-F238E27FC236}">
                <a16:creationId xmlns:a16="http://schemas.microsoft.com/office/drawing/2014/main" id="{478FE386-CF1F-68EC-0C13-5218D22D1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73" b="15659"/>
          <a:stretch>
            <a:fillRect/>
          </a:stretch>
        </p:blipFill>
        <p:spPr bwMode="auto">
          <a:xfrm>
            <a:off x="3094074" y="1690576"/>
            <a:ext cx="5486400" cy="478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6EB04-FFBE-19FC-F39E-590F6C059187}"/>
              </a:ext>
            </a:extLst>
          </p:cNvPr>
          <p:cNvSpPr>
            <a:spLocks noGrp="1"/>
          </p:cNvSpPr>
          <p:nvPr>
            <p:ph idx="1"/>
          </p:nvPr>
        </p:nvSpPr>
        <p:spPr>
          <a:xfrm>
            <a:off x="821853" y="2253515"/>
            <a:ext cx="11001552" cy="4225662"/>
          </a:xfrm>
        </p:spPr>
        <p:txBody>
          <a:bodyPr/>
          <a:lstStyle/>
          <a:p>
            <a:pPr marL="0" indent="0" algn="just">
              <a:buNone/>
            </a:pPr>
            <a:r>
              <a:rPr lang="en-US" dirty="0"/>
              <a:t>Communication networks and dynamics in corporate communication define how information flows through formal (hierarchical) and informal (grapevine) channels to shape organizational culture and performance. Key structures include chain, wheel, and all-channel networks. Dynamics involve navigating upward, downward, horizontal, and diagonal, and external, interactions to manage change and employee engagement. </a:t>
            </a:r>
            <a:endParaRPr lang="en-IN" dirty="0"/>
          </a:p>
          <a:p>
            <a:endParaRPr lang="en-IN" dirty="0"/>
          </a:p>
        </p:txBody>
      </p:sp>
      <p:sp>
        <p:nvSpPr>
          <p:cNvPr id="4" name="Title 1">
            <a:extLst>
              <a:ext uri="{FF2B5EF4-FFF2-40B4-BE49-F238E27FC236}">
                <a16:creationId xmlns:a16="http://schemas.microsoft.com/office/drawing/2014/main" id="{4F5E7FE5-2589-2290-15F5-503C4480F244}"/>
              </a:ext>
            </a:extLst>
          </p:cNvPr>
          <p:cNvSpPr txBox="1">
            <a:spLocks/>
          </p:cNvSpPr>
          <p:nvPr/>
        </p:nvSpPr>
        <p:spPr>
          <a:xfrm>
            <a:off x="1034946" y="1696942"/>
            <a:ext cx="10122108"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b="1" dirty="0"/>
          </a:p>
          <a:p>
            <a:r>
              <a:rPr lang="en-US" sz="12800" dirty="0"/>
              <a:t> </a:t>
            </a:r>
            <a:r>
              <a:rPr lang="en-US" sz="11200" b="1" dirty="0"/>
              <a:t>What is Communication networks and dynamics ?</a:t>
            </a:r>
          </a:p>
          <a:p>
            <a:pPr algn="ctr"/>
            <a:endParaRPr lang="en-IN" dirty="0"/>
          </a:p>
        </p:txBody>
      </p:sp>
      <p:sp>
        <p:nvSpPr>
          <p:cNvPr id="6" name="TextBox 5">
            <a:extLst>
              <a:ext uri="{FF2B5EF4-FFF2-40B4-BE49-F238E27FC236}">
                <a16:creationId xmlns:a16="http://schemas.microsoft.com/office/drawing/2014/main" id="{D538D124-51ED-3CF1-4864-07858096EC58}"/>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44549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FDA6-456B-3EF7-AAEE-A637E4C8D4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91E14C-1E74-E1EA-1C72-F8DEFB07D47B}"/>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E9E270D4-3B16-86BE-05B3-BE1DBDFD40CA}"/>
              </a:ext>
            </a:extLst>
          </p:cNvPr>
          <p:cNvSpPr txBox="1">
            <a:spLocks/>
          </p:cNvSpPr>
          <p:nvPr/>
        </p:nvSpPr>
        <p:spPr>
          <a:xfrm>
            <a:off x="1509911" y="131843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b="1" dirty="0"/>
          </a:p>
          <a:p>
            <a:r>
              <a:rPr lang="en-US" sz="12800" dirty="0"/>
              <a:t> </a:t>
            </a:r>
            <a:r>
              <a:rPr lang="en-US" sz="9600" b="1" dirty="0"/>
              <a:t> Key Aspects of Corporate Communication Networks</a:t>
            </a:r>
            <a:endParaRPr lang="en-IN" dirty="0"/>
          </a:p>
        </p:txBody>
      </p:sp>
      <p:sp>
        <p:nvSpPr>
          <p:cNvPr id="5" name="TextBox 4">
            <a:extLst>
              <a:ext uri="{FF2B5EF4-FFF2-40B4-BE49-F238E27FC236}">
                <a16:creationId xmlns:a16="http://schemas.microsoft.com/office/drawing/2014/main" id="{049AC26D-AD1D-4330-0507-7F4D2A305048}"/>
              </a:ext>
            </a:extLst>
          </p:cNvPr>
          <p:cNvSpPr txBox="1"/>
          <p:nvPr/>
        </p:nvSpPr>
        <p:spPr>
          <a:xfrm>
            <a:off x="221512" y="1872079"/>
            <a:ext cx="11601894" cy="4770537"/>
          </a:xfrm>
          <a:prstGeom prst="rect">
            <a:avLst/>
          </a:prstGeom>
          <a:noFill/>
        </p:spPr>
        <p:txBody>
          <a:bodyPr wrap="square">
            <a:spAutoFit/>
          </a:bodyPr>
          <a:lstStyle/>
          <a:p>
            <a:pPr algn="just"/>
            <a:r>
              <a:rPr lang="en-US" sz="2400" b="1" dirty="0"/>
              <a:t>Formal Networks: </a:t>
            </a:r>
            <a:r>
              <a:rPr lang="en-US" sz="2400" dirty="0"/>
              <a:t>These follow official authority structures, such as:</a:t>
            </a:r>
          </a:p>
          <a:p>
            <a:pPr algn="just"/>
            <a:endParaRPr lang="en-US" sz="2800" dirty="0"/>
          </a:p>
          <a:p>
            <a:pPr lvl="1" algn="just"/>
            <a:r>
              <a:rPr lang="en-US" sz="2800" b="1" dirty="0"/>
              <a:t>Chain:</a:t>
            </a:r>
            <a:r>
              <a:rPr lang="en-US" sz="2800" dirty="0"/>
              <a:t> Information moves systematically from top management down to lower levels.</a:t>
            </a:r>
          </a:p>
          <a:p>
            <a:pPr lvl="1" algn="just"/>
            <a:r>
              <a:rPr lang="en-US" sz="2800" b="1" dirty="0"/>
              <a:t>Wheel:</a:t>
            </a:r>
            <a:r>
              <a:rPr lang="en-US" sz="2800" dirty="0"/>
              <a:t> A central leader dictates information to all employees directly.</a:t>
            </a:r>
          </a:p>
          <a:p>
            <a:pPr lvl="1" algn="just"/>
            <a:r>
              <a:rPr lang="en-US" sz="2800" b="1" dirty="0"/>
              <a:t>All-Channel:</a:t>
            </a:r>
            <a:r>
              <a:rPr lang="en-US" sz="2800" dirty="0"/>
              <a:t> A decentralized, open-flow system where everyone communicates with everyone else, ideal for collaboration.</a:t>
            </a:r>
          </a:p>
          <a:p>
            <a:pPr lvl="1" algn="just"/>
            <a:r>
              <a:rPr lang="en-US" sz="2800" b="1" dirty="0"/>
              <a:t>Y-Network:</a:t>
            </a:r>
            <a:r>
              <a:rPr lang="en-US" sz="2800" dirty="0"/>
              <a:t> Similar to a chain, but with a more hierarchical structure where information flows through intermediate layers before reaching others.</a:t>
            </a:r>
          </a:p>
          <a:p>
            <a:pPr lvl="1" algn="just"/>
            <a:r>
              <a:rPr lang="en-US" sz="2800" b="1" dirty="0"/>
              <a:t>Circle:</a:t>
            </a:r>
            <a:r>
              <a:rPr lang="en-US" sz="2800" dirty="0"/>
              <a:t> Members communicate with those adjacent to them, often used in similar-rank groups.</a:t>
            </a:r>
          </a:p>
        </p:txBody>
      </p:sp>
    </p:spTree>
    <p:extLst>
      <p:ext uri="{BB962C8B-B14F-4D97-AF65-F5344CB8AC3E}">
        <p14:creationId xmlns:p14="http://schemas.microsoft.com/office/powerpoint/2010/main" val="147272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F5C2A77-D18E-9DE5-F217-B94DC21F5A4D}"/>
              </a:ext>
            </a:extLst>
          </p:cNvPr>
          <p:cNvPicPr>
            <a:picLocks noGrp="1" noChangeAspect="1"/>
          </p:cNvPicPr>
          <p:nvPr>
            <p:ph idx="1"/>
          </p:nvPr>
        </p:nvPicPr>
        <p:blipFill rotWithShape="1">
          <a:blip r:embed="rId2"/>
          <a:srcRect r="1153"/>
          <a:stretch>
            <a:fillRect/>
          </a:stretch>
        </p:blipFill>
        <p:spPr bwMode="auto">
          <a:xfrm>
            <a:off x="2392326" y="1541869"/>
            <a:ext cx="6379535" cy="5048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5E4E6D-A430-BB8D-BB1E-70FF890694E9}"/>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315635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8F4A9-D4AE-9B9F-304D-1A5C81363E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69FA7C-1B21-75E9-47DE-FCE513E8DE84}"/>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4DB8CB16-1C45-0E2D-2DCC-AAFD173938EE}"/>
              </a:ext>
            </a:extLst>
          </p:cNvPr>
          <p:cNvSpPr txBox="1">
            <a:spLocks/>
          </p:cNvSpPr>
          <p:nvPr/>
        </p:nvSpPr>
        <p:spPr>
          <a:xfrm>
            <a:off x="1626867" y="1637414"/>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r>
              <a:rPr lang="en-US" sz="9600" b="1" dirty="0"/>
              <a:t>Chain Communication Networks</a:t>
            </a:r>
            <a:endParaRPr lang="en-IN" dirty="0"/>
          </a:p>
        </p:txBody>
      </p:sp>
      <p:sp>
        <p:nvSpPr>
          <p:cNvPr id="5" name="TextBox 4">
            <a:extLst>
              <a:ext uri="{FF2B5EF4-FFF2-40B4-BE49-F238E27FC236}">
                <a16:creationId xmlns:a16="http://schemas.microsoft.com/office/drawing/2014/main" id="{6FD15751-9BF4-6CE4-AD52-8DD663718F91}"/>
              </a:ext>
            </a:extLst>
          </p:cNvPr>
          <p:cNvSpPr txBox="1"/>
          <p:nvPr/>
        </p:nvSpPr>
        <p:spPr>
          <a:xfrm>
            <a:off x="1176668" y="2282268"/>
            <a:ext cx="9838661" cy="3108543"/>
          </a:xfrm>
          <a:prstGeom prst="rect">
            <a:avLst/>
          </a:prstGeom>
          <a:noFill/>
        </p:spPr>
        <p:txBody>
          <a:bodyPr wrap="square">
            <a:spAutoFit/>
          </a:bodyPr>
          <a:lstStyle/>
          <a:p>
            <a:pPr marL="800100" lvl="1" indent="-342900" algn="just">
              <a:buFont typeface="Arial" panose="020B0604020202020204" pitchFamily="34" charset="0"/>
              <a:buChar char="•"/>
            </a:pPr>
            <a:r>
              <a:rPr lang="en-US" sz="2800" dirty="0">
                <a:solidFill>
                  <a:srgbClr val="002060"/>
                </a:solidFill>
              </a:rPr>
              <a:t>Chain type of communication is used where information flows upward and downward in a hierarchical manner. </a:t>
            </a:r>
          </a:p>
          <a:p>
            <a:pPr marL="800100" lvl="1" indent="-342900" algn="just">
              <a:buFont typeface="Arial" panose="020B0604020202020204" pitchFamily="34" charset="0"/>
              <a:buChar char="•"/>
            </a:pPr>
            <a:r>
              <a:rPr lang="en-US" sz="2800" dirty="0">
                <a:solidFill>
                  <a:srgbClr val="002060"/>
                </a:solidFill>
              </a:rPr>
              <a:t>There is no lateral communication. </a:t>
            </a:r>
          </a:p>
          <a:p>
            <a:pPr marL="800100" lvl="1" indent="-342900" algn="just">
              <a:buFont typeface="Arial" panose="020B0604020202020204" pitchFamily="34" charset="0"/>
              <a:buChar char="•"/>
            </a:pPr>
            <a:r>
              <a:rPr lang="en-US" sz="2800" dirty="0">
                <a:solidFill>
                  <a:srgbClr val="002060"/>
                </a:solidFill>
              </a:rPr>
              <a:t>This type of communication is best suited for organizations where reporting is strict and jobs are well defined. </a:t>
            </a:r>
          </a:p>
          <a:p>
            <a:pPr marL="800100" lvl="1" indent="-342900" algn="just">
              <a:buFont typeface="Arial" panose="020B0604020202020204" pitchFamily="34" charset="0"/>
              <a:buChar char="•"/>
            </a:pPr>
            <a:r>
              <a:rPr lang="en-US" sz="2800" dirty="0">
                <a:solidFill>
                  <a:srgbClr val="002060"/>
                </a:solidFill>
              </a:rPr>
              <a:t>Lot of written communication takes place in the form of orders, instructions, etc. </a:t>
            </a:r>
          </a:p>
        </p:txBody>
      </p:sp>
    </p:spTree>
    <p:extLst>
      <p:ext uri="{BB962C8B-B14F-4D97-AF65-F5344CB8AC3E}">
        <p14:creationId xmlns:p14="http://schemas.microsoft.com/office/powerpoint/2010/main" val="360603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79A65-ADAC-59D8-BA8B-B4E86FAD78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FE8EA9-7C12-D32D-B239-60E4802CDFA4}"/>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F8849D92-4EA0-25BE-B3F9-4254E658528E}"/>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endParaRPr lang="en-US" b="1" dirty="0"/>
          </a:p>
          <a:p>
            <a:r>
              <a:rPr lang="en-US" sz="9600" b="1" dirty="0"/>
              <a:t>Inverted</a:t>
            </a:r>
            <a:r>
              <a:rPr lang="en-US" sz="9600" dirty="0"/>
              <a:t> </a:t>
            </a:r>
            <a:r>
              <a:rPr lang="en-US" sz="9600" b="1" dirty="0"/>
              <a:t>Y- Networks</a:t>
            </a:r>
            <a:endParaRPr lang="en-IN" dirty="0"/>
          </a:p>
        </p:txBody>
      </p:sp>
      <p:sp>
        <p:nvSpPr>
          <p:cNvPr id="5" name="TextBox 4">
            <a:extLst>
              <a:ext uri="{FF2B5EF4-FFF2-40B4-BE49-F238E27FC236}">
                <a16:creationId xmlns:a16="http://schemas.microsoft.com/office/drawing/2014/main" id="{7734A30A-EE07-D586-17F3-255DCF60F505}"/>
              </a:ext>
            </a:extLst>
          </p:cNvPr>
          <p:cNvSpPr txBox="1"/>
          <p:nvPr/>
        </p:nvSpPr>
        <p:spPr>
          <a:xfrm>
            <a:off x="1329069" y="2431123"/>
            <a:ext cx="10228521" cy="2246769"/>
          </a:xfrm>
          <a:prstGeom prst="rect">
            <a:avLst/>
          </a:prstGeom>
          <a:noFill/>
        </p:spPr>
        <p:txBody>
          <a:bodyPr wrap="square">
            <a:spAutoFit/>
          </a:bodyPr>
          <a:lstStyle/>
          <a:p>
            <a:pPr marL="342900" indent="-342900">
              <a:buFont typeface="Arial" panose="020B0604020202020204" pitchFamily="34" charset="0"/>
              <a:buChar char="•"/>
            </a:pPr>
            <a:r>
              <a:rPr lang="en-US" sz="2800" dirty="0">
                <a:solidFill>
                  <a:srgbClr val="002060"/>
                </a:solidFill>
              </a:rPr>
              <a:t>Similar to a chain, but with a more hierarchical structure where information flows through intermediate layers before reaching others.</a:t>
            </a:r>
          </a:p>
          <a:p>
            <a:pPr marL="342900" indent="-342900">
              <a:buFont typeface="Arial" panose="020B0604020202020204" pitchFamily="34" charset="0"/>
              <a:buChar char="•"/>
            </a:pPr>
            <a:r>
              <a:rPr lang="en-US" sz="2800" dirty="0">
                <a:solidFill>
                  <a:srgbClr val="002060"/>
                </a:solidFill>
              </a:rPr>
              <a:t>This type of communication represents one person having two subordinates. They report to the designated boss. </a:t>
            </a:r>
          </a:p>
        </p:txBody>
      </p:sp>
    </p:spTree>
    <p:extLst>
      <p:ext uri="{BB962C8B-B14F-4D97-AF65-F5344CB8AC3E}">
        <p14:creationId xmlns:p14="http://schemas.microsoft.com/office/powerpoint/2010/main" val="401083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03C4-7BEE-3FDB-3187-9A3A1E63E1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3D27C7-A658-587B-455F-68295FC042D7}"/>
              </a:ext>
            </a:extLst>
          </p:cNvPr>
          <p:cNvSpPr txBox="1"/>
          <p:nvPr/>
        </p:nvSpPr>
        <p:spPr>
          <a:xfrm>
            <a:off x="0" y="663968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8" name="Title 1">
            <a:extLst>
              <a:ext uri="{FF2B5EF4-FFF2-40B4-BE49-F238E27FC236}">
                <a16:creationId xmlns:a16="http://schemas.microsoft.com/office/drawing/2014/main" id="{1ACA0EE3-A73B-F579-B11D-3E69A66A09A8}"/>
              </a:ext>
            </a:extLst>
          </p:cNvPr>
          <p:cNvSpPr txBox="1">
            <a:spLocks/>
          </p:cNvSpPr>
          <p:nvPr/>
        </p:nvSpPr>
        <p:spPr>
          <a:xfrm>
            <a:off x="1626869" y="1446028"/>
            <a:ext cx="8938261" cy="556573"/>
          </a:xfrm>
          <a:prstGeom prst="rect">
            <a:avLst/>
          </a:prstGeom>
          <a:solidFill>
            <a:schemeClr val="accent4">
              <a:lumMod val="40000"/>
              <a:lumOff val="60000"/>
            </a:schemeClr>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pPr algn="just"/>
            <a:br>
              <a:rPr lang="en-US" b="1" dirty="0"/>
            </a:br>
            <a:r>
              <a:rPr lang="en-US" sz="11200" b="1" dirty="0"/>
              <a:t>Wheel Networks</a:t>
            </a:r>
            <a:endParaRPr lang="en-IN" sz="11200" dirty="0"/>
          </a:p>
        </p:txBody>
      </p:sp>
      <p:sp>
        <p:nvSpPr>
          <p:cNvPr id="5" name="TextBox 4">
            <a:extLst>
              <a:ext uri="{FF2B5EF4-FFF2-40B4-BE49-F238E27FC236}">
                <a16:creationId xmlns:a16="http://schemas.microsoft.com/office/drawing/2014/main" id="{8BFC3E97-889C-F16D-D92A-10DFC71C6392}"/>
              </a:ext>
            </a:extLst>
          </p:cNvPr>
          <p:cNvSpPr txBox="1"/>
          <p:nvPr/>
        </p:nvSpPr>
        <p:spPr>
          <a:xfrm>
            <a:off x="1091608" y="2303429"/>
            <a:ext cx="10572308" cy="3108543"/>
          </a:xfrm>
          <a:prstGeom prst="rect">
            <a:avLst/>
          </a:prstGeom>
          <a:noFill/>
        </p:spPr>
        <p:txBody>
          <a:bodyPr wrap="square">
            <a:spAutoFit/>
          </a:bodyPr>
          <a:lstStyle/>
          <a:p>
            <a:pPr marL="800100" lvl="1" indent="-342900" algn="just">
              <a:buFont typeface="Arial" panose="020B0604020202020204" pitchFamily="34" charset="0"/>
              <a:buChar char="•"/>
            </a:pPr>
            <a:r>
              <a:rPr lang="en-US" sz="2800" dirty="0">
                <a:solidFill>
                  <a:srgbClr val="002060"/>
                </a:solidFill>
              </a:rPr>
              <a:t>‘Wheel’ type of communication represents manager in the center having control over superior officers i.e. a central leader dictates information to all employees directly.</a:t>
            </a:r>
          </a:p>
          <a:p>
            <a:pPr marL="800100" lvl="1" indent="-342900" algn="just">
              <a:buFont typeface="Arial" panose="020B0604020202020204" pitchFamily="34" charset="0"/>
              <a:buChar char="•"/>
            </a:pPr>
            <a:r>
              <a:rPr lang="en-US" sz="2800" dirty="0">
                <a:solidFill>
                  <a:srgbClr val="002060"/>
                </a:solidFill>
              </a:rPr>
              <a:t>Wheel type of communication is very commonly used in most of the organization as it provides faster problem solving. </a:t>
            </a:r>
          </a:p>
          <a:p>
            <a:pPr marL="800100" lvl="1" indent="-342900" algn="just">
              <a:buFont typeface="Arial" panose="020B0604020202020204" pitchFamily="34" charset="0"/>
              <a:buChar char="•"/>
            </a:pPr>
            <a:r>
              <a:rPr lang="en-US" sz="2800" dirty="0">
                <a:solidFill>
                  <a:srgbClr val="002060"/>
                </a:solidFill>
              </a:rPr>
              <a:t>This type communication displays lack of flexibility and shows the lowest job satisfaction.</a:t>
            </a:r>
          </a:p>
        </p:txBody>
      </p:sp>
    </p:spTree>
    <p:extLst>
      <p:ext uri="{BB962C8B-B14F-4D97-AF65-F5344CB8AC3E}">
        <p14:creationId xmlns:p14="http://schemas.microsoft.com/office/powerpoint/2010/main" val="160330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1114</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Arial Rounded MT Bold</vt:lpstr>
      <vt:lpstr>Book Antiqua</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prabhatresearch@gmail.com</cp:lastModifiedBy>
  <cp:revision>303</cp:revision>
  <dcterms:created xsi:type="dcterms:W3CDTF">2024-04-20T12:51:16Z</dcterms:created>
  <dcterms:modified xsi:type="dcterms:W3CDTF">2026-03-13T15:36:13Z</dcterms:modified>
</cp:coreProperties>
</file>