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6" r:id="rId2"/>
    <p:sldId id="317" r:id="rId3"/>
    <p:sldId id="342" r:id="rId4"/>
    <p:sldId id="389" r:id="rId5"/>
    <p:sldId id="373" r:id="rId6"/>
    <p:sldId id="399" r:id="rId7"/>
    <p:sldId id="394" r:id="rId8"/>
    <p:sldId id="408" r:id="rId9"/>
    <p:sldId id="410" r:id="rId10"/>
    <p:sldId id="402" r:id="rId11"/>
    <p:sldId id="409" r:id="rId12"/>
    <p:sldId id="407" r:id="rId13"/>
    <p:sldId id="401" r:id="rId14"/>
    <p:sldId id="406" r:id="rId15"/>
    <p:sldId id="352" r:id="rId16"/>
    <p:sldId id="346" r:id="rId17"/>
    <p:sldId id="35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abhatresearch@gmail.com" initials="p" lastIdx="1" clrIdx="0">
    <p:extLst>
      <p:ext uri="{19B8F6BF-5375-455C-9EA6-DF929625EA0E}">
        <p15:presenceInfo xmlns:p15="http://schemas.microsoft.com/office/powerpoint/2012/main" userId="869e674406baf02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4E79"/>
    <a:srgbClr val="DA241B"/>
    <a:srgbClr val="A6A6A6"/>
    <a:srgbClr val="4454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0" d="100"/>
          <a:sy n="60" d="100"/>
        </p:scale>
        <p:origin x="90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1-27T11:02:19.760" idx="1">
    <p:pos x="6979" y="1913"/>
    <p:text/>
    <p:extLst>
      <p:ext uri="{C676402C-5697-4E1C-873F-D02D1690AC5C}">
        <p15:threadingInfo xmlns:p15="http://schemas.microsoft.com/office/powerpoint/2012/main" timeZoneBias="-330"/>
      </p:ext>
    </p:extLst>
  </p:cm>
</p:cmLst>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21769"/>
            <a:ext cx="9144000" cy="2387600"/>
          </a:xfrm>
        </p:spPr>
        <p:txBody>
          <a:bodyPr anchor="b"/>
          <a:lstStyle>
            <a:lvl1pPr algn="ctr">
              <a:defRPr sz="6000">
                <a:latin typeface="Bookman Old Style" panose="02050604050505020204" pitchFamily="18" charset="0"/>
              </a:defRPr>
            </a:lvl1pPr>
          </a:lstStyle>
          <a:p>
            <a:r>
              <a:rPr lang="en-US" dirty="0"/>
              <a:t>Click to edit Master title style</a:t>
            </a:r>
            <a:endParaRPr lang="en-IN" dirty="0"/>
          </a:p>
        </p:txBody>
      </p:sp>
      <p:sp>
        <p:nvSpPr>
          <p:cNvPr id="3" name="Subtitle 2"/>
          <p:cNvSpPr>
            <a:spLocks noGrp="1"/>
          </p:cNvSpPr>
          <p:nvPr>
            <p:ph type="subTitle" idx="1"/>
          </p:nvPr>
        </p:nvSpPr>
        <p:spPr>
          <a:xfrm>
            <a:off x="1524000" y="3931387"/>
            <a:ext cx="9144000" cy="1655762"/>
          </a:xfrm>
        </p:spPr>
        <p:txBody>
          <a:bodyPr/>
          <a:lstStyle>
            <a:lvl1pPr marL="0" indent="0" algn="ctr">
              <a:buNone/>
              <a:defRPr sz="2400">
                <a:latin typeface="Bookman Old Style" panose="020506040505050202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N" dirty="0"/>
          </a:p>
        </p:txBody>
      </p:sp>
      <p:sp>
        <p:nvSpPr>
          <p:cNvPr id="4" name="Date Placeholder 3"/>
          <p:cNvSpPr>
            <a:spLocks noGrp="1"/>
          </p:cNvSpPr>
          <p:nvPr>
            <p:ph type="dt" sz="half" idx="10"/>
          </p:nvPr>
        </p:nvSpPr>
        <p:spPr/>
        <p:txBody>
          <a:bodyPr/>
          <a:lstStyle/>
          <a:p>
            <a:fld id="{8DE45444-11CA-4B97-8BAE-B0C3FE17835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C5C996-D531-4470-A433-B06680948C3D}" type="slidenum">
              <a:rPr lang="en-IN" smtClean="0"/>
              <a:t>‹#›</a:t>
            </a:fld>
            <a:endParaRPr lang="en-IN"/>
          </a:p>
        </p:txBody>
      </p:sp>
      <p:sp>
        <p:nvSpPr>
          <p:cNvPr id="7" name="Rectangle 6"/>
          <p:cNvSpPr/>
          <p:nvPr userDrawn="1"/>
        </p:nvSpPr>
        <p:spPr>
          <a:xfrm>
            <a:off x="9818255" y="0"/>
            <a:ext cx="2373745" cy="1186263"/>
          </a:xfrm>
          <a:prstGeom prst="rect">
            <a:avLst/>
          </a:prstGeom>
          <a:noFill/>
          <a:ln w="3175">
            <a:solidFill>
              <a:schemeClr val="bg1">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lumMod val="85000"/>
                  </a:schemeClr>
                </a:solidFill>
              </a:rPr>
              <a:t>Place reserved for instructor video</a:t>
            </a:r>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9904" y="-147883"/>
            <a:ext cx="1843515" cy="1993410"/>
          </a:xfrm>
          <a:prstGeom prst="rect">
            <a:avLst/>
          </a:prstGeom>
        </p:spPr>
      </p:pic>
      <p:sp>
        <p:nvSpPr>
          <p:cNvPr id="9" name="Rectangle 8"/>
          <p:cNvSpPr/>
          <p:nvPr userDrawn="1"/>
        </p:nvSpPr>
        <p:spPr>
          <a:xfrm>
            <a:off x="1461671" y="349637"/>
            <a:ext cx="8204200" cy="1015663"/>
          </a:xfrm>
          <a:prstGeom prst="rect">
            <a:avLst/>
          </a:prstGeom>
        </p:spPr>
        <p:txBody>
          <a:bodyPr wrap="square">
            <a:spAutoFit/>
          </a:bodyPr>
          <a:lstStyle/>
          <a:p>
            <a:pPr algn="l">
              <a:lnSpc>
                <a:spcPct val="75000"/>
              </a:lnSpc>
            </a:pPr>
            <a:r>
              <a:rPr lang="en-US" sz="4000" dirty="0">
                <a:solidFill>
                  <a:srgbClr val="1E2763"/>
                </a:solidFill>
                <a:latin typeface="Arial Rounded MT Bold" panose="020F0704030504030204" pitchFamily="34" charset="0"/>
                <a:cs typeface="Times New Roman" panose="02020603050405020304" pitchFamily="18" charset="0"/>
              </a:rPr>
              <a:t>C</a:t>
            </a:r>
            <a:r>
              <a:rPr lang="en-US" b="1" dirty="0">
                <a:solidFill>
                  <a:srgbClr val="1E2763"/>
                </a:solidFill>
                <a:latin typeface="Arial Rounded MT Bold" panose="020F0704030504030204" pitchFamily="34" charset="0"/>
                <a:cs typeface="Times New Roman" panose="02020603050405020304" pitchFamily="18" charset="0"/>
              </a:rPr>
              <a:t>HHATRAPATI</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S</a:t>
            </a:r>
            <a:r>
              <a:rPr lang="en-US" b="1" dirty="0">
                <a:solidFill>
                  <a:srgbClr val="1E2763"/>
                </a:solidFill>
                <a:latin typeface="Arial Rounded MT Bold" panose="020F0704030504030204" pitchFamily="34" charset="0"/>
                <a:cs typeface="Times New Roman" panose="02020603050405020304" pitchFamily="18" charset="0"/>
              </a:rPr>
              <a:t>HAHU</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J</a:t>
            </a:r>
            <a:r>
              <a:rPr lang="en-US" b="1" dirty="0">
                <a:solidFill>
                  <a:srgbClr val="1E2763"/>
                </a:solidFill>
                <a:latin typeface="Arial Rounded MT Bold" panose="020F0704030504030204" pitchFamily="34" charset="0"/>
                <a:cs typeface="Times New Roman" panose="02020603050405020304" pitchFamily="18" charset="0"/>
              </a:rPr>
              <a:t>I</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M</a:t>
            </a:r>
            <a:r>
              <a:rPr lang="en-US" b="1" dirty="0">
                <a:solidFill>
                  <a:srgbClr val="1E2763"/>
                </a:solidFill>
                <a:latin typeface="Arial Rounded MT Bold" panose="020F0704030504030204" pitchFamily="34" charset="0"/>
                <a:cs typeface="Times New Roman" panose="02020603050405020304" pitchFamily="18" charset="0"/>
              </a:rPr>
              <a:t>AHARAJ</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U</a:t>
            </a:r>
            <a:r>
              <a:rPr lang="en-US" b="1" dirty="0">
                <a:solidFill>
                  <a:srgbClr val="1E2763"/>
                </a:solidFill>
                <a:latin typeface="Arial Rounded MT Bold" panose="020F0704030504030204" pitchFamily="34" charset="0"/>
                <a:cs typeface="Times New Roman" panose="02020603050405020304" pitchFamily="18" charset="0"/>
              </a:rPr>
              <a:t>NIVERSITY,</a:t>
            </a:r>
            <a:r>
              <a:rPr lang="en-US" dirty="0">
                <a:solidFill>
                  <a:srgbClr val="1E2763"/>
                </a:solidFill>
                <a:latin typeface="Arial Rounded MT Bold" panose="020F0704030504030204" pitchFamily="34" charset="0"/>
                <a:cs typeface="Times New Roman" panose="02020603050405020304" pitchFamily="18" charset="0"/>
              </a:rPr>
              <a:t> </a:t>
            </a:r>
          </a:p>
          <a:p>
            <a:pPr algn="l">
              <a:lnSpc>
                <a:spcPct val="75000"/>
              </a:lnSpc>
            </a:pPr>
            <a:r>
              <a:rPr lang="en-US" sz="4000" dirty="0">
                <a:solidFill>
                  <a:srgbClr val="1E2763"/>
                </a:solidFill>
                <a:latin typeface="Arial Rounded MT Bold" panose="020F0704030504030204" pitchFamily="34" charset="0"/>
                <a:cs typeface="Times New Roman" panose="02020603050405020304" pitchFamily="18" charset="0"/>
              </a:rPr>
              <a:t>K</a:t>
            </a:r>
            <a:r>
              <a:rPr lang="en-US" dirty="0">
                <a:solidFill>
                  <a:srgbClr val="1E2763"/>
                </a:solidFill>
                <a:latin typeface="Arial Rounded MT Bold" panose="020F0704030504030204" pitchFamily="34" charset="0"/>
                <a:cs typeface="Times New Roman" panose="02020603050405020304" pitchFamily="18" charset="0"/>
              </a:rPr>
              <a:t>ANPUR</a:t>
            </a:r>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426703" y="414323"/>
            <a:ext cx="1216130" cy="771940"/>
          </a:xfrm>
          <a:prstGeom prst="rect">
            <a:avLst/>
          </a:prstGeom>
        </p:spPr>
      </p:pic>
      <p:sp>
        <p:nvSpPr>
          <p:cNvPr id="11" name="TextBox 10"/>
          <p:cNvSpPr txBox="1"/>
          <p:nvPr userDrawn="1"/>
        </p:nvSpPr>
        <p:spPr>
          <a:xfrm>
            <a:off x="5058137" y="822311"/>
            <a:ext cx="343768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BC004C"/>
                </a:solidFill>
                <a:latin typeface="Arial Rounded MT Bold" panose="020F0704030504030204" pitchFamily="34" charset="0"/>
                <a:cs typeface="Times New Roman" panose="02020603050405020304" pitchFamily="18" charset="0"/>
              </a:rPr>
              <a:t>UGC Category</a:t>
            </a:r>
            <a:r>
              <a:rPr lang="en-US" baseline="0" dirty="0">
                <a:solidFill>
                  <a:srgbClr val="BC004C"/>
                </a:solidFill>
                <a:latin typeface="Arial Rounded MT Bold" panose="020F0704030504030204" pitchFamily="34" charset="0"/>
                <a:cs typeface="Times New Roman" panose="02020603050405020304" pitchFamily="18" charset="0"/>
              </a:rPr>
              <a:t> </a:t>
            </a:r>
            <a:r>
              <a:rPr lang="en-US" b="1" baseline="0" dirty="0">
                <a:solidFill>
                  <a:srgbClr val="BC004C"/>
                </a:solidFill>
                <a:latin typeface="Book Antiqua" panose="02040602050305030304" pitchFamily="18" charset="0"/>
                <a:cs typeface="Times New Roman" panose="02020603050405020304" pitchFamily="18" charset="0"/>
              </a:rPr>
              <a:t>I</a:t>
            </a:r>
            <a:r>
              <a:rPr lang="en-US" baseline="0" dirty="0">
                <a:solidFill>
                  <a:srgbClr val="BC004C"/>
                </a:solidFill>
                <a:latin typeface="Arial Rounded MT Bold" panose="020F0704030504030204" pitchFamily="34" charset="0"/>
                <a:cs typeface="Times New Roman" panose="02020603050405020304" pitchFamily="18" charset="0"/>
              </a:rPr>
              <a:t> University</a:t>
            </a:r>
            <a:endParaRPr lang="en-US" dirty="0">
              <a:solidFill>
                <a:srgbClr val="1E2763"/>
              </a:solidFill>
              <a:latin typeface="Arial Rounded MT Bold" panose="020F0704030504030204" pitchFamily="34" charset="0"/>
              <a:cs typeface="Times New Roman" panose="02020603050405020304" pitchFamily="18" charset="0"/>
            </a:endParaRPr>
          </a:p>
        </p:txBody>
      </p:sp>
    </p:spTree>
    <p:extLst>
      <p:ext uri="{BB962C8B-B14F-4D97-AF65-F5344CB8AC3E}">
        <p14:creationId xmlns:p14="http://schemas.microsoft.com/office/powerpoint/2010/main" val="97666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470249"/>
            <a:ext cx="8827671" cy="752475"/>
          </a:xfrm>
        </p:spPr>
        <p:txBody>
          <a:bodyPr>
            <a:normAutofit/>
          </a:bodyPr>
          <a:lstStyle>
            <a:lvl1pPr>
              <a:defRPr sz="3600">
                <a:solidFill>
                  <a:srgbClr val="C00000"/>
                </a:solidFill>
                <a:latin typeface="Bookman Old Style" panose="02050604050505020204" pitchFamily="18" charset="0"/>
              </a:defRPr>
            </a:lvl1pPr>
          </a:lstStyle>
          <a:p>
            <a:r>
              <a:rPr lang="en-US" dirty="0"/>
              <a:t>Click to edit Master title style</a:t>
            </a:r>
            <a:endParaRPr lang="en-IN" dirty="0"/>
          </a:p>
        </p:txBody>
      </p:sp>
      <p:sp>
        <p:nvSpPr>
          <p:cNvPr id="3" name="Content Placeholder 2"/>
          <p:cNvSpPr>
            <a:spLocks noGrp="1"/>
          </p:cNvSpPr>
          <p:nvPr>
            <p:ph idx="1"/>
          </p:nvPr>
        </p:nvSpPr>
        <p:spPr>
          <a:xfrm>
            <a:off x="821853" y="2253515"/>
            <a:ext cx="11169850" cy="4225662"/>
          </a:xfrm>
        </p:spPr>
        <p:txBody>
          <a:bodyPr/>
          <a:lstStyle>
            <a:lvl1pPr>
              <a:defRPr>
                <a:solidFill>
                  <a:srgbClr val="1F4E79"/>
                </a:solidFill>
                <a:latin typeface="Bookman Old Style" panose="02050604050505020204" pitchFamily="18" charset="0"/>
              </a:defRPr>
            </a:lvl1pPr>
            <a:lvl2pPr>
              <a:defRPr>
                <a:solidFill>
                  <a:srgbClr val="1F4E79"/>
                </a:solidFill>
                <a:latin typeface="Bookman Old Style" panose="02050604050505020204" pitchFamily="18" charset="0"/>
              </a:defRPr>
            </a:lvl2pPr>
            <a:lvl3pPr>
              <a:defRPr>
                <a:solidFill>
                  <a:srgbClr val="1F4E79"/>
                </a:solidFill>
                <a:latin typeface="Bookman Old Style" panose="02050604050505020204" pitchFamily="18" charset="0"/>
              </a:defRPr>
            </a:lvl3pPr>
            <a:lvl4pPr>
              <a:defRPr>
                <a:solidFill>
                  <a:srgbClr val="1F4E79"/>
                </a:solidFill>
                <a:latin typeface="Bookman Old Style" panose="02050604050505020204" pitchFamily="18" charset="0"/>
              </a:defRPr>
            </a:lvl4pPr>
            <a:lvl5pPr>
              <a:defRPr>
                <a:solidFill>
                  <a:srgbClr val="1F4E79"/>
                </a:solidFill>
                <a:latin typeface="Bookman Old Style" panose="020506040505050202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Date Placeholder 3"/>
          <p:cNvSpPr>
            <a:spLocks noGrp="1"/>
          </p:cNvSpPr>
          <p:nvPr>
            <p:ph type="dt" sz="half" idx="10"/>
          </p:nvPr>
        </p:nvSpPr>
        <p:spPr/>
        <p:txBody>
          <a:bodyPr/>
          <a:lstStyle/>
          <a:p>
            <a:fld id="{8DE45444-11CA-4B97-8BAE-B0C3FE17835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C5C996-D531-4470-A433-B06680948C3D}" type="slidenum">
              <a:rPr lang="en-IN" smtClean="0"/>
              <a:t>‹#›</a:t>
            </a:fld>
            <a:endParaRPr lang="en-IN"/>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9904" y="-147883"/>
            <a:ext cx="1843515" cy="1993410"/>
          </a:xfrm>
          <a:prstGeom prst="rect">
            <a:avLst/>
          </a:prstGeom>
        </p:spPr>
      </p:pic>
      <p:sp>
        <p:nvSpPr>
          <p:cNvPr id="18" name="Rectangle 17"/>
          <p:cNvSpPr/>
          <p:nvPr userDrawn="1"/>
        </p:nvSpPr>
        <p:spPr>
          <a:xfrm>
            <a:off x="1461671" y="349637"/>
            <a:ext cx="8204200" cy="1015663"/>
          </a:xfrm>
          <a:prstGeom prst="rect">
            <a:avLst/>
          </a:prstGeom>
        </p:spPr>
        <p:txBody>
          <a:bodyPr wrap="square">
            <a:spAutoFit/>
          </a:bodyPr>
          <a:lstStyle/>
          <a:p>
            <a:pPr algn="l">
              <a:lnSpc>
                <a:spcPct val="75000"/>
              </a:lnSpc>
            </a:pPr>
            <a:r>
              <a:rPr lang="en-US" sz="4000" dirty="0">
                <a:solidFill>
                  <a:srgbClr val="1E2763"/>
                </a:solidFill>
                <a:latin typeface="Arial Rounded MT Bold" panose="020F0704030504030204" pitchFamily="34" charset="0"/>
                <a:cs typeface="Times New Roman" panose="02020603050405020304" pitchFamily="18" charset="0"/>
              </a:rPr>
              <a:t>C</a:t>
            </a:r>
            <a:r>
              <a:rPr lang="en-US" b="1" dirty="0">
                <a:solidFill>
                  <a:srgbClr val="1E2763"/>
                </a:solidFill>
                <a:latin typeface="Arial Rounded MT Bold" panose="020F0704030504030204" pitchFamily="34" charset="0"/>
                <a:cs typeface="Times New Roman" panose="02020603050405020304" pitchFamily="18" charset="0"/>
              </a:rPr>
              <a:t>HHATRAPATI</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S</a:t>
            </a:r>
            <a:r>
              <a:rPr lang="en-US" b="1" dirty="0">
                <a:solidFill>
                  <a:srgbClr val="1E2763"/>
                </a:solidFill>
                <a:latin typeface="Arial Rounded MT Bold" panose="020F0704030504030204" pitchFamily="34" charset="0"/>
                <a:cs typeface="Times New Roman" panose="02020603050405020304" pitchFamily="18" charset="0"/>
              </a:rPr>
              <a:t>HAHU</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J</a:t>
            </a:r>
            <a:r>
              <a:rPr lang="en-US" b="1" dirty="0">
                <a:solidFill>
                  <a:srgbClr val="1E2763"/>
                </a:solidFill>
                <a:latin typeface="Arial Rounded MT Bold" panose="020F0704030504030204" pitchFamily="34" charset="0"/>
                <a:cs typeface="Times New Roman" panose="02020603050405020304" pitchFamily="18" charset="0"/>
              </a:rPr>
              <a:t>I</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M</a:t>
            </a:r>
            <a:r>
              <a:rPr lang="en-US" b="1" dirty="0">
                <a:solidFill>
                  <a:srgbClr val="1E2763"/>
                </a:solidFill>
                <a:latin typeface="Arial Rounded MT Bold" panose="020F0704030504030204" pitchFamily="34" charset="0"/>
                <a:cs typeface="Times New Roman" panose="02020603050405020304" pitchFamily="18" charset="0"/>
              </a:rPr>
              <a:t>AHARAJ</a:t>
            </a:r>
            <a:r>
              <a:rPr lang="en-US" dirty="0">
                <a:solidFill>
                  <a:srgbClr val="1E2763"/>
                </a:solidFill>
                <a:latin typeface="Arial Rounded MT Bold" panose="020F0704030504030204" pitchFamily="34" charset="0"/>
                <a:cs typeface="Times New Roman" panose="02020603050405020304" pitchFamily="18" charset="0"/>
              </a:rPr>
              <a:t> </a:t>
            </a:r>
            <a:r>
              <a:rPr lang="en-US" sz="4000" dirty="0">
                <a:solidFill>
                  <a:srgbClr val="1E2763"/>
                </a:solidFill>
                <a:latin typeface="Arial Rounded MT Bold" panose="020F0704030504030204" pitchFamily="34" charset="0"/>
                <a:cs typeface="Times New Roman" panose="02020603050405020304" pitchFamily="18" charset="0"/>
              </a:rPr>
              <a:t>U</a:t>
            </a:r>
            <a:r>
              <a:rPr lang="en-US" b="1" dirty="0">
                <a:solidFill>
                  <a:srgbClr val="1E2763"/>
                </a:solidFill>
                <a:latin typeface="Arial Rounded MT Bold" panose="020F0704030504030204" pitchFamily="34" charset="0"/>
                <a:cs typeface="Times New Roman" panose="02020603050405020304" pitchFamily="18" charset="0"/>
              </a:rPr>
              <a:t>NIVERSITY,</a:t>
            </a:r>
            <a:r>
              <a:rPr lang="en-US" dirty="0">
                <a:solidFill>
                  <a:srgbClr val="1E2763"/>
                </a:solidFill>
                <a:latin typeface="Arial Rounded MT Bold" panose="020F0704030504030204" pitchFamily="34" charset="0"/>
                <a:cs typeface="Times New Roman" panose="02020603050405020304" pitchFamily="18" charset="0"/>
              </a:rPr>
              <a:t> </a:t>
            </a:r>
          </a:p>
          <a:p>
            <a:pPr algn="l">
              <a:lnSpc>
                <a:spcPct val="75000"/>
              </a:lnSpc>
            </a:pPr>
            <a:r>
              <a:rPr lang="en-US" sz="4000" dirty="0">
                <a:solidFill>
                  <a:srgbClr val="1E2763"/>
                </a:solidFill>
                <a:latin typeface="Arial Rounded MT Bold" panose="020F0704030504030204" pitchFamily="34" charset="0"/>
                <a:cs typeface="Times New Roman" panose="02020603050405020304" pitchFamily="18" charset="0"/>
              </a:rPr>
              <a:t>K</a:t>
            </a:r>
            <a:r>
              <a:rPr lang="en-US" dirty="0">
                <a:solidFill>
                  <a:srgbClr val="1E2763"/>
                </a:solidFill>
                <a:latin typeface="Arial Rounded MT Bold" panose="020F0704030504030204" pitchFamily="34" charset="0"/>
                <a:cs typeface="Times New Roman" panose="02020603050405020304" pitchFamily="18" charset="0"/>
              </a:rPr>
              <a:t>ANPUR</a:t>
            </a:r>
          </a:p>
        </p:txBody>
      </p:sp>
      <p:pic>
        <p:nvPicPr>
          <p:cNvPr id="19" name="Picture 1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426703" y="414323"/>
            <a:ext cx="1216130" cy="771940"/>
          </a:xfrm>
          <a:prstGeom prst="rect">
            <a:avLst/>
          </a:prstGeom>
        </p:spPr>
      </p:pic>
      <p:sp>
        <p:nvSpPr>
          <p:cNvPr id="20" name="TextBox 19"/>
          <p:cNvSpPr txBox="1"/>
          <p:nvPr userDrawn="1"/>
        </p:nvSpPr>
        <p:spPr>
          <a:xfrm>
            <a:off x="5058137" y="822311"/>
            <a:ext cx="343768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BC004C"/>
                </a:solidFill>
                <a:latin typeface="Arial Rounded MT Bold" panose="020F0704030504030204" pitchFamily="34" charset="0"/>
                <a:cs typeface="Times New Roman" panose="02020603050405020304" pitchFamily="18" charset="0"/>
              </a:rPr>
              <a:t>UGC Category</a:t>
            </a:r>
            <a:r>
              <a:rPr lang="en-US" baseline="0" dirty="0">
                <a:solidFill>
                  <a:srgbClr val="BC004C"/>
                </a:solidFill>
                <a:latin typeface="Arial Rounded MT Bold" panose="020F0704030504030204" pitchFamily="34" charset="0"/>
                <a:cs typeface="Times New Roman" panose="02020603050405020304" pitchFamily="18" charset="0"/>
              </a:rPr>
              <a:t> </a:t>
            </a:r>
            <a:r>
              <a:rPr lang="en-US" b="1" baseline="0" dirty="0">
                <a:solidFill>
                  <a:srgbClr val="BC004C"/>
                </a:solidFill>
                <a:latin typeface="Book Antiqua" panose="02040602050305030304" pitchFamily="18" charset="0"/>
                <a:cs typeface="Times New Roman" panose="02020603050405020304" pitchFamily="18" charset="0"/>
              </a:rPr>
              <a:t>I</a:t>
            </a:r>
            <a:r>
              <a:rPr lang="en-US" baseline="0" dirty="0">
                <a:solidFill>
                  <a:srgbClr val="BC004C"/>
                </a:solidFill>
                <a:latin typeface="Arial Rounded MT Bold" panose="020F0704030504030204" pitchFamily="34" charset="0"/>
                <a:cs typeface="Times New Roman" panose="02020603050405020304" pitchFamily="18" charset="0"/>
              </a:rPr>
              <a:t> University</a:t>
            </a:r>
            <a:endParaRPr lang="en-US" dirty="0">
              <a:solidFill>
                <a:srgbClr val="1E2763"/>
              </a:solidFill>
              <a:latin typeface="Arial Rounded MT Bold" panose="020F0704030504030204" pitchFamily="34" charset="0"/>
              <a:cs typeface="Times New Roman" panose="02020603050405020304" pitchFamily="18" charset="0"/>
            </a:endParaRPr>
          </a:p>
        </p:txBody>
      </p:sp>
      <p:sp>
        <p:nvSpPr>
          <p:cNvPr id="21" name="TextBox 20"/>
          <p:cNvSpPr txBox="1"/>
          <p:nvPr userDrawn="1"/>
        </p:nvSpPr>
        <p:spPr>
          <a:xfrm>
            <a:off x="6250329" y="6593176"/>
            <a:ext cx="5941671" cy="307777"/>
          </a:xfrm>
          <a:prstGeom prst="rect">
            <a:avLst/>
          </a:prstGeom>
          <a:solidFill>
            <a:schemeClr val="accent1">
              <a:lumMod val="50000"/>
            </a:schemeClr>
          </a:solidFill>
        </p:spPr>
        <p:txBody>
          <a:bodyPr wrap="square" rtlCol="0">
            <a:spAutoFit/>
          </a:bodyPr>
          <a:lstStyle/>
          <a:p>
            <a:pPr algn="r"/>
            <a:r>
              <a:rPr lang="en-IN" sz="1400" b="1" dirty="0">
                <a:solidFill>
                  <a:schemeClr val="bg1">
                    <a:lumMod val="65000"/>
                  </a:schemeClr>
                </a:solidFill>
                <a:effectLst>
                  <a:outerShdw blurRad="38100" dist="38100" dir="2700000" algn="tl">
                    <a:srgbClr val="000000">
                      <a:alpha val="43137"/>
                    </a:srgbClr>
                  </a:outerShdw>
                </a:effectLst>
                <a:latin typeface="Bookman Old Style" panose="02050604050505020204" pitchFamily="18" charset="0"/>
              </a:rPr>
              <a:t>© CSJM University, Kanpur, INDIA</a:t>
            </a:r>
          </a:p>
        </p:txBody>
      </p:sp>
      <p:sp>
        <p:nvSpPr>
          <p:cNvPr id="22" name="TextBox 21"/>
          <p:cNvSpPr txBox="1"/>
          <p:nvPr userDrawn="1"/>
        </p:nvSpPr>
        <p:spPr>
          <a:xfrm>
            <a:off x="0" y="6593176"/>
            <a:ext cx="6250329" cy="307777"/>
          </a:xfrm>
          <a:prstGeom prst="rect">
            <a:avLst/>
          </a:prstGeom>
          <a:solidFill>
            <a:srgbClr val="A6A6A6"/>
          </a:solidFill>
        </p:spPr>
        <p:txBody>
          <a:bodyPr wrap="square" rtlCol="0">
            <a:spAutoFit/>
          </a:bodyPr>
          <a:lstStyle/>
          <a:p>
            <a:endParaRPr lang="en-IN" sz="1400" b="1" dirty="0">
              <a:solidFill>
                <a:srgbClr val="1F4E79"/>
              </a:solidFill>
              <a:effectLst>
                <a:outerShdw blurRad="38100" dist="38100" dir="2700000" algn="tl">
                  <a:srgbClr val="000000">
                    <a:alpha val="43137"/>
                  </a:srgbClr>
                </a:outerShdw>
              </a:effectLst>
              <a:latin typeface="Bookman Old Style" panose="02050604050505020204" pitchFamily="18" charset="0"/>
            </a:endParaRPr>
          </a:p>
        </p:txBody>
      </p:sp>
      <p:sp>
        <p:nvSpPr>
          <p:cNvPr id="23" name="Rectangle 22"/>
          <p:cNvSpPr/>
          <p:nvPr userDrawn="1"/>
        </p:nvSpPr>
        <p:spPr>
          <a:xfrm>
            <a:off x="9818255" y="0"/>
            <a:ext cx="2373745" cy="1186263"/>
          </a:xfrm>
          <a:prstGeom prst="rect">
            <a:avLst/>
          </a:prstGeom>
          <a:noFill/>
          <a:ln w="3175">
            <a:solidFill>
              <a:schemeClr val="bg1">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lumMod val="85000"/>
                  </a:schemeClr>
                </a:solidFill>
              </a:rPr>
              <a:t>Place reserved for instructor video</a:t>
            </a:r>
          </a:p>
        </p:txBody>
      </p:sp>
    </p:spTree>
    <p:extLst>
      <p:ext uri="{BB962C8B-B14F-4D97-AF65-F5344CB8AC3E}">
        <p14:creationId xmlns:p14="http://schemas.microsoft.com/office/powerpoint/2010/main" val="822305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E45444-11CA-4B97-8BAE-B0C3FE178357}" type="datetimeFigureOut">
              <a:rPr lang="en-IN" smtClean="0"/>
              <a:t>24-03-2026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5C996-D531-4470-A433-B06680948C3D}" type="slidenum">
              <a:rPr lang="en-IN" smtClean="0"/>
              <a:t>‹#›</a:t>
            </a:fld>
            <a:endParaRPr lang="en-IN"/>
          </a:p>
        </p:txBody>
      </p:sp>
    </p:spTree>
    <p:extLst>
      <p:ext uri="{BB962C8B-B14F-4D97-AF65-F5344CB8AC3E}">
        <p14:creationId xmlns:p14="http://schemas.microsoft.com/office/powerpoint/2010/main" val="2338990304"/>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keydifferences.com/difference-between-circulars-and-notice.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26065" y="1781237"/>
            <a:ext cx="11327219" cy="1009702"/>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TextBox 4"/>
          <p:cNvSpPr txBox="1"/>
          <p:nvPr/>
        </p:nvSpPr>
        <p:spPr>
          <a:xfrm>
            <a:off x="1609061" y="1488502"/>
            <a:ext cx="8973878" cy="1077218"/>
          </a:xfrm>
          <a:prstGeom prst="rect">
            <a:avLst/>
          </a:prstGeom>
          <a:noFill/>
        </p:spPr>
        <p:txBody>
          <a:bodyPr wrap="square" rtlCol="0">
            <a:spAutoFit/>
          </a:bodyPr>
          <a:lstStyle/>
          <a:p>
            <a:pPr algn="ctr"/>
            <a:endParaRPr lang="en-US" sz="3200" dirty="0">
              <a:solidFill>
                <a:schemeClr val="bg1"/>
              </a:solidFill>
              <a:latin typeface="Arial Black" pitchFamily="34" charset="0"/>
            </a:endParaRPr>
          </a:p>
          <a:p>
            <a:pPr algn="ctr"/>
            <a:r>
              <a:rPr lang="en-US" sz="3200" dirty="0">
                <a:solidFill>
                  <a:schemeClr val="bg1"/>
                </a:solidFill>
                <a:latin typeface="Arial Black" pitchFamily="34" charset="0"/>
              </a:rPr>
              <a:t>BUSINESS COMMUNICATION</a:t>
            </a:r>
            <a:endParaRPr lang="en-IN" sz="3200" dirty="0">
              <a:solidFill>
                <a:schemeClr val="bg1"/>
              </a:solidFill>
              <a:latin typeface="Bookman Old Style" panose="02050604050505020204" pitchFamily="18" charset="0"/>
            </a:endParaRPr>
          </a:p>
        </p:txBody>
      </p:sp>
      <p:sp>
        <p:nvSpPr>
          <p:cNvPr id="7" name="Rounded Rectangle 6"/>
          <p:cNvSpPr/>
          <p:nvPr/>
        </p:nvSpPr>
        <p:spPr>
          <a:xfrm>
            <a:off x="326065" y="2744228"/>
            <a:ext cx="11412279" cy="887278"/>
          </a:xfrm>
          <a:prstGeom prst="round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p:cNvSpPr txBox="1"/>
          <p:nvPr/>
        </p:nvSpPr>
        <p:spPr>
          <a:xfrm>
            <a:off x="584790" y="2858455"/>
            <a:ext cx="11281145" cy="523220"/>
          </a:xfrm>
          <a:prstGeom prst="rect">
            <a:avLst/>
          </a:prstGeom>
          <a:noFill/>
        </p:spPr>
        <p:txBody>
          <a:bodyPr wrap="square" rtlCol="0">
            <a:spAutoFit/>
          </a:bodyPr>
          <a:lstStyle/>
          <a:p>
            <a:pPr algn="ctr"/>
            <a:r>
              <a:rPr lang="en-US" sz="2800" dirty="0">
                <a:solidFill>
                  <a:srgbClr val="FF0000"/>
                </a:solidFill>
                <a:latin typeface="Arial Black" panose="020B0A04020102020204" pitchFamily="34" charset="0"/>
              </a:rPr>
              <a:t>L23--24:</a:t>
            </a:r>
            <a:r>
              <a:rPr lang="en-US" sz="2400" dirty="0">
                <a:solidFill>
                  <a:srgbClr val="FF0000"/>
                </a:solidFill>
                <a:latin typeface="Arial Black" panose="020B0A04020102020204" pitchFamily="34" charset="0"/>
              </a:rPr>
              <a:t> </a:t>
            </a:r>
            <a:r>
              <a:rPr lang="en-IN" sz="2800" b="1" dirty="0">
                <a:solidFill>
                  <a:srgbClr val="FF0000"/>
                </a:solidFill>
                <a:latin typeface="Arial Black" panose="020B0A04020102020204" pitchFamily="34" charset="0"/>
              </a:rPr>
              <a:t>Resume, Memo, Circular, Notice Writing</a:t>
            </a:r>
            <a:endParaRPr lang="en-US" sz="2400" b="1" dirty="0">
              <a:solidFill>
                <a:srgbClr val="FF0000"/>
              </a:solidFill>
              <a:latin typeface="Arial Black" panose="020B0A04020102020204"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04" y="-147883"/>
            <a:ext cx="1843515" cy="1993410"/>
          </a:xfrm>
          <a:prstGeom prst="rect">
            <a:avLst/>
          </a:prstGeom>
        </p:spPr>
      </p:pic>
      <p:sp>
        <p:nvSpPr>
          <p:cNvPr id="16" name="Rounded Rectangle 15"/>
          <p:cNvSpPr/>
          <p:nvPr/>
        </p:nvSpPr>
        <p:spPr>
          <a:xfrm>
            <a:off x="2083982" y="5935963"/>
            <a:ext cx="7868092" cy="858378"/>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p:cNvSpPr txBox="1"/>
          <p:nvPr/>
        </p:nvSpPr>
        <p:spPr>
          <a:xfrm>
            <a:off x="2763568" y="5982533"/>
            <a:ext cx="6498960" cy="461665"/>
          </a:xfrm>
          <a:prstGeom prst="rect">
            <a:avLst/>
          </a:prstGeom>
          <a:noFill/>
        </p:spPr>
        <p:txBody>
          <a:bodyPr wrap="square" rtlCol="0">
            <a:spAutoFit/>
          </a:bodyPr>
          <a:lstStyle/>
          <a:p>
            <a:pPr algn="ctr"/>
            <a:r>
              <a:rPr lang="en-IN" sz="2400" b="1" dirty="0">
                <a:solidFill>
                  <a:schemeClr val="bg1"/>
                </a:solidFill>
                <a:latin typeface="Arial Rounded MT Bold" panose="020F0704030504030204" pitchFamily="34" charset="0"/>
              </a:rPr>
              <a:t>Dr Prabhat K Dwivedi, Associate Professor</a:t>
            </a:r>
          </a:p>
        </p:txBody>
      </p:sp>
      <p:sp>
        <p:nvSpPr>
          <p:cNvPr id="18" name="TextBox 17"/>
          <p:cNvSpPr txBox="1"/>
          <p:nvPr/>
        </p:nvSpPr>
        <p:spPr>
          <a:xfrm>
            <a:off x="3287210" y="6379461"/>
            <a:ext cx="5451676" cy="400110"/>
          </a:xfrm>
          <a:prstGeom prst="rect">
            <a:avLst/>
          </a:prstGeom>
          <a:noFill/>
        </p:spPr>
        <p:txBody>
          <a:bodyPr wrap="square" rtlCol="0">
            <a:spAutoFit/>
          </a:bodyPr>
          <a:lstStyle/>
          <a:p>
            <a:pPr algn="ctr"/>
            <a:r>
              <a:rPr lang="en-IN" sz="2000" b="1" dirty="0">
                <a:solidFill>
                  <a:schemeClr val="bg1"/>
                </a:solidFill>
                <a:latin typeface="Arial Rounded MT Bold" panose="020F0704030504030204" pitchFamily="34" charset="0"/>
              </a:rPr>
              <a:t>School of Business Management</a:t>
            </a:r>
          </a:p>
        </p:txBody>
      </p:sp>
    </p:spTree>
    <p:extLst>
      <p:ext uri="{BB962C8B-B14F-4D97-AF65-F5344CB8AC3E}">
        <p14:creationId xmlns:p14="http://schemas.microsoft.com/office/powerpoint/2010/main" val="2099604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3893" y="2732567"/>
            <a:ext cx="9390321" cy="3629651"/>
          </a:xfrm>
        </p:spPr>
        <p:txBody>
          <a:bodyPr>
            <a:normAutofit/>
          </a:bodyPr>
          <a:lstStyle/>
          <a:p>
            <a:r>
              <a:rPr lang="en-IN" sz="2000" dirty="0">
                <a:solidFill>
                  <a:srgbClr val="0070C0"/>
                </a:solidFill>
                <a:latin typeface="Aharoni" panose="02010803020104030203" pitchFamily="2" charset="-79"/>
                <a:cs typeface="Aharoni" panose="02010803020104030203" pitchFamily="2" charset="-79"/>
              </a:rPr>
              <a:t>Essentials of Business Letters </a:t>
            </a:r>
          </a:p>
          <a:p>
            <a:r>
              <a:rPr lang="en-US" sz="2000" dirty="0">
                <a:solidFill>
                  <a:srgbClr val="0070C0"/>
                </a:solidFill>
                <a:latin typeface="Aharoni" panose="02010803020104030203" pitchFamily="2" charset="-79"/>
                <a:cs typeface="Aharoni" panose="02010803020104030203" pitchFamily="2" charset="-79"/>
              </a:rPr>
              <a:t>Letter to Bank and insurance companies</a:t>
            </a:r>
          </a:p>
          <a:p>
            <a:endParaRPr lang="en-US" sz="2400" dirty="0"/>
          </a:p>
          <a:p>
            <a:endParaRPr lang="en-IN" sz="26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endParaRPr lang="en-US" b="1" dirty="0">
              <a:solidFill>
                <a:schemeClr val="accent1"/>
              </a:solidFill>
            </a:endParaRPr>
          </a:p>
        </p:txBody>
      </p:sp>
      <p:sp>
        <p:nvSpPr>
          <p:cNvPr id="5" name="TextBox 4"/>
          <p:cNvSpPr txBox="1"/>
          <p:nvPr/>
        </p:nvSpPr>
        <p:spPr>
          <a:xfrm>
            <a:off x="0" y="6593176"/>
            <a:ext cx="6250329" cy="307777"/>
          </a:xfrm>
          <a:prstGeom prst="rect">
            <a:avLst/>
          </a:prstGeom>
          <a:solidFill>
            <a:srgbClr val="A6A6A6"/>
          </a:solidFill>
        </p:spPr>
        <p:txBody>
          <a:bodyPr wrap="square" rtlCol="0">
            <a:spAutoFit/>
          </a:bodyPr>
          <a:lstStyle/>
          <a:p>
            <a:endParaRPr lang="en-IN" sz="1400" b="1" dirty="0">
              <a:solidFill>
                <a:srgbClr val="1F4E79"/>
              </a:solidFill>
              <a:effectLst>
                <a:outerShdw blurRad="38100" dist="38100" dir="2700000" algn="tl">
                  <a:srgbClr val="000000">
                    <a:alpha val="43137"/>
                  </a:srgbClr>
                </a:outerShdw>
              </a:effectLst>
              <a:latin typeface="Bookman Old Style" panose="02050604050505020204" pitchFamily="18" charset="0"/>
            </a:endParaRPr>
          </a:p>
        </p:txBody>
      </p:sp>
      <p:sp>
        <p:nvSpPr>
          <p:cNvPr id="6" name="TextBox 5"/>
          <p:cNvSpPr txBox="1"/>
          <p:nvPr/>
        </p:nvSpPr>
        <p:spPr>
          <a:xfrm>
            <a:off x="0" y="6593963"/>
            <a:ext cx="6096000"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
        <p:nvSpPr>
          <p:cNvPr id="4" name="Title 1">
            <a:extLst>
              <a:ext uri="{FF2B5EF4-FFF2-40B4-BE49-F238E27FC236}">
                <a16:creationId xmlns:a16="http://schemas.microsoft.com/office/drawing/2014/main" id="{509D4498-372F-63AB-E4D9-6F0740B54C0C}"/>
              </a:ext>
            </a:extLst>
          </p:cNvPr>
          <p:cNvSpPr txBox="1">
            <a:spLocks/>
          </p:cNvSpPr>
          <p:nvPr/>
        </p:nvSpPr>
        <p:spPr>
          <a:xfrm>
            <a:off x="933893" y="1749135"/>
            <a:ext cx="8624777" cy="752475"/>
          </a:xfrm>
          <a:prstGeom prst="rect">
            <a:avLst/>
          </a:prstGeom>
          <a:solidFill>
            <a:schemeClr val="accent4">
              <a:lumMod val="20000"/>
              <a:lumOff val="8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r>
              <a:rPr lang="en-US" b="1" dirty="0">
                <a:solidFill>
                  <a:srgbClr val="0070C0"/>
                </a:solidFill>
              </a:rPr>
              <a:t>Topics to be covered</a:t>
            </a:r>
          </a:p>
        </p:txBody>
      </p:sp>
    </p:spTree>
    <p:extLst>
      <p:ext uri="{BB962C8B-B14F-4D97-AF65-F5344CB8AC3E}">
        <p14:creationId xmlns:p14="http://schemas.microsoft.com/office/powerpoint/2010/main" val="301462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E7BD8B-BF91-CC7A-D079-25F274803E7C}"/>
              </a:ext>
            </a:extLst>
          </p:cNvPr>
          <p:cNvSpPr txBox="1"/>
          <p:nvPr/>
        </p:nvSpPr>
        <p:spPr>
          <a:xfrm>
            <a:off x="0" y="6593963"/>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pic>
        <p:nvPicPr>
          <p:cNvPr id="1026" name="Picture 2" descr="networking #quote #quotes #connecting #linkedin #pinterest #socialmedia  #social #socialmediamarketing #virtualassistant #virtualassistance  #asministrativeassistant #job #jobs #jobsearch #career… | Jesson Heppolette  | 17 comments">
            <a:extLst>
              <a:ext uri="{FF2B5EF4-FFF2-40B4-BE49-F238E27FC236}">
                <a16:creationId xmlns:a16="http://schemas.microsoft.com/office/drawing/2014/main" id="{478FE386-CF1F-68EC-0C13-5218D22D10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573" b="15659"/>
          <a:stretch>
            <a:fillRect/>
          </a:stretch>
        </p:blipFill>
        <p:spPr bwMode="auto">
          <a:xfrm>
            <a:off x="3094074" y="1690576"/>
            <a:ext cx="5486400" cy="4784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615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36EB04-FFBE-19FC-F39E-590F6C059187}"/>
              </a:ext>
            </a:extLst>
          </p:cNvPr>
          <p:cNvSpPr>
            <a:spLocks noGrp="1"/>
          </p:cNvSpPr>
          <p:nvPr>
            <p:ph idx="1"/>
          </p:nvPr>
        </p:nvSpPr>
        <p:spPr>
          <a:xfrm>
            <a:off x="821853" y="2062716"/>
            <a:ext cx="10335201" cy="4416461"/>
          </a:xfrm>
        </p:spPr>
        <p:txBody>
          <a:bodyPr>
            <a:normAutofit fontScale="92500"/>
          </a:bodyPr>
          <a:lstStyle/>
          <a:p>
            <a:pPr marL="0" indent="0" algn="just">
              <a:buNone/>
            </a:pPr>
            <a:r>
              <a:rPr lang="en-US" dirty="0"/>
              <a:t>A resume is a summary of your skills, education, and experience, designed to secure an interview.</a:t>
            </a:r>
          </a:p>
          <a:p>
            <a:pPr algn="just"/>
            <a:r>
              <a:rPr lang="en-US" b="1" dirty="0"/>
              <a:t>Key Sections:</a:t>
            </a:r>
            <a:r>
              <a:rPr lang="en-US" dirty="0"/>
              <a:t> Contact Info (Name, Email, Phone), Professional Summary, Work Experience (Reverse Chronological), Education, Skills, and optional Certifications.</a:t>
            </a:r>
          </a:p>
          <a:p>
            <a:pPr algn="just"/>
            <a:r>
              <a:rPr lang="en-US" b="1" dirty="0"/>
              <a:t>Format:</a:t>
            </a:r>
            <a:r>
              <a:rPr lang="en-US" dirty="0"/>
              <a:t> Simple, ATS-compliant (Arial/Calibri), 1-2 pages.</a:t>
            </a:r>
          </a:p>
          <a:p>
            <a:pPr algn="just"/>
            <a:r>
              <a:rPr lang="en-US" b="1" dirty="0"/>
              <a:t>Tips:</a:t>
            </a:r>
            <a:r>
              <a:rPr lang="en-US" dirty="0"/>
              <a:t> Focus on accomplishments, not just tasks. Use action verbs and quantify results (e.g., "Increased sales by 20%").</a:t>
            </a:r>
          </a:p>
          <a:p>
            <a:pPr algn="just"/>
            <a:r>
              <a:rPr lang="en-US" b="1" dirty="0"/>
              <a:t>Declaration:</a:t>
            </a:r>
            <a:r>
              <a:rPr lang="en-US" dirty="0"/>
              <a:t> Often included in Indian contexts to confirm authenticity.</a:t>
            </a:r>
          </a:p>
          <a:p>
            <a:endParaRPr lang="en-IN" dirty="0"/>
          </a:p>
        </p:txBody>
      </p:sp>
      <p:sp>
        <p:nvSpPr>
          <p:cNvPr id="4" name="Title 1">
            <a:extLst>
              <a:ext uri="{FF2B5EF4-FFF2-40B4-BE49-F238E27FC236}">
                <a16:creationId xmlns:a16="http://schemas.microsoft.com/office/drawing/2014/main" id="{4F5E7FE5-2589-2290-15F5-503C4480F244}"/>
              </a:ext>
            </a:extLst>
          </p:cNvPr>
          <p:cNvSpPr txBox="1">
            <a:spLocks/>
          </p:cNvSpPr>
          <p:nvPr/>
        </p:nvSpPr>
        <p:spPr>
          <a:xfrm>
            <a:off x="1034946" y="1361263"/>
            <a:ext cx="10122108" cy="556573"/>
          </a:xfrm>
          <a:prstGeom prst="rect">
            <a:avLst/>
          </a:prstGeom>
          <a:solidFill>
            <a:schemeClr val="accent4">
              <a:lumMod val="40000"/>
              <a:lumOff val="60000"/>
            </a:schemeClr>
          </a:solidFill>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pPr algn="just"/>
            <a:br>
              <a:rPr lang="en-US" b="1" dirty="0"/>
            </a:br>
            <a:endParaRPr lang="en-US" b="1" dirty="0"/>
          </a:p>
          <a:p>
            <a:r>
              <a:rPr lang="en-US" sz="14400" b="1" dirty="0"/>
              <a:t> </a:t>
            </a:r>
            <a:r>
              <a:rPr lang="en-US" sz="11200" b="1" dirty="0"/>
              <a:t> </a:t>
            </a:r>
            <a:r>
              <a:rPr lang="en-IN" sz="11200" b="1" dirty="0"/>
              <a:t>Resume / Curriculum Vitae (CV</a:t>
            </a:r>
            <a:r>
              <a:rPr lang="en-IN" sz="9600" dirty="0"/>
              <a:t>)</a:t>
            </a:r>
            <a:endParaRPr lang="en-IN" dirty="0"/>
          </a:p>
        </p:txBody>
      </p:sp>
      <p:sp>
        <p:nvSpPr>
          <p:cNvPr id="6" name="TextBox 5">
            <a:extLst>
              <a:ext uri="{FF2B5EF4-FFF2-40B4-BE49-F238E27FC236}">
                <a16:creationId xmlns:a16="http://schemas.microsoft.com/office/drawing/2014/main" id="{D538D124-51ED-3CF1-4864-07858096EC58}"/>
              </a:ext>
            </a:extLst>
          </p:cNvPr>
          <p:cNvSpPr txBox="1"/>
          <p:nvPr/>
        </p:nvSpPr>
        <p:spPr>
          <a:xfrm>
            <a:off x="0" y="6593963"/>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Tree>
    <p:extLst>
      <p:ext uri="{BB962C8B-B14F-4D97-AF65-F5344CB8AC3E}">
        <p14:creationId xmlns:p14="http://schemas.microsoft.com/office/powerpoint/2010/main" val="144549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4FDA6-456B-3EF7-AAEE-A637E4C8D48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991E14C-1E74-E1EA-1C72-F8DEFB07D47B}"/>
              </a:ext>
            </a:extLst>
          </p:cNvPr>
          <p:cNvSpPr txBox="1"/>
          <p:nvPr/>
        </p:nvSpPr>
        <p:spPr>
          <a:xfrm>
            <a:off x="0" y="6639683"/>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
        <p:nvSpPr>
          <p:cNvPr id="8" name="Title 1">
            <a:extLst>
              <a:ext uri="{FF2B5EF4-FFF2-40B4-BE49-F238E27FC236}">
                <a16:creationId xmlns:a16="http://schemas.microsoft.com/office/drawing/2014/main" id="{E9E270D4-3B16-86BE-05B3-BE1DBDFD40CA}"/>
              </a:ext>
            </a:extLst>
          </p:cNvPr>
          <p:cNvSpPr txBox="1">
            <a:spLocks/>
          </p:cNvSpPr>
          <p:nvPr/>
        </p:nvSpPr>
        <p:spPr>
          <a:xfrm>
            <a:off x="1509911" y="1318438"/>
            <a:ext cx="8938261" cy="556573"/>
          </a:xfrm>
          <a:prstGeom prst="rect">
            <a:avLst/>
          </a:prstGeom>
          <a:solidFill>
            <a:schemeClr val="accent4">
              <a:lumMod val="40000"/>
              <a:lumOff val="60000"/>
            </a:schemeClr>
          </a:solidFill>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pPr algn="just"/>
            <a:br>
              <a:rPr lang="en-US" b="1" dirty="0"/>
            </a:br>
            <a:endParaRPr lang="en-US" b="1" dirty="0"/>
          </a:p>
          <a:p>
            <a:r>
              <a:rPr lang="en-US" sz="14400" b="1" dirty="0"/>
              <a:t> </a:t>
            </a:r>
            <a:r>
              <a:rPr lang="en-US" sz="11200" b="1" dirty="0"/>
              <a:t> Job Application Letter (Cover Letter)</a:t>
            </a:r>
          </a:p>
          <a:p>
            <a:endParaRPr lang="en-IN" dirty="0"/>
          </a:p>
        </p:txBody>
      </p:sp>
      <p:sp>
        <p:nvSpPr>
          <p:cNvPr id="5" name="TextBox 4">
            <a:extLst>
              <a:ext uri="{FF2B5EF4-FFF2-40B4-BE49-F238E27FC236}">
                <a16:creationId xmlns:a16="http://schemas.microsoft.com/office/drawing/2014/main" id="{049AC26D-AD1D-4330-0507-7F4D2A305048}"/>
              </a:ext>
            </a:extLst>
          </p:cNvPr>
          <p:cNvSpPr txBox="1"/>
          <p:nvPr/>
        </p:nvSpPr>
        <p:spPr>
          <a:xfrm>
            <a:off x="939208" y="2241410"/>
            <a:ext cx="10313583" cy="4524315"/>
          </a:xfrm>
          <a:prstGeom prst="rect">
            <a:avLst/>
          </a:prstGeom>
          <a:noFill/>
        </p:spPr>
        <p:txBody>
          <a:bodyPr wrap="square">
            <a:spAutoFit/>
          </a:bodyPr>
          <a:lstStyle/>
          <a:p>
            <a:r>
              <a:rPr lang="en-US" sz="3200" dirty="0"/>
              <a:t>A formal letter sent with your resume to apply for a position.</a:t>
            </a:r>
          </a:p>
          <a:p>
            <a:endParaRPr lang="en-US" sz="3200" b="1" dirty="0"/>
          </a:p>
          <a:p>
            <a:r>
              <a:rPr lang="en-US" sz="3200" b="1" dirty="0"/>
              <a:t>Format:</a:t>
            </a:r>
            <a:endParaRPr lang="en-US" sz="3200" dirty="0"/>
          </a:p>
          <a:p>
            <a:pPr marL="914400" lvl="1" indent="-457200">
              <a:buFont typeface="Arial" panose="020B0604020202020204" pitchFamily="34" charset="0"/>
              <a:buChar char="•"/>
            </a:pPr>
            <a:r>
              <a:rPr lang="en-US" sz="3200" b="1" dirty="0"/>
              <a:t>Header:</a:t>
            </a:r>
            <a:r>
              <a:rPr lang="en-US" sz="3200" dirty="0"/>
              <a:t> Your contact info, Date, Recipient Address.</a:t>
            </a:r>
          </a:p>
          <a:p>
            <a:pPr marL="914400" lvl="1" indent="-457200">
              <a:buFont typeface="Arial" panose="020B0604020202020204" pitchFamily="34" charset="0"/>
              <a:buChar char="•"/>
            </a:pPr>
            <a:r>
              <a:rPr lang="en-US" sz="3200" b="1" dirty="0"/>
              <a:t>Subject Line:</a:t>
            </a:r>
            <a:r>
              <a:rPr lang="en-US" sz="3200" dirty="0"/>
              <a:t> Clearly state the position applied for.</a:t>
            </a:r>
          </a:p>
          <a:p>
            <a:pPr marL="914400" lvl="1" indent="-457200">
              <a:buFont typeface="Arial" panose="020B0604020202020204" pitchFamily="34" charset="0"/>
              <a:buChar char="•"/>
            </a:pPr>
            <a:r>
              <a:rPr lang="en-US" sz="3200" b="1" dirty="0"/>
              <a:t>Body:</a:t>
            </a:r>
            <a:r>
              <a:rPr lang="en-US" sz="3200" dirty="0"/>
              <a:t> Opening (Position), Body (Skills/Experience), Closing (Call to action/Interview request).</a:t>
            </a:r>
          </a:p>
          <a:p>
            <a:pPr marL="914400" lvl="1" indent="-457200">
              <a:buFont typeface="Arial" panose="020B0604020202020204" pitchFamily="34" charset="0"/>
              <a:buChar char="•"/>
            </a:pPr>
            <a:r>
              <a:rPr lang="en-US" sz="3200" b="1" dirty="0"/>
              <a:t>Closing:</a:t>
            </a:r>
            <a:r>
              <a:rPr lang="en-US" sz="3200" dirty="0"/>
              <a:t> Yours Sincerely + Signature.</a:t>
            </a:r>
          </a:p>
          <a:p>
            <a:pPr algn="just"/>
            <a:endParaRPr lang="en-US" sz="3200" dirty="0">
              <a:solidFill>
                <a:srgbClr val="0070C0"/>
              </a:solidFill>
            </a:endParaRPr>
          </a:p>
        </p:txBody>
      </p:sp>
    </p:spTree>
    <p:extLst>
      <p:ext uri="{BB962C8B-B14F-4D97-AF65-F5344CB8AC3E}">
        <p14:creationId xmlns:p14="http://schemas.microsoft.com/office/powerpoint/2010/main" val="1472728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5E4E6D-A430-BB8D-BB1E-70FF890694E9}"/>
              </a:ext>
            </a:extLst>
          </p:cNvPr>
          <p:cNvSpPr txBox="1"/>
          <p:nvPr/>
        </p:nvSpPr>
        <p:spPr>
          <a:xfrm>
            <a:off x="0" y="6593963"/>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
        <p:nvSpPr>
          <p:cNvPr id="4" name="TextBox 3">
            <a:extLst>
              <a:ext uri="{FF2B5EF4-FFF2-40B4-BE49-F238E27FC236}">
                <a16:creationId xmlns:a16="http://schemas.microsoft.com/office/drawing/2014/main" id="{599BC145-6182-F608-94C7-810C0C5270C8}"/>
              </a:ext>
            </a:extLst>
          </p:cNvPr>
          <p:cNvSpPr txBox="1"/>
          <p:nvPr/>
        </p:nvSpPr>
        <p:spPr>
          <a:xfrm>
            <a:off x="1114646" y="2464772"/>
            <a:ext cx="9728790" cy="3539430"/>
          </a:xfrm>
          <a:prstGeom prst="rect">
            <a:avLst/>
          </a:prstGeom>
          <a:noFill/>
        </p:spPr>
        <p:txBody>
          <a:bodyPr wrap="square">
            <a:spAutoFit/>
          </a:bodyPr>
          <a:lstStyle/>
          <a:p>
            <a:r>
              <a:rPr lang="en-US" sz="2800" dirty="0"/>
              <a:t>Used for internal communication within an organization to inform or instruct staff.</a:t>
            </a:r>
          </a:p>
          <a:p>
            <a:r>
              <a:rPr lang="en-US" sz="2800" b="1" dirty="0"/>
              <a:t>Format:</a:t>
            </a:r>
            <a:endParaRPr lang="en-US" sz="2800" dirty="0"/>
          </a:p>
          <a:p>
            <a:pPr marL="914400" lvl="1" indent="-457200">
              <a:buFont typeface="Arial" panose="020B0604020202020204" pitchFamily="34" charset="0"/>
              <a:buChar char="•"/>
            </a:pPr>
            <a:r>
              <a:rPr lang="en-US" sz="2800" b="1" dirty="0"/>
              <a:t>Header:</a:t>
            </a:r>
            <a:r>
              <a:rPr lang="en-US" sz="2800" dirty="0"/>
              <a:t> TO:, FROM:, DATE:, SUBJECT:.</a:t>
            </a:r>
          </a:p>
          <a:p>
            <a:pPr marL="914400" lvl="1" indent="-457200">
              <a:buFont typeface="Arial" panose="020B0604020202020204" pitchFamily="34" charset="0"/>
              <a:buChar char="•"/>
            </a:pPr>
            <a:r>
              <a:rPr lang="en-US" sz="2800" b="1" dirty="0"/>
              <a:t>Body:</a:t>
            </a:r>
            <a:r>
              <a:rPr lang="en-US" sz="2800" dirty="0"/>
              <a:t> Direct purpose, context/background, actionable steps, and a courteous closing.</a:t>
            </a:r>
          </a:p>
          <a:p>
            <a:r>
              <a:rPr lang="en-US" sz="2800" b="1" dirty="0"/>
              <a:t>Tips:</a:t>
            </a:r>
            <a:r>
              <a:rPr lang="en-US" sz="2800" dirty="0"/>
              <a:t> No formal salutation or closing signature needed. Keep it concise and focused on one topic</a:t>
            </a:r>
            <a:r>
              <a:rPr lang="en-US" sz="2400" dirty="0"/>
              <a:t>.</a:t>
            </a:r>
            <a:endParaRPr lang="en-US" dirty="0"/>
          </a:p>
        </p:txBody>
      </p:sp>
      <p:sp>
        <p:nvSpPr>
          <p:cNvPr id="2" name="Title 1">
            <a:extLst>
              <a:ext uri="{FF2B5EF4-FFF2-40B4-BE49-F238E27FC236}">
                <a16:creationId xmlns:a16="http://schemas.microsoft.com/office/drawing/2014/main" id="{FFBF4CBE-9E71-1090-5FAF-D037F3126D17}"/>
              </a:ext>
            </a:extLst>
          </p:cNvPr>
          <p:cNvSpPr txBox="1">
            <a:spLocks/>
          </p:cNvSpPr>
          <p:nvPr/>
        </p:nvSpPr>
        <p:spPr>
          <a:xfrm>
            <a:off x="1368143" y="1596724"/>
            <a:ext cx="8938261" cy="556573"/>
          </a:xfrm>
          <a:prstGeom prst="rect">
            <a:avLst/>
          </a:prstGeom>
          <a:solidFill>
            <a:schemeClr val="accent4">
              <a:lumMod val="40000"/>
              <a:lumOff val="60000"/>
            </a:schemeClr>
          </a:solidFill>
        </p:spPr>
        <p:txBody>
          <a:bodyPr vert="horz" lIns="91440" tIns="45720" rIns="91440" bIns="45720" rtlCol="0" anchor="ctr">
            <a:normAutofit fontScale="40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endParaRPr lang="en-US" dirty="0"/>
          </a:p>
          <a:p>
            <a:r>
              <a:rPr lang="en-US" sz="7000" b="1" dirty="0"/>
              <a:t>Memo (Memorandum)</a:t>
            </a:r>
          </a:p>
          <a:p>
            <a:endParaRPr lang="en-IN" dirty="0"/>
          </a:p>
        </p:txBody>
      </p:sp>
    </p:spTree>
    <p:extLst>
      <p:ext uri="{BB962C8B-B14F-4D97-AF65-F5344CB8AC3E}">
        <p14:creationId xmlns:p14="http://schemas.microsoft.com/office/powerpoint/2010/main" val="3156350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8F4A9-D4AE-9B9F-304D-1A5C81363EA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769FA7C-1B21-75E9-47DE-FCE513E8DE84}"/>
              </a:ext>
            </a:extLst>
          </p:cNvPr>
          <p:cNvSpPr txBox="1"/>
          <p:nvPr/>
        </p:nvSpPr>
        <p:spPr>
          <a:xfrm>
            <a:off x="0" y="6575885"/>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
        <p:nvSpPr>
          <p:cNvPr id="2" name="Title 1">
            <a:extLst>
              <a:ext uri="{FF2B5EF4-FFF2-40B4-BE49-F238E27FC236}">
                <a16:creationId xmlns:a16="http://schemas.microsoft.com/office/drawing/2014/main" id="{5FE039D8-A3E7-F8BF-8E80-EFF6B858F9BF}"/>
              </a:ext>
            </a:extLst>
          </p:cNvPr>
          <p:cNvSpPr txBox="1">
            <a:spLocks/>
          </p:cNvSpPr>
          <p:nvPr/>
        </p:nvSpPr>
        <p:spPr>
          <a:xfrm>
            <a:off x="1368143" y="1596724"/>
            <a:ext cx="8938261" cy="556573"/>
          </a:xfrm>
          <a:prstGeom prst="rect">
            <a:avLst/>
          </a:prstGeom>
          <a:solidFill>
            <a:schemeClr val="accent4">
              <a:lumMod val="40000"/>
              <a:lumOff val="60000"/>
            </a:schemeClr>
          </a:solidFill>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endParaRPr lang="en-US" dirty="0"/>
          </a:p>
          <a:p>
            <a:r>
              <a:rPr lang="en-US" sz="8000" b="1" dirty="0"/>
              <a:t>Notice</a:t>
            </a:r>
          </a:p>
          <a:p>
            <a:endParaRPr lang="en-IN" dirty="0"/>
          </a:p>
        </p:txBody>
      </p:sp>
      <p:sp>
        <p:nvSpPr>
          <p:cNvPr id="3" name="TextBox 2">
            <a:extLst>
              <a:ext uri="{FF2B5EF4-FFF2-40B4-BE49-F238E27FC236}">
                <a16:creationId xmlns:a16="http://schemas.microsoft.com/office/drawing/2014/main" id="{31229CE5-FAD6-0985-6BFB-067BD29F4381}"/>
              </a:ext>
            </a:extLst>
          </p:cNvPr>
          <p:cNvSpPr txBox="1"/>
          <p:nvPr/>
        </p:nvSpPr>
        <p:spPr>
          <a:xfrm>
            <a:off x="1114646" y="2464772"/>
            <a:ext cx="9728790" cy="3816429"/>
          </a:xfrm>
          <a:prstGeom prst="rect">
            <a:avLst/>
          </a:prstGeom>
          <a:noFill/>
        </p:spPr>
        <p:txBody>
          <a:bodyPr wrap="square">
            <a:spAutoFit/>
          </a:bodyPr>
          <a:lstStyle/>
          <a:p>
            <a:r>
              <a:rPr lang="en-US" sz="2800" dirty="0"/>
              <a:t>A public or internal announcement that informs a group about a specific event or instruction.</a:t>
            </a:r>
          </a:p>
          <a:p>
            <a:r>
              <a:rPr lang="en-US" sz="2800" b="1" dirty="0"/>
              <a:t>Format:</a:t>
            </a:r>
            <a:endParaRPr lang="en-US" sz="2800" dirty="0"/>
          </a:p>
          <a:p>
            <a:pPr marL="914400" lvl="1" indent="-457200">
              <a:buFont typeface="Arial" panose="020B0604020202020204" pitchFamily="34" charset="0"/>
              <a:buChar char="•"/>
            </a:pPr>
            <a:r>
              <a:rPr lang="en-US" sz="2800" b="1" dirty="0"/>
              <a:t>Box:</a:t>
            </a:r>
            <a:r>
              <a:rPr lang="en-US" sz="2800" dirty="0"/>
              <a:t> It is a standard practice to put a notice in a box.</a:t>
            </a:r>
          </a:p>
          <a:p>
            <a:pPr marL="914400" lvl="1" indent="-457200">
              <a:buFont typeface="Arial" panose="020B0604020202020204" pitchFamily="34" charset="0"/>
              <a:buChar char="•"/>
            </a:pPr>
            <a:r>
              <a:rPr lang="en-US" sz="2800" b="1" dirty="0"/>
              <a:t>Heading:</a:t>
            </a:r>
            <a:r>
              <a:rPr lang="en-US" sz="2800" dirty="0"/>
              <a:t> Name of Organization -&gt; "NOTICE" -&gt; Title/Subject.</a:t>
            </a:r>
          </a:p>
          <a:p>
            <a:pPr marL="914400" lvl="1" indent="-457200">
              <a:buFont typeface="Arial" panose="020B0604020202020204" pitchFamily="34" charset="0"/>
              <a:buChar char="•"/>
            </a:pPr>
            <a:r>
              <a:rPr lang="en-US" sz="2800" b="1" dirty="0"/>
              <a:t>Body:</a:t>
            </a:r>
            <a:r>
              <a:rPr lang="en-US" sz="2800" dirty="0"/>
              <a:t> Date, Time, Venue, Purpose (40-50 words).</a:t>
            </a:r>
          </a:p>
          <a:p>
            <a:pPr marL="914400" lvl="1" indent="-457200">
              <a:buFont typeface="Arial" panose="020B0604020202020204" pitchFamily="34" charset="0"/>
              <a:buChar char="•"/>
            </a:pPr>
            <a:r>
              <a:rPr lang="en-US" sz="2800" b="1" dirty="0"/>
              <a:t>Signature:</a:t>
            </a:r>
            <a:r>
              <a:rPr lang="en-US" sz="2800" dirty="0"/>
              <a:t> Name and Designation of the issuing authority.</a:t>
            </a:r>
          </a:p>
          <a:p>
            <a:endParaRPr lang="en-US" dirty="0"/>
          </a:p>
        </p:txBody>
      </p:sp>
    </p:spTree>
    <p:extLst>
      <p:ext uri="{BB962C8B-B14F-4D97-AF65-F5344CB8AC3E}">
        <p14:creationId xmlns:p14="http://schemas.microsoft.com/office/powerpoint/2010/main" val="3606037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C4E52B-4E31-851D-9C9D-075675956C65}"/>
              </a:ext>
            </a:extLst>
          </p:cNvPr>
          <p:cNvSpPr>
            <a:spLocks noGrp="1"/>
          </p:cNvSpPr>
          <p:nvPr>
            <p:ph idx="1"/>
          </p:nvPr>
        </p:nvSpPr>
        <p:spPr/>
        <p:txBody>
          <a:bodyPr/>
          <a:lstStyle/>
          <a:p>
            <a:pPr marL="0" indent="0">
              <a:buNone/>
            </a:pPr>
            <a:r>
              <a:rPr lang="en-US" b="1" dirty="0"/>
              <a:t>What is Circular?</a:t>
            </a:r>
          </a:p>
          <a:p>
            <a:pPr algn="just"/>
            <a:r>
              <a:rPr lang="en-US" dirty="0"/>
              <a:t>Circular is like an advertisement, commonly printed on a page or leaflet, so as to disseminate the information across the </a:t>
            </a:r>
            <a:r>
              <a:rPr lang="en-US" b="1" dirty="0"/>
              <a:t>wide network of people</a:t>
            </a:r>
            <a:r>
              <a:rPr lang="en-US" dirty="0"/>
              <a:t>, i.e. employees, department or branches of organization, business clients customers, etc.</a:t>
            </a:r>
          </a:p>
          <a:p>
            <a:pPr algn="just"/>
            <a:r>
              <a:rPr lang="en-US" dirty="0"/>
              <a:t>During the course of business, a number of events may take place which requires sending circular letters. With the help of these circulars, the sender intends to provide some information to the persons concerned. The process of sending circulars to different addressees is termed </a:t>
            </a:r>
            <a:r>
              <a:rPr lang="en-US" b="1" dirty="0" err="1"/>
              <a:t>circulizing</a:t>
            </a:r>
            <a:r>
              <a:rPr lang="en-US" dirty="0"/>
              <a:t>.</a:t>
            </a:r>
          </a:p>
          <a:p>
            <a:endParaRPr lang="en-IN" dirty="0"/>
          </a:p>
        </p:txBody>
      </p:sp>
      <p:sp>
        <p:nvSpPr>
          <p:cNvPr id="4" name="Title 1">
            <a:extLst>
              <a:ext uri="{FF2B5EF4-FFF2-40B4-BE49-F238E27FC236}">
                <a16:creationId xmlns:a16="http://schemas.microsoft.com/office/drawing/2014/main" id="{A1973015-15CE-4C9C-6ED3-E9A5722E4D80}"/>
              </a:ext>
            </a:extLst>
          </p:cNvPr>
          <p:cNvSpPr txBox="1">
            <a:spLocks/>
          </p:cNvSpPr>
          <p:nvPr/>
        </p:nvSpPr>
        <p:spPr>
          <a:xfrm>
            <a:off x="1219287" y="1543561"/>
            <a:ext cx="8938261" cy="556573"/>
          </a:xfrm>
          <a:prstGeom prst="rect">
            <a:avLst/>
          </a:prstGeom>
          <a:solidFill>
            <a:schemeClr val="accent4">
              <a:lumMod val="40000"/>
              <a:lumOff val="60000"/>
            </a:schemeClr>
          </a:solidFill>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endParaRPr lang="en-US" dirty="0"/>
          </a:p>
          <a:p>
            <a:r>
              <a:rPr lang="en-US" sz="8600" b="1" dirty="0"/>
              <a:t>Circular</a:t>
            </a:r>
          </a:p>
          <a:p>
            <a:endParaRPr lang="en-IN" dirty="0"/>
          </a:p>
        </p:txBody>
      </p:sp>
    </p:spTree>
    <p:extLst>
      <p:ext uri="{BB962C8B-B14F-4D97-AF65-F5344CB8AC3E}">
        <p14:creationId xmlns:p14="http://schemas.microsoft.com/office/powerpoint/2010/main" val="202679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D0A460-E782-8438-41FB-9F14364187D1}"/>
              </a:ext>
            </a:extLst>
          </p:cNvPr>
          <p:cNvSpPr>
            <a:spLocks noGrp="1"/>
          </p:cNvSpPr>
          <p:nvPr>
            <p:ph idx="1"/>
          </p:nvPr>
        </p:nvSpPr>
        <p:spPr>
          <a:xfrm>
            <a:off x="821853" y="2253515"/>
            <a:ext cx="10236007" cy="4225662"/>
          </a:xfrm>
        </p:spPr>
        <p:txBody>
          <a:bodyPr>
            <a:normAutofit fontScale="85000" lnSpcReduction="20000"/>
          </a:bodyPr>
          <a:lstStyle/>
          <a:p>
            <a:pPr algn="just"/>
            <a:r>
              <a:rPr lang="en-US" dirty="0"/>
              <a:t>Notices are primarily used to grab the attention of the staff towards special matters. It also plays an important role in ending legal contracts such as employment contracts. Notices are displayed about:</a:t>
            </a:r>
          </a:p>
          <a:p>
            <a:pPr algn="just"/>
            <a:r>
              <a:rPr lang="en-US" dirty="0"/>
              <a:t>Inviting everyone for meeting</a:t>
            </a:r>
          </a:p>
          <a:p>
            <a:pPr algn="just"/>
            <a:r>
              <a:rPr lang="en-US" dirty="0"/>
              <a:t>New procedures or new rules to be initiated or followed</a:t>
            </a:r>
          </a:p>
          <a:p>
            <a:pPr algn="just"/>
            <a:r>
              <a:rPr lang="en-US" dirty="0"/>
              <a:t>Social events to be held</a:t>
            </a:r>
          </a:p>
          <a:p>
            <a:pPr algn="just"/>
            <a:r>
              <a:rPr lang="en-US" dirty="0"/>
              <a:t>Advertisements for internal appointments</a:t>
            </a:r>
          </a:p>
          <a:p>
            <a:pPr algn="just"/>
            <a:r>
              <a:rPr lang="en-US" dirty="0"/>
              <a:t>Reminders of company procedures</a:t>
            </a:r>
          </a:p>
          <a:p>
            <a:pPr algn="just"/>
            <a:r>
              <a:rPr lang="en-US" dirty="0"/>
              <a:t>Report on the matter of interest</a:t>
            </a:r>
          </a:p>
          <a:p>
            <a:pPr algn="just"/>
            <a:r>
              <a:rPr lang="en-US" dirty="0"/>
              <a:t>Holiday</a:t>
            </a:r>
          </a:p>
          <a:p>
            <a:pPr algn="just"/>
            <a:r>
              <a:rPr lang="en-US" dirty="0"/>
              <a:t>Deadlines about any particular job assigned.</a:t>
            </a:r>
          </a:p>
          <a:p>
            <a:endParaRPr lang="en-IN" dirty="0"/>
          </a:p>
        </p:txBody>
      </p:sp>
      <p:sp>
        <p:nvSpPr>
          <p:cNvPr id="4" name="Title 1">
            <a:extLst>
              <a:ext uri="{FF2B5EF4-FFF2-40B4-BE49-F238E27FC236}">
                <a16:creationId xmlns:a16="http://schemas.microsoft.com/office/drawing/2014/main" id="{DF5B9325-3518-9E47-62FB-C0981E6850BD}"/>
              </a:ext>
            </a:extLst>
          </p:cNvPr>
          <p:cNvSpPr txBox="1">
            <a:spLocks/>
          </p:cNvSpPr>
          <p:nvPr/>
        </p:nvSpPr>
        <p:spPr>
          <a:xfrm>
            <a:off x="1219287" y="1543561"/>
            <a:ext cx="8938261" cy="556573"/>
          </a:xfrm>
          <a:prstGeom prst="rect">
            <a:avLst/>
          </a:prstGeom>
          <a:solidFill>
            <a:schemeClr val="accent4">
              <a:lumMod val="40000"/>
              <a:lumOff val="60000"/>
            </a:schemeClr>
          </a:solidFill>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endParaRPr lang="en-US" dirty="0"/>
          </a:p>
          <a:p>
            <a:endParaRPr lang="en-US" sz="12800" b="1" dirty="0"/>
          </a:p>
          <a:p>
            <a:r>
              <a:rPr lang="en-US" sz="12800" b="1" dirty="0"/>
              <a:t>Purpose</a:t>
            </a:r>
          </a:p>
          <a:p>
            <a:endParaRPr lang="en-US" sz="8600" b="1" dirty="0"/>
          </a:p>
          <a:p>
            <a:endParaRPr lang="en-IN" dirty="0"/>
          </a:p>
        </p:txBody>
      </p:sp>
    </p:spTree>
    <p:extLst>
      <p:ext uri="{BB962C8B-B14F-4D97-AF65-F5344CB8AC3E}">
        <p14:creationId xmlns:p14="http://schemas.microsoft.com/office/powerpoint/2010/main" val="3799370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ABEFE-4029-A2F8-6822-0513A496F571}"/>
              </a:ext>
            </a:extLst>
          </p:cNvPr>
          <p:cNvSpPr>
            <a:spLocks noGrp="1"/>
          </p:cNvSpPr>
          <p:nvPr>
            <p:ph idx="1"/>
          </p:nvPr>
        </p:nvSpPr>
        <p:spPr>
          <a:xfrm>
            <a:off x="821853" y="1850065"/>
            <a:ext cx="11169850" cy="4629112"/>
          </a:xfrm>
        </p:spPr>
        <p:txBody>
          <a:bodyPr>
            <a:normAutofit/>
          </a:bodyPr>
          <a:lstStyle/>
          <a:p>
            <a:r>
              <a:rPr lang="en-US" dirty="0"/>
              <a:t>Similar to a notice, but circulated directly to a wider audience, usually for policy updates or general announcements within an organization.</a:t>
            </a:r>
          </a:p>
          <a:p>
            <a:r>
              <a:rPr lang="en-US" b="1" dirty="0"/>
              <a:t>Format:</a:t>
            </a:r>
            <a:endParaRPr lang="en-US" dirty="0"/>
          </a:p>
          <a:p>
            <a:pPr lvl="1"/>
            <a:r>
              <a:rPr lang="en-US" b="1" dirty="0"/>
              <a:t>Header:</a:t>
            </a:r>
            <a:r>
              <a:rPr lang="en-US" dirty="0"/>
              <a:t> Company Name &amp; Address (Letterhead).</a:t>
            </a:r>
          </a:p>
          <a:p>
            <a:pPr lvl="1"/>
            <a:r>
              <a:rPr lang="en-US" b="1" dirty="0"/>
              <a:t>Subject:</a:t>
            </a:r>
            <a:r>
              <a:rPr lang="en-US" dirty="0"/>
              <a:t> Clear title for the circular.</a:t>
            </a:r>
          </a:p>
          <a:p>
            <a:pPr lvl="1"/>
            <a:r>
              <a:rPr lang="en-US" b="1" dirty="0"/>
              <a:t>Body:</a:t>
            </a:r>
            <a:r>
              <a:rPr lang="en-US" dirty="0"/>
              <a:t> Detailed information or policy update.</a:t>
            </a:r>
          </a:p>
          <a:p>
            <a:pPr lvl="1"/>
            <a:r>
              <a:rPr lang="en-US" b="1" dirty="0"/>
              <a:t>Signature:</a:t>
            </a:r>
            <a:r>
              <a:rPr lang="en-US" dirty="0"/>
              <a:t> Name and Designation.</a:t>
            </a:r>
          </a:p>
          <a:p>
            <a:endParaRPr lang="en-IN" dirty="0"/>
          </a:p>
        </p:txBody>
      </p:sp>
      <p:sp>
        <p:nvSpPr>
          <p:cNvPr id="4" name="TextBox 3">
            <a:extLst>
              <a:ext uri="{FF2B5EF4-FFF2-40B4-BE49-F238E27FC236}">
                <a16:creationId xmlns:a16="http://schemas.microsoft.com/office/drawing/2014/main" id="{E6235F57-A77E-4BCA-1727-ADEE8C267399}"/>
              </a:ext>
            </a:extLst>
          </p:cNvPr>
          <p:cNvSpPr txBox="1"/>
          <p:nvPr/>
        </p:nvSpPr>
        <p:spPr>
          <a:xfrm>
            <a:off x="0" y="6575885"/>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Tree>
    <p:extLst>
      <p:ext uri="{BB962C8B-B14F-4D97-AF65-F5344CB8AC3E}">
        <p14:creationId xmlns:p14="http://schemas.microsoft.com/office/powerpoint/2010/main" val="1857442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EDE6063-D57D-57F9-A64F-35054B4B78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2233" y="1485466"/>
            <a:ext cx="8573256" cy="4915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499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7045B75E-356D-2C9F-453D-26C37F076BF4}"/>
              </a:ext>
            </a:extLst>
          </p:cNvPr>
          <p:cNvPicPr>
            <a:picLocks noGrp="1" noChangeAspect="1"/>
          </p:cNvPicPr>
          <p:nvPr>
            <p:ph idx="1"/>
          </p:nvPr>
        </p:nvPicPr>
        <p:blipFill>
          <a:blip r:embed="rId2"/>
          <a:stretch>
            <a:fillRect/>
          </a:stretch>
        </p:blipFill>
        <p:spPr>
          <a:xfrm>
            <a:off x="1356492" y="1509970"/>
            <a:ext cx="9318596" cy="4962625"/>
          </a:xfrm>
          <a:prstGeom prst="rect">
            <a:avLst/>
          </a:prstGeom>
        </p:spPr>
      </p:pic>
      <p:sp>
        <p:nvSpPr>
          <p:cNvPr id="9" name="TextBox 8">
            <a:extLst>
              <a:ext uri="{FF2B5EF4-FFF2-40B4-BE49-F238E27FC236}">
                <a16:creationId xmlns:a16="http://schemas.microsoft.com/office/drawing/2014/main" id="{99D78672-337E-560A-098B-B206969D1A9C}"/>
              </a:ext>
            </a:extLst>
          </p:cNvPr>
          <p:cNvSpPr txBox="1"/>
          <p:nvPr/>
        </p:nvSpPr>
        <p:spPr>
          <a:xfrm>
            <a:off x="0" y="6604596"/>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Tree>
    <p:extLst>
      <p:ext uri="{BB962C8B-B14F-4D97-AF65-F5344CB8AC3E}">
        <p14:creationId xmlns:p14="http://schemas.microsoft.com/office/powerpoint/2010/main" val="1706299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AA159-261B-479C-6460-4CCDC07AAFF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4559617-6981-DC46-4546-042CBB3919D3}"/>
              </a:ext>
            </a:extLst>
          </p:cNvPr>
          <p:cNvSpPr txBox="1"/>
          <p:nvPr/>
        </p:nvSpPr>
        <p:spPr>
          <a:xfrm>
            <a:off x="63798" y="6565252"/>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
        <p:nvSpPr>
          <p:cNvPr id="8" name="Title 1">
            <a:extLst>
              <a:ext uri="{FF2B5EF4-FFF2-40B4-BE49-F238E27FC236}">
                <a16:creationId xmlns:a16="http://schemas.microsoft.com/office/drawing/2014/main" id="{061A2250-6500-2721-39D4-9892BA4702BE}"/>
              </a:ext>
            </a:extLst>
          </p:cNvPr>
          <p:cNvSpPr txBox="1">
            <a:spLocks/>
          </p:cNvSpPr>
          <p:nvPr/>
        </p:nvSpPr>
        <p:spPr>
          <a:xfrm>
            <a:off x="1509911" y="1318438"/>
            <a:ext cx="8938261" cy="556573"/>
          </a:xfrm>
          <a:prstGeom prst="rect">
            <a:avLst/>
          </a:prstGeom>
          <a:solidFill>
            <a:schemeClr val="accent4">
              <a:lumMod val="40000"/>
              <a:lumOff val="60000"/>
            </a:schemeClr>
          </a:solidFill>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pPr algn="just"/>
            <a:br>
              <a:rPr lang="en-US" b="1" dirty="0"/>
            </a:br>
            <a:endParaRPr lang="en-US" b="1" dirty="0"/>
          </a:p>
          <a:p>
            <a:r>
              <a:rPr lang="en-US" sz="12800" dirty="0"/>
              <a:t> </a:t>
            </a:r>
            <a:r>
              <a:rPr lang="en-US" sz="9600" b="1" dirty="0"/>
              <a:t> Sample of Notice</a:t>
            </a:r>
            <a:endParaRPr lang="en-IN" dirty="0"/>
          </a:p>
        </p:txBody>
      </p:sp>
      <p:pic>
        <p:nvPicPr>
          <p:cNvPr id="1026" name="Picture 2" descr="Difference Between Circular and Notice ...">
            <a:extLst>
              <a:ext uri="{FF2B5EF4-FFF2-40B4-BE49-F238E27FC236}">
                <a16:creationId xmlns:a16="http://schemas.microsoft.com/office/drawing/2014/main" id="{67E61B86-ECBB-1064-1676-D6D09A3932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2378" y="2125517"/>
            <a:ext cx="7967243" cy="4189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030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C1D16A-0218-A201-5CF2-BAAA35211454}"/>
              </a:ext>
            </a:extLst>
          </p:cNvPr>
          <p:cNvSpPr>
            <a:spLocks noGrp="1"/>
          </p:cNvSpPr>
          <p:nvPr>
            <p:ph idx="1"/>
          </p:nvPr>
        </p:nvSpPr>
        <p:spPr>
          <a:xfrm>
            <a:off x="821853" y="2190307"/>
            <a:ext cx="11169850" cy="4288870"/>
          </a:xfrm>
        </p:spPr>
        <p:txBody>
          <a:bodyPr>
            <a:normAutofit fontScale="77500" lnSpcReduction="20000"/>
          </a:bodyPr>
          <a:lstStyle/>
          <a:p>
            <a:r>
              <a:rPr lang="en-US" b="1" dirty="0"/>
              <a:t>Be Clear and Concise:</a:t>
            </a:r>
            <a:r>
              <a:rPr lang="en-US" dirty="0"/>
              <a:t> </a:t>
            </a:r>
          </a:p>
          <a:p>
            <a:pPr lvl="1"/>
            <a:r>
              <a:rPr lang="en-US" dirty="0"/>
              <a:t>Avoid unnecessary jargon and get straight to the point.</a:t>
            </a:r>
          </a:p>
          <a:p>
            <a:pPr lvl="1"/>
            <a:r>
              <a:rPr lang="en-US" dirty="0"/>
              <a:t>Use short paragraphs and bullet points if necessary for clarity.</a:t>
            </a:r>
          </a:p>
          <a:p>
            <a:r>
              <a:rPr lang="en-US" b="1" dirty="0"/>
              <a:t>Use Professional Language:</a:t>
            </a:r>
            <a:r>
              <a:rPr lang="en-US" dirty="0"/>
              <a:t> </a:t>
            </a:r>
          </a:p>
          <a:p>
            <a:pPr lvl="1"/>
            <a:r>
              <a:rPr lang="en-US" dirty="0"/>
              <a:t>Maintain a formal tone and avoid casual language.</a:t>
            </a:r>
          </a:p>
          <a:p>
            <a:pPr lvl="1"/>
            <a:r>
              <a:rPr lang="en-US" dirty="0"/>
              <a:t>Proofread for spelling and grammatical errors.</a:t>
            </a:r>
          </a:p>
          <a:p>
            <a:r>
              <a:rPr lang="en-US" b="1" dirty="0"/>
              <a:t>Include All Relevant Details:</a:t>
            </a:r>
            <a:r>
              <a:rPr lang="en-US" dirty="0"/>
              <a:t> </a:t>
            </a:r>
          </a:p>
          <a:p>
            <a:pPr lvl="1"/>
            <a:r>
              <a:rPr lang="en-US" dirty="0"/>
              <a:t>Ensure all necessary information is included to avoid back-and-forth communication.</a:t>
            </a:r>
          </a:p>
          <a:p>
            <a:pPr lvl="1"/>
            <a:r>
              <a:rPr lang="en-US" dirty="0"/>
              <a:t>Attach supporting documents as required.</a:t>
            </a:r>
          </a:p>
          <a:p>
            <a:r>
              <a:rPr lang="en-US" b="1" dirty="0"/>
              <a:t>Be Polite and Courteous:</a:t>
            </a:r>
            <a:r>
              <a:rPr lang="en-US" dirty="0"/>
              <a:t> </a:t>
            </a:r>
          </a:p>
          <a:p>
            <a:pPr lvl="1"/>
            <a:r>
              <a:rPr lang="en-US" dirty="0"/>
              <a:t>Use polite language and express gratitude for the recipient’s time and assistance.</a:t>
            </a:r>
          </a:p>
          <a:p>
            <a:r>
              <a:rPr lang="en-US" b="1" dirty="0"/>
              <a:t>Keep a Copy:</a:t>
            </a:r>
            <a:r>
              <a:rPr lang="en-US" dirty="0"/>
              <a:t> </a:t>
            </a:r>
          </a:p>
          <a:p>
            <a:pPr lvl="1"/>
            <a:r>
              <a:rPr lang="en-US" dirty="0"/>
              <a:t>Always keep a copy of the letter and any correspondence for your records.</a:t>
            </a:r>
          </a:p>
          <a:p>
            <a:endParaRPr lang="en-IN" dirty="0"/>
          </a:p>
        </p:txBody>
      </p:sp>
      <p:sp>
        <p:nvSpPr>
          <p:cNvPr id="4" name="Title 1">
            <a:extLst>
              <a:ext uri="{FF2B5EF4-FFF2-40B4-BE49-F238E27FC236}">
                <a16:creationId xmlns:a16="http://schemas.microsoft.com/office/drawing/2014/main" id="{38A347EF-1F01-12D9-29E8-BDF7991BCCFB}"/>
              </a:ext>
            </a:extLst>
          </p:cNvPr>
          <p:cNvSpPr txBox="1">
            <a:spLocks/>
          </p:cNvSpPr>
          <p:nvPr/>
        </p:nvSpPr>
        <p:spPr>
          <a:xfrm>
            <a:off x="1403586" y="1414131"/>
            <a:ext cx="8938261" cy="556573"/>
          </a:xfrm>
          <a:prstGeom prst="rect">
            <a:avLst/>
          </a:prstGeom>
          <a:solidFill>
            <a:schemeClr val="accent4">
              <a:lumMod val="40000"/>
              <a:lumOff val="60000"/>
            </a:schemeClr>
          </a:solidFill>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3600" kern="1200">
                <a:solidFill>
                  <a:srgbClr val="C00000"/>
                </a:solidFill>
                <a:latin typeface="Bookman Old Style" panose="02050604050505020204" pitchFamily="18" charset="0"/>
                <a:ea typeface="+mj-ea"/>
                <a:cs typeface="+mj-cs"/>
              </a:defRPr>
            </a:lvl1pPr>
          </a:lstStyle>
          <a:p>
            <a:pPr algn="just"/>
            <a:br>
              <a:rPr lang="en-US" b="1" dirty="0"/>
            </a:br>
            <a:endParaRPr lang="en-US" b="1" dirty="0"/>
          </a:p>
          <a:p>
            <a:r>
              <a:rPr lang="en-US" sz="12800" dirty="0"/>
              <a:t> </a:t>
            </a:r>
            <a:r>
              <a:rPr lang="en-US" sz="9600" b="1" dirty="0"/>
              <a:t> </a:t>
            </a:r>
            <a:r>
              <a:rPr lang="en-US" sz="11200" b="1" dirty="0"/>
              <a:t>General Tips for Writing Business Letters</a:t>
            </a:r>
            <a:br>
              <a:rPr lang="en-US" sz="9600" dirty="0"/>
            </a:br>
            <a:endParaRPr lang="en-IN" dirty="0"/>
          </a:p>
        </p:txBody>
      </p:sp>
      <p:sp>
        <p:nvSpPr>
          <p:cNvPr id="5" name="TextBox 4">
            <a:extLst>
              <a:ext uri="{FF2B5EF4-FFF2-40B4-BE49-F238E27FC236}">
                <a16:creationId xmlns:a16="http://schemas.microsoft.com/office/drawing/2014/main" id="{D44E7E2A-9F7F-325F-DE6C-39A857F92C84}"/>
              </a:ext>
            </a:extLst>
          </p:cNvPr>
          <p:cNvSpPr txBox="1"/>
          <p:nvPr/>
        </p:nvSpPr>
        <p:spPr>
          <a:xfrm>
            <a:off x="0" y="6575885"/>
            <a:ext cx="5837274" cy="369332"/>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p:txBody>
      </p:sp>
    </p:spTree>
    <p:extLst>
      <p:ext uri="{BB962C8B-B14F-4D97-AF65-F5344CB8AC3E}">
        <p14:creationId xmlns:p14="http://schemas.microsoft.com/office/powerpoint/2010/main" val="189508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F2DE6-24FB-C67D-67D5-E286D27DC80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88F406-D5E4-9839-6D76-AEA7119281E8}"/>
              </a:ext>
            </a:extLst>
          </p:cNvPr>
          <p:cNvSpPr>
            <a:spLocks noGrp="1"/>
          </p:cNvSpPr>
          <p:nvPr>
            <p:ph type="sldNum" sz="quarter" idx="15"/>
          </p:nvPr>
        </p:nvSpPr>
        <p:spPr>
          <a:xfrm>
            <a:off x="10514011" y="5883275"/>
            <a:ext cx="764215" cy="365125"/>
          </a:xfrm>
          <a:prstGeom prst="rect">
            <a:avLst/>
          </a:prstGeom>
        </p:spPr>
        <p:txBody>
          <a:bodyPr vert="horz" lIns="91440" tIns="45720" rIns="91440" bIns="45720" rtlCol="0" anchor="ctr"/>
          <a:lstStyle>
            <a:defPPr>
              <a:defRPr lang="en-US"/>
            </a:defPPr>
            <a:lvl1pPr marL="0" algn="r" defTabSz="457200" rtl="0" eaLnBrk="1" latinLnBrk="0" hangingPunct="1">
              <a:defRPr sz="10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F69794D-20F2-4C7F-BAF8-A28C732FC46D}" type="slidenum">
              <a:rPr lang="en-US" smtClean="0"/>
              <a:pPr/>
              <a:t>15</a:t>
            </a:fld>
            <a:endParaRPr lang="en-US"/>
          </a:p>
        </p:txBody>
      </p:sp>
      <p:pic>
        <p:nvPicPr>
          <p:cNvPr id="5" name="Content Placeholder 4">
            <a:extLst>
              <a:ext uri="{FF2B5EF4-FFF2-40B4-BE49-F238E27FC236}">
                <a16:creationId xmlns:a16="http://schemas.microsoft.com/office/drawing/2014/main" id="{DE01E446-B6BC-BD44-F66F-D13D94927388}"/>
              </a:ext>
            </a:extLst>
          </p:cNvPr>
          <p:cNvPicPr>
            <a:picLocks noGrp="1"/>
          </p:cNvPicPr>
          <p:nvPr>
            <p:ph sz="quarter" idx="1"/>
          </p:nvPr>
        </p:nvPicPr>
        <p:blipFill>
          <a:blip r:embed="rId2"/>
          <a:srcRect l="15864" t="22041" r="47405" b="8163"/>
          <a:stretch>
            <a:fillRect/>
          </a:stretch>
        </p:blipFill>
        <p:spPr bwMode="auto">
          <a:xfrm>
            <a:off x="2410522" y="1527095"/>
            <a:ext cx="5867400" cy="4873625"/>
          </a:xfrm>
          <a:prstGeom prst="rect">
            <a:avLst/>
          </a:prstGeom>
          <a:noFill/>
          <a:ln w="9525">
            <a:noFill/>
            <a:miter lim="800000"/>
            <a:headEnd/>
            <a:tailEnd/>
          </a:ln>
        </p:spPr>
      </p:pic>
      <p:pic>
        <p:nvPicPr>
          <p:cNvPr id="2" name="Picture 1">
            <a:extLst>
              <a:ext uri="{FF2B5EF4-FFF2-40B4-BE49-F238E27FC236}">
                <a16:creationId xmlns:a16="http://schemas.microsoft.com/office/drawing/2014/main" id="{5824CC0D-00E4-7B2C-9D6D-44E07D0627D0}"/>
              </a:ext>
            </a:extLst>
          </p:cNvPr>
          <p:cNvPicPr>
            <a:picLocks noChangeAspect="1"/>
          </p:cNvPicPr>
          <p:nvPr/>
        </p:nvPicPr>
        <p:blipFill rotWithShape="1">
          <a:blip r:embed="rId3">
            <a:extLst>
              <a:ext uri="{28A0092B-C50C-407E-A947-70E740481C1C}">
                <a14:useLocalDpi xmlns:a14="http://schemas.microsoft.com/office/drawing/2010/main" val="0"/>
              </a:ext>
            </a:extLst>
          </a:blip>
          <a:srcRect l="10067" t="9164" r="12080" b="7621"/>
          <a:stretch/>
        </p:blipFill>
        <p:spPr>
          <a:xfrm>
            <a:off x="171450" y="0"/>
            <a:ext cx="1325880" cy="1333851"/>
          </a:xfrm>
          <a:prstGeom prst="rect">
            <a:avLst/>
          </a:prstGeom>
        </p:spPr>
      </p:pic>
      <p:sp>
        <p:nvSpPr>
          <p:cNvPr id="3" name="TextBox 2">
            <a:extLst>
              <a:ext uri="{FF2B5EF4-FFF2-40B4-BE49-F238E27FC236}">
                <a16:creationId xmlns:a16="http://schemas.microsoft.com/office/drawing/2014/main" id="{DD50DDA0-14F3-D2F3-9D97-BE3B82EC8D28}"/>
              </a:ext>
            </a:extLst>
          </p:cNvPr>
          <p:cNvSpPr txBox="1"/>
          <p:nvPr/>
        </p:nvSpPr>
        <p:spPr>
          <a:xfrm>
            <a:off x="0" y="6593963"/>
            <a:ext cx="5867400" cy="646331"/>
          </a:xfrm>
          <a:prstGeom prst="rect">
            <a:avLst/>
          </a:prstGeom>
          <a:noFill/>
        </p:spPr>
        <p:txBody>
          <a:bodyPr wrap="square" rtlCol="0">
            <a:spAutoFit/>
          </a:bodyPr>
          <a:lstStyle/>
          <a:p>
            <a:r>
              <a:rPr lang="en-IN" b="1" dirty="0">
                <a:solidFill>
                  <a:srgbClr val="1F4E79"/>
                </a:solidFill>
                <a:latin typeface="Bookman Old Style" panose="02050604050505020204" pitchFamily="18" charset="0"/>
              </a:rPr>
              <a:t>Dr Prabhat K Dwivedi, Associate Professor</a:t>
            </a:r>
          </a:p>
          <a:p>
            <a:endParaRPr lang="en-IN" b="1" dirty="0">
              <a:solidFill>
                <a:srgbClr val="1F4E79"/>
              </a:solidFill>
              <a:latin typeface="Bookman Old Style" panose="02050604050505020204" pitchFamily="18" charset="0"/>
            </a:endParaRPr>
          </a:p>
        </p:txBody>
      </p:sp>
    </p:spTree>
    <p:extLst>
      <p:ext uri="{BB962C8B-B14F-4D97-AF65-F5344CB8AC3E}">
        <p14:creationId xmlns:p14="http://schemas.microsoft.com/office/powerpoint/2010/main" val="4117061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1253-FA7F-1C1C-BEAD-4DCC8391987B}"/>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55C2E5F8-D702-50A2-DA34-365BBD61A050}"/>
              </a:ext>
            </a:extLst>
          </p:cNvPr>
          <p:cNvSpPr>
            <a:spLocks noGrp="1"/>
          </p:cNvSpPr>
          <p:nvPr>
            <p:ph idx="1"/>
          </p:nvPr>
        </p:nvSpPr>
        <p:spPr/>
        <p:txBody>
          <a:bodyPr>
            <a:normAutofit/>
          </a:bodyPr>
          <a:lstStyle/>
          <a:p>
            <a:endParaRPr lang="en-IN" dirty="0"/>
          </a:p>
          <a:p>
            <a:endParaRPr lang="en-IN" dirty="0"/>
          </a:p>
          <a:p>
            <a:endParaRPr lang="en-IN" dirty="0"/>
          </a:p>
        </p:txBody>
      </p:sp>
      <p:sp>
        <p:nvSpPr>
          <p:cNvPr id="4" name="TextBox 3">
            <a:extLst>
              <a:ext uri="{FF2B5EF4-FFF2-40B4-BE49-F238E27FC236}">
                <a16:creationId xmlns:a16="http://schemas.microsoft.com/office/drawing/2014/main" id="{4F63CEA6-1282-B878-5375-B6BED02AB53E}"/>
              </a:ext>
            </a:extLst>
          </p:cNvPr>
          <p:cNvSpPr txBox="1"/>
          <p:nvPr/>
        </p:nvSpPr>
        <p:spPr>
          <a:xfrm>
            <a:off x="372140" y="6560287"/>
            <a:ext cx="6166882" cy="369332"/>
          </a:xfrm>
          <a:prstGeom prst="rect">
            <a:avLst/>
          </a:prstGeom>
          <a:noFill/>
        </p:spPr>
        <p:txBody>
          <a:bodyPr wrap="square">
            <a:spAutoFit/>
          </a:bodyPr>
          <a:lstStyle/>
          <a:p>
            <a:r>
              <a:rPr lang="en-IN" b="1" dirty="0">
                <a:solidFill>
                  <a:srgbClr val="1F4E79"/>
                </a:solidFill>
                <a:latin typeface="Bookman Old Style" panose="02050604050505020204" pitchFamily="18" charset="0"/>
              </a:rPr>
              <a:t>Dr Prabhat K Dwivedi, Associate Professor</a:t>
            </a:r>
          </a:p>
        </p:txBody>
      </p:sp>
      <p:sp>
        <p:nvSpPr>
          <p:cNvPr id="6" name="TextBox 5">
            <a:extLst>
              <a:ext uri="{FF2B5EF4-FFF2-40B4-BE49-F238E27FC236}">
                <a16:creationId xmlns:a16="http://schemas.microsoft.com/office/drawing/2014/main" id="{A58C9B3B-8369-2B53-2233-B1D24780A260}"/>
              </a:ext>
            </a:extLst>
          </p:cNvPr>
          <p:cNvSpPr txBox="1"/>
          <p:nvPr/>
        </p:nvSpPr>
        <p:spPr>
          <a:xfrm>
            <a:off x="838199" y="2474893"/>
            <a:ext cx="10531947" cy="1384995"/>
          </a:xfrm>
          <a:prstGeom prst="rect">
            <a:avLst/>
          </a:prstGeom>
          <a:noFill/>
        </p:spPr>
        <p:txBody>
          <a:bodyPr wrap="square">
            <a:spAutoFit/>
          </a:bodyPr>
          <a:lstStyle/>
          <a:p>
            <a:pPr marL="457200" indent="-457200">
              <a:buFont typeface="Arial" panose="020B0604020202020204" pitchFamily="34" charset="0"/>
              <a:buChar char="•"/>
            </a:pPr>
            <a:r>
              <a:rPr lang="en-IN" sz="2800" dirty="0">
                <a:hlinkClick r:id="rId2"/>
              </a:rPr>
              <a:t>https://keydifferences.com/difference-between-circulars-and-notice.html</a:t>
            </a:r>
            <a:endParaRPr lang="en-IN" sz="2800" dirty="0"/>
          </a:p>
          <a:p>
            <a:pPr marL="457200" indent="-457200">
              <a:buFont typeface="Arial" panose="020B0604020202020204" pitchFamily="34" charset="0"/>
              <a:buChar char="•"/>
            </a:pPr>
            <a:endParaRPr lang="en-IN" sz="2800" dirty="0"/>
          </a:p>
        </p:txBody>
      </p:sp>
    </p:spTree>
    <p:extLst>
      <p:ext uri="{BB962C8B-B14F-4D97-AF65-F5344CB8AC3E}">
        <p14:creationId xmlns:p14="http://schemas.microsoft.com/office/powerpoint/2010/main" val="28550952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6DDED-CE87-268D-86D9-CA3711B908E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8A7524D-AB49-31D1-8FF5-3E3B537DB0F3}"/>
              </a:ext>
            </a:extLst>
          </p:cNvPr>
          <p:cNvSpPr>
            <a:spLocks noGrp="1"/>
          </p:cNvSpPr>
          <p:nvPr>
            <p:ph type="sldNum" sz="quarter" idx="15"/>
          </p:nvPr>
        </p:nvSpPr>
        <p:spPr>
          <a:xfrm>
            <a:off x="10514011" y="5883275"/>
            <a:ext cx="764215" cy="365125"/>
          </a:xfrm>
          <a:prstGeom prst="rect">
            <a:avLst/>
          </a:prstGeom>
        </p:spPr>
        <p:txBody>
          <a:bodyPr vert="horz" lIns="91440" tIns="45720" rIns="91440" bIns="45720" rtlCol="0" anchor="ctr"/>
          <a:lstStyle>
            <a:defPPr>
              <a:defRPr lang="en-US"/>
            </a:defPPr>
            <a:lvl1pPr marL="0" algn="r" defTabSz="457200" rtl="0" eaLnBrk="1" latinLnBrk="0" hangingPunct="1">
              <a:defRPr sz="10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F69794D-20F2-4C7F-BAF8-A28C732FC46D}" type="slidenum">
              <a:rPr lang="en-US" smtClean="0"/>
              <a:pPr/>
              <a:t>17</a:t>
            </a:fld>
            <a:endParaRPr lang="en-US"/>
          </a:p>
        </p:txBody>
      </p:sp>
      <p:pic>
        <p:nvPicPr>
          <p:cNvPr id="5" name="Content Placeholder 4" descr="Image result for thanks">
            <a:extLst>
              <a:ext uri="{FF2B5EF4-FFF2-40B4-BE49-F238E27FC236}">
                <a16:creationId xmlns:a16="http://schemas.microsoft.com/office/drawing/2014/main" id="{06634744-64FC-FDD5-CC91-F82496BF20D3}"/>
              </a:ext>
            </a:extLst>
          </p:cNvPr>
          <p:cNvPicPr>
            <a:picLocks noGrp="1"/>
          </p:cNvPicPr>
          <p:nvPr>
            <p:ph sz="quarter" idx="1"/>
          </p:nvPr>
        </p:nvPicPr>
        <p:blipFill>
          <a:blip r:embed="rId2"/>
          <a:srcRect/>
          <a:stretch>
            <a:fillRect/>
          </a:stretch>
        </p:blipFill>
        <p:spPr bwMode="auto">
          <a:xfrm>
            <a:off x="2351568" y="2224991"/>
            <a:ext cx="7162800" cy="3658284"/>
          </a:xfrm>
          <a:prstGeom prst="rect">
            <a:avLst/>
          </a:prstGeom>
          <a:noFill/>
          <a:ln w="9525">
            <a:noFill/>
            <a:miter lim="800000"/>
            <a:headEnd/>
            <a:tailEnd/>
          </a:ln>
        </p:spPr>
      </p:pic>
      <p:sp>
        <p:nvSpPr>
          <p:cNvPr id="6" name="TextBox 5">
            <a:extLst>
              <a:ext uri="{FF2B5EF4-FFF2-40B4-BE49-F238E27FC236}">
                <a16:creationId xmlns:a16="http://schemas.microsoft.com/office/drawing/2014/main" id="{36AEB8D0-7436-4A56-C870-ACEB8E69B4C3}"/>
              </a:ext>
            </a:extLst>
          </p:cNvPr>
          <p:cNvSpPr txBox="1"/>
          <p:nvPr/>
        </p:nvSpPr>
        <p:spPr>
          <a:xfrm>
            <a:off x="265814" y="6593589"/>
            <a:ext cx="6166882" cy="369332"/>
          </a:xfrm>
          <a:prstGeom prst="rect">
            <a:avLst/>
          </a:prstGeom>
          <a:noFill/>
        </p:spPr>
        <p:txBody>
          <a:bodyPr wrap="square">
            <a:spAutoFit/>
          </a:bodyPr>
          <a:lstStyle/>
          <a:p>
            <a:r>
              <a:rPr lang="en-IN" b="1" dirty="0">
                <a:solidFill>
                  <a:srgbClr val="1F4E79"/>
                </a:solidFill>
                <a:latin typeface="Bookman Old Style" panose="02050604050505020204" pitchFamily="18" charset="0"/>
              </a:rPr>
              <a:t>Dr Prabhat K Dwivedi, Associate Professor</a:t>
            </a:r>
          </a:p>
        </p:txBody>
      </p:sp>
    </p:spTree>
    <p:extLst>
      <p:ext uri="{BB962C8B-B14F-4D97-AF65-F5344CB8AC3E}">
        <p14:creationId xmlns:p14="http://schemas.microsoft.com/office/powerpoint/2010/main" val="1941584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2130</TotalTime>
  <Words>812</Words>
  <Application>Microsoft Office PowerPoint</Application>
  <PresentationFormat>Widescreen</PresentationFormat>
  <Paragraphs>98</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Aharoni</vt:lpstr>
      <vt:lpstr>Arial</vt:lpstr>
      <vt:lpstr>Arial Black</vt:lpstr>
      <vt:lpstr>Arial Rounded MT Bold</vt:lpstr>
      <vt:lpstr>Book Antiqua</vt:lpstr>
      <vt:lpstr>Bookman Old Style</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HP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prabhatresearch@gmail.com</cp:lastModifiedBy>
  <cp:revision>325</cp:revision>
  <dcterms:created xsi:type="dcterms:W3CDTF">2024-04-20T12:51:16Z</dcterms:created>
  <dcterms:modified xsi:type="dcterms:W3CDTF">2026-03-24T05:48:50Z</dcterms:modified>
</cp:coreProperties>
</file>