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6" r:id="rId2"/>
    <p:sldId id="317" r:id="rId3"/>
    <p:sldId id="342" r:id="rId4"/>
    <p:sldId id="414" r:id="rId5"/>
    <p:sldId id="413" r:id="rId6"/>
    <p:sldId id="389" r:id="rId7"/>
    <p:sldId id="373" r:id="rId8"/>
    <p:sldId id="399" r:id="rId9"/>
    <p:sldId id="394" r:id="rId10"/>
    <p:sldId id="408" r:id="rId11"/>
    <p:sldId id="410" r:id="rId12"/>
    <p:sldId id="411" r:id="rId13"/>
    <p:sldId id="412" r:id="rId14"/>
    <p:sldId id="415" r:id="rId15"/>
    <p:sldId id="352" r:id="rId16"/>
    <p:sldId id="346" r:id="rId17"/>
    <p:sldId id="35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rabhatresearch@gmail.com" initials="p" lastIdx="1" clrIdx="0">
    <p:extLst>
      <p:ext uri="{19B8F6BF-5375-455C-9EA6-DF929625EA0E}">
        <p15:presenceInfo xmlns:p15="http://schemas.microsoft.com/office/powerpoint/2012/main" userId="869e674406baf02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9"/>
    <a:srgbClr val="DA241B"/>
    <a:srgbClr val="A6A6A6"/>
    <a:srgbClr val="4454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0" d="100"/>
          <a:sy n="60" d="100"/>
        </p:scale>
        <p:origin x="90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6-01-27T11:02:19.760" idx="1">
    <p:pos x="6979" y="1913"/>
    <p:text/>
    <p:extLst>
      <p:ext uri="{C676402C-5697-4E1C-873F-D02D1690AC5C}">
        <p15:threadingInfo xmlns:p15="http://schemas.microsoft.com/office/powerpoint/2012/main" timeZoneBias="-330"/>
      </p:ext>
    </p:extLst>
  </p:cm>
</p:cmLst>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521769"/>
            <a:ext cx="9144000" cy="2387600"/>
          </a:xfrm>
        </p:spPr>
        <p:txBody>
          <a:bodyPr anchor="b"/>
          <a:lstStyle>
            <a:lvl1pPr algn="ctr">
              <a:defRPr sz="6000">
                <a:latin typeface="Bookman Old Style" panose="02050604050505020204" pitchFamily="18" charset="0"/>
              </a:defRPr>
            </a:lvl1pPr>
          </a:lstStyle>
          <a:p>
            <a:r>
              <a:rPr lang="en-US" dirty="0"/>
              <a:t>Click to edit Master title style</a:t>
            </a:r>
            <a:endParaRPr lang="en-IN" dirty="0"/>
          </a:p>
        </p:txBody>
      </p:sp>
      <p:sp>
        <p:nvSpPr>
          <p:cNvPr id="3" name="Subtitle 2"/>
          <p:cNvSpPr>
            <a:spLocks noGrp="1"/>
          </p:cNvSpPr>
          <p:nvPr>
            <p:ph type="subTitle" idx="1"/>
          </p:nvPr>
        </p:nvSpPr>
        <p:spPr>
          <a:xfrm>
            <a:off x="1524000" y="3931387"/>
            <a:ext cx="9144000" cy="1655762"/>
          </a:xfrm>
        </p:spPr>
        <p:txBody>
          <a:bodyPr/>
          <a:lstStyle>
            <a:lvl1pPr marL="0" indent="0" algn="ctr">
              <a:buNone/>
              <a:defRPr sz="2400">
                <a:latin typeface="Bookman Old Style" panose="020506040505050202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IN" dirty="0"/>
          </a:p>
        </p:txBody>
      </p:sp>
      <p:sp>
        <p:nvSpPr>
          <p:cNvPr id="4" name="Date Placeholder 3"/>
          <p:cNvSpPr>
            <a:spLocks noGrp="1"/>
          </p:cNvSpPr>
          <p:nvPr>
            <p:ph type="dt" sz="half" idx="10"/>
          </p:nvPr>
        </p:nvSpPr>
        <p:spPr/>
        <p:txBody>
          <a:bodyPr/>
          <a:lstStyle/>
          <a:p>
            <a:fld id="{8DE45444-11CA-4B97-8BAE-B0C3FE178357}" type="datetimeFigureOut">
              <a:rPr lang="en-IN" smtClean="0"/>
              <a:t>06-04-2026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0C5C996-D531-4470-A433-B06680948C3D}" type="slidenum">
              <a:rPr lang="en-IN" smtClean="0"/>
              <a:t>‹#›</a:t>
            </a:fld>
            <a:endParaRPr lang="en-IN"/>
          </a:p>
        </p:txBody>
      </p:sp>
      <p:sp>
        <p:nvSpPr>
          <p:cNvPr id="7" name="Rectangle 6"/>
          <p:cNvSpPr/>
          <p:nvPr userDrawn="1"/>
        </p:nvSpPr>
        <p:spPr>
          <a:xfrm>
            <a:off x="9818255" y="0"/>
            <a:ext cx="2373745" cy="1186263"/>
          </a:xfrm>
          <a:prstGeom prst="rect">
            <a:avLst/>
          </a:prstGeom>
          <a:noFill/>
          <a:ln w="3175">
            <a:solidFill>
              <a:schemeClr val="bg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bg1">
                    <a:lumMod val="85000"/>
                  </a:schemeClr>
                </a:solidFill>
              </a:rPr>
              <a:t>Place reserved for instructor video</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904" y="-147883"/>
            <a:ext cx="1843515" cy="1993410"/>
          </a:xfrm>
          <a:prstGeom prst="rect">
            <a:avLst/>
          </a:prstGeom>
        </p:spPr>
      </p:pic>
      <p:sp>
        <p:nvSpPr>
          <p:cNvPr id="9" name="Rectangle 8"/>
          <p:cNvSpPr/>
          <p:nvPr userDrawn="1"/>
        </p:nvSpPr>
        <p:spPr>
          <a:xfrm>
            <a:off x="1461671" y="349637"/>
            <a:ext cx="8204200" cy="1015663"/>
          </a:xfrm>
          <a:prstGeom prst="rect">
            <a:avLst/>
          </a:prstGeom>
        </p:spPr>
        <p:txBody>
          <a:bodyPr wrap="square">
            <a:spAutoFit/>
          </a:bodyPr>
          <a:lstStyle/>
          <a:p>
            <a:pPr algn="l">
              <a:lnSpc>
                <a:spcPct val="75000"/>
              </a:lnSpc>
            </a:pPr>
            <a:r>
              <a:rPr lang="en-US" sz="4000" dirty="0">
                <a:solidFill>
                  <a:srgbClr val="1E2763"/>
                </a:solidFill>
                <a:latin typeface="Arial Rounded MT Bold" panose="020F0704030504030204" pitchFamily="34" charset="0"/>
                <a:cs typeface="Times New Roman" panose="02020603050405020304" pitchFamily="18" charset="0"/>
              </a:rPr>
              <a:t>C</a:t>
            </a:r>
            <a:r>
              <a:rPr lang="en-US" b="1" dirty="0">
                <a:solidFill>
                  <a:srgbClr val="1E2763"/>
                </a:solidFill>
                <a:latin typeface="Arial Rounded MT Bold" panose="020F0704030504030204" pitchFamily="34" charset="0"/>
                <a:cs typeface="Times New Roman" panose="02020603050405020304" pitchFamily="18" charset="0"/>
              </a:rPr>
              <a:t>HHATRAPATI</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S</a:t>
            </a:r>
            <a:r>
              <a:rPr lang="en-US" b="1" dirty="0">
                <a:solidFill>
                  <a:srgbClr val="1E2763"/>
                </a:solidFill>
                <a:latin typeface="Arial Rounded MT Bold" panose="020F0704030504030204" pitchFamily="34" charset="0"/>
                <a:cs typeface="Times New Roman" panose="02020603050405020304" pitchFamily="18" charset="0"/>
              </a:rPr>
              <a:t>HAHU</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J</a:t>
            </a:r>
            <a:r>
              <a:rPr lang="en-US" b="1" dirty="0">
                <a:solidFill>
                  <a:srgbClr val="1E2763"/>
                </a:solidFill>
                <a:latin typeface="Arial Rounded MT Bold" panose="020F0704030504030204" pitchFamily="34" charset="0"/>
                <a:cs typeface="Times New Roman" panose="02020603050405020304" pitchFamily="18" charset="0"/>
              </a:rPr>
              <a:t>I</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M</a:t>
            </a:r>
            <a:r>
              <a:rPr lang="en-US" b="1" dirty="0">
                <a:solidFill>
                  <a:srgbClr val="1E2763"/>
                </a:solidFill>
                <a:latin typeface="Arial Rounded MT Bold" panose="020F0704030504030204" pitchFamily="34" charset="0"/>
                <a:cs typeface="Times New Roman" panose="02020603050405020304" pitchFamily="18" charset="0"/>
              </a:rPr>
              <a:t>AHARAJ</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U</a:t>
            </a:r>
            <a:r>
              <a:rPr lang="en-US" b="1" dirty="0">
                <a:solidFill>
                  <a:srgbClr val="1E2763"/>
                </a:solidFill>
                <a:latin typeface="Arial Rounded MT Bold" panose="020F0704030504030204" pitchFamily="34" charset="0"/>
                <a:cs typeface="Times New Roman" panose="02020603050405020304" pitchFamily="18" charset="0"/>
              </a:rPr>
              <a:t>NIVERSITY,</a:t>
            </a:r>
            <a:r>
              <a:rPr lang="en-US" dirty="0">
                <a:solidFill>
                  <a:srgbClr val="1E2763"/>
                </a:solidFill>
                <a:latin typeface="Arial Rounded MT Bold" panose="020F0704030504030204" pitchFamily="34" charset="0"/>
                <a:cs typeface="Times New Roman" panose="02020603050405020304" pitchFamily="18" charset="0"/>
              </a:rPr>
              <a:t> </a:t>
            </a:r>
          </a:p>
          <a:p>
            <a:pPr algn="l">
              <a:lnSpc>
                <a:spcPct val="75000"/>
              </a:lnSpc>
            </a:pPr>
            <a:r>
              <a:rPr lang="en-US" sz="4000" dirty="0">
                <a:solidFill>
                  <a:srgbClr val="1E2763"/>
                </a:solidFill>
                <a:latin typeface="Arial Rounded MT Bold" panose="020F0704030504030204" pitchFamily="34" charset="0"/>
                <a:cs typeface="Times New Roman" panose="02020603050405020304" pitchFamily="18" charset="0"/>
              </a:rPr>
              <a:t>K</a:t>
            </a:r>
            <a:r>
              <a:rPr lang="en-US" dirty="0">
                <a:solidFill>
                  <a:srgbClr val="1E2763"/>
                </a:solidFill>
                <a:latin typeface="Arial Rounded MT Bold" panose="020F0704030504030204" pitchFamily="34" charset="0"/>
                <a:cs typeface="Times New Roman" panose="02020603050405020304" pitchFamily="18" charset="0"/>
              </a:rPr>
              <a:t>ANPUR</a:t>
            </a:r>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426703" y="414323"/>
            <a:ext cx="1216130" cy="771940"/>
          </a:xfrm>
          <a:prstGeom prst="rect">
            <a:avLst/>
          </a:prstGeom>
        </p:spPr>
      </p:pic>
      <p:sp>
        <p:nvSpPr>
          <p:cNvPr id="11" name="TextBox 10"/>
          <p:cNvSpPr txBox="1"/>
          <p:nvPr userDrawn="1"/>
        </p:nvSpPr>
        <p:spPr>
          <a:xfrm>
            <a:off x="5058137" y="822311"/>
            <a:ext cx="343768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BC004C"/>
                </a:solidFill>
                <a:latin typeface="Arial Rounded MT Bold" panose="020F0704030504030204" pitchFamily="34" charset="0"/>
                <a:cs typeface="Times New Roman" panose="02020603050405020304" pitchFamily="18" charset="0"/>
              </a:rPr>
              <a:t>UGC Category</a:t>
            </a:r>
            <a:r>
              <a:rPr lang="en-US" baseline="0" dirty="0">
                <a:solidFill>
                  <a:srgbClr val="BC004C"/>
                </a:solidFill>
                <a:latin typeface="Arial Rounded MT Bold" panose="020F0704030504030204" pitchFamily="34" charset="0"/>
                <a:cs typeface="Times New Roman" panose="02020603050405020304" pitchFamily="18" charset="0"/>
              </a:rPr>
              <a:t> </a:t>
            </a:r>
            <a:r>
              <a:rPr lang="en-US" b="1" baseline="0" dirty="0">
                <a:solidFill>
                  <a:srgbClr val="BC004C"/>
                </a:solidFill>
                <a:latin typeface="Book Antiqua" panose="02040602050305030304" pitchFamily="18" charset="0"/>
                <a:cs typeface="Times New Roman" panose="02020603050405020304" pitchFamily="18" charset="0"/>
              </a:rPr>
              <a:t>I</a:t>
            </a:r>
            <a:r>
              <a:rPr lang="en-US" baseline="0" dirty="0">
                <a:solidFill>
                  <a:srgbClr val="BC004C"/>
                </a:solidFill>
                <a:latin typeface="Arial Rounded MT Bold" panose="020F0704030504030204" pitchFamily="34" charset="0"/>
                <a:cs typeface="Times New Roman" panose="02020603050405020304" pitchFamily="18" charset="0"/>
              </a:rPr>
              <a:t> University</a:t>
            </a:r>
            <a:endParaRPr lang="en-US" dirty="0">
              <a:solidFill>
                <a:srgbClr val="1E2763"/>
              </a:solidFill>
              <a:latin typeface="Arial Rounded MT Bold" panose="020F0704030504030204" pitchFamily="34" charset="0"/>
              <a:cs typeface="Times New Roman" panose="02020603050405020304" pitchFamily="18" charset="0"/>
            </a:endParaRPr>
          </a:p>
        </p:txBody>
      </p:sp>
    </p:spTree>
    <p:extLst>
      <p:ext uri="{BB962C8B-B14F-4D97-AF65-F5344CB8AC3E}">
        <p14:creationId xmlns:p14="http://schemas.microsoft.com/office/powerpoint/2010/main" val="976666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0249"/>
            <a:ext cx="8827671" cy="752475"/>
          </a:xfrm>
        </p:spPr>
        <p:txBody>
          <a:bodyPr>
            <a:normAutofit/>
          </a:bodyPr>
          <a:lstStyle>
            <a:lvl1pPr>
              <a:defRPr sz="3600">
                <a:solidFill>
                  <a:srgbClr val="C00000"/>
                </a:solidFill>
                <a:latin typeface="Bookman Old Style" panose="02050604050505020204" pitchFamily="18" charset="0"/>
              </a:defRPr>
            </a:lvl1pPr>
          </a:lstStyle>
          <a:p>
            <a:r>
              <a:rPr lang="en-US" dirty="0"/>
              <a:t>Click to edit Master title style</a:t>
            </a:r>
            <a:endParaRPr lang="en-IN" dirty="0"/>
          </a:p>
        </p:txBody>
      </p:sp>
      <p:sp>
        <p:nvSpPr>
          <p:cNvPr id="3" name="Content Placeholder 2"/>
          <p:cNvSpPr>
            <a:spLocks noGrp="1"/>
          </p:cNvSpPr>
          <p:nvPr>
            <p:ph idx="1"/>
          </p:nvPr>
        </p:nvSpPr>
        <p:spPr>
          <a:xfrm>
            <a:off x="821853" y="2253515"/>
            <a:ext cx="11169850" cy="4225662"/>
          </a:xfrm>
        </p:spPr>
        <p:txBody>
          <a:bodyPr/>
          <a:lstStyle>
            <a:lvl1pPr>
              <a:defRPr>
                <a:solidFill>
                  <a:srgbClr val="1F4E79"/>
                </a:solidFill>
                <a:latin typeface="Bookman Old Style" panose="02050604050505020204" pitchFamily="18" charset="0"/>
              </a:defRPr>
            </a:lvl1pPr>
            <a:lvl2pPr>
              <a:defRPr>
                <a:solidFill>
                  <a:srgbClr val="1F4E79"/>
                </a:solidFill>
                <a:latin typeface="Bookman Old Style" panose="02050604050505020204" pitchFamily="18" charset="0"/>
              </a:defRPr>
            </a:lvl2pPr>
            <a:lvl3pPr>
              <a:defRPr>
                <a:solidFill>
                  <a:srgbClr val="1F4E79"/>
                </a:solidFill>
                <a:latin typeface="Bookman Old Style" panose="02050604050505020204" pitchFamily="18" charset="0"/>
              </a:defRPr>
            </a:lvl3pPr>
            <a:lvl4pPr>
              <a:defRPr>
                <a:solidFill>
                  <a:srgbClr val="1F4E79"/>
                </a:solidFill>
                <a:latin typeface="Bookman Old Style" panose="02050604050505020204" pitchFamily="18" charset="0"/>
              </a:defRPr>
            </a:lvl4pPr>
            <a:lvl5pPr>
              <a:defRPr>
                <a:solidFill>
                  <a:srgbClr val="1F4E79"/>
                </a:solidFill>
                <a:latin typeface="Bookman Old Style" panose="020506040505050202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p:cNvSpPr>
            <a:spLocks noGrp="1"/>
          </p:cNvSpPr>
          <p:nvPr>
            <p:ph type="dt" sz="half" idx="10"/>
          </p:nvPr>
        </p:nvSpPr>
        <p:spPr/>
        <p:txBody>
          <a:bodyPr/>
          <a:lstStyle/>
          <a:p>
            <a:fld id="{8DE45444-11CA-4B97-8BAE-B0C3FE178357}" type="datetimeFigureOut">
              <a:rPr lang="en-IN" smtClean="0"/>
              <a:t>06-04-2026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0C5C996-D531-4470-A433-B06680948C3D}" type="slidenum">
              <a:rPr lang="en-IN" smtClean="0"/>
              <a:t>‹#›</a:t>
            </a:fld>
            <a:endParaRPr lang="en-IN"/>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904" y="-147883"/>
            <a:ext cx="1843515" cy="1993410"/>
          </a:xfrm>
          <a:prstGeom prst="rect">
            <a:avLst/>
          </a:prstGeom>
        </p:spPr>
      </p:pic>
      <p:sp>
        <p:nvSpPr>
          <p:cNvPr id="18" name="Rectangle 17"/>
          <p:cNvSpPr/>
          <p:nvPr userDrawn="1"/>
        </p:nvSpPr>
        <p:spPr>
          <a:xfrm>
            <a:off x="1461671" y="349637"/>
            <a:ext cx="8204200" cy="1015663"/>
          </a:xfrm>
          <a:prstGeom prst="rect">
            <a:avLst/>
          </a:prstGeom>
        </p:spPr>
        <p:txBody>
          <a:bodyPr wrap="square">
            <a:spAutoFit/>
          </a:bodyPr>
          <a:lstStyle/>
          <a:p>
            <a:pPr algn="l">
              <a:lnSpc>
                <a:spcPct val="75000"/>
              </a:lnSpc>
            </a:pPr>
            <a:r>
              <a:rPr lang="en-US" sz="4000" dirty="0">
                <a:solidFill>
                  <a:srgbClr val="1E2763"/>
                </a:solidFill>
                <a:latin typeface="Arial Rounded MT Bold" panose="020F0704030504030204" pitchFamily="34" charset="0"/>
                <a:cs typeface="Times New Roman" panose="02020603050405020304" pitchFamily="18" charset="0"/>
              </a:rPr>
              <a:t>C</a:t>
            </a:r>
            <a:r>
              <a:rPr lang="en-US" b="1" dirty="0">
                <a:solidFill>
                  <a:srgbClr val="1E2763"/>
                </a:solidFill>
                <a:latin typeface="Arial Rounded MT Bold" panose="020F0704030504030204" pitchFamily="34" charset="0"/>
                <a:cs typeface="Times New Roman" panose="02020603050405020304" pitchFamily="18" charset="0"/>
              </a:rPr>
              <a:t>HHATRAPATI</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S</a:t>
            </a:r>
            <a:r>
              <a:rPr lang="en-US" b="1" dirty="0">
                <a:solidFill>
                  <a:srgbClr val="1E2763"/>
                </a:solidFill>
                <a:latin typeface="Arial Rounded MT Bold" panose="020F0704030504030204" pitchFamily="34" charset="0"/>
                <a:cs typeface="Times New Roman" panose="02020603050405020304" pitchFamily="18" charset="0"/>
              </a:rPr>
              <a:t>HAHU</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J</a:t>
            </a:r>
            <a:r>
              <a:rPr lang="en-US" b="1" dirty="0">
                <a:solidFill>
                  <a:srgbClr val="1E2763"/>
                </a:solidFill>
                <a:latin typeface="Arial Rounded MT Bold" panose="020F0704030504030204" pitchFamily="34" charset="0"/>
                <a:cs typeface="Times New Roman" panose="02020603050405020304" pitchFamily="18" charset="0"/>
              </a:rPr>
              <a:t>I</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M</a:t>
            </a:r>
            <a:r>
              <a:rPr lang="en-US" b="1" dirty="0">
                <a:solidFill>
                  <a:srgbClr val="1E2763"/>
                </a:solidFill>
                <a:latin typeface="Arial Rounded MT Bold" panose="020F0704030504030204" pitchFamily="34" charset="0"/>
                <a:cs typeface="Times New Roman" panose="02020603050405020304" pitchFamily="18" charset="0"/>
              </a:rPr>
              <a:t>AHARAJ</a:t>
            </a:r>
            <a:r>
              <a:rPr lang="en-US" dirty="0">
                <a:solidFill>
                  <a:srgbClr val="1E2763"/>
                </a:solidFill>
                <a:latin typeface="Arial Rounded MT Bold" panose="020F0704030504030204" pitchFamily="34" charset="0"/>
                <a:cs typeface="Times New Roman" panose="02020603050405020304" pitchFamily="18" charset="0"/>
              </a:rPr>
              <a:t> </a:t>
            </a:r>
            <a:r>
              <a:rPr lang="en-US" sz="4000" dirty="0">
                <a:solidFill>
                  <a:srgbClr val="1E2763"/>
                </a:solidFill>
                <a:latin typeface="Arial Rounded MT Bold" panose="020F0704030504030204" pitchFamily="34" charset="0"/>
                <a:cs typeface="Times New Roman" panose="02020603050405020304" pitchFamily="18" charset="0"/>
              </a:rPr>
              <a:t>U</a:t>
            </a:r>
            <a:r>
              <a:rPr lang="en-US" b="1" dirty="0">
                <a:solidFill>
                  <a:srgbClr val="1E2763"/>
                </a:solidFill>
                <a:latin typeface="Arial Rounded MT Bold" panose="020F0704030504030204" pitchFamily="34" charset="0"/>
                <a:cs typeface="Times New Roman" panose="02020603050405020304" pitchFamily="18" charset="0"/>
              </a:rPr>
              <a:t>NIVERSITY,</a:t>
            </a:r>
            <a:r>
              <a:rPr lang="en-US" dirty="0">
                <a:solidFill>
                  <a:srgbClr val="1E2763"/>
                </a:solidFill>
                <a:latin typeface="Arial Rounded MT Bold" panose="020F0704030504030204" pitchFamily="34" charset="0"/>
                <a:cs typeface="Times New Roman" panose="02020603050405020304" pitchFamily="18" charset="0"/>
              </a:rPr>
              <a:t> </a:t>
            </a:r>
          </a:p>
          <a:p>
            <a:pPr algn="l">
              <a:lnSpc>
                <a:spcPct val="75000"/>
              </a:lnSpc>
            </a:pPr>
            <a:r>
              <a:rPr lang="en-US" sz="4000" dirty="0">
                <a:solidFill>
                  <a:srgbClr val="1E2763"/>
                </a:solidFill>
                <a:latin typeface="Arial Rounded MT Bold" panose="020F0704030504030204" pitchFamily="34" charset="0"/>
                <a:cs typeface="Times New Roman" panose="02020603050405020304" pitchFamily="18" charset="0"/>
              </a:rPr>
              <a:t>K</a:t>
            </a:r>
            <a:r>
              <a:rPr lang="en-US" dirty="0">
                <a:solidFill>
                  <a:srgbClr val="1E2763"/>
                </a:solidFill>
                <a:latin typeface="Arial Rounded MT Bold" panose="020F0704030504030204" pitchFamily="34" charset="0"/>
                <a:cs typeface="Times New Roman" panose="02020603050405020304" pitchFamily="18" charset="0"/>
              </a:rPr>
              <a:t>ANPUR</a:t>
            </a:r>
          </a:p>
        </p:txBody>
      </p:sp>
      <p:pic>
        <p:nvPicPr>
          <p:cNvPr id="19" name="Picture 1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426703" y="414323"/>
            <a:ext cx="1216130" cy="771940"/>
          </a:xfrm>
          <a:prstGeom prst="rect">
            <a:avLst/>
          </a:prstGeom>
        </p:spPr>
      </p:pic>
      <p:sp>
        <p:nvSpPr>
          <p:cNvPr id="20" name="TextBox 19"/>
          <p:cNvSpPr txBox="1"/>
          <p:nvPr userDrawn="1"/>
        </p:nvSpPr>
        <p:spPr>
          <a:xfrm>
            <a:off x="5058137" y="822311"/>
            <a:ext cx="343768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BC004C"/>
                </a:solidFill>
                <a:latin typeface="Arial Rounded MT Bold" panose="020F0704030504030204" pitchFamily="34" charset="0"/>
                <a:cs typeface="Times New Roman" panose="02020603050405020304" pitchFamily="18" charset="0"/>
              </a:rPr>
              <a:t>UGC Category</a:t>
            </a:r>
            <a:r>
              <a:rPr lang="en-US" baseline="0" dirty="0">
                <a:solidFill>
                  <a:srgbClr val="BC004C"/>
                </a:solidFill>
                <a:latin typeface="Arial Rounded MT Bold" panose="020F0704030504030204" pitchFamily="34" charset="0"/>
                <a:cs typeface="Times New Roman" panose="02020603050405020304" pitchFamily="18" charset="0"/>
              </a:rPr>
              <a:t> </a:t>
            </a:r>
            <a:r>
              <a:rPr lang="en-US" b="1" baseline="0" dirty="0">
                <a:solidFill>
                  <a:srgbClr val="BC004C"/>
                </a:solidFill>
                <a:latin typeface="Book Antiqua" panose="02040602050305030304" pitchFamily="18" charset="0"/>
                <a:cs typeface="Times New Roman" panose="02020603050405020304" pitchFamily="18" charset="0"/>
              </a:rPr>
              <a:t>I</a:t>
            </a:r>
            <a:r>
              <a:rPr lang="en-US" baseline="0" dirty="0">
                <a:solidFill>
                  <a:srgbClr val="BC004C"/>
                </a:solidFill>
                <a:latin typeface="Arial Rounded MT Bold" panose="020F0704030504030204" pitchFamily="34" charset="0"/>
                <a:cs typeface="Times New Roman" panose="02020603050405020304" pitchFamily="18" charset="0"/>
              </a:rPr>
              <a:t> University</a:t>
            </a:r>
            <a:endParaRPr lang="en-US" dirty="0">
              <a:solidFill>
                <a:srgbClr val="1E2763"/>
              </a:solidFill>
              <a:latin typeface="Arial Rounded MT Bold" panose="020F0704030504030204" pitchFamily="34" charset="0"/>
              <a:cs typeface="Times New Roman" panose="02020603050405020304" pitchFamily="18" charset="0"/>
            </a:endParaRPr>
          </a:p>
        </p:txBody>
      </p:sp>
      <p:sp>
        <p:nvSpPr>
          <p:cNvPr id="21" name="TextBox 20"/>
          <p:cNvSpPr txBox="1"/>
          <p:nvPr userDrawn="1"/>
        </p:nvSpPr>
        <p:spPr>
          <a:xfrm>
            <a:off x="6250329" y="6593176"/>
            <a:ext cx="5941671" cy="307777"/>
          </a:xfrm>
          <a:prstGeom prst="rect">
            <a:avLst/>
          </a:prstGeom>
          <a:solidFill>
            <a:schemeClr val="accent1">
              <a:lumMod val="50000"/>
            </a:schemeClr>
          </a:solidFill>
        </p:spPr>
        <p:txBody>
          <a:bodyPr wrap="square" rtlCol="0">
            <a:spAutoFit/>
          </a:bodyPr>
          <a:lstStyle/>
          <a:p>
            <a:pPr algn="r"/>
            <a:r>
              <a:rPr lang="en-IN" sz="1400" b="1" dirty="0">
                <a:solidFill>
                  <a:schemeClr val="bg1">
                    <a:lumMod val="65000"/>
                  </a:schemeClr>
                </a:solidFill>
                <a:effectLst>
                  <a:outerShdw blurRad="38100" dist="38100" dir="2700000" algn="tl">
                    <a:srgbClr val="000000">
                      <a:alpha val="43137"/>
                    </a:srgbClr>
                  </a:outerShdw>
                </a:effectLst>
                <a:latin typeface="Bookman Old Style" panose="02050604050505020204" pitchFamily="18" charset="0"/>
              </a:rPr>
              <a:t>© CSJM University, Kanpur, INDIA</a:t>
            </a:r>
          </a:p>
        </p:txBody>
      </p:sp>
      <p:sp>
        <p:nvSpPr>
          <p:cNvPr id="22" name="TextBox 21"/>
          <p:cNvSpPr txBox="1"/>
          <p:nvPr userDrawn="1"/>
        </p:nvSpPr>
        <p:spPr>
          <a:xfrm>
            <a:off x="0" y="6593176"/>
            <a:ext cx="6250329" cy="307777"/>
          </a:xfrm>
          <a:prstGeom prst="rect">
            <a:avLst/>
          </a:prstGeom>
          <a:solidFill>
            <a:srgbClr val="A6A6A6"/>
          </a:solidFill>
        </p:spPr>
        <p:txBody>
          <a:bodyPr wrap="square" rtlCol="0">
            <a:spAutoFit/>
          </a:bodyPr>
          <a:lstStyle/>
          <a:p>
            <a:endParaRPr lang="en-IN" sz="1400" b="1" dirty="0">
              <a:solidFill>
                <a:srgbClr val="1F4E79"/>
              </a:solidFill>
              <a:effectLst>
                <a:outerShdw blurRad="38100" dist="38100" dir="2700000" algn="tl">
                  <a:srgbClr val="000000">
                    <a:alpha val="43137"/>
                  </a:srgbClr>
                </a:outerShdw>
              </a:effectLst>
              <a:latin typeface="Bookman Old Style" panose="02050604050505020204" pitchFamily="18" charset="0"/>
            </a:endParaRPr>
          </a:p>
        </p:txBody>
      </p:sp>
      <p:sp>
        <p:nvSpPr>
          <p:cNvPr id="23" name="Rectangle 22"/>
          <p:cNvSpPr/>
          <p:nvPr userDrawn="1"/>
        </p:nvSpPr>
        <p:spPr>
          <a:xfrm>
            <a:off x="9818255" y="0"/>
            <a:ext cx="2373745" cy="1186263"/>
          </a:xfrm>
          <a:prstGeom prst="rect">
            <a:avLst/>
          </a:prstGeom>
          <a:noFill/>
          <a:ln w="3175">
            <a:solidFill>
              <a:schemeClr val="bg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bg1">
                    <a:lumMod val="85000"/>
                  </a:schemeClr>
                </a:solidFill>
              </a:rPr>
              <a:t>Place reserved for instructor video</a:t>
            </a:r>
          </a:p>
        </p:txBody>
      </p:sp>
    </p:spTree>
    <p:extLst>
      <p:ext uri="{BB962C8B-B14F-4D97-AF65-F5344CB8AC3E}">
        <p14:creationId xmlns:p14="http://schemas.microsoft.com/office/powerpoint/2010/main" val="822305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E45444-11CA-4B97-8BAE-B0C3FE178357}" type="datetimeFigureOut">
              <a:rPr lang="en-IN" smtClean="0"/>
              <a:t>06-04-2026</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C5C996-D531-4470-A433-B06680948C3D}" type="slidenum">
              <a:rPr lang="en-IN" smtClean="0"/>
              <a:t>‹#›</a:t>
            </a:fld>
            <a:endParaRPr lang="en-IN"/>
          </a:p>
        </p:txBody>
      </p:sp>
    </p:spTree>
    <p:extLst>
      <p:ext uri="{BB962C8B-B14F-4D97-AF65-F5344CB8AC3E}">
        <p14:creationId xmlns:p14="http://schemas.microsoft.com/office/powerpoint/2010/main" val="233899030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tru.ca/__shared/assets/Bad_News_Letter_Template42611.pdf" TargetMode="External"/><Relationship Id="rId2" Type="http://schemas.openxmlformats.org/officeDocument/2006/relationships/hyperlink" Target="https://kpu.pressbooks.pub/businesswriting/chapter/delivering-a-bad-news-messag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thoughtco.com/what-is-business-writing-1689188"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6065" y="1781237"/>
            <a:ext cx="11327219" cy="1009702"/>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 name="TextBox 4"/>
          <p:cNvSpPr txBox="1"/>
          <p:nvPr/>
        </p:nvSpPr>
        <p:spPr>
          <a:xfrm>
            <a:off x="1609061" y="1488502"/>
            <a:ext cx="8973878" cy="1077218"/>
          </a:xfrm>
          <a:prstGeom prst="rect">
            <a:avLst/>
          </a:prstGeom>
          <a:noFill/>
        </p:spPr>
        <p:txBody>
          <a:bodyPr wrap="square" rtlCol="0">
            <a:spAutoFit/>
          </a:bodyPr>
          <a:lstStyle/>
          <a:p>
            <a:pPr algn="ctr"/>
            <a:endParaRPr lang="en-US" sz="3200" dirty="0">
              <a:solidFill>
                <a:schemeClr val="bg1"/>
              </a:solidFill>
              <a:latin typeface="Arial Black" pitchFamily="34" charset="0"/>
            </a:endParaRPr>
          </a:p>
          <a:p>
            <a:pPr algn="ctr"/>
            <a:r>
              <a:rPr lang="en-US" sz="3200" dirty="0">
                <a:solidFill>
                  <a:schemeClr val="bg1"/>
                </a:solidFill>
                <a:latin typeface="Arial Black" pitchFamily="34" charset="0"/>
              </a:rPr>
              <a:t>BUSINESS COMMUNICATION</a:t>
            </a:r>
            <a:endParaRPr lang="en-IN" sz="3200" dirty="0">
              <a:solidFill>
                <a:schemeClr val="bg1"/>
              </a:solidFill>
              <a:latin typeface="Bookman Old Style" panose="02050604050505020204" pitchFamily="18" charset="0"/>
            </a:endParaRPr>
          </a:p>
        </p:txBody>
      </p:sp>
      <p:sp>
        <p:nvSpPr>
          <p:cNvPr id="7" name="Rounded Rectangle 6"/>
          <p:cNvSpPr/>
          <p:nvPr/>
        </p:nvSpPr>
        <p:spPr>
          <a:xfrm>
            <a:off x="326065" y="2744228"/>
            <a:ext cx="11412279" cy="887278"/>
          </a:xfrm>
          <a:prstGeom prst="roundRect">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TextBox 7"/>
          <p:cNvSpPr txBox="1"/>
          <p:nvPr/>
        </p:nvSpPr>
        <p:spPr>
          <a:xfrm>
            <a:off x="584790" y="2858455"/>
            <a:ext cx="11281145" cy="523220"/>
          </a:xfrm>
          <a:prstGeom prst="rect">
            <a:avLst/>
          </a:prstGeom>
          <a:noFill/>
        </p:spPr>
        <p:txBody>
          <a:bodyPr wrap="square" rtlCol="0">
            <a:spAutoFit/>
          </a:bodyPr>
          <a:lstStyle/>
          <a:p>
            <a:pPr algn="ctr"/>
            <a:r>
              <a:rPr lang="en-US" sz="2800" dirty="0">
                <a:solidFill>
                  <a:srgbClr val="FF0000"/>
                </a:solidFill>
                <a:latin typeface="Arial Black" panose="020B0A04020102020204" pitchFamily="34" charset="0"/>
              </a:rPr>
              <a:t>L25:</a:t>
            </a:r>
            <a:r>
              <a:rPr lang="en-US" sz="2400" dirty="0">
                <a:solidFill>
                  <a:srgbClr val="FF0000"/>
                </a:solidFill>
                <a:latin typeface="Arial Black" panose="020B0A04020102020204" pitchFamily="34" charset="0"/>
              </a:rPr>
              <a:t> </a:t>
            </a:r>
            <a:r>
              <a:rPr lang="en-IN" sz="2800" b="1" dirty="0">
                <a:solidFill>
                  <a:srgbClr val="FF0000"/>
                </a:solidFill>
                <a:latin typeface="Arial Black" panose="020B0A04020102020204" pitchFamily="34" charset="0"/>
              </a:rPr>
              <a:t>Conveying Bad News</a:t>
            </a:r>
            <a:endParaRPr lang="en-US" sz="2400" b="1" dirty="0">
              <a:solidFill>
                <a:srgbClr val="FF0000"/>
              </a:solidFill>
              <a:latin typeface="Arial Black" panose="020B0A04020102020204" pitchFamily="34" charset="0"/>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904" y="-147883"/>
            <a:ext cx="1843515" cy="1993410"/>
          </a:xfrm>
          <a:prstGeom prst="rect">
            <a:avLst/>
          </a:prstGeom>
        </p:spPr>
      </p:pic>
      <p:sp>
        <p:nvSpPr>
          <p:cNvPr id="16" name="Rounded Rectangle 15"/>
          <p:cNvSpPr/>
          <p:nvPr/>
        </p:nvSpPr>
        <p:spPr>
          <a:xfrm>
            <a:off x="2083982" y="5935963"/>
            <a:ext cx="7868092" cy="858378"/>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7" name="TextBox 16"/>
          <p:cNvSpPr txBox="1"/>
          <p:nvPr/>
        </p:nvSpPr>
        <p:spPr>
          <a:xfrm>
            <a:off x="2763568" y="5982533"/>
            <a:ext cx="6498960" cy="461665"/>
          </a:xfrm>
          <a:prstGeom prst="rect">
            <a:avLst/>
          </a:prstGeom>
          <a:noFill/>
        </p:spPr>
        <p:txBody>
          <a:bodyPr wrap="square" rtlCol="0">
            <a:spAutoFit/>
          </a:bodyPr>
          <a:lstStyle/>
          <a:p>
            <a:pPr algn="ctr"/>
            <a:r>
              <a:rPr lang="en-IN" sz="2400" b="1" dirty="0">
                <a:solidFill>
                  <a:schemeClr val="bg1"/>
                </a:solidFill>
                <a:latin typeface="Arial Rounded MT Bold" panose="020F0704030504030204" pitchFamily="34" charset="0"/>
              </a:rPr>
              <a:t>Dr Prabhat K Dwivedi, Associate Professor</a:t>
            </a:r>
          </a:p>
        </p:txBody>
      </p:sp>
      <p:sp>
        <p:nvSpPr>
          <p:cNvPr id="18" name="TextBox 17"/>
          <p:cNvSpPr txBox="1"/>
          <p:nvPr/>
        </p:nvSpPr>
        <p:spPr>
          <a:xfrm>
            <a:off x="3287210" y="6379461"/>
            <a:ext cx="5451676" cy="400110"/>
          </a:xfrm>
          <a:prstGeom prst="rect">
            <a:avLst/>
          </a:prstGeom>
          <a:noFill/>
        </p:spPr>
        <p:txBody>
          <a:bodyPr wrap="square" rtlCol="0">
            <a:spAutoFit/>
          </a:bodyPr>
          <a:lstStyle/>
          <a:p>
            <a:pPr algn="ctr"/>
            <a:r>
              <a:rPr lang="en-IN" sz="2000" b="1" dirty="0">
                <a:solidFill>
                  <a:schemeClr val="bg1"/>
                </a:solidFill>
                <a:latin typeface="Arial Rounded MT Bold" panose="020F0704030504030204" pitchFamily="34" charset="0"/>
              </a:rPr>
              <a:t>School of Business Management</a:t>
            </a:r>
          </a:p>
        </p:txBody>
      </p:sp>
    </p:spTree>
    <p:extLst>
      <p:ext uri="{BB962C8B-B14F-4D97-AF65-F5344CB8AC3E}">
        <p14:creationId xmlns:p14="http://schemas.microsoft.com/office/powerpoint/2010/main" val="2099604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C4E52B-4E31-851D-9C9D-075675956C65}"/>
              </a:ext>
            </a:extLst>
          </p:cNvPr>
          <p:cNvSpPr>
            <a:spLocks noGrp="1"/>
          </p:cNvSpPr>
          <p:nvPr>
            <p:ph idx="1"/>
          </p:nvPr>
        </p:nvSpPr>
        <p:spPr>
          <a:xfrm>
            <a:off x="821853" y="2253515"/>
            <a:ext cx="10725105" cy="4225662"/>
          </a:xfrm>
        </p:spPr>
        <p:txBody>
          <a:bodyPr>
            <a:normAutofit fontScale="85000" lnSpcReduction="20000"/>
          </a:bodyPr>
          <a:lstStyle/>
          <a:p>
            <a:pPr marL="0" indent="0" algn="just">
              <a:buNone/>
            </a:pPr>
            <a:r>
              <a:rPr lang="en-US" dirty="0">
                <a:latin typeface="+mn-lt"/>
              </a:rPr>
              <a:t>Thank you for submitting your request for 10 days of vacation (your maximum entitlement) in August.</a:t>
            </a:r>
          </a:p>
          <a:p>
            <a:pPr marL="0" indent="0" algn="just">
              <a:buNone/>
            </a:pPr>
            <a:r>
              <a:rPr lang="en-US" dirty="0">
                <a:latin typeface="+mn-lt"/>
              </a:rPr>
              <a:t>Summer is traditionally a time when many employees are out of the office and demands on the servers are reduced. In order to minimize the disruption to staff throughout the company, the IT department will be rolling out a server replacement project during July and August. Because this project will need to be completed in a more compressed timeframe, no vacation requests in July and August are possible for staff in the IT department. As a result, your request for vacation during August has not been approved. However, you are welcome to take vacation before and/or after the project rolls out. In compensation, HR is providing IT staff with three extra days of paid vacation.</a:t>
            </a:r>
          </a:p>
          <a:p>
            <a:pPr marL="0" indent="0" algn="just">
              <a:buNone/>
            </a:pPr>
            <a:endParaRPr lang="en-US" dirty="0">
              <a:latin typeface="+mn-lt"/>
            </a:endParaRPr>
          </a:p>
          <a:p>
            <a:pPr marL="0" indent="0" algn="just">
              <a:buNone/>
            </a:pPr>
            <a:r>
              <a:rPr lang="en-US" dirty="0">
                <a:latin typeface="+mn-lt"/>
              </a:rPr>
              <a:t>We look forward to receiving your revised vacation request soon.</a:t>
            </a:r>
          </a:p>
          <a:p>
            <a:endParaRPr lang="en-IN" dirty="0"/>
          </a:p>
        </p:txBody>
      </p:sp>
      <p:sp>
        <p:nvSpPr>
          <p:cNvPr id="4" name="Title 1">
            <a:extLst>
              <a:ext uri="{FF2B5EF4-FFF2-40B4-BE49-F238E27FC236}">
                <a16:creationId xmlns:a16="http://schemas.microsoft.com/office/drawing/2014/main" id="{A1973015-15CE-4C9C-6ED3-E9A5722E4D80}"/>
              </a:ext>
            </a:extLst>
          </p:cNvPr>
          <p:cNvSpPr txBox="1">
            <a:spLocks/>
          </p:cNvSpPr>
          <p:nvPr/>
        </p:nvSpPr>
        <p:spPr>
          <a:xfrm>
            <a:off x="1219287" y="1543561"/>
            <a:ext cx="8938261" cy="556573"/>
          </a:xfrm>
          <a:prstGeom prst="rect">
            <a:avLst/>
          </a:prstGeom>
          <a:solidFill>
            <a:schemeClr val="accent4">
              <a:lumMod val="40000"/>
              <a:lumOff val="60000"/>
            </a:schemeClr>
          </a:solidFill>
        </p:spPr>
        <p:txBody>
          <a:bodyPr vert="horz" lIns="91440" tIns="45720" rIns="91440" bIns="45720" rtlCol="0" anchor="ctr">
            <a:normAutofit fontScale="325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endParaRPr lang="en-US" dirty="0"/>
          </a:p>
          <a:p>
            <a:r>
              <a:rPr lang="en-US" sz="8600" b="1" dirty="0"/>
              <a:t>Sample</a:t>
            </a:r>
          </a:p>
          <a:p>
            <a:endParaRPr lang="en-IN" dirty="0"/>
          </a:p>
        </p:txBody>
      </p:sp>
    </p:spTree>
    <p:extLst>
      <p:ext uri="{BB962C8B-B14F-4D97-AF65-F5344CB8AC3E}">
        <p14:creationId xmlns:p14="http://schemas.microsoft.com/office/powerpoint/2010/main" val="202679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D0A460-E782-8438-41FB-9F14364187D1}"/>
              </a:ext>
            </a:extLst>
          </p:cNvPr>
          <p:cNvSpPr>
            <a:spLocks noGrp="1"/>
          </p:cNvSpPr>
          <p:nvPr>
            <p:ph idx="1"/>
          </p:nvPr>
        </p:nvSpPr>
        <p:spPr>
          <a:xfrm>
            <a:off x="821853" y="2253515"/>
            <a:ext cx="10236007" cy="4225662"/>
          </a:xfrm>
        </p:spPr>
        <p:txBody>
          <a:bodyPr>
            <a:normAutofit/>
          </a:bodyPr>
          <a:lstStyle/>
          <a:p>
            <a:pPr marL="0" indent="0">
              <a:buNone/>
            </a:pPr>
            <a:r>
              <a:rPr lang="en-US" dirty="0"/>
              <a:t>The indirect approach for delivering bad news has five main parts:</a:t>
            </a:r>
          </a:p>
          <a:p>
            <a:r>
              <a:rPr lang="en-US" dirty="0"/>
              <a:t>Open with a buffer statement</a:t>
            </a:r>
          </a:p>
          <a:p>
            <a:r>
              <a:rPr lang="en-US" dirty="0"/>
              <a:t>Explain the situation</a:t>
            </a:r>
          </a:p>
          <a:p>
            <a:r>
              <a:rPr lang="en-US" dirty="0"/>
              <a:t>Break the bad news</a:t>
            </a:r>
          </a:p>
          <a:p>
            <a:r>
              <a:rPr lang="en-US" dirty="0"/>
              <a:t>Redirect or provide alternatives</a:t>
            </a:r>
          </a:p>
          <a:p>
            <a:r>
              <a:rPr lang="en-US" dirty="0"/>
              <a:t>End politely and forward-looking</a:t>
            </a:r>
          </a:p>
          <a:p>
            <a:endParaRPr lang="en-IN" dirty="0"/>
          </a:p>
        </p:txBody>
      </p:sp>
      <p:sp>
        <p:nvSpPr>
          <p:cNvPr id="4" name="Title 1">
            <a:extLst>
              <a:ext uri="{FF2B5EF4-FFF2-40B4-BE49-F238E27FC236}">
                <a16:creationId xmlns:a16="http://schemas.microsoft.com/office/drawing/2014/main" id="{DF5B9325-3518-9E47-62FB-C0981E6850BD}"/>
              </a:ext>
            </a:extLst>
          </p:cNvPr>
          <p:cNvSpPr txBox="1">
            <a:spLocks/>
          </p:cNvSpPr>
          <p:nvPr/>
        </p:nvSpPr>
        <p:spPr>
          <a:xfrm>
            <a:off x="1219287" y="1543562"/>
            <a:ext cx="8938261" cy="465992"/>
          </a:xfrm>
          <a:prstGeom prst="rect">
            <a:avLst/>
          </a:prstGeom>
          <a:solidFill>
            <a:schemeClr val="accent4">
              <a:lumMod val="40000"/>
              <a:lumOff val="60000"/>
            </a:schemeClr>
          </a:solidFill>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endParaRPr lang="en-US" dirty="0"/>
          </a:p>
          <a:p>
            <a:r>
              <a:rPr lang="en-US" sz="12800" b="1" dirty="0"/>
              <a:t>The indirect approach</a:t>
            </a:r>
            <a:endParaRPr lang="en-US" sz="11200" b="1" dirty="0"/>
          </a:p>
          <a:p>
            <a:endParaRPr lang="en-IN" dirty="0"/>
          </a:p>
        </p:txBody>
      </p:sp>
    </p:spTree>
    <p:extLst>
      <p:ext uri="{BB962C8B-B14F-4D97-AF65-F5344CB8AC3E}">
        <p14:creationId xmlns:p14="http://schemas.microsoft.com/office/powerpoint/2010/main" val="3799370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a:extLst>
              <a:ext uri="{FF2B5EF4-FFF2-40B4-BE49-F238E27FC236}">
                <a16:creationId xmlns:a16="http://schemas.microsoft.com/office/drawing/2014/main" id="{14E1D12A-4A07-1400-4599-14F375A19728}"/>
              </a:ext>
            </a:extLst>
          </p:cNvPr>
          <p:cNvPicPr>
            <a:picLocks noGrp="1" noChangeAspect="1"/>
          </p:cNvPicPr>
          <p:nvPr>
            <p:ph idx="1"/>
          </p:nvPr>
        </p:nvPicPr>
        <p:blipFill>
          <a:blip r:embed="rId2"/>
          <a:stretch>
            <a:fillRect/>
          </a:stretch>
        </p:blipFill>
        <p:spPr>
          <a:xfrm>
            <a:off x="1972930" y="2307413"/>
            <a:ext cx="8246139" cy="4224338"/>
          </a:xfrm>
          <a:prstGeom prst="rect">
            <a:avLst/>
          </a:prstGeom>
        </p:spPr>
      </p:pic>
      <p:sp>
        <p:nvSpPr>
          <p:cNvPr id="10" name="Title 1">
            <a:extLst>
              <a:ext uri="{FF2B5EF4-FFF2-40B4-BE49-F238E27FC236}">
                <a16:creationId xmlns:a16="http://schemas.microsoft.com/office/drawing/2014/main" id="{C666A15E-5701-3CDC-1416-F6FD01428E7E}"/>
              </a:ext>
            </a:extLst>
          </p:cNvPr>
          <p:cNvSpPr txBox="1">
            <a:spLocks/>
          </p:cNvSpPr>
          <p:nvPr/>
        </p:nvSpPr>
        <p:spPr>
          <a:xfrm>
            <a:off x="1219287" y="1543562"/>
            <a:ext cx="8938261" cy="465992"/>
          </a:xfrm>
          <a:prstGeom prst="rect">
            <a:avLst/>
          </a:prstGeom>
          <a:solidFill>
            <a:schemeClr val="accent4">
              <a:lumMod val="40000"/>
              <a:lumOff val="60000"/>
            </a:schemeClr>
          </a:solidFill>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endParaRPr lang="en-US" dirty="0"/>
          </a:p>
          <a:p>
            <a:r>
              <a:rPr lang="en-US" sz="12800" b="1" dirty="0"/>
              <a:t>Bad News Letter Template</a:t>
            </a:r>
            <a:endParaRPr lang="en-IN" dirty="0"/>
          </a:p>
        </p:txBody>
      </p:sp>
    </p:spTree>
    <p:extLst>
      <p:ext uri="{BB962C8B-B14F-4D97-AF65-F5344CB8AC3E}">
        <p14:creationId xmlns:p14="http://schemas.microsoft.com/office/powerpoint/2010/main" val="1517442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F853F05-5E6B-EAA3-D814-B5AE74776309}"/>
              </a:ext>
            </a:extLst>
          </p:cNvPr>
          <p:cNvPicPr>
            <a:picLocks noGrp="1" noChangeAspect="1"/>
          </p:cNvPicPr>
          <p:nvPr>
            <p:ph idx="1"/>
          </p:nvPr>
        </p:nvPicPr>
        <p:blipFill>
          <a:blip r:embed="rId2"/>
          <a:stretch>
            <a:fillRect/>
          </a:stretch>
        </p:blipFill>
        <p:spPr>
          <a:xfrm>
            <a:off x="1213066" y="2041599"/>
            <a:ext cx="10175516" cy="4224338"/>
          </a:xfrm>
          <a:prstGeom prst="rect">
            <a:avLst/>
          </a:prstGeom>
        </p:spPr>
      </p:pic>
    </p:spTree>
    <p:extLst>
      <p:ext uri="{BB962C8B-B14F-4D97-AF65-F5344CB8AC3E}">
        <p14:creationId xmlns:p14="http://schemas.microsoft.com/office/powerpoint/2010/main" val="1803844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1EA361-B9EA-5475-ED0F-FA95E7AA1DFA}"/>
              </a:ext>
            </a:extLst>
          </p:cNvPr>
          <p:cNvSpPr>
            <a:spLocks noGrp="1"/>
          </p:cNvSpPr>
          <p:nvPr>
            <p:ph idx="1"/>
          </p:nvPr>
        </p:nvSpPr>
        <p:spPr>
          <a:xfrm>
            <a:off x="821853" y="2253515"/>
            <a:ext cx="10778268" cy="4225662"/>
          </a:xfrm>
        </p:spPr>
        <p:txBody>
          <a:bodyPr/>
          <a:lstStyle/>
          <a:p>
            <a:pPr algn="just"/>
            <a:r>
              <a:rPr lang="en-US" dirty="0"/>
              <a:t>"It is much, much worse to receive bad news through the written word than by somebody simply telling you, and I’m sure you understand why. When somebody simply tells you bad news, you hear it once, and that’s the end of it. But when bad news is written down, whether in a letter or a newspaper or on your arm in felt tip pen, each time you read it, you feel as if you are receiving the bad news again and again." (Lemony Snicket, </a:t>
            </a:r>
            <a:r>
              <a:rPr lang="en-US" i="1" dirty="0"/>
              <a:t>Horseradish: Bitter Truths You Can't Avoid</a:t>
            </a:r>
            <a:r>
              <a:rPr lang="en-US" dirty="0"/>
              <a:t>. HarperCollins, 2007)</a:t>
            </a:r>
            <a:endParaRPr lang="en-IN" dirty="0"/>
          </a:p>
        </p:txBody>
      </p:sp>
      <p:sp>
        <p:nvSpPr>
          <p:cNvPr id="4" name="Title 1">
            <a:extLst>
              <a:ext uri="{FF2B5EF4-FFF2-40B4-BE49-F238E27FC236}">
                <a16:creationId xmlns:a16="http://schemas.microsoft.com/office/drawing/2014/main" id="{38E0B676-F0AA-BE8D-39EA-0F9ED6A19C08}"/>
              </a:ext>
            </a:extLst>
          </p:cNvPr>
          <p:cNvSpPr txBox="1">
            <a:spLocks/>
          </p:cNvSpPr>
          <p:nvPr/>
        </p:nvSpPr>
        <p:spPr>
          <a:xfrm>
            <a:off x="1272450" y="1506243"/>
            <a:ext cx="9913001" cy="535207"/>
          </a:xfrm>
          <a:prstGeom prst="rect">
            <a:avLst/>
          </a:prstGeom>
          <a:solidFill>
            <a:schemeClr val="accent4">
              <a:lumMod val="40000"/>
              <a:lumOff val="60000"/>
            </a:schemeClr>
          </a:solidFill>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endParaRPr lang="en-US" sz="4000" dirty="0"/>
          </a:p>
          <a:p>
            <a:r>
              <a:rPr lang="en-US" sz="11200" b="1" dirty="0"/>
              <a:t>Sample: Rejection of a Grant Application </a:t>
            </a:r>
            <a:br>
              <a:rPr lang="en-US" sz="9600" b="1" dirty="0"/>
            </a:br>
            <a:endParaRPr lang="en-IN" dirty="0"/>
          </a:p>
        </p:txBody>
      </p:sp>
    </p:spTree>
    <p:extLst>
      <p:ext uri="{BB962C8B-B14F-4D97-AF65-F5344CB8AC3E}">
        <p14:creationId xmlns:p14="http://schemas.microsoft.com/office/powerpoint/2010/main" val="4185859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F2DE6-24FB-C67D-67D5-E286D27DC804}"/>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A88F406-D5E4-9839-6D76-AEA7119281E8}"/>
              </a:ext>
            </a:extLst>
          </p:cNvPr>
          <p:cNvSpPr>
            <a:spLocks noGrp="1"/>
          </p:cNvSpPr>
          <p:nvPr>
            <p:ph type="sldNum" sz="quarter" idx="15"/>
          </p:nvPr>
        </p:nvSpPr>
        <p:spPr>
          <a:xfrm>
            <a:off x="10514011" y="5883275"/>
            <a:ext cx="764215"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F69794D-20F2-4C7F-BAF8-A28C732FC46D}" type="slidenum">
              <a:rPr lang="en-US" smtClean="0"/>
              <a:pPr/>
              <a:t>15</a:t>
            </a:fld>
            <a:endParaRPr lang="en-US"/>
          </a:p>
        </p:txBody>
      </p:sp>
      <p:pic>
        <p:nvPicPr>
          <p:cNvPr id="5" name="Content Placeholder 4">
            <a:extLst>
              <a:ext uri="{FF2B5EF4-FFF2-40B4-BE49-F238E27FC236}">
                <a16:creationId xmlns:a16="http://schemas.microsoft.com/office/drawing/2014/main" id="{DE01E446-B6BC-BD44-F66F-D13D94927388}"/>
              </a:ext>
            </a:extLst>
          </p:cNvPr>
          <p:cNvPicPr>
            <a:picLocks noGrp="1"/>
          </p:cNvPicPr>
          <p:nvPr>
            <p:ph sz="quarter" idx="1"/>
          </p:nvPr>
        </p:nvPicPr>
        <p:blipFill>
          <a:blip r:embed="rId2"/>
          <a:srcRect l="15864" t="22041" r="47405" b="8163"/>
          <a:stretch>
            <a:fillRect/>
          </a:stretch>
        </p:blipFill>
        <p:spPr bwMode="auto">
          <a:xfrm>
            <a:off x="2410522" y="1527095"/>
            <a:ext cx="5867400" cy="4873625"/>
          </a:xfrm>
          <a:prstGeom prst="rect">
            <a:avLst/>
          </a:prstGeom>
          <a:noFill/>
          <a:ln w="9525">
            <a:noFill/>
            <a:miter lim="800000"/>
            <a:headEnd/>
            <a:tailEnd/>
          </a:ln>
        </p:spPr>
      </p:pic>
      <p:pic>
        <p:nvPicPr>
          <p:cNvPr id="2" name="Picture 1">
            <a:extLst>
              <a:ext uri="{FF2B5EF4-FFF2-40B4-BE49-F238E27FC236}">
                <a16:creationId xmlns:a16="http://schemas.microsoft.com/office/drawing/2014/main" id="{5824CC0D-00E4-7B2C-9D6D-44E07D0627D0}"/>
              </a:ext>
            </a:extLst>
          </p:cNvPr>
          <p:cNvPicPr>
            <a:picLocks noChangeAspect="1"/>
          </p:cNvPicPr>
          <p:nvPr/>
        </p:nvPicPr>
        <p:blipFill rotWithShape="1">
          <a:blip r:embed="rId3">
            <a:extLst>
              <a:ext uri="{28A0092B-C50C-407E-A947-70E740481C1C}">
                <a14:useLocalDpi xmlns:a14="http://schemas.microsoft.com/office/drawing/2010/main" val="0"/>
              </a:ext>
            </a:extLst>
          </a:blip>
          <a:srcRect l="10067" t="9164" r="12080" b="7621"/>
          <a:stretch/>
        </p:blipFill>
        <p:spPr>
          <a:xfrm>
            <a:off x="171450" y="0"/>
            <a:ext cx="1325880" cy="1333851"/>
          </a:xfrm>
          <a:prstGeom prst="rect">
            <a:avLst/>
          </a:prstGeom>
        </p:spPr>
      </p:pic>
      <p:sp>
        <p:nvSpPr>
          <p:cNvPr id="3" name="TextBox 2">
            <a:extLst>
              <a:ext uri="{FF2B5EF4-FFF2-40B4-BE49-F238E27FC236}">
                <a16:creationId xmlns:a16="http://schemas.microsoft.com/office/drawing/2014/main" id="{DD50DDA0-14F3-D2F3-9D97-BE3B82EC8D28}"/>
              </a:ext>
            </a:extLst>
          </p:cNvPr>
          <p:cNvSpPr txBox="1"/>
          <p:nvPr/>
        </p:nvSpPr>
        <p:spPr>
          <a:xfrm>
            <a:off x="0" y="6593963"/>
            <a:ext cx="5867400" cy="646331"/>
          </a:xfrm>
          <a:prstGeom prst="rect">
            <a:avLst/>
          </a:prstGeom>
          <a:noFill/>
        </p:spPr>
        <p:txBody>
          <a:bodyPr wrap="square" rtlCol="0">
            <a:spAutoFit/>
          </a:bodyPr>
          <a:lstStyle/>
          <a:p>
            <a:r>
              <a:rPr lang="en-IN" b="1" dirty="0">
                <a:solidFill>
                  <a:srgbClr val="1F4E79"/>
                </a:solidFill>
                <a:latin typeface="Bookman Old Style" panose="02050604050505020204" pitchFamily="18" charset="0"/>
              </a:rPr>
              <a:t>Dr Prabhat K Dwivedi, Associate Professor</a:t>
            </a:r>
          </a:p>
          <a:p>
            <a:endParaRPr lang="en-IN" b="1" dirty="0">
              <a:solidFill>
                <a:srgbClr val="1F4E79"/>
              </a:solidFill>
              <a:latin typeface="Bookman Old Style" panose="02050604050505020204" pitchFamily="18" charset="0"/>
            </a:endParaRPr>
          </a:p>
        </p:txBody>
      </p:sp>
    </p:spTree>
    <p:extLst>
      <p:ext uri="{BB962C8B-B14F-4D97-AF65-F5344CB8AC3E}">
        <p14:creationId xmlns:p14="http://schemas.microsoft.com/office/powerpoint/2010/main" val="4117061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253-FA7F-1C1C-BEAD-4DCC8391987B}"/>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55C2E5F8-D702-50A2-DA34-365BBD61A050}"/>
              </a:ext>
            </a:extLst>
          </p:cNvPr>
          <p:cNvSpPr>
            <a:spLocks noGrp="1"/>
          </p:cNvSpPr>
          <p:nvPr>
            <p:ph idx="1"/>
          </p:nvPr>
        </p:nvSpPr>
        <p:spPr/>
        <p:txBody>
          <a:bodyPr>
            <a:normAutofit/>
          </a:bodyPr>
          <a:lstStyle/>
          <a:p>
            <a:endParaRPr lang="en-IN" dirty="0"/>
          </a:p>
          <a:p>
            <a:endParaRPr lang="en-IN" dirty="0"/>
          </a:p>
          <a:p>
            <a:endParaRPr lang="en-IN" dirty="0"/>
          </a:p>
        </p:txBody>
      </p:sp>
      <p:sp>
        <p:nvSpPr>
          <p:cNvPr id="4" name="TextBox 3">
            <a:extLst>
              <a:ext uri="{FF2B5EF4-FFF2-40B4-BE49-F238E27FC236}">
                <a16:creationId xmlns:a16="http://schemas.microsoft.com/office/drawing/2014/main" id="{4F63CEA6-1282-B878-5375-B6BED02AB53E}"/>
              </a:ext>
            </a:extLst>
          </p:cNvPr>
          <p:cNvSpPr txBox="1"/>
          <p:nvPr/>
        </p:nvSpPr>
        <p:spPr>
          <a:xfrm>
            <a:off x="372140" y="6560287"/>
            <a:ext cx="6166882" cy="369332"/>
          </a:xfrm>
          <a:prstGeom prst="rect">
            <a:avLst/>
          </a:prstGeom>
          <a:noFill/>
        </p:spPr>
        <p:txBody>
          <a:bodyPr wrap="square">
            <a:spAutoFit/>
          </a:bodyPr>
          <a:lstStyle/>
          <a:p>
            <a:r>
              <a:rPr lang="en-IN" b="1" dirty="0">
                <a:solidFill>
                  <a:srgbClr val="1F4E79"/>
                </a:solidFill>
                <a:latin typeface="Bookman Old Style" panose="02050604050505020204" pitchFamily="18" charset="0"/>
              </a:rPr>
              <a:t>Dr Prabhat K Dwivedi, Associate Professor</a:t>
            </a:r>
          </a:p>
        </p:txBody>
      </p:sp>
      <p:sp>
        <p:nvSpPr>
          <p:cNvPr id="6" name="TextBox 5">
            <a:extLst>
              <a:ext uri="{FF2B5EF4-FFF2-40B4-BE49-F238E27FC236}">
                <a16:creationId xmlns:a16="http://schemas.microsoft.com/office/drawing/2014/main" id="{A58C9B3B-8369-2B53-2233-B1D24780A260}"/>
              </a:ext>
            </a:extLst>
          </p:cNvPr>
          <p:cNvSpPr txBox="1"/>
          <p:nvPr/>
        </p:nvSpPr>
        <p:spPr>
          <a:xfrm>
            <a:off x="838199" y="2474893"/>
            <a:ext cx="10531947" cy="2677656"/>
          </a:xfrm>
          <a:prstGeom prst="rect">
            <a:avLst/>
          </a:prstGeom>
          <a:noFill/>
        </p:spPr>
        <p:txBody>
          <a:bodyPr wrap="square">
            <a:spAutoFit/>
          </a:bodyPr>
          <a:lstStyle/>
          <a:p>
            <a:pPr marL="457200" indent="-457200">
              <a:buFont typeface="Arial" panose="020B0604020202020204" pitchFamily="34" charset="0"/>
              <a:buChar char="•"/>
            </a:pPr>
            <a:r>
              <a:rPr lang="en-IN" sz="2800" dirty="0">
                <a:hlinkClick r:id="rId2"/>
              </a:rPr>
              <a:t>https://kpu.pressbooks.pub/businesswriting/chapter/delivering-a-bad-news-message/</a:t>
            </a:r>
            <a:endParaRPr lang="en-IN" sz="2800" dirty="0"/>
          </a:p>
          <a:p>
            <a:pPr marL="457200" indent="-457200">
              <a:buFont typeface="Arial" panose="020B0604020202020204" pitchFamily="34" charset="0"/>
              <a:buChar char="•"/>
            </a:pPr>
            <a:r>
              <a:rPr lang="en-IN" sz="2800" dirty="0">
                <a:hlinkClick r:id="rId3"/>
              </a:rPr>
              <a:t>https://www.tru.ca/__shared/assets/Bad_News_Letter_Template42611.pdf</a:t>
            </a:r>
            <a:endParaRPr lang="en-IN" sz="2800" dirty="0"/>
          </a:p>
          <a:p>
            <a:pPr marL="457200" indent="-457200">
              <a:buFont typeface="Arial" panose="020B0604020202020204" pitchFamily="34" charset="0"/>
              <a:buChar char="•"/>
            </a:pPr>
            <a:endParaRPr lang="en-IN" sz="2800" dirty="0"/>
          </a:p>
          <a:p>
            <a:pPr marL="457200" indent="-457200">
              <a:buFont typeface="Arial" panose="020B0604020202020204" pitchFamily="34" charset="0"/>
              <a:buChar char="•"/>
            </a:pPr>
            <a:endParaRPr lang="en-IN" sz="2800" dirty="0"/>
          </a:p>
        </p:txBody>
      </p:sp>
    </p:spTree>
    <p:extLst>
      <p:ext uri="{BB962C8B-B14F-4D97-AF65-F5344CB8AC3E}">
        <p14:creationId xmlns:p14="http://schemas.microsoft.com/office/powerpoint/2010/main" val="2855095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C6DDED-CE87-268D-86D9-CA3711B908E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8A7524D-AB49-31D1-8FF5-3E3B537DB0F3}"/>
              </a:ext>
            </a:extLst>
          </p:cNvPr>
          <p:cNvSpPr>
            <a:spLocks noGrp="1"/>
          </p:cNvSpPr>
          <p:nvPr>
            <p:ph type="sldNum" sz="quarter" idx="15"/>
          </p:nvPr>
        </p:nvSpPr>
        <p:spPr>
          <a:xfrm>
            <a:off x="10514011" y="5883275"/>
            <a:ext cx="764215"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F69794D-20F2-4C7F-BAF8-A28C732FC46D}" type="slidenum">
              <a:rPr lang="en-US" smtClean="0"/>
              <a:pPr/>
              <a:t>17</a:t>
            </a:fld>
            <a:endParaRPr lang="en-US"/>
          </a:p>
        </p:txBody>
      </p:sp>
      <p:pic>
        <p:nvPicPr>
          <p:cNvPr id="5" name="Content Placeholder 4" descr="Image result for thanks">
            <a:extLst>
              <a:ext uri="{FF2B5EF4-FFF2-40B4-BE49-F238E27FC236}">
                <a16:creationId xmlns:a16="http://schemas.microsoft.com/office/drawing/2014/main" id="{06634744-64FC-FDD5-CC91-F82496BF20D3}"/>
              </a:ext>
            </a:extLst>
          </p:cNvPr>
          <p:cNvPicPr>
            <a:picLocks noGrp="1"/>
          </p:cNvPicPr>
          <p:nvPr>
            <p:ph sz="quarter" idx="1"/>
          </p:nvPr>
        </p:nvPicPr>
        <p:blipFill>
          <a:blip r:embed="rId2"/>
          <a:srcRect/>
          <a:stretch>
            <a:fillRect/>
          </a:stretch>
        </p:blipFill>
        <p:spPr bwMode="auto">
          <a:xfrm>
            <a:off x="2351568" y="2224991"/>
            <a:ext cx="7162800" cy="3658284"/>
          </a:xfrm>
          <a:prstGeom prst="rect">
            <a:avLst/>
          </a:prstGeom>
          <a:noFill/>
          <a:ln w="9525">
            <a:noFill/>
            <a:miter lim="800000"/>
            <a:headEnd/>
            <a:tailEnd/>
          </a:ln>
        </p:spPr>
      </p:pic>
      <p:sp>
        <p:nvSpPr>
          <p:cNvPr id="6" name="TextBox 5">
            <a:extLst>
              <a:ext uri="{FF2B5EF4-FFF2-40B4-BE49-F238E27FC236}">
                <a16:creationId xmlns:a16="http://schemas.microsoft.com/office/drawing/2014/main" id="{36AEB8D0-7436-4A56-C870-ACEB8E69B4C3}"/>
              </a:ext>
            </a:extLst>
          </p:cNvPr>
          <p:cNvSpPr txBox="1"/>
          <p:nvPr/>
        </p:nvSpPr>
        <p:spPr>
          <a:xfrm>
            <a:off x="265814" y="6593589"/>
            <a:ext cx="6166882" cy="369332"/>
          </a:xfrm>
          <a:prstGeom prst="rect">
            <a:avLst/>
          </a:prstGeom>
          <a:noFill/>
        </p:spPr>
        <p:txBody>
          <a:bodyPr wrap="square">
            <a:spAutoFit/>
          </a:bodyPr>
          <a:lstStyle/>
          <a:p>
            <a:r>
              <a:rPr lang="en-IN" b="1" dirty="0">
                <a:solidFill>
                  <a:srgbClr val="1F4E79"/>
                </a:solidFill>
                <a:latin typeface="Bookman Old Style" panose="02050604050505020204" pitchFamily="18" charset="0"/>
              </a:rPr>
              <a:t>Dr Prabhat K Dwivedi, Associate Professor</a:t>
            </a:r>
          </a:p>
        </p:txBody>
      </p:sp>
    </p:spTree>
    <p:extLst>
      <p:ext uri="{BB962C8B-B14F-4D97-AF65-F5344CB8AC3E}">
        <p14:creationId xmlns:p14="http://schemas.microsoft.com/office/powerpoint/2010/main" val="1941584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3893" y="2732567"/>
            <a:ext cx="9390321" cy="3629651"/>
          </a:xfrm>
        </p:spPr>
        <p:txBody>
          <a:bodyPr>
            <a:normAutofit/>
          </a:bodyPr>
          <a:lstStyle/>
          <a:p>
            <a:r>
              <a:rPr lang="en-IN" sz="2000" dirty="0">
                <a:solidFill>
                  <a:srgbClr val="0070C0"/>
                </a:solidFill>
                <a:latin typeface="Aharoni" panose="02010803020104030203" pitchFamily="2" charset="-79"/>
                <a:cs typeface="Aharoni" panose="02010803020104030203" pitchFamily="2" charset="-79"/>
              </a:rPr>
              <a:t>Unpleasant Business Letters </a:t>
            </a:r>
          </a:p>
          <a:p>
            <a:r>
              <a:rPr lang="en-US" sz="2000" dirty="0">
                <a:solidFill>
                  <a:srgbClr val="0070C0"/>
                </a:solidFill>
                <a:latin typeface="Aharoni" panose="02010803020104030203" pitchFamily="2" charset="-79"/>
                <a:cs typeface="Aharoni" panose="02010803020104030203" pitchFamily="2" charset="-79"/>
              </a:rPr>
              <a:t>Direct &amp; Indirect ways</a:t>
            </a:r>
          </a:p>
          <a:p>
            <a:r>
              <a:rPr lang="en-US" sz="2000" dirty="0">
                <a:solidFill>
                  <a:srgbClr val="0070C0"/>
                </a:solidFill>
                <a:latin typeface="Aharoni" panose="02010803020104030203" pitchFamily="2" charset="-79"/>
                <a:cs typeface="Aharoni" panose="02010803020104030203" pitchFamily="2" charset="-79"/>
              </a:rPr>
              <a:t>Template</a:t>
            </a:r>
          </a:p>
          <a:p>
            <a:endParaRPr lang="en-US" sz="2400" dirty="0"/>
          </a:p>
          <a:p>
            <a:endParaRPr lang="en-IN" sz="26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endParaRPr lang="en-US" b="1" dirty="0">
              <a:solidFill>
                <a:schemeClr val="accent1"/>
              </a:solidFill>
            </a:endParaRPr>
          </a:p>
        </p:txBody>
      </p:sp>
      <p:sp>
        <p:nvSpPr>
          <p:cNvPr id="5" name="TextBox 4"/>
          <p:cNvSpPr txBox="1"/>
          <p:nvPr/>
        </p:nvSpPr>
        <p:spPr>
          <a:xfrm>
            <a:off x="0" y="6593176"/>
            <a:ext cx="6250329" cy="307777"/>
          </a:xfrm>
          <a:prstGeom prst="rect">
            <a:avLst/>
          </a:prstGeom>
          <a:solidFill>
            <a:srgbClr val="A6A6A6"/>
          </a:solidFill>
        </p:spPr>
        <p:txBody>
          <a:bodyPr wrap="square" rtlCol="0">
            <a:spAutoFit/>
          </a:bodyPr>
          <a:lstStyle/>
          <a:p>
            <a:endParaRPr lang="en-IN" sz="1400" b="1" dirty="0">
              <a:solidFill>
                <a:srgbClr val="1F4E79"/>
              </a:solidFill>
              <a:effectLst>
                <a:outerShdw blurRad="38100" dist="38100" dir="2700000" algn="tl">
                  <a:srgbClr val="000000">
                    <a:alpha val="43137"/>
                  </a:srgbClr>
                </a:outerShdw>
              </a:effectLst>
              <a:latin typeface="Bookman Old Style" panose="02050604050505020204" pitchFamily="18" charset="0"/>
            </a:endParaRPr>
          </a:p>
        </p:txBody>
      </p:sp>
      <p:sp>
        <p:nvSpPr>
          <p:cNvPr id="6" name="TextBox 5"/>
          <p:cNvSpPr txBox="1"/>
          <p:nvPr/>
        </p:nvSpPr>
        <p:spPr>
          <a:xfrm>
            <a:off x="0" y="6593963"/>
            <a:ext cx="6096000" cy="369332"/>
          </a:xfrm>
          <a:prstGeom prst="rect">
            <a:avLst/>
          </a:prstGeom>
          <a:noFill/>
        </p:spPr>
        <p:txBody>
          <a:bodyPr wrap="square" rtlCol="0">
            <a:spAutoFit/>
          </a:bodyPr>
          <a:lstStyle/>
          <a:p>
            <a:r>
              <a:rPr lang="en-IN" b="1" dirty="0">
                <a:solidFill>
                  <a:srgbClr val="1F4E79"/>
                </a:solidFill>
                <a:latin typeface="Bookman Old Style" panose="02050604050505020204" pitchFamily="18" charset="0"/>
              </a:rPr>
              <a:t>Dr Prabhat K Dwivedi, Associate Professor</a:t>
            </a:r>
          </a:p>
        </p:txBody>
      </p:sp>
      <p:sp>
        <p:nvSpPr>
          <p:cNvPr id="4" name="Title 1">
            <a:extLst>
              <a:ext uri="{FF2B5EF4-FFF2-40B4-BE49-F238E27FC236}">
                <a16:creationId xmlns:a16="http://schemas.microsoft.com/office/drawing/2014/main" id="{509D4498-372F-63AB-E4D9-6F0740B54C0C}"/>
              </a:ext>
            </a:extLst>
          </p:cNvPr>
          <p:cNvSpPr txBox="1">
            <a:spLocks/>
          </p:cNvSpPr>
          <p:nvPr/>
        </p:nvSpPr>
        <p:spPr>
          <a:xfrm>
            <a:off x="933893" y="1749135"/>
            <a:ext cx="8624777" cy="752475"/>
          </a:xfrm>
          <a:prstGeom prst="rect">
            <a:avLst/>
          </a:prstGeom>
          <a:solidFill>
            <a:schemeClr val="accent4">
              <a:lumMod val="20000"/>
              <a:lumOff val="8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r>
              <a:rPr lang="en-US" b="1" dirty="0">
                <a:solidFill>
                  <a:srgbClr val="0070C0"/>
                </a:solidFill>
              </a:rPr>
              <a:t>Topics to be covered</a:t>
            </a:r>
          </a:p>
        </p:txBody>
      </p:sp>
    </p:spTree>
    <p:extLst>
      <p:ext uri="{BB962C8B-B14F-4D97-AF65-F5344CB8AC3E}">
        <p14:creationId xmlns:p14="http://schemas.microsoft.com/office/powerpoint/2010/main" val="3014626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0E7BD8B-BF91-CC7A-D079-25F274803E7C}"/>
              </a:ext>
            </a:extLst>
          </p:cNvPr>
          <p:cNvSpPr txBox="1"/>
          <p:nvPr/>
        </p:nvSpPr>
        <p:spPr>
          <a:xfrm>
            <a:off x="0" y="6593963"/>
            <a:ext cx="5837274" cy="369332"/>
          </a:xfrm>
          <a:prstGeom prst="rect">
            <a:avLst/>
          </a:prstGeom>
          <a:noFill/>
        </p:spPr>
        <p:txBody>
          <a:bodyPr wrap="square" rtlCol="0">
            <a:spAutoFit/>
          </a:bodyPr>
          <a:lstStyle/>
          <a:p>
            <a:r>
              <a:rPr lang="en-IN" b="1" dirty="0">
                <a:solidFill>
                  <a:srgbClr val="1F4E79"/>
                </a:solidFill>
                <a:latin typeface="Bookman Old Style" panose="02050604050505020204" pitchFamily="18" charset="0"/>
              </a:rPr>
              <a:t>Dr Prabhat K Dwivedi, Associate Professor</a:t>
            </a:r>
          </a:p>
        </p:txBody>
      </p:sp>
      <p:sp>
        <p:nvSpPr>
          <p:cNvPr id="3" name="TextBox 2">
            <a:extLst>
              <a:ext uri="{FF2B5EF4-FFF2-40B4-BE49-F238E27FC236}">
                <a16:creationId xmlns:a16="http://schemas.microsoft.com/office/drawing/2014/main" id="{2474C59A-8914-4BCE-0605-9CD4CA87E3D8}"/>
              </a:ext>
            </a:extLst>
          </p:cNvPr>
          <p:cNvSpPr txBox="1"/>
          <p:nvPr/>
        </p:nvSpPr>
        <p:spPr>
          <a:xfrm>
            <a:off x="1860697" y="1759159"/>
            <a:ext cx="8176437" cy="4401205"/>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a:spAutoFit/>
          </a:bodyPr>
          <a:lstStyle/>
          <a:p>
            <a:r>
              <a:rPr lang="en-US" sz="2800" dirty="0"/>
              <a:t>"It is much, much worse to receive bad news through the written word than by somebody simply telling you, and I’m sure you understand why. When somebody simply tells you bad news, you hear it once, and that’s the end of it. But when bad news is written down, whether in a letter or a newspaper or on your arm in felt tip pen, each time you read it, you feel as if you are receiving the bad news again and again." (Lemony Snicket, </a:t>
            </a:r>
            <a:r>
              <a:rPr lang="en-US" sz="2800" i="1" dirty="0"/>
              <a:t>Horseradish: Bitter Truths You Can't Avoid</a:t>
            </a:r>
            <a:r>
              <a:rPr lang="en-US" sz="2800" dirty="0"/>
              <a:t>. HarperCollins, 2007)</a:t>
            </a:r>
            <a:endParaRPr lang="en-IN" sz="2800" dirty="0"/>
          </a:p>
        </p:txBody>
      </p:sp>
    </p:spTree>
    <p:extLst>
      <p:ext uri="{BB962C8B-B14F-4D97-AF65-F5344CB8AC3E}">
        <p14:creationId xmlns:p14="http://schemas.microsoft.com/office/powerpoint/2010/main" val="1711615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A89753-C7D0-852F-272D-A74C7F1B5A5D}"/>
              </a:ext>
            </a:extLst>
          </p:cNvPr>
          <p:cNvSpPr>
            <a:spLocks noGrp="1"/>
          </p:cNvSpPr>
          <p:nvPr>
            <p:ph idx="1"/>
          </p:nvPr>
        </p:nvSpPr>
        <p:spPr>
          <a:xfrm>
            <a:off x="821853" y="2253515"/>
            <a:ext cx="10980287" cy="4225662"/>
          </a:xfrm>
        </p:spPr>
        <p:txBody>
          <a:bodyPr>
            <a:normAutofit/>
          </a:bodyPr>
          <a:lstStyle/>
          <a:p>
            <a:pPr algn="just"/>
            <a:r>
              <a:rPr lang="en-US" dirty="0">
                <a:latin typeface="+mn-lt"/>
              </a:rPr>
              <a:t>In </a:t>
            </a:r>
            <a:r>
              <a:rPr lang="en-US" dirty="0">
                <a:latin typeface="+mn-lt"/>
                <a:hlinkClick r:id="rId2"/>
              </a:rPr>
              <a:t>business writing</a:t>
            </a:r>
            <a:r>
              <a:rPr lang="en-US" dirty="0">
                <a:latin typeface="+mn-lt"/>
              </a:rPr>
              <a:t>, a </a:t>
            </a:r>
            <a:r>
              <a:rPr lang="en-US" i="1" dirty="0">
                <a:latin typeface="+mn-lt"/>
              </a:rPr>
              <a:t>bad-news message</a:t>
            </a:r>
            <a:r>
              <a:rPr lang="en-US" dirty="0">
                <a:latin typeface="+mn-lt"/>
              </a:rPr>
              <a:t> is a letter, memo, or email that conveys negative or unpleasant information—information that is likely to disappoint, upset, or even anger a reader. It is also called an</a:t>
            </a:r>
            <a:r>
              <a:rPr lang="en-US" b="1" dirty="0">
                <a:latin typeface="+mn-lt"/>
              </a:rPr>
              <a:t> </a:t>
            </a:r>
            <a:r>
              <a:rPr lang="en-US" i="1" dirty="0">
                <a:latin typeface="+mn-lt"/>
              </a:rPr>
              <a:t>indirect message</a:t>
            </a:r>
            <a:r>
              <a:rPr lang="en-US" dirty="0">
                <a:latin typeface="+mn-lt"/>
              </a:rPr>
              <a:t> or a </a:t>
            </a:r>
            <a:r>
              <a:rPr lang="en-US" i="1" dirty="0">
                <a:latin typeface="+mn-lt"/>
              </a:rPr>
              <a:t>negative message</a:t>
            </a:r>
            <a:r>
              <a:rPr lang="en-US" dirty="0">
                <a:latin typeface="+mn-lt"/>
              </a:rPr>
              <a:t>. </a:t>
            </a:r>
          </a:p>
          <a:p>
            <a:pPr algn="just"/>
            <a:r>
              <a:rPr lang="en-US" dirty="0">
                <a:latin typeface="+mn-lt"/>
              </a:rPr>
              <a:t>Bad-news messages include rejections (in response to job applications, promotion requests, and the like), negative evaluations, and announcements of policy changes that don't benefit the reader. </a:t>
            </a:r>
          </a:p>
          <a:p>
            <a:pPr algn="just"/>
            <a:r>
              <a:rPr lang="en-US" dirty="0">
                <a:latin typeface="+mn-lt"/>
              </a:rPr>
              <a:t>A bad-news message conventionally begins with a neutral or positive </a:t>
            </a:r>
            <a:r>
              <a:rPr lang="en-US" i="1" dirty="0">
                <a:latin typeface="+mn-lt"/>
              </a:rPr>
              <a:t>buffer</a:t>
            </a:r>
            <a:r>
              <a:rPr lang="en-US" dirty="0">
                <a:latin typeface="+mn-lt"/>
              </a:rPr>
              <a:t> statement before introducing the negative or unpleasant information. This approach is called the </a:t>
            </a:r>
            <a:r>
              <a:rPr lang="en-US" i="1" dirty="0">
                <a:latin typeface="+mn-lt"/>
              </a:rPr>
              <a:t>indirect plan</a:t>
            </a:r>
            <a:r>
              <a:rPr lang="en-US" dirty="0">
                <a:latin typeface="+mn-lt"/>
              </a:rPr>
              <a:t>. </a:t>
            </a:r>
          </a:p>
          <a:p>
            <a:endParaRPr lang="en-IN" dirty="0"/>
          </a:p>
        </p:txBody>
      </p:sp>
      <p:sp>
        <p:nvSpPr>
          <p:cNvPr id="4" name="Title 1">
            <a:extLst>
              <a:ext uri="{FF2B5EF4-FFF2-40B4-BE49-F238E27FC236}">
                <a16:creationId xmlns:a16="http://schemas.microsoft.com/office/drawing/2014/main" id="{AA669415-12CD-36DB-DD99-4F1683496CAD}"/>
              </a:ext>
            </a:extLst>
          </p:cNvPr>
          <p:cNvSpPr txBox="1">
            <a:spLocks/>
          </p:cNvSpPr>
          <p:nvPr/>
        </p:nvSpPr>
        <p:spPr>
          <a:xfrm>
            <a:off x="1114733"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r>
              <a:rPr lang="en-US" sz="3200" b="1" dirty="0"/>
              <a:t>What is a bad news message?</a:t>
            </a:r>
            <a:endParaRPr lang="en-IN" sz="3200" b="1" dirty="0"/>
          </a:p>
        </p:txBody>
      </p:sp>
    </p:spTree>
    <p:extLst>
      <p:ext uri="{BB962C8B-B14F-4D97-AF65-F5344CB8AC3E}">
        <p14:creationId xmlns:p14="http://schemas.microsoft.com/office/powerpoint/2010/main" val="3881420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87EFD5-FE16-54E8-CD15-EFD091CE2B69}"/>
              </a:ext>
            </a:extLst>
          </p:cNvPr>
          <p:cNvSpPr>
            <a:spLocks noGrp="1"/>
          </p:cNvSpPr>
          <p:nvPr>
            <p:ph idx="1"/>
          </p:nvPr>
        </p:nvSpPr>
        <p:spPr>
          <a:xfrm>
            <a:off x="821853" y="2253515"/>
            <a:ext cx="10065887" cy="4225662"/>
          </a:xfrm>
        </p:spPr>
        <p:txBody>
          <a:bodyPr/>
          <a:lstStyle/>
          <a:p>
            <a:pPr algn="just"/>
            <a:r>
              <a:rPr lang="en-US" dirty="0"/>
              <a:t>Bad news messages in business are indirect letters or emails with unpleasant information.</a:t>
            </a:r>
          </a:p>
          <a:p>
            <a:pPr algn="just"/>
            <a:r>
              <a:rPr lang="en-US" dirty="0"/>
              <a:t>These messages start with a positive note before sharing bad news to soften the impact.</a:t>
            </a:r>
          </a:p>
          <a:p>
            <a:pPr algn="just"/>
            <a:r>
              <a:rPr lang="en-US" dirty="0"/>
              <a:t>The closing of bad news messages should be kind and offer a positive option or solution.</a:t>
            </a:r>
          </a:p>
          <a:p>
            <a:endParaRPr lang="en-IN" dirty="0"/>
          </a:p>
        </p:txBody>
      </p:sp>
      <p:sp>
        <p:nvSpPr>
          <p:cNvPr id="4" name="Title 1">
            <a:extLst>
              <a:ext uri="{FF2B5EF4-FFF2-40B4-BE49-F238E27FC236}">
                <a16:creationId xmlns:a16="http://schemas.microsoft.com/office/drawing/2014/main" id="{7261594F-5761-5032-2745-0CCE11EAD2C4}"/>
              </a:ext>
            </a:extLst>
          </p:cNvPr>
          <p:cNvSpPr txBox="1">
            <a:spLocks/>
          </p:cNvSpPr>
          <p:nvPr/>
        </p:nvSpPr>
        <p:spPr>
          <a:xfrm>
            <a:off x="1034946" y="1579984"/>
            <a:ext cx="10122108" cy="556573"/>
          </a:xfrm>
          <a:prstGeom prst="rect">
            <a:avLst/>
          </a:prstGeom>
          <a:solidFill>
            <a:schemeClr val="accent4">
              <a:lumMod val="40000"/>
              <a:lumOff val="6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r>
              <a:rPr lang="en-US" sz="3200" b="1" dirty="0"/>
              <a:t>Key Takeaways</a:t>
            </a:r>
            <a:endParaRPr lang="en-IN" sz="3200" b="1" dirty="0"/>
          </a:p>
        </p:txBody>
      </p:sp>
    </p:spTree>
    <p:extLst>
      <p:ext uri="{BB962C8B-B14F-4D97-AF65-F5344CB8AC3E}">
        <p14:creationId xmlns:p14="http://schemas.microsoft.com/office/powerpoint/2010/main" val="948053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36EB04-FFBE-19FC-F39E-590F6C059187}"/>
              </a:ext>
            </a:extLst>
          </p:cNvPr>
          <p:cNvSpPr>
            <a:spLocks noGrp="1"/>
          </p:cNvSpPr>
          <p:nvPr>
            <p:ph idx="1"/>
          </p:nvPr>
        </p:nvSpPr>
        <p:spPr>
          <a:xfrm>
            <a:off x="821853" y="2062716"/>
            <a:ext cx="10335201" cy="4416461"/>
          </a:xfrm>
        </p:spPr>
        <p:txBody>
          <a:bodyPr>
            <a:normAutofit/>
          </a:bodyPr>
          <a:lstStyle/>
          <a:p>
            <a:r>
              <a:rPr lang="en-US" dirty="0"/>
              <a:t>Direct Approach</a:t>
            </a:r>
          </a:p>
          <a:p>
            <a:r>
              <a:rPr lang="en-US" dirty="0"/>
              <a:t>Indirect Approach</a:t>
            </a:r>
          </a:p>
          <a:p>
            <a:endParaRPr lang="en-IN" dirty="0"/>
          </a:p>
        </p:txBody>
      </p:sp>
      <p:sp>
        <p:nvSpPr>
          <p:cNvPr id="4" name="Title 1">
            <a:extLst>
              <a:ext uri="{FF2B5EF4-FFF2-40B4-BE49-F238E27FC236}">
                <a16:creationId xmlns:a16="http://schemas.microsoft.com/office/drawing/2014/main" id="{4F5E7FE5-2589-2290-15F5-503C4480F244}"/>
              </a:ext>
            </a:extLst>
          </p:cNvPr>
          <p:cNvSpPr txBox="1">
            <a:spLocks/>
          </p:cNvSpPr>
          <p:nvPr/>
        </p:nvSpPr>
        <p:spPr>
          <a:xfrm>
            <a:off x="1034946" y="1361263"/>
            <a:ext cx="10122108" cy="556573"/>
          </a:xfrm>
          <a:prstGeom prst="rect">
            <a:avLst/>
          </a:prstGeom>
          <a:solidFill>
            <a:schemeClr val="accent4">
              <a:lumMod val="40000"/>
              <a:lumOff val="60000"/>
            </a:schemeClr>
          </a:solidFill>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br>
              <a:rPr lang="en-US" b="1" dirty="0"/>
            </a:br>
            <a:endParaRPr lang="en-US" b="1" dirty="0"/>
          </a:p>
          <a:p>
            <a:r>
              <a:rPr lang="en-US" sz="14400" b="1" dirty="0"/>
              <a:t> </a:t>
            </a:r>
            <a:r>
              <a:rPr lang="en-US" sz="11200" b="1" dirty="0"/>
              <a:t> </a:t>
            </a:r>
            <a:r>
              <a:rPr lang="en-US" sz="9600" b="1" dirty="0"/>
              <a:t>Delivering a Bad News Message</a:t>
            </a:r>
          </a:p>
          <a:p>
            <a:endParaRPr lang="en-IN" dirty="0"/>
          </a:p>
        </p:txBody>
      </p:sp>
      <p:sp>
        <p:nvSpPr>
          <p:cNvPr id="6" name="TextBox 5">
            <a:extLst>
              <a:ext uri="{FF2B5EF4-FFF2-40B4-BE49-F238E27FC236}">
                <a16:creationId xmlns:a16="http://schemas.microsoft.com/office/drawing/2014/main" id="{D538D124-51ED-3CF1-4864-07858096EC58}"/>
              </a:ext>
            </a:extLst>
          </p:cNvPr>
          <p:cNvSpPr txBox="1"/>
          <p:nvPr/>
        </p:nvSpPr>
        <p:spPr>
          <a:xfrm>
            <a:off x="0" y="6593963"/>
            <a:ext cx="5837274" cy="369332"/>
          </a:xfrm>
          <a:prstGeom prst="rect">
            <a:avLst/>
          </a:prstGeom>
          <a:noFill/>
        </p:spPr>
        <p:txBody>
          <a:bodyPr wrap="square" rtlCol="0">
            <a:spAutoFit/>
          </a:bodyPr>
          <a:lstStyle/>
          <a:p>
            <a:r>
              <a:rPr lang="en-IN" b="1" dirty="0">
                <a:solidFill>
                  <a:srgbClr val="1F4E79"/>
                </a:solidFill>
                <a:latin typeface="Bookman Old Style" panose="02050604050505020204" pitchFamily="18" charset="0"/>
              </a:rPr>
              <a:t>Dr Prabhat K Dwivedi, Associate Professor</a:t>
            </a:r>
          </a:p>
        </p:txBody>
      </p:sp>
    </p:spTree>
    <p:extLst>
      <p:ext uri="{BB962C8B-B14F-4D97-AF65-F5344CB8AC3E}">
        <p14:creationId xmlns:p14="http://schemas.microsoft.com/office/powerpoint/2010/main" val="1445490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4FDA6-456B-3EF7-AAEE-A637E4C8D48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991E14C-1E74-E1EA-1C72-F8DEFB07D47B}"/>
              </a:ext>
            </a:extLst>
          </p:cNvPr>
          <p:cNvSpPr txBox="1"/>
          <p:nvPr/>
        </p:nvSpPr>
        <p:spPr>
          <a:xfrm>
            <a:off x="0" y="6639683"/>
            <a:ext cx="5837274" cy="369332"/>
          </a:xfrm>
          <a:prstGeom prst="rect">
            <a:avLst/>
          </a:prstGeom>
          <a:noFill/>
        </p:spPr>
        <p:txBody>
          <a:bodyPr wrap="square" rtlCol="0">
            <a:spAutoFit/>
          </a:bodyPr>
          <a:lstStyle/>
          <a:p>
            <a:r>
              <a:rPr lang="en-IN" b="1" dirty="0">
                <a:solidFill>
                  <a:srgbClr val="1F4E79"/>
                </a:solidFill>
                <a:latin typeface="Bookman Old Style" panose="02050604050505020204" pitchFamily="18" charset="0"/>
              </a:rPr>
              <a:t>Dr Prabhat K Dwivedi, Associate Professor</a:t>
            </a:r>
          </a:p>
        </p:txBody>
      </p:sp>
      <p:sp>
        <p:nvSpPr>
          <p:cNvPr id="8" name="Title 1">
            <a:extLst>
              <a:ext uri="{FF2B5EF4-FFF2-40B4-BE49-F238E27FC236}">
                <a16:creationId xmlns:a16="http://schemas.microsoft.com/office/drawing/2014/main" id="{E9E270D4-3B16-86BE-05B3-BE1DBDFD40CA}"/>
              </a:ext>
            </a:extLst>
          </p:cNvPr>
          <p:cNvSpPr txBox="1">
            <a:spLocks/>
          </p:cNvSpPr>
          <p:nvPr/>
        </p:nvSpPr>
        <p:spPr>
          <a:xfrm>
            <a:off x="1509911" y="1318438"/>
            <a:ext cx="8938261" cy="556573"/>
          </a:xfrm>
          <a:prstGeom prst="rect">
            <a:avLst/>
          </a:prstGeom>
          <a:solidFill>
            <a:schemeClr val="accent4">
              <a:lumMod val="40000"/>
              <a:lumOff val="60000"/>
            </a:schemeClr>
          </a:solidFill>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pPr algn="just"/>
            <a:br>
              <a:rPr lang="en-US" b="1" dirty="0"/>
            </a:br>
            <a:endParaRPr lang="en-US" b="1" dirty="0"/>
          </a:p>
          <a:p>
            <a:r>
              <a:rPr lang="en-US" sz="17600" b="1" dirty="0"/>
              <a:t> </a:t>
            </a:r>
            <a:r>
              <a:rPr lang="en-US" sz="14400" b="1" dirty="0"/>
              <a:t> </a:t>
            </a:r>
            <a:r>
              <a:rPr lang="en-US" sz="12800" b="1" dirty="0"/>
              <a:t>Direct Approach </a:t>
            </a:r>
            <a:endParaRPr lang="en-IN" sz="4400" b="1" dirty="0"/>
          </a:p>
        </p:txBody>
      </p:sp>
      <p:sp>
        <p:nvSpPr>
          <p:cNvPr id="5" name="TextBox 4">
            <a:extLst>
              <a:ext uri="{FF2B5EF4-FFF2-40B4-BE49-F238E27FC236}">
                <a16:creationId xmlns:a16="http://schemas.microsoft.com/office/drawing/2014/main" id="{049AC26D-AD1D-4330-0507-7F4D2A305048}"/>
              </a:ext>
            </a:extLst>
          </p:cNvPr>
          <p:cNvSpPr txBox="1"/>
          <p:nvPr/>
        </p:nvSpPr>
        <p:spPr>
          <a:xfrm>
            <a:off x="939208" y="2241410"/>
            <a:ext cx="10313583" cy="3046988"/>
          </a:xfrm>
          <a:prstGeom prst="rect">
            <a:avLst/>
          </a:prstGeom>
          <a:noFill/>
        </p:spPr>
        <p:txBody>
          <a:bodyPr wrap="square">
            <a:spAutoFit/>
          </a:bodyPr>
          <a:lstStyle/>
          <a:p>
            <a:pPr algn="just"/>
            <a:r>
              <a:rPr lang="en-US" sz="3200" dirty="0"/>
              <a:t>The direct approach is often used when the audience values brevity, the message needs to be concise, the message is very complex and might not be understood easily, the message is related to a known issue or problem (and bad news won’t be a surprise), or you’re terminating a business relationship.</a:t>
            </a:r>
            <a:endParaRPr lang="en-US" sz="3200" dirty="0">
              <a:solidFill>
                <a:srgbClr val="0070C0"/>
              </a:solidFill>
            </a:endParaRPr>
          </a:p>
        </p:txBody>
      </p:sp>
    </p:spTree>
    <p:extLst>
      <p:ext uri="{BB962C8B-B14F-4D97-AF65-F5344CB8AC3E}">
        <p14:creationId xmlns:p14="http://schemas.microsoft.com/office/powerpoint/2010/main" val="1472728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55E4E6D-A430-BB8D-BB1E-70FF890694E9}"/>
              </a:ext>
            </a:extLst>
          </p:cNvPr>
          <p:cNvSpPr txBox="1"/>
          <p:nvPr/>
        </p:nvSpPr>
        <p:spPr>
          <a:xfrm>
            <a:off x="0" y="6593963"/>
            <a:ext cx="5837274" cy="369332"/>
          </a:xfrm>
          <a:prstGeom prst="rect">
            <a:avLst/>
          </a:prstGeom>
          <a:noFill/>
        </p:spPr>
        <p:txBody>
          <a:bodyPr wrap="square" rtlCol="0">
            <a:spAutoFit/>
          </a:bodyPr>
          <a:lstStyle/>
          <a:p>
            <a:r>
              <a:rPr lang="en-IN" b="1" dirty="0">
                <a:solidFill>
                  <a:srgbClr val="1F4E79"/>
                </a:solidFill>
                <a:latin typeface="Bookman Old Style" panose="02050604050505020204" pitchFamily="18" charset="0"/>
              </a:rPr>
              <a:t>Dr Prabhat K Dwivedi, Associate Professor</a:t>
            </a:r>
          </a:p>
        </p:txBody>
      </p:sp>
      <p:sp>
        <p:nvSpPr>
          <p:cNvPr id="4" name="TextBox 3">
            <a:extLst>
              <a:ext uri="{FF2B5EF4-FFF2-40B4-BE49-F238E27FC236}">
                <a16:creationId xmlns:a16="http://schemas.microsoft.com/office/drawing/2014/main" id="{599BC145-6182-F608-94C7-810C0C5270C8}"/>
              </a:ext>
            </a:extLst>
          </p:cNvPr>
          <p:cNvSpPr txBox="1"/>
          <p:nvPr/>
        </p:nvSpPr>
        <p:spPr>
          <a:xfrm>
            <a:off x="1114646" y="2464772"/>
            <a:ext cx="9728790" cy="2246769"/>
          </a:xfrm>
          <a:prstGeom prst="rect">
            <a:avLst/>
          </a:prstGeom>
          <a:noFill/>
        </p:spPr>
        <p:txBody>
          <a:bodyPr wrap="square">
            <a:spAutoFit/>
          </a:bodyPr>
          <a:lstStyle/>
          <a:p>
            <a:r>
              <a:rPr lang="en-US" sz="2800" dirty="0"/>
              <a:t>Your request for vacation time from August 1-30 was not approved because it is over your vacation days entitlement of 10 days.</a:t>
            </a:r>
          </a:p>
          <a:p>
            <a:r>
              <a:rPr lang="en-US" sz="2800" dirty="0"/>
              <a:t>Please re-submit your request for vacation days (up to a maximum of 10) to HR as soon as possible.</a:t>
            </a:r>
          </a:p>
        </p:txBody>
      </p:sp>
      <p:sp>
        <p:nvSpPr>
          <p:cNvPr id="2" name="Title 1">
            <a:extLst>
              <a:ext uri="{FF2B5EF4-FFF2-40B4-BE49-F238E27FC236}">
                <a16:creationId xmlns:a16="http://schemas.microsoft.com/office/drawing/2014/main" id="{FFBF4CBE-9E71-1090-5FAF-D037F3126D17}"/>
              </a:ext>
            </a:extLst>
          </p:cNvPr>
          <p:cNvSpPr txBox="1">
            <a:spLocks/>
          </p:cNvSpPr>
          <p:nvPr/>
        </p:nvSpPr>
        <p:spPr>
          <a:xfrm>
            <a:off x="1368143" y="1596724"/>
            <a:ext cx="8938261" cy="556573"/>
          </a:xfrm>
          <a:prstGeom prst="rect">
            <a:avLst/>
          </a:prstGeom>
          <a:solidFill>
            <a:schemeClr val="accent4">
              <a:lumMod val="40000"/>
              <a:lumOff val="60000"/>
            </a:schemeClr>
          </a:solidFill>
        </p:spPr>
        <p:txBody>
          <a:bodyPr vert="horz" lIns="91440" tIns="45720" rIns="91440" bIns="45720" rtlCol="0" anchor="ctr">
            <a:normAutofit fontScale="400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endParaRPr lang="en-US" dirty="0"/>
          </a:p>
          <a:p>
            <a:r>
              <a:rPr lang="en-US" sz="7000" b="1" dirty="0"/>
              <a:t>Sample</a:t>
            </a:r>
          </a:p>
          <a:p>
            <a:endParaRPr lang="en-IN" dirty="0"/>
          </a:p>
        </p:txBody>
      </p:sp>
    </p:spTree>
    <p:extLst>
      <p:ext uri="{BB962C8B-B14F-4D97-AF65-F5344CB8AC3E}">
        <p14:creationId xmlns:p14="http://schemas.microsoft.com/office/powerpoint/2010/main" val="3156350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8F4A9-D4AE-9B9F-304D-1A5C81363EA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769FA7C-1B21-75E9-47DE-FCE513E8DE84}"/>
              </a:ext>
            </a:extLst>
          </p:cNvPr>
          <p:cNvSpPr txBox="1"/>
          <p:nvPr/>
        </p:nvSpPr>
        <p:spPr>
          <a:xfrm>
            <a:off x="0" y="6575885"/>
            <a:ext cx="5837274" cy="369332"/>
          </a:xfrm>
          <a:prstGeom prst="rect">
            <a:avLst/>
          </a:prstGeom>
          <a:noFill/>
        </p:spPr>
        <p:txBody>
          <a:bodyPr wrap="square" rtlCol="0">
            <a:spAutoFit/>
          </a:bodyPr>
          <a:lstStyle/>
          <a:p>
            <a:r>
              <a:rPr lang="en-IN" b="1" dirty="0">
                <a:solidFill>
                  <a:srgbClr val="1F4E79"/>
                </a:solidFill>
                <a:latin typeface="Bookman Old Style" panose="02050604050505020204" pitchFamily="18" charset="0"/>
              </a:rPr>
              <a:t>Dr Prabhat K Dwivedi, Associate Professor</a:t>
            </a:r>
          </a:p>
        </p:txBody>
      </p:sp>
      <p:sp>
        <p:nvSpPr>
          <p:cNvPr id="2" name="Title 1">
            <a:extLst>
              <a:ext uri="{FF2B5EF4-FFF2-40B4-BE49-F238E27FC236}">
                <a16:creationId xmlns:a16="http://schemas.microsoft.com/office/drawing/2014/main" id="{5FE039D8-A3E7-F8BF-8E80-EFF6B858F9BF}"/>
              </a:ext>
            </a:extLst>
          </p:cNvPr>
          <p:cNvSpPr txBox="1">
            <a:spLocks/>
          </p:cNvSpPr>
          <p:nvPr/>
        </p:nvSpPr>
        <p:spPr>
          <a:xfrm>
            <a:off x="1368143" y="1619584"/>
            <a:ext cx="8938261" cy="556573"/>
          </a:xfrm>
          <a:prstGeom prst="rect">
            <a:avLst/>
          </a:prstGeom>
          <a:solidFill>
            <a:schemeClr val="accent4">
              <a:lumMod val="40000"/>
              <a:lumOff val="60000"/>
            </a:schemeClr>
          </a:solidFill>
        </p:spPr>
        <p:txBody>
          <a:bodyPr vert="horz" lIns="91440" tIns="45720" rIns="91440" bIns="45720" rtlCol="0" anchor="ctr">
            <a:normAutofit fontScale="40000" lnSpcReduction="20000"/>
          </a:bodyPr>
          <a:lstStyle>
            <a:lvl1pPr algn="l" defTabSz="914400" rtl="0" eaLnBrk="1" latinLnBrk="0" hangingPunct="1">
              <a:lnSpc>
                <a:spcPct val="90000"/>
              </a:lnSpc>
              <a:spcBef>
                <a:spcPct val="0"/>
              </a:spcBef>
              <a:buNone/>
              <a:defRPr sz="3600" kern="1200">
                <a:solidFill>
                  <a:srgbClr val="C00000"/>
                </a:solidFill>
                <a:latin typeface="Bookman Old Style" panose="02050604050505020204" pitchFamily="18" charset="0"/>
                <a:ea typeface="+mj-ea"/>
                <a:cs typeface="+mj-cs"/>
              </a:defRPr>
            </a:lvl1pPr>
          </a:lstStyle>
          <a:p>
            <a:r>
              <a:rPr lang="en-US" sz="9600" b="1" dirty="0"/>
              <a:t>Indirect Approach</a:t>
            </a:r>
            <a:endParaRPr lang="en-IN" dirty="0"/>
          </a:p>
        </p:txBody>
      </p:sp>
      <p:sp>
        <p:nvSpPr>
          <p:cNvPr id="3" name="TextBox 2">
            <a:extLst>
              <a:ext uri="{FF2B5EF4-FFF2-40B4-BE49-F238E27FC236}">
                <a16:creationId xmlns:a16="http://schemas.microsoft.com/office/drawing/2014/main" id="{31229CE5-FAD6-0985-6BFB-067BD29F4381}"/>
              </a:ext>
            </a:extLst>
          </p:cNvPr>
          <p:cNvSpPr txBox="1"/>
          <p:nvPr/>
        </p:nvSpPr>
        <p:spPr>
          <a:xfrm>
            <a:off x="1114646" y="2464772"/>
            <a:ext cx="9728790" cy="1384995"/>
          </a:xfrm>
          <a:prstGeom prst="rect">
            <a:avLst/>
          </a:prstGeom>
          <a:noFill/>
        </p:spPr>
        <p:txBody>
          <a:bodyPr wrap="square">
            <a:spAutoFit/>
          </a:bodyPr>
          <a:lstStyle/>
          <a:p>
            <a:pPr algn="just"/>
            <a:r>
              <a:rPr lang="en-US" sz="2800" dirty="0"/>
              <a:t>When the bad news may have a significant impact on the recipient or you don’t know them very well, you may prefer to use the indirect approach</a:t>
            </a:r>
            <a:endParaRPr lang="en-US" dirty="0"/>
          </a:p>
        </p:txBody>
      </p:sp>
    </p:spTree>
    <p:extLst>
      <p:ext uri="{BB962C8B-B14F-4D97-AF65-F5344CB8AC3E}">
        <p14:creationId xmlns:p14="http://schemas.microsoft.com/office/powerpoint/2010/main" val="36060374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2154</TotalTime>
  <Words>868</Words>
  <Application>Microsoft Office PowerPoint</Application>
  <PresentationFormat>Widescreen</PresentationFormat>
  <Paragraphs>66</Paragraphs>
  <Slides>17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Aharoni</vt:lpstr>
      <vt:lpstr>Arial</vt:lpstr>
      <vt:lpstr>Arial Black</vt:lpstr>
      <vt:lpstr>Arial Rounded MT Bold</vt:lpstr>
      <vt:lpstr>Book Antiqua</vt:lpstr>
      <vt:lpstr>Bookman Old Style</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References</vt:lpstr>
      <vt:lpstr>PowerPoint Presentation</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prabhatresearch@gmail.com</cp:lastModifiedBy>
  <cp:revision>332</cp:revision>
  <dcterms:created xsi:type="dcterms:W3CDTF">2024-04-20T12:51:16Z</dcterms:created>
  <dcterms:modified xsi:type="dcterms:W3CDTF">2026-04-06T05:48:22Z</dcterms:modified>
</cp:coreProperties>
</file>