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6" r:id="rId2"/>
    <p:sldId id="317" r:id="rId3"/>
    <p:sldId id="342" r:id="rId4"/>
    <p:sldId id="414" r:id="rId5"/>
    <p:sldId id="413" r:id="rId6"/>
    <p:sldId id="389" r:id="rId7"/>
    <p:sldId id="373" r:id="rId8"/>
    <p:sldId id="420" r:id="rId9"/>
    <p:sldId id="433" r:id="rId10"/>
    <p:sldId id="434" r:id="rId11"/>
    <p:sldId id="424" r:id="rId12"/>
    <p:sldId id="429" r:id="rId13"/>
    <p:sldId id="430" r:id="rId14"/>
    <p:sldId id="432" r:id="rId15"/>
    <p:sldId id="423" r:id="rId16"/>
    <p:sldId id="431" r:id="rId17"/>
    <p:sldId id="422" r:id="rId18"/>
    <p:sldId id="421" r:id="rId19"/>
    <p:sldId id="425" r:id="rId20"/>
    <p:sldId id="426" r:id="rId21"/>
    <p:sldId id="427" r:id="rId22"/>
    <p:sldId id="428" r:id="rId23"/>
    <p:sldId id="435" r:id="rId24"/>
    <p:sldId id="436" r:id="rId25"/>
    <p:sldId id="437" r:id="rId26"/>
    <p:sldId id="438" r:id="rId27"/>
    <p:sldId id="439" r:id="rId28"/>
    <p:sldId id="352" r:id="rId29"/>
    <p:sldId id="346" r:id="rId30"/>
    <p:sldId id="353"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rabhatresearch@gmail.com" initials="p" lastIdx="1" clrIdx="0">
    <p:extLst>
      <p:ext uri="{19B8F6BF-5375-455C-9EA6-DF929625EA0E}">
        <p15:presenceInfo xmlns:p15="http://schemas.microsoft.com/office/powerpoint/2012/main" userId="869e674406baf02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a:srgbClr val="DA241B"/>
    <a:srgbClr val="A6A6A6"/>
    <a:srgbClr val="4454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0" d="100"/>
          <a:sy n="60" d="100"/>
        </p:scale>
        <p:origin x="908"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6-01-27T11:02:19.760" idx="1">
    <p:pos x="6979" y="1913"/>
    <p:text/>
    <p:extLst>
      <p:ext uri="{C676402C-5697-4E1C-873F-D02D1690AC5C}">
        <p15:threadingInfo xmlns:p15="http://schemas.microsoft.com/office/powerpoint/2012/main" timeZoneBias="-330"/>
      </p:ext>
    </p:extLst>
  </p:cm>
</p:cmLst>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521769"/>
            <a:ext cx="9144000" cy="2387600"/>
          </a:xfrm>
        </p:spPr>
        <p:txBody>
          <a:bodyPr anchor="b"/>
          <a:lstStyle>
            <a:lvl1pPr algn="ctr">
              <a:defRPr sz="6000">
                <a:latin typeface="Bookman Old Style" panose="02050604050505020204" pitchFamily="18" charset="0"/>
              </a:defRPr>
            </a:lvl1pPr>
          </a:lstStyle>
          <a:p>
            <a:r>
              <a:rPr lang="en-US" dirty="0"/>
              <a:t>Click to edit Master title style</a:t>
            </a:r>
            <a:endParaRPr lang="en-IN" dirty="0"/>
          </a:p>
        </p:txBody>
      </p:sp>
      <p:sp>
        <p:nvSpPr>
          <p:cNvPr id="3" name="Subtitle 2"/>
          <p:cNvSpPr>
            <a:spLocks noGrp="1"/>
          </p:cNvSpPr>
          <p:nvPr>
            <p:ph type="subTitle" idx="1"/>
          </p:nvPr>
        </p:nvSpPr>
        <p:spPr>
          <a:xfrm>
            <a:off x="1524000" y="3931387"/>
            <a:ext cx="9144000" cy="1655762"/>
          </a:xfrm>
        </p:spPr>
        <p:txBody>
          <a:bodyPr/>
          <a:lstStyle>
            <a:lvl1pPr marL="0" indent="0" algn="ctr">
              <a:buNone/>
              <a:defRPr sz="2400">
                <a:latin typeface="Bookman Old Style" panose="020506040505050202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IN" dirty="0"/>
          </a:p>
        </p:txBody>
      </p:sp>
      <p:sp>
        <p:nvSpPr>
          <p:cNvPr id="4" name="Date Placeholder 3"/>
          <p:cNvSpPr>
            <a:spLocks noGrp="1"/>
          </p:cNvSpPr>
          <p:nvPr>
            <p:ph type="dt" sz="half" idx="10"/>
          </p:nvPr>
        </p:nvSpPr>
        <p:spPr/>
        <p:txBody>
          <a:bodyPr/>
          <a:lstStyle/>
          <a:p>
            <a:fld id="{8DE45444-11CA-4B97-8BAE-B0C3FE178357}" type="datetimeFigureOut">
              <a:rPr lang="en-IN" smtClean="0"/>
              <a:t>17-04-2026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0C5C996-D531-4470-A433-B06680948C3D}" type="slidenum">
              <a:rPr lang="en-IN" smtClean="0"/>
              <a:t>‹#›</a:t>
            </a:fld>
            <a:endParaRPr lang="en-IN" dirty="0"/>
          </a:p>
        </p:txBody>
      </p:sp>
      <p:sp>
        <p:nvSpPr>
          <p:cNvPr id="7" name="Rectangle 6"/>
          <p:cNvSpPr/>
          <p:nvPr userDrawn="1"/>
        </p:nvSpPr>
        <p:spPr>
          <a:xfrm>
            <a:off x="9818255" y="0"/>
            <a:ext cx="2373745" cy="1186263"/>
          </a:xfrm>
          <a:prstGeom prst="rect">
            <a:avLst/>
          </a:prstGeom>
          <a:noFill/>
          <a:ln w="3175">
            <a:solidFill>
              <a:schemeClr val="bg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bg1">
                    <a:lumMod val="85000"/>
                  </a:schemeClr>
                </a:solidFill>
              </a:rPr>
              <a:t>Place reserved for instructor video</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904" y="-147883"/>
            <a:ext cx="1843515" cy="1993410"/>
          </a:xfrm>
          <a:prstGeom prst="rect">
            <a:avLst/>
          </a:prstGeom>
        </p:spPr>
      </p:pic>
      <p:sp>
        <p:nvSpPr>
          <p:cNvPr id="9" name="Rectangle 8"/>
          <p:cNvSpPr/>
          <p:nvPr userDrawn="1"/>
        </p:nvSpPr>
        <p:spPr>
          <a:xfrm>
            <a:off x="1461671" y="349637"/>
            <a:ext cx="8204200" cy="1015663"/>
          </a:xfrm>
          <a:prstGeom prst="rect">
            <a:avLst/>
          </a:prstGeom>
        </p:spPr>
        <p:txBody>
          <a:bodyPr wrap="square">
            <a:spAutoFit/>
          </a:bodyPr>
          <a:lstStyle/>
          <a:p>
            <a:pPr algn="l">
              <a:lnSpc>
                <a:spcPct val="75000"/>
              </a:lnSpc>
            </a:pPr>
            <a:r>
              <a:rPr lang="en-US" sz="4000" dirty="0">
                <a:solidFill>
                  <a:srgbClr val="1E2763"/>
                </a:solidFill>
                <a:latin typeface="Arial Rounded MT Bold" panose="020F0704030504030204" pitchFamily="34" charset="0"/>
                <a:cs typeface="Times New Roman" panose="02020603050405020304" pitchFamily="18" charset="0"/>
              </a:rPr>
              <a:t>C</a:t>
            </a:r>
            <a:r>
              <a:rPr lang="en-US" b="1" dirty="0">
                <a:solidFill>
                  <a:srgbClr val="1E2763"/>
                </a:solidFill>
                <a:latin typeface="Arial Rounded MT Bold" panose="020F0704030504030204" pitchFamily="34" charset="0"/>
                <a:cs typeface="Times New Roman" panose="02020603050405020304" pitchFamily="18" charset="0"/>
              </a:rPr>
              <a:t>HHATRAPATI</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S</a:t>
            </a:r>
            <a:r>
              <a:rPr lang="en-US" b="1" dirty="0">
                <a:solidFill>
                  <a:srgbClr val="1E2763"/>
                </a:solidFill>
                <a:latin typeface="Arial Rounded MT Bold" panose="020F0704030504030204" pitchFamily="34" charset="0"/>
                <a:cs typeface="Times New Roman" panose="02020603050405020304" pitchFamily="18" charset="0"/>
              </a:rPr>
              <a:t>HAHU</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J</a:t>
            </a:r>
            <a:r>
              <a:rPr lang="en-US" b="1" dirty="0">
                <a:solidFill>
                  <a:srgbClr val="1E2763"/>
                </a:solidFill>
                <a:latin typeface="Arial Rounded MT Bold" panose="020F0704030504030204" pitchFamily="34" charset="0"/>
                <a:cs typeface="Times New Roman" panose="02020603050405020304" pitchFamily="18" charset="0"/>
              </a:rPr>
              <a:t>I</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M</a:t>
            </a:r>
            <a:r>
              <a:rPr lang="en-US" b="1" dirty="0">
                <a:solidFill>
                  <a:srgbClr val="1E2763"/>
                </a:solidFill>
                <a:latin typeface="Arial Rounded MT Bold" panose="020F0704030504030204" pitchFamily="34" charset="0"/>
                <a:cs typeface="Times New Roman" panose="02020603050405020304" pitchFamily="18" charset="0"/>
              </a:rPr>
              <a:t>AHARAJ</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U</a:t>
            </a:r>
            <a:r>
              <a:rPr lang="en-US" b="1" dirty="0">
                <a:solidFill>
                  <a:srgbClr val="1E2763"/>
                </a:solidFill>
                <a:latin typeface="Arial Rounded MT Bold" panose="020F0704030504030204" pitchFamily="34" charset="0"/>
                <a:cs typeface="Times New Roman" panose="02020603050405020304" pitchFamily="18" charset="0"/>
              </a:rPr>
              <a:t>NIVERSITY,</a:t>
            </a:r>
            <a:r>
              <a:rPr lang="en-US" dirty="0">
                <a:solidFill>
                  <a:srgbClr val="1E2763"/>
                </a:solidFill>
                <a:latin typeface="Arial Rounded MT Bold" panose="020F0704030504030204" pitchFamily="34" charset="0"/>
                <a:cs typeface="Times New Roman" panose="02020603050405020304" pitchFamily="18" charset="0"/>
              </a:rPr>
              <a:t> </a:t>
            </a:r>
          </a:p>
          <a:p>
            <a:pPr algn="l">
              <a:lnSpc>
                <a:spcPct val="75000"/>
              </a:lnSpc>
            </a:pPr>
            <a:r>
              <a:rPr lang="en-US" sz="4000" dirty="0">
                <a:solidFill>
                  <a:srgbClr val="1E2763"/>
                </a:solidFill>
                <a:latin typeface="Arial Rounded MT Bold" panose="020F0704030504030204" pitchFamily="34" charset="0"/>
                <a:cs typeface="Times New Roman" panose="02020603050405020304" pitchFamily="18" charset="0"/>
              </a:rPr>
              <a:t>K</a:t>
            </a:r>
            <a:r>
              <a:rPr lang="en-US" dirty="0">
                <a:solidFill>
                  <a:srgbClr val="1E2763"/>
                </a:solidFill>
                <a:latin typeface="Arial Rounded MT Bold" panose="020F0704030504030204" pitchFamily="34" charset="0"/>
                <a:cs typeface="Times New Roman" panose="02020603050405020304" pitchFamily="18" charset="0"/>
              </a:rPr>
              <a:t>ANPUR</a:t>
            </a: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426703" y="414323"/>
            <a:ext cx="1216130" cy="771940"/>
          </a:xfrm>
          <a:prstGeom prst="rect">
            <a:avLst/>
          </a:prstGeom>
        </p:spPr>
      </p:pic>
      <p:sp>
        <p:nvSpPr>
          <p:cNvPr id="11" name="TextBox 10"/>
          <p:cNvSpPr txBox="1"/>
          <p:nvPr userDrawn="1"/>
        </p:nvSpPr>
        <p:spPr>
          <a:xfrm>
            <a:off x="5058137" y="822311"/>
            <a:ext cx="343768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BC004C"/>
                </a:solidFill>
                <a:latin typeface="Arial Rounded MT Bold" panose="020F0704030504030204" pitchFamily="34" charset="0"/>
                <a:cs typeface="Times New Roman" panose="02020603050405020304" pitchFamily="18" charset="0"/>
              </a:rPr>
              <a:t>UGC Category</a:t>
            </a:r>
            <a:r>
              <a:rPr lang="en-US" baseline="0" dirty="0">
                <a:solidFill>
                  <a:srgbClr val="BC004C"/>
                </a:solidFill>
                <a:latin typeface="Arial Rounded MT Bold" panose="020F0704030504030204" pitchFamily="34" charset="0"/>
                <a:cs typeface="Times New Roman" panose="02020603050405020304" pitchFamily="18" charset="0"/>
              </a:rPr>
              <a:t> </a:t>
            </a:r>
            <a:r>
              <a:rPr lang="en-US" b="1" baseline="0" dirty="0">
                <a:solidFill>
                  <a:srgbClr val="BC004C"/>
                </a:solidFill>
                <a:latin typeface="Book Antiqua" panose="02040602050305030304" pitchFamily="18" charset="0"/>
                <a:cs typeface="Times New Roman" panose="02020603050405020304" pitchFamily="18" charset="0"/>
              </a:rPr>
              <a:t>I</a:t>
            </a:r>
            <a:r>
              <a:rPr lang="en-US" baseline="0" dirty="0">
                <a:solidFill>
                  <a:srgbClr val="BC004C"/>
                </a:solidFill>
                <a:latin typeface="Arial Rounded MT Bold" panose="020F0704030504030204" pitchFamily="34" charset="0"/>
                <a:cs typeface="Times New Roman" panose="02020603050405020304" pitchFamily="18" charset="0"/>
              </a:rPr>
              <a:t> University</a:t>
            </a:r>
            <a:endParaRPr lang="en-US" dirty="0">
              <a:solidFill>
                <a:srgbClr val="1E2763"/>
              </a:solidFill>
              <a:latin typeface="Arial Rounded MT Bold" panose="020F0704030504030204" pitchFamily="34" charset="0"/>
              <a:cs typeface="Times New Roman" panose="02020603050405020304" pitchFamily="18" charset="0"/>
            </a:endParaRPr>
          </a:p>
        </p:txBody>
      </p:sp>
    </p:spTree>
    <p:extLst>
      <p:ext uri="{BB962C8B-B14F-4D97-AF65-F5344CB8AC3E}">
        <p14:creationId xmlns:p14="http://schemas.microsoft.com/office/powerpoint/2010/main" val="976666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0249"/>
            <a:ext cx="8827671" cy="752475"/>
          </a:xfrm>
        </p:spPr>
        <p:txBody>
          <a:bodyPr>
            <a:normAutofit/>
          </a:bodyPr>
          <a:lstStyle>
            <a:lvl1pPr>
              <a:defRPr sz="3600">
                <a:solidFill>
                  <a:srgbClr val="C00000"/>
                </a:solidFill>
                <a:latin typeface="Bookman Old Style" panose="02050604050505020204" pitchFamily="18" charset="0"/>
              </a:defRPr>
            </a:lvl1pPr>
          </a:lstStyle>
          <a:p>
            <a:r>
              <a:rPr lang="en-US" dirty="0"/>
              <a:t>Click to edit Master title style</a:t>
            </a:r>
            <a:endParaRPr lang="en-IN" dirty="0"/>
          </a:p>
        </p:txBody>
      </p:sp>
      <p:sp>
        <p:nvSpPr>
          <p:cNvPr id="3" name="Content Placeholder 2"/>
          <p:cNvSpPr>
            <a:spLocks noGrp="1"/>
          </p:cNvSpPr>
          <p:nvPr>
            <p:ph idx="1"/>
          </p:nvPr>
        </p:nvSpPr>
        <p:spPr>
          <a:xfrm>
            <a:off x="821853" y="2253515"/>
            <a:ext cx="11169850" cy="4225662"/>
          </a:xfrm>
        </p:spPr>
        <p:txBody>
          <a:bodyPr/>
          <a:lstStyle>
            <a:lvl1pPr>
              <a:defRPr>
                <a:solidFill>
                  <a:srgbClr val="1F4E79"/>
                </a:solidFill>
                <a:latin typeface="Bookman Old Style" panose="02050604050505020204" pitchFamily="18" charset="0"/>
              </a:defRPr>
            </a:lvl1pPr>
            <a:lvl2pPr>
              <a:defRPr>
                <a:solidFill>
                  <a:srgbClr val="1F4E79"/>
                </a:solidFill>
                <a:latin typeface="Bookman Old Style" panose="02050604050505020204" pitchFamily="18" charset="0"/>
              </a:defRPr>
            </a:lvl2pPr>
            <a:lvl3pPr>
              <a:defRPr>
                <a:solidFill>
                  <a:srgbClr val="1F4E79"/>
                </a:solidFill>
                <a:latin typeface="Bookman Old Style" panose="02050604050505020204" pitchFamily="18" charset="0"/>
              </a:defRPr>
            </a:lvl3pPr>
            <a:lvl4pPr>
              <a:defRPr>
                <a:solidFill>
                  <a:srgbClr val="1F4E79"/>
                </a:solidFill>
                <a:latin typeface="Bookman Old Style" panose="02050604050505020204" pitchFamily="18" charset="0"/>
              </a:defRPr>
            </a:lvl4pPr>
            <a:lvl5pPr>
              <a:defRPr>
                <a:solidFill>
                  <a:srgbClr val="1F4E79"/>
                </a:solidFill>
                <a:latin typeface="Bookman Old Style" panose="020506040505050202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p:cNvSpPr>
            <a:spLocks noGrp="1"/>
          </p:cNvSpPr>
          <p:nvPr>
            <p:ph type="dt" sz="half" idx="10"/>
          </p:nvPr>
        </p:nvSpPr>
        <p:spPr/>
        <p:txBody>
          <a:bodyPr/>
          <a:lstStyle/>
          <a:p>
            <a:fld id="{8DE45444-11CA-4B97-8BAE-B0C3FE178357}" type="datetimeFigureOut">
              <a:rPr lang="en-IN" smtClean="0"/>
              <a:t>17-04-2026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0C5C996-D531-4470-A433-B06680948C3D}" type="slidenum">
              <a:rPr lang="en-IN" smtClean="0"/>
              <a:t>‹#›</a:t>
            </a:fld>
            <a:endParaRPr lang="en-IN"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904" y="-147883"/>
            <a:ext cx="1843515" cy="1993410"/>
          </a:xfrm>
          <a:prstGeom prst="rect">
            <a:avLst/>
          </a:prstGeom>
        </p:spPr>
      </p:pic>
      <p:sp>
        <p:nvSpPr>
          <p:cNvPr id="18" name="Rectangle 17"/>
          <p:cNvSpPr/>
          <p:nvPr userDrawn="1"/>
        </p:nvSpPr>
        <p:spPr>
          <a:xfrm>
            <a:off x="1461671" y="349637"/>
            <a:ext cx="8204200" cy="1015663"/>
          </a:xfrm>
          <a:prstGeom prst="rect">
            <a:avLst/>
          </a:prstGeom>
        </p:spPr>
        <p:txBody>
          <a:bodyPr wrap="square">
            <a:spAutoFit/>
          </a:bodyPr>
          <a:lstStyle/>
          <a:p>
            <a:pPr algn="l">
              <a:lnSpc>
                <a:spcPct val="75000"/>
              </a:lnSpc>
            </a:pPr>
            <a:r>
              <a:rPr lang="en-US" sz="4000" dirty="0">
                <a:solidFill>
                  <a:srgbClr val="1E2763"/>
                </a:solidFill>
                <a:latin typeface="Arial Rounded MT Bold" panose="020F0704030504030204" pitchFamily="34" charset="0"/>
                <a:cs typeface="Times New Roman" panose="02020603050405020304" pitchFamily="18" charset="0"/>
              </a:rPr>
              <a:t>C</a:t>
            </a:r>
            <a:r>
              <a:rPr lang="en-US" b="1" dirty="0">
                <a:solidFill>
                  <a:srgbClr val="1E2763"/>
                </a:solidFill>
                <a:latin typeface="Arial Rounded MT Bold" panose="020F0704030504030204" pitchFamily="34" charset="0"/>
                <a:cs typeface="Times New Roman" panose="02020603050405020304" pitchFamily="18" charset="0"/>
              </a:rPr>
              <a:t>HHATRAPATI</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S</a:t>
            </a:r>
            <a:r>
              <a:rPr lang="en-US" b="1" dirty="0">
                <a:solidFill>
                  <a:srgbClr val="1E2763"/>
                </a:solidFill>
                <a:latin typeface="Arial Rounded MT Bold" panose="020F0704030504030204" pitchFamily="34" charset="0"/>
                <a:cs typeface="Times New Roman" panose="02020603050405020304" pitchFamily="18" charset="0"/>
              </a:rPr>
              <a:t>HAHU</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J</a:t>
            </a:r>
            <a:r>
              <a:rPr lang="en-US" b="1" dirty="0">
                <a:solidFill>
                  <a:srgbClr val="1E2763"/>
                </a:solidFill>
                <a:latin typeface="Arial Rounded MT Bold" panose="020F0704030504030204" pitchFamily="34" charset="0"/>
                <a:cs typeface="Times New Roman" panose="02020603050405020304" pitchFamily="18" charset="0"/>
              </a:rPr>
              <a:t>I</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M</a:t>
            </a:r>
            <a:r>
              <a:rPr lang="en-US" b="1" dirty="0">
                <a:solidFill>
                  <a:srgbClr val="1E2763"/>
                </a:solidFill>
                <a:latin typeface="Arial Rounded MT Bold" panose="020F0704030504030204" pitchFamily="34" charset="0"/>
                <a:cs typeface="Times New Roman" panose="02020603050405020304" pitchFamily="18" charset="0"/>
              </a:rPr>
              <a:t>AHARAJ</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U</a:t>
            </a:r>
            <a:r>
              <a:rPr lang="en-US" b="1" dirty="0">
                <a:solidFill>
                  <a:srgbClr val="1E2763"/>
                </a:solidFill>
                <a:latin typeface="Arial Rounded MT Bold" panose="020F0704030504030204" pitchFamily="34" charset="0"/>
                <a:cs typeface="Times New Roman" panose="02020603050405020304" pitchFamily="18" charset="0"/>
              </a:rPr>
              <a:t>NIVERSITY,</a:t>
            </a:r>
            <a:r>
              <a:rPr lang="en-US" dirty="0">
                <a:solidFill>
                  <a:srgbClr val="1E2763"/>
                </a:solidFill>
                <a:latin typeface="Arial Rounded MT Bold" panose="020F0704030504030204" pitchFamily="34" charset="0"/>
                <a:cs typeface="Times New Roman" panose="02020603050405020304" pitchFamily="18" charset="0"/>
              </a:rPr>
              <a:t> </a:t>
            </a:r>
          </a:p>
          <a:p>
            <a:pPr algn="l">
              <a:lnSpc>
                <a:spcPct val="75000"/>
              </a:lnSpc>
            </a:pPr>
            <a:r>
              <a:rPr lang="en-US" sz="4000" dirty="0">
                <a:solidFill>
                  <a:srgbClr val="1E2763"/>
                </a:solidFill>
                <a:latin typeface="Arial Rounded MT Bold" panose="020F0704030504030204" pitchFamily="34" charset="0"/>
                <a:cs typeface="Times New Roman" panose="02020603050405020304" pitchFamily="18" charset="0"/>
              </a:rPr>
              <a:t>K</a:t>
            </a:r>
            <a:r>
              <a:rPr lang="en-US" dirty="0">
                <a:solidFill>
                  <a:srgbClr val="1E2763"/>
                </a:solidFill>
                <a:latin typeface="Arial Rounded MT Bold" panose="020F0704030504030204" pitchFamily="34" charset="0"/>
                <a:cs typeface="Times New Roman" panose="02020603050405020304" pitchFamily="18" charset="0"/>
              </a:rPr>
              <a:t>ANPUR</a:t>
            </a:r>
          </a:p>
        </p:txBody>
      </p:sp>
      <p:pic>
        <p:nvPicPr>
          <p:cNvPr id="19" name="Picture 1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426703" y="414323"/>
            <a:ext cx="1216130" cy="771940"/>
          </a:xfrm>
          <a:prstGeom prst="rect">
            <a:avLst/>
          </a:prstGeom>
        </p:spPr>
      </p:pic>
      <p:sp>
        <p:nvSpPr>
          <p:cNvPr id="20" name="TextBox 19"/>
          <p:cNvSpPr txBox="1"/>
          <p:nvPr userDrawn="1"/>
        </p:nvSpPr>
        <p:spPr>
          <a:xfrm>
            <a:off x="5058137" y="822311"/>
            <a:ext cx="343768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BC004C"/>
                </a:solidFill>
                <a:latin typeface="Arial Rounded MT Bold" panose="020F0704030504030204" pitchFamily="34" charset="0"/>
                <a:cs typeface="Times New Roman" panose="02020603050405020304" pitchFamily="18" charset="0"/>
              </a:rPr>
              <a:t>UGC Category</a:t>
            </a:r>
            <a:r>
              <a:rPr lang="en-US" baseline="0" dirty="0">
                <a:solidFill>
                  <a:srgbClr val="BC004C"/>
                </a:solidFill>
                <a:latin typeface="Arial Rounded MT Bold" panose="020F0704030504030204" pitchFamily="34" charset="0"/>
                <a:cs typeface="Times New Roman" panose="02020603050405020304" pitchFamily="18" charset="0"/>
              </a:rPr>
              <a:t> </a:t>
            </a:r>
            <a:r>
              <a:rPr lang="en-US" b="1" baseline="0" dirty="0">
                <a:solidFill>
                  <a:srgbClr val="BC004C"/>
                </a:solidFill>
                <a:latin typeface="Book Antiqua" panose="02040602050305030304" pitchFamily="18" charset="0"/>
                <a:cs typeface="Times New Roman" panose="02020603050405020304" pitchFamily="18" charset="0"/>
              </a:rPr>
              <a:t>I</a:t>
            </a:r>
            <a:r>
              <a:rPr lang="en-US" baseline="0" dirty="0">
                <a:solidFill>
                  <a:srgbClr val="BC004C"/>
                </a:solidFill>
                <a:latin typeface="Arial Rounded MT Bold" panose="020F0704030504030204" pitchFamily="34" charset="0"/>
                <a:cs typeface="Times New Roman" panose="02020603050405020304" pitchFamily="18" charset="0"/>
              </a:rPr>
              <a:t> University</a:t>
            </a:r>
            <a:endParaRPr lang="en-US" dirty="0">
              <a:solidFill>
                <a:srgbClr val="1E2763"/>
              </a:solidFill>
              <a:latin typeface="Arial Rounded MT Bold" panose="020F0704030504030204" pitchFamily="34" charset="0"/>
              <a:cs typeface="Times New Roman" panose="02020603050405020304" pitchFamily="18" charset="0"/>
            </a:endParaRPr>
          </a:p>
        </p:txBody>
      </p:sp>
      <p:sp>
        <p:nvSpPr>
          <p:cNvPr id="21" name="TextBox 20"/>
          <p:cNvSpPr txBox="1"/>
          <p:nvPr userDrawn="1"/>
        </p:nvSpPr>
        <p:spPr>
          <a:xfrm>
            <a:off x="6250329" y="6593176"/>
            <a:ext cx="5941671" cy="307777"/>
          </a:xfrm>
          <a:prstGeom prst="rect">
            <a:avLst/>
          </a:prstGeom>
          <a:solidFill>
            <a:schemeClr val="accent1">
              <a:lumMod val="50000"/>
            </a:schemeClr>
          </a:solidFill>
        </p:spPr>
        <p:txBody>
          <a:bodyPr wrap="square" rtlCol="0">
            <a:spAutoFit/>
          </a:bodyPr>
          <a:lstStyle/>
          <a:p>
            <a:pPr algn="r"/>
            <a:r>
              <a:rPr lang="en-IN" sz="1400" b="1" dirty="0">
                <a:solidFill>
                  <a:schemeClr val="bg1">
                    <a:lumMod val="65000"/>
                  </a:schemeClr>
                </a:solidFill>
                <a:effectLst>
                  <a:outerShdw blurRad="38100" dist="38100" dir="2700000" algn="tl">
                    <a:srgbClr val="000000">
                      <a:alpha val="43137"/>
                    </a:srgbClr>
                  </a:outerShdw>
                </a:effectLst>
                <a:latin typeface="Bookman Old Style" panose="02050604050505020204" pitchFamily="18" charset="0"/>
              </a:rPr>
              <a:t>© CSJM University, Kanpur, INDIA</a:t>
            </a:r>
          </a:p>
        </p:txBody>
      </p:sp>
      <p:sp>
        <p:nvSpPr>
          <p:cNvPr id="22" name="TextBox 21"/>
          <p:cNvSpPr txBox="1"/>
          <p:nvPr userDrawn="1"/>
        </p:nvSpPr>
        <p:spPr>
          <a:xfrm>
            <a:off x="0" y="6593176"/>
            <a:ext cx="6250329" cy="307777"/>
          </a:xfrm>
          <a:prstGeom prst="rect">
            <a:avLst/>
          </a:prstGeom>
          <a:solidFill>
            <a:srgbClr val="A6A6A6"/>
          </a:solidFill>
        </p:spPr>
        <p:txBody>
          <a:bodyPr wrap="square" rtlCol="0">
            <a:spAutoFit/>
          </a:bodyPr>
          <a:lstStyle/>
          <a:p>
            <a:endParaRPr lang="en-IN" sz="1400" b="1" dirty="0">
              <a:solidFill>
                <a:srgbClr val="1F4E79"/>
              </a:solidFill>
              <a:effectLst>
                <a:outerShdw blurRad="38100" dist="38100" dir="2700000" algn="tl">
                  <a:srgbClr val="000000">
                    <a:alpha val="43137"/>
                  </a:srgbClr>
                </a:outerShdw>
              </a:effectLst>
              <a:latin typeface="Bookman Old Style" panose="02050604050505020204" pitchFamily="18" charset="0"/>
            </a:endParaRPr>
          </a:p>
        </p:txBody>
      </p:sp>
      <p:sp>
        <p:nvSpPr>
          <p:cNvPr id="23" name="Rectangle 22"/>
          <p:cNvSpPr/>
          <p:nvPr userDrawn="1"/>
        </p:nvSpPr>
        <p:spPr>
          <a:xfrm>
            <a:off x="9818255" y="0"/>
            <a:ext cx="2373745" cy="1186263"/>
          </a:xfrm>
          <a:prstGeom prst="rect">
            <a:avLst/>
          </a:prstGeom>
          <a:noFill/>
          <a:ln w="3175">
            <a:solidFill>
              <a:schemeClr val="bg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bg1">
                    <a:lumMod val="85000"/>
                  </a:schemeClr>
                </a:solidFill>
              </a:rPr>
              <a:t>Place reserved for instructor video</a:t>
            </a:r>
          </a:p>
        </p:txBody>
      </p:sp>
    </p:spTree>
    <p:extLst>
      <p:ext uri="{BB962C8B-B14F-4D97-AF65-F5344CB8AC3E}">
        <p14:creationId xmlns:p14="http://schemas.microsoft.com/office/powerpoint/2010/main" val="822305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E45444-11CA-4B97-8BAE-B0C3FE178357}" type="datetimeFigureOut">
              <a:rPr lang="en-IN" smtClean="0"/>
              <a:t>17-04-2026</a:t>
            </a:fld>
            <a:endParaRPr lang="en-IN"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C5C996-D531-4470-A433-B06680948C3D}" type="slidenum">
              <a:rPr lang="en-IN" smtClean="0"/>
              <a:t>‹#›</a:t>
            </a:fld>
            <a:endParaRPr lang="en-IN" dirty="0"/>
          </a:p>
        </p:txBody>
      </p:sp>
    </p:spTree>
    <p:extLst>
      <p:ext uri="{BB962C8B-B14F-4D97-AF65-F5344CB8AC3E}">
        <p14:creationId xmlns:p14="http://schemas.microsoft.com/office/powerpoint/2010/main" val="233899030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google.com/search?q=One-on-One+Interviews&amp;client=firefox-b-d&amp;hs=Da3U&amp;sca_esv=3dd111775312ab3e&amp;ei=vtfhaYHwEZObnesPyZammQ8&amp;mstk=AUtExfDZSizGAGV_VxeHYy6mg7ZwL-y11EooO71KMi79n6VcrCaijj3I7fm8aGw3uvJlKBvYXnz8WJDHy25GqE6xBqgaJQahqM2-0MfwXYv1fdbrNQ1YXgQnkzifYXazMZznvlM&amp;csui=3&amp;ved=2ahUKEwiG4qC-pfSTAxUcSGwGHfuEL5wQgK4QegQIBBAD" TargetMode="External"/><Relationship Id="rId2" Type="http://schemas.openxmlformats.org/officeDocument/2006/relationships/hyperlink" Target="https://www.google.com/search?q=Screening+Interviews&amp;client=firefox-b-d&amp;hs=Da3U&amp;sca_esv=3dd111775312ab3e&amp;ei=vtfhaYHwEZObnesPyZammQ8&amp;mstk=AUtExfDZSizGAGV_VxeHYy6mg7ZwL-y11EooO71KMi79n6VcrCaijj3I7fm8aGw3uvJlKBvYXnz8WJDHy25GqE6xBqgaJQahqM2-0MfwXYv1fdbrNQ1YXgQnkzifYXazMZznvlM&amp;csui=3&amp;ved=2ahUKEwiG4qC-pfSTAxUcSGwGHfuEL5wQgK4QegQIBBAB" TargetMode="External"/><Relationship Id="rId1" Type="http://schemas.openxmlformats.org/officeDocument/2006/relationships/slideLayout" Target="../slideLayouts/slideLayout2.xml"/><Relationship Id="rId6" Type="http://schemas.openxmlformats.org/officeDocument/2006/relationships/hyperlink" Target="https://www.google.com/search?q=Case%2FTechnical+Interviews&amp;client=firefox-b-d&amp;hs=Da3U&amp;sca_esv=3dd111775312ab3e&amp;ei=vtfhaYHwEZObnesPyZammQ8&amp;mstk=AUtExfDZSizGAGV_VxeHYy6mg7ZwL-y11EooO71KMi79n6VcrCaijj3I7fm8aGw3uvJlKBvYXnz8WJDHy25GqE6xBqgaJQahqM2-0MfwXYv1fdbrNQ1YXgQnkzifYXazMZznvlM&amp;csui=3&amp;ved=2ahUKEwiG4qC-pfSTAxUcSGwGHfuEL5wQgK4QegQIBBAJ" TargetMode="External"/><Relationship Id="rId5" Type="http://schemas.openxmlformats.org/officeDocument/2006/relationships/hyperlink" Target="https://www.google.com/search?q=Behavioral+Interviews&amp;client=firefox-b-d&amp;hs=Da3U&amp;sca_esv=3dd111775312ab3e&amp;ei=vtfhaYHwEZObnesPyZammQ8&amp;mstk=AUtExfDZSizGAGV_VxeHYy6mg7ZwL-y11EooO71KMi79n6VcrCaijj3I7fm8aGw3uvJlKBvYXnz8WJDHy25GqE6xBqgaJQahqM2-0MfwXYv1fdbrNQ1YXgQnkzifYXazMZznvlM&amp;csui=3&amp;ved=2ahUKEwiG4qC-pfSTAxUcSGwGHfuEL5wQgK4QegQIBBAH" TargetMode="External"/><Relationship Id="rId4" Type="http://schemas.openxmlformats.org/officeDocument/2006/relationships/hyperlink" Target="https://www.google.com/search?q=Panel+Interviews&amp;client=firefox-b-d&amp;hs=Da3U&amp;sca_esv=3dd111775312ab3e&amp;ei=vtfhaYHwEZObnesPyZammQ8&amp;mstk=AUtExfDZSizGAGV_VxeHYy6mg7ZwL-y11EooO71KMi79n6VcrCaijj3I7fm8aGw3uvJlKBvYXnz8WJDHy25GqE6xBqgaJQahqM2-0MfwXYv1fdbrNQ1YXgQnkzifYXazMZznvlM&amp;csui=3&amp;ved=2ahUKEwiG4qC-pfSTAxUcSGwGHfuEL5wQgK4QegQIBBAF"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www.google.com/search?q=Situational+Interviews&amp;client=firefox-b-d&amp;hs=Da3U&amp;sca_esv=3dd111775312ab3e&amp;ei=vtfhaYHwEZObnesPyZammQ8&amp;mstk=AUtExfDZSizGAGV_VxeHYy6mg7ZwL-y11EooO71KMi79n6VcrCaijj3I7fm8aGw3uvJlKBvYXnz8WJDHy25GqE6xBqgaJQahqM2-0MfwXYv1fdbrNQ1YXgQnkzifYXazMZznvlM&amp;csui=3&amp;ved=2ahUKEwiG4qC-pfSTAxUcSGwGHfuEL5wQgK4QegQIBBAN" TargetMode="External"/><Relationship Id="rId2" Type="http://schemas.openxmlformats.org/officeDocument/2006/relationships/hyperlink" Target="https://www.google.com/search?q=Group+Interviews&amp;client=firefox-b-d&amp;hs=Da3U&amp;sca_esv=3dd111775312ab3e&amp;ei=vtfhaYHwEZObnesPyZammQ8&amp;mstk=AUtExfDZSizGAGV_VxeHYy6mg7ZwL-y11EooO71KMi79n6VcrCaijj3I7fm8aGw3uvJlKBvYXnz8WJDHy25GqE6xBqgaJQahqM2-0MfwXYv1fdbrNQ1YXgQnkzifYXazMZznvlM&amp;csui=3&amp;ved=2ahUKEwiG4qC-pfSTAxUcSGwGHfuEL5wQgK4QegQIBBAL" TargetMode="External"/><Relationship Id="rId1" Type="http://schemas.openxmlformats.org/officeDocument/2006/relationships/slideLayout" Target="../slideLayouts/slideLayout2.xml"/><Relationship Id="rId5" Type="http://schemas.openxmlformats.org/officeDocument/2006/relationships/hyperlink" Target="https://www.google.com/search?q=Second+or+On-Site+Interviews&amp;client=firefox-b-d&amp;hs=Da3U&amp;sca_esv=3dd111775312ab3e&amp;ei=vtfhaYHwEZObnesPyZammQ8&amp;mstk=AUtExfDZSizGAGV_VxeHYy6mg7ZwL-y11EooO71KMi79n6VcrCaijj3I7fm8aGw3uvJlKBvYXnz8WJDHy25GqE6xBqgaJQahqM2-0MfwXYv1fdbrNQ1YXgQnkzifYXazMZznvlM&amp;csui=3&amp;ved=2ahUKEwiG4qC-pfSTAxUcSGwGHfuEL5wQgK4QegQIBBAR" TargetMode="External"/><Relationship Id="rId4" Type="http://schemas.openxmlformats.org/officeDocument/2006/relationships/hyperlink" Target="https://www.google.com/search?q=Stress+Interviews&amp;client=firefox-b-d&amp;hs=Da3U&amp;sca_esv=3dd111775312ab3e&amp;ei=vtfhaYHwEZObnesPyZammQ8&amp;mstk=AUtExfDZSizGAGV_VxeHYy6mg7ZwL-y11EooO71KMi79n6VcrCaijj3I7fm8aGw3uvJlKBvYXnz8WJDHy25GqE6xBqgaJQahqM2-0MfwXYv1fdbrNQ1YXgQnkzifYXazMZznvlM&amp;csui=3&amp;ved=2ahUKEwiG4qC-pfSTAxUcSGwGHfuEL5wQgK4QegQIBBAP"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www.google.com/search?q=Unstructured&amp;client=firefox-b-d&amp;hs=Da3U&amp;sca_esv=3dd111775312ab3e&amp;ei=vtfhaYHwEZObnesPyZammQ8&amp;mstk=AUtExfDZSizGAGV_VxeHYy6mg7ZwL-y11EooO71KMi79n6VcrCaijj3I7fm8aGw3uvJlKBvYXnz8WJDHy25GqE6xBqgaJQahqM2-0MfwXYv1fdbrNQ1YXgQnkzifYXazMZznvlM&amp;csui=3&amp;ved=2ahUKEwiG4qC-pfSTAxUcSGwGHfuEL5wQgK4QegQIBhAD" TargetMode="External"/><Relationship Id="rId2" Type="http://schemas.openxmlformats.org/officeDocument/2006/relationships/hyperlink" Target="https://www.google.com/search?q=Structured&amp;client=firefox-b-d&amp;hs=Da3U&amp;sca_esv=3dd111775312ab3e&amp;ei=vtfhaYHwEZObnesPyZammQ8&amp;mstk=AUtExfDZSizGAGV_VxeHYy6mg7ZwL-y11EooO71KMi79n6VcrCaijj3I7fm8aGw3uvJlKBvYXnz8WJDHy25GqE6xBqgaJQahqM2-0MfwXYv1fdbrNQ1YXgQnkzifYXazMZznvlM&amp;csui=3&amp;ved=2ahUKEwiG4qC-pfSTAxUcSGwGHfuEL5wQgK4QegQIBhAB" TargetMode="External"/><Relationship Id="rId1" Type="http://schemas.openxmlformats.org/officeDocument/2006/relationships/slideLayout" Target="../slideLayouts/slideLayout2.xml"/><Relationship Id="rId4" Type="http://schemas.openxmlformats.org/officeDocument/2006/relationships/hyperlink" Target="https://www.google.com/search?q=Sequential&amp;client=firefox-b-d&amp;hs=Da3U&amp;sca_esv=3dd111775312ab3e&amp;ei=vtfhaYHwEZObnesPyZammQ8&amp;mstk=AUtExfDZSizGAGV_VxeHYy6mg7ZwL-y11EooO71KMi79n6VcrCaijj3I7fm8aGw3uvJlKBvYXnz8WJDHy25GqE6xBqgaJQahqM2-0MfwXYv1fdbrNQ1YXgQnkzifYXazMZznvlM&amp;csui=3&amp;ved=2ahUKEwiG4qC-pfSTAxUcSGwGHfuEL5wQgK4QegQIBhAF"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www.google.com/search?q=Appraisal+Interview&amp;client=firefox-b-d&amp;hs=Da3U&amp;sca_esv=3dd111775312ab3e&amp;ei=vtfhaYHwEZObnesPyZammQ8&amp;mstk=AUtExfDZSizGAGV_VxeHYy6mg7ZwL-y11EooO71KMi79n6VcrCaijj3I7fm8aGw3uvJlKBvYXnz8WJDHy25GqE6xBqgaJQahqM2-0MfwXYv1fdbrNQ1YXgQnkzifYXazMZznvlM&amp;csui=3&amp;ved=2ahUKEwiG4qC-pfSTAxUcSGwGHfuEL5wQgK4QegQICRAD" TargetMode="External"/><Relationship Id="rId2" Type="http://schemas.openxmlformats.org/officeDocument/2006/relationships/hyperlink" Target="https://www.google.com/search?q=Informational+Interview&amp;client=firefox-b-d&amp;hs=Da3U&amp;sca_esv=3dd111775312ab3e&amp;ei=vtfhaYHwEZObnesPyZammQ8&amp;mstk=AUtExfDZSizGAGV_VxeHYy6mg7ZwL-y11EooO71KMi79n6VcrCaijj3I7fm8aGw3uvJlKBvYXnz8WJDHy25GqE6xBqgaJQahqM2-0MfwXYv1fdbrNQ1YXgQnkzifYXazMZznvlM&amp;csui=3&amp;ved=2ahUKEwiG4qC-pfSTAxUcSGwGHfuEL5wQgK4QegQICRAB" TargetMode="External"/><Relationship Id="rId1" Type="http://schemas.openxmlformats.org/officeDocument/2006/relationships/slideLayout" Target="../slideLayouts/slideLayout2.xml"/><Relationship Id="rId4" Type="http://schemas.openxmlformats.org/officeDocument/2006/relationships/hyperlink" Target="https://www.google.com/search?q=Exit+Interview&amp;client=firefox-b-d&amp;hs=Da3U&amp;sca_esv=3dd111775312ab3e&amp;ei=vtfhaYHwEZObnesPyZammQ8&amp;mstk=AUtExfDZSizGAGV_VxeHYy6mg7ZwL-y11EooO71KMi79n6VcrCaijj3I7fm8aGw3uvJlKBvYXnz8WJDHy25GqE6xBqgaJQahqM2-0MfwXYv1fdbrNQ1YXgQnkzifYXazMZznvlM&amp;csui=3&amp;ved=2ahUKEwiG4qC-pfSTAxUcSGwGHfuEL5wQgK4QegQICRAF"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geeksforgeeks.org/business-studies/delphi-method-meaning-uses-process-and-application/" TargetMode="External"/><Relationship Id="rId2" Type="http://schemas.openxmlformats.org/officeDocument/2006/relationships/hyperlink" Target="https://www.naukri.com/blog/what-is-group-discuss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6065" y="1781237"/>
            <a:ext cx="11327219" cy="1009702"/>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TextBox 4"/>
          <p:cNvSpPr txBox="1"/>
          <p:nvPr/>
        </p:nvSpPr>
        <p:spPr>
          <a:xfrm>
            <a:off x="1609061" y="1488502"/>
            <a:ext cx="8973878" cy="1077218"/>
          </a:xfrm>
          <a:prstGeom prst="rect">
            <a:avLst/>
          </a:prstGeom>
          <a:noFill/>
        </p:spPr>
        <p:txBody>
          <a:bodyPr wrap="square" rtlCol="0">
            <a:spAutoFit/>
          </a:bodyPr>
          <a:lstStyle/>
          <a:p>
            <a:pPr algn="ctr"/>
            <a:endParaRPr lang="en-US" sz="3200" dirty="0">
              <a:solidFill>
                <a:schemeClr val="bg1"/>
              </a:solidFill>
              <a:latin typeface="Arial Black" pitchFamily="34" charset="0"/>
            </a:endParaRPr>
          </a:p>
          <a:p>
            <a:pPr algn="ctr"/>
            <a:r>
              <a:rPr lang="en-US" sz="3200" dirty="0">
                <a:solidFill>
                  <a:schemeClr val="bg1"/>
                </a:solidFill>
                <a:latin typeface="Arial Black" pitchFamily="34" charset="0"/>
              </a:rPr>
              <a:t>BUSINESS COMMUNICATION</a:t>
            </a:r>
            <a:endParaRPr lang="en-IN" sz="3200" dirty="0">
              <a:solidFill>
                <a:schemeClr val="bg1"/>
              </a:solidFill>
              <a:latin typeface="Bookman Old Style" panose="02050604050505020204" pitchFamily="18" charset="0"/>
            </a:endParaRPr>
          </a:p>
        </p:txBody>
      </p:sp>
      <p:sp>
        <p:nvSpPr>
          <p:cNvPr id="7" name="Rounded Rectangle 6"/>
          <p:cNvSpPr/>
          <p:nvPr/>
        </p:nvSpPr>
        <p:spPr>
          <a:xfrm>
            <a:off x="326065" y="2744228"/>
            <a:ext cx="11412279" cy="887278"/>
          </a:xfrm>
          <a:prstGeom prst="round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 name="TextBox 7"/>
          <p:cNvSpPr txBox="1"/>
          <p:nvPr/>
        </p:nvSpPr>
        <p:spPr>
          <a:xfrm>
            <a:off x="584790" y="2858455"/>
            <a:ext cx="11281145" cy="892552"/>
          </a:xfrm>
          <a:prstGeom prst="rect">
            <a:avLst/>
          </a:prstGeom>
          <a:noFill/>
        </p:spPr>
        <p:txBody>
          <a:bodyPr wrap="square" rtlCol="0">
            <a:spAutoFit/>
          </a:bodyPr>
          <a:lstStyle/>
          <a:p>
            <a:pPr algn="ctr"/>
            <a:r>
              <a:rPr lang="en-US" sz="2800" dirty="0">
                <a:solidFill>
                  <a:srgbClr val="FF0000"/>
                </a:solidFill>
                <a:latin typeface="Arial Black" panose="020B0A04020102020204" pitchFamily="34" charset="0"/>
              </a:rPr>
              <a:t>L30-33:</a:t>
            </a:r>
            <a:r>
              <a:rPr lang="en-US" sz="2400" dirty="0">
                <a:solidFill>
                  <a:srgbClr val="FF0000"/>
                </a:solidFill>
                <a:latin typeface="Arial Black" panose="020B0A04020102020204" pitchFamily="34" charset="0"/>
              </a:rPr>
              <a:t> </a:t>
            </a:r>
            <a:r>
              <a:rPr lang="en-IN" sz="2800" b="1" dirty="0">
                <a:solidFill>
                  <a:srgbClr val="FF0000"/>
                </a:solidFill>
                <a:latin typeface="Arial Black" panose="020B0A04020102020204" pitchFamily="34" charset="0"/>
              </a:rPr>
              <a:t>Corporate Meetings</a:t>
            </a:r>
          </a:p>
          <a:p>
            <a:pPr algn="ctr"/>
            <a:endParaRPr lang="en-US" sz="2400" b="1" dirty="0">
              <a:solidFill>
                <a:srgbClr val="FF0000"/>
              </a:solidFill>
              <a:latin typeface="Arial Black" panose="020B0A04020102020204" pitchFamily="34" charset="0"/>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904" y="-147883"/>
            <a:ext cx="1843515" cy="1993410"/>
          </a:xfrm>
          <a:prstGeom prst="rect">
            <a:avLst/>
          </a:prstGeom>
        </p:spPr>
      </p:pic>
      <p:sp>
        <p:nvSpPr>
          <p:cNvPr id="16" name="Rounded Rectangle 15"/>
          <p:cNvSpPr/>
          <p:nvPr/>
        </p:nvSpPr>
        <p:spPr>
          <a:xfrm>
            <a:off x="2083982" y="5935963"/>
            <a:ext cx="7868092" cy="858378"/>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 name="TextBox 16"/>
          <p:cNvSpPr txBox="1"/>
          <p:nvPr/>
        </p:nvSpPr>
        <p:spPr>
          <a:xfrm>
            <a:off x="2763568" y="5982533"/>
            <a:ext cx="6498960" cy="461665"/>
          </a:xfrm>
          <a:prstGeom prst="rect">
            <a:avLst/>
          </a:prstGeom>
          <a:noFill/>
        </p:spPr>
        <p:txBody>
          <a:bodyPr wrap="square" rtlCol="0">
            <a:spAutoFit/>
          </a:bodyPr>
          <a:lstStyle/>
          <a:p>
            <a:pPr algn="ctr"/>
            <a:r>
              <a:rPr lang="en-IN" sz="2400" b="1" dirty="0">
                <a:solidFill>
                  <a:schemeClr val="bg1"/>
                </a:solidFill>
                <a:latin typeface="Arial Rounded MT Bold" panose="020F0704030504030204" pitchFamily="34" charset="0"/>
              </a:rPr>
              <a:t>Dr Prabhat K Dwivedi, Associate Professor</a:t>
            </a:r>
          </a:p>
        </p:txBody>
      </p:sp>
      <p:sp>
        <p:nvSpPr>
          <p:cNvPr id="18" name="TextBox 17"/>
          <p:cNvSpPr txBox="1"/>
          <p:nvPr/>
        </p:nvSpPr>
        <p:spPr>
          <a:xfrm>
            <a:off x="3287210" y="6379461"/>
            <a:ext cx="5451676" cy="400110"/>
          </a:xfrm>
          <a:prstGeom prst="rect">
            <a:avLst/>
          </a:prstGeom>
          <a:noFill/>
        </p:spPr>
        <p:txBody>
          <a:bodyPr wrap="square" rtlCol="0">
            <a:spAutoFit/>
          </a:bodyPr>
          <a:lstStyle/>
          <a:p>
            <a:pPr algn="ctr"/>
            <a:r>
              <a:rPr lang="en-IN" sz="2000" b="1" dirty="0">
                <a:solidFill>
                  <a:schemeClr val="bg1"/>
                </a:solidFill>
                <a:latin typeface="Arial Rounded MT Bold" panose="020F0704030504030204" pitchFamily="34" charset="0"/>
              </a:rPr>
              <a:t>School of Business Management</a:t>
            </a:r>
          </a:p>
        </p:txBody>
      </p:sp>
      <p:pic>
        <p:nvPicPr>
          <p:cNvPr id="2050" name="Picture 2" descr="The importance of corporate meeting events: Benefits and ...">
            <a:extLst>
              <a:ext uri="{FF2B5EF4-FFF2-40B4-BE49-F238E27FC236}">
                <a16:creationId xmlns:a16="http://schemas.microsoft.com/office/drawing/2014/main" id="{0D174E09-290E-B796-95D6-9C7228388D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86874" y="3707530"/>
            <a:ext cx="5082268" cy="22284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9604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B7938-ECE4-33E5-5FAD-E2CC22B17F2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6FF31C-47AA-A62A-3954-6B5947DCAC44}"/>
              </a:ext>
            </a:extLst>
          </p:cNvPr>
          <p:cNvSpPr>
            <a:spLocks noGrp="1"/>
          </p:cNvSpPr>
          <p:nvPr>
            <p:ph idx="1"/>
          </p:nvPr>
        </p:nvSpPr>
        <p:spPr>
          <a:xfrm>
            <a:off x="1350335" y="2253515"/>
            <a:ext cx="8676168" cy="4225662"/>
          </a:xfrm>
        </p:spPr>
        <p:txBody>
          <a:bodyPr>
            <a:normAutofit fontScale="92500" lnSpcReduction="10000"/>
          </a:bodyPr>
          <a:lstStyle/>
          <a:p>
            <a:pPr algn="just"/>
            <a:r>
              <a:rPr lang="en-US" dirty="0"/>
              <a:t>The concept emerged in 1953 when advertising executive </a:t>
            </a:r>
            <a:r>
              <a:rPr lang="en-US" b="1" dirty="0"/>
              <a:t>Alex Osborn </a:t>
            </a:r>
            <a:r>
              <a:rPr lang="en-US" dirty="0"/>
              <a:t>published "Applied Imagination," introducing four core principles:</a:t>
            </a:r>
          </a:p>
          <a:p>
            <a:pPr algn="just"/>
            <a:r>
              <a:rPr lang="en-US" b="1" dirty="0"/>
              <a:t>Defer judgment</a:t>
            </a:r>
            <a:r>
              <a:rPr lang="en-US" dirty="0"/>
              <a:t> — Separate idea generation from evaluation</a:t>
            </a:r>
          </a:p>
          <a:p>
            <a:pPr algn="just"/>
            <a:r>
              <a:rPr lang="en-US" b="1" dirty="0"/>
              <a:t>Encourage wild ideas</a:t>
            </a:r>
            <a:r>
              <a:rPr lang="en-US" dirty="0"/>
              <a:t> — Unconventional thinking often leads to breakthrough solutions</a:t>
            </a:r>
          </a:p>
          <a:p>
            <a:pPr algn="just"/>
            <a:r>
              <a:rPr lang="en-US" b="1" dirty="0"/>
              <a:t>Build on others' ideas</a:t>
            </a:r>
            <a:r>
              <a:rPr lang="en-US" dirty="0"/>
              <a:t> — Combine and improve concepts collaboratively</a:t>
            </a:r>
          </a:p>
          <a:p>
            <a:pPr algn="just"/>
            <a:r>
              <a:rPr lang="en-US" b="1" dirty="0"/>
              <a:t>Go for quantity</a:t>
            </a:r>
            <a:r>
              <a:rPr lang="en-US" dirty="0"/>
              <a:t> — More ideas increase the likelihood of finding great ones</a:t>
            </a:r>
          </a:p>
          <a:p>
            <a:pPr algn="just"/>
            <a:endParaRPr lang="en-IN"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B7598FA1-BF5E-D25E-6DF3-4E2CA879F4CD}"/>
              </a:ext>
            </a:extLst>
          </p:cNvPr>
          <p:cNvSpPr txBox="1">
            <a:spLocks/>
          </p:cNvSpPr>
          <p:nvPr/>
        </p:nvSpPr>
        <p:spPr>
          <a:xfrm>
            <a:off x="1231692" y="1558719"/>
            <a:ext cx="8964931" cy="556573"/>
          </a:xfrm>
          <a:prstGeom prst="rect">
            <a:avLst/>
          </a:prstGeom>
          <a:solidFill>
            <a:schemeClr val="accent4">
              <a:lumMod val="40000"/>
              <a:lumOff val="60000"/>
            </a:schemeClr>
          </a:solidFill>
        </p:spPr>
        <p:txBody>
          <a:bodyPr vert="horz" lIns="91440" tIns="45720" rIns="91440" bIns="45720" rtlCol="0" anchor="ctr">
            <a:normAutofit fontScale="325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endParaRPr lang="en-US" sz="3200" b="1" dirty="0"/>
          </a:p>
          <a:p>
            <a:r>
              <a:rPr lang="en-US" sz="8600" b="1" dirty="0"/>
              <a:t>Brainstorming…</a:t>
            </a:r>
          </a:p>
          <a:p>
            <a:pPr algn="just"/>
            <a:endParaRPr lang="en-IN" sz="3200" b="1" dirty="0">
              <a:solidFill>
                <a:srgbClr val="FF0000"/>
              </a:solidFill>
            </a:endParaRPr>
          </a:p>
        </p:txBody>
      </p:sp>
    </p:spTree>
    <p:extLst>
      <p:ext uri="{BB962C8B-B14F-4D97-AF65-F5344CB8AC3E}">
        <p14:creationId xmlns:p14="http://schemas.microsoft.com/office/powerpoint/2010/main" val="3790753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E7B7CD-740F-E1D4-EED9-EA885BBF328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F88A18-2552-A9E4-BC8C-A3C8664C4495}"/>
              </a:ext>
            </a:extLst>
          </p:cNvPr>
          <p:cNvSpPr>
            <a:spLocks noGrp="1"/>
          </p:cNvSpPr>
          <p:nvPr>
            <p:ph idx="1"/>
          </p:nvPr>
        </p:nvSpPr>
        <p:spPr>
          <a:xfrm>
            <a:off x="821854" y="2253515"/>
            <a:ext cx="9938295" cy="4225662"/>
          </a:xfrm>
        </p:spPr>
        <p:txBody>
          <a:bodyPr>
            <a:normAutofit/>
          </a:bodyPr>
          <a:lstStyle/>
          <a:p>
            <a:pPr algn="just"/>
            <a:r>
              <a:rPr lang="en-US" b="1" dirty="0">
                <a:solidFill>
                  <a:srgbClr val="0070C0"/>
                </a:solidFill>
              </a:rPr>
              <a:t>Purpose:</a:t>
            </a:r>
            <a:r>
              <a:rPr lang="en-US" dirty="0">
                <a:solidFill>
                  <a:srgbClr val="0070C0"/>
                </a:solidFill>
              </a:rPr>
              <a:t> A structured variation of brainstorming that forces equal participation, reduces the influence of dominant members, and provides a quick, consensus-based decision.</a:t>
            </a:r>
          </a:p>
          <a:p>
            <a:pPr algn="just"/>
            <a:r>
              <a:rPr lang="en-US" b="1" dirty="0">
                <a:solidFill>
                  <a:srgbClr val="0070C0"/>
                </a:solidFill>
              </a:rPr>
              <a:t>Best Use:</a:t>
            </a:r>
            <a:r>
              <a:rPr lang="en-US" dirty="0">
                <a:solidFill>
                  <a:srgbClr val="0070C0"/>
                </a:solidFill>
              </a:rPr>
              <a:t> Sensitive topics, team decisions, or when quick, balanced consensus is required.</a:t>
            </a:r>
          </a:p>
          <a:p>
            <a:pPr algn="just"/>
            <a:endParaRPr lang="en-IN"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DF5E6D77-E9ED-BE13-B2C3-23A955C44F32}"/>
              </a:ext>
            </a:extLst>
          </p:cNvPr>
          <p:cNvSpPr txBox="1">
            <a:spLocks/>
          </p:cNvSpPr>
          <p:nvPr/>
        </p:nvSpPr>
        <p:spPr>
          <a:xfrm>
            <a:off x="1026772" y="1569352"/>
            <a:ext cx="9528457" cy="556573"/>
          </a:xfrm>
          <a:prstGeom prst="rect">
            <a:avLst/>
          </a:prstGeom>
          <a:solidFill>
            <a:schemeClr val="accent4">
              <a:lumMod val="40000"/>
              <a:lumOff val="60000"/>
            </a:schemeClr>
          </a:solidFill>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endParaRPr lang="en-IN" sz="6400" b="1" dirty="0">
              <a:solidFill>
                <a:srgbClr val="FF0000"/>
              </a:solidFill>
            </a:endParaRPr>
          </a:p>
          <a:p>
            <a:pPr algn="just"/>
            <a:r>
              <a:rPr lang="en-IN" sz="11200" b="1" dirty="0">
                <a:solidFill>
                  <a:srgbClr val="FF0000"/>
                </a:solidFill>
              </a:rPr>
              <a:t>Nominal Group Technique (NGT)</a:t>
            </a:r>
          </a:p>
          <a:p>
            <a:pPr algn="just"/>
            <a:endParaRPr lang="en-IN" sz="3200" b="1" dirty="0">
              <a:solidFill>
                <a:srgbClr val="FF0000"/>
              </a:solidFill>
            </a:endParaRPr>
          </a:p>
        </p:txBody>
      </p:sp>
    </p:spTree>
    <p:extLst>
      <p:ext uri="{BB962C8B-B14F-4D97-AF65-F5344CB8AC3E}">
        <p14:creationId xmlns:p14="http://schemas.microsoft.com/office/powerpoint/2010/main" val="594508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ominal Group Technique: Stages, Benefits, Examples">
            <a:extLst>
              <a:ext uri="{FF2B5EF4-FFF2-40B4-BE49-F238E27FC236}">
                <a16:creationId xmlns:a16="http://schemas.microsoft.com/office/drawing/2014/main" id="{3ED11E45-2336-043F-84E8-1CDA40B4290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1396" y="2103261"/>
            <a:ext cx="11427298" cy="35957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1524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BF1B0-D2C3-7685-7170-CBF39F8ED04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6CE754-E96F-A8BA-D419-69F71CE97FFC}"/>
              </a:ext>
            </a:extLst>
          </p:cNvPr>
          <p:cNvSpPr>
            <a:spLocks noGrp="1"/>
          </p:cNvSpPr>
          <p:nvPr>
            <p:ph idx="1"/>
          </p:nvPr>
        </p:nvSpPr>
        <p:spPr>
          <a:xfrm>
            <a:off x="1231691" y="2253515"/>
            <a:ext cx="9368969" cy="4225662"/>
          </a:xfrm>
        </p:spPr>
        <p:txBody>
          <a:bodyPr>
            <a:normAutofit lnSpcReduction="10000"/>
          </a:bodyPr>
          <a:lstStyle/>
          <a:p>
            <a:pPr algn="just"/>
            <a:r>
              <a:rPr lang="en-US" b="1" dirty="0">
                <a:solidFill>
                  <a:srgbClr val="0070C0"/>
                </a:solidFill>
              </a:rPr>
              <a:t>Process (Steps 1–6):</a:t>
            </a:r>
            <a:endParaRPr lang="en-US" dirty="0">
              <a:solidFill>
                <a:srgbClr val="0070C0"/>
              </a:solidFill>
            </a:endParaRPr>
          </a:p>
          <a:p>
            <a:pPr lvl="1" algn="just"/>
            <a:r>
              <a:rPr lang="en-US" b="1" dirty="0">
                <a:solidFill>
                  <a:srgbClr val="0070C0"/>
                </a:solidFill>
              </a:rPr>
              <a:t>Introduction:</a:t>
            </a:r>
            <a:r>
              <a:rPr lang="en-US" dirty="0">
                <a:solidFill>
                  <a:srgbClr val="0070C0"/>
                </a:solidFill>
              </a:rPr>
              <a:t> Define the problem.</a:t>
            </a:r>
          </a:p>
          <a:p>
            <a:pPr lvl="1" algn="just"/>
            <a:r>
              <a:rPr lang="en-US" b="1" dirty="0">
                <a:solidFill>
                  <a:srgbClr val="0070C0"/>
                </a:solidFill>
              </a:rPr>
              <a:t>Silent Generation:</a:t>
            </a:r>
            <a:r>
              <a:rPr lang="en-US" dirty="0">
                <a:solidFill>
                  <a:srgbClr val="0070C0"/>
                </a:solidFill>
              </a:rPr>
              <a:t> Individuals write down ideas silently.</a:t>
            </a:r>
          </a:p>
          <a:p>
            <a:pPr lvl="1" algn="just"/>
            <a:r>
              <a:rPr lang="en-US" b="1" dirty="0">
                <a:solidFill>
                  <a:srgbClr val="0070C0"/>
                </a:solidFill>
              </a:rPr>
              <a:t>Round-Robin Sharing:</a:t>
            </a:r>
            <a:r>
              <a:rPr lang="en-US" dirty="0">
                <a:solidFill>
                  <a:srgbClr val="0070C0"/>
                </a:solidFill>
              </a:rPr>
              <a:t> Each member presents one idea, recorded by a facilitator.</a:t>
            </a:r>
          </a:p>
          <a:p>
            <a:pPr lvl="1" algn="just"/>
            <a:r>
              <a:rPr lang="en-US" b="1" dirty="0">
                <a:solidFill>
                  <a:srgbClr val="0070C0"/>
                </a:solidFill>
              </a:rPr>
              <a:t>Discussion:</a:t>
            </a:r>
            <a:r>
              <a:rPr lang="en-US" dirty="0">
                <a:solidFill>
                  <a:srgbClr val="0070C0"/>
                </a:solidFill>
              </a:rPr>
              <a:t> Each idea is discussed for clarification, not criticism.</a:t>
            </a:r>
          </a:p>
          <a:p>
            <a:pPr lvl="1" algn="just"/>
            <a:r>
              <a:rPr lang="en-US" b="1" dirty="0">
                <a:solidFill>
                  <a:srgbClr val="0070C0"/>
                </a:solidFill>
              </a:rPr>
              <a:t>Voting/Ranking:</a:t>
            </a:r>
            <a:r>
              <a:rPr lang="en-US" dirty="0">
                <a:solidFill>
                  <a:srgbClr val="0070C0"/>
                </a:solidFill>
              </a:rPr>
              <a:t> Members privately rank their top ideas.</a:t>
            </a:r>
          </a:p>
          <a:p>
            <a:pPr lvl="1" algn="just"/>
            <a:r>
              <a:rPr lang="en-US" b="1" dirty="0">
                <a:solidFill>
                  <a:srgbClr val="0070C0"/>
                </a:solidFill>
              </a:rPr>
              <a:t>Final Selection:</a:t>
            </a:r>
            <a:r>
              <a:rPr lang="en-US" dirty="0">
                <a:solidFill>
                  <a:srgbClr val="0070C0"/>
                </a:solidFill>
              </a:rPr>
              <a:t> The highest-ranked ideas are selected as the final decision.</a:t>
            </a:r>
          </a:p>
          <a:p>
            <a:pPr algn="just"/>
            <a:endParaRPr lang="en-IN"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49DC340B-E21F-FEDA-518B-10FE0923A82F}"/>
              </a:ext>
            </a:extLst>
          </p:cNvPr>
          <p:cNvSpPr txBox="1">
            <a:spLocks/>
          </p:cNvSpPr>
          <p:nvPr/>
        </p:nvSpPr>
        <p:spPr>
          <a:xfrm>
            <a:off x="1231692" y="1558719"/>
            <a:ext cx="9475294" cy="556573"/>
          </a:xfrm>
          <a:prstGeom prst="rect">
            <a:avLst/>
          </a:prstGeom>
          <a:solidFill>
            <a:schemeClr val="accent4">
              <a:lumMod val="40000"/>
              <a:lumOff val="60000"/>
            </a:schemeClr>
          </a:solidFill>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endParaRPr lang="en-IN" sz="3200" b="1" dirty="0">
              <a:solidFill>
                <a:srgbClr val="FF0000"/>
              </a:solidFill>
            </a:endParaRPr>
          </a:p>
          <a:p>
            <a:pPr algn="just"/>
            <a:r>
              <a:rPr lang="en-IN" sz="5100" b="1" dirty="0">
                <a:solidFill>
                  <a:srgbClr val="FF0000"/>
                </a:solidFill>
              </a:rPr>
              <a:t>Nominal Group Technique (NGT)</a:t>
            </a:r>
          </a:p>
          <a:p>
            <a:pPr algn="just"/>
            <a:endParaRPr lang="en-IN" sz="3200" b="1" dirty="0">
              <a:solidFill>
                <a:srgbClr val="FF0000"/>
              </a:solidFill>
            </a:endParaRPr>
          </a:p>
        </p:txBody>
      </p:sp>
    </p:spTree>
    <p:extLst>
      <p:ext uri="{BB962C8B-B14F-4D97-AF65-F5344CB8AC3E}">
        <p14:creationId xmlns:p14="http://schemas.microsoft.com/office/powerpoint/2010/main" val="1188283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7AE024A-A4F0-2212-4509-92E9EABF48B3}"/>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sz="9600" b="1" dirty="0"/>
              <a:t>What is the Delphi Method? </a:t>
            </a:r>
          </a:p>
        </p:txBody>
      </p:sp>
      <p:sp>
        <p:nvSpPr>
          <p:cNvPr id="7" name="Content Placeholder 6">
            <a:extLst>
              <a:ext uri="{FF2B5EF4-FFF2-40B4-BE49-F238E27FC236}">
                <a16:creationId xmlns:a16="http://schemas.microsoft.com/office/drawing/2014/main" id="{1C95C5F9-B285-FE26-E4C4-A48D30CB4508}"/>
              </a:ext>
            </a:extLst>
          </p:cNvPr>
          <p:cNvSpPr>
            <a:spLocks noGrp="1"/>
          </p:cNvSpPr>
          <p:nvPr>
            <p:ph idx="1"/>
          </p:nvPr>
        </p:nvSpPr>
        <p:spPr>
          <a:xfrm>
            <a:off x="821853" y="2253515"/>
            <a:ext cx="10491189" cy="4225662"/>
          </a:xfrm>
        </p:spPr>
        <p:txBody>
          <a:bodyPr>
            <a:normAutofit fontScale="85000" lnSpcReduction="20000"/>
          </a:bodyPr>
          <a:lstStyle/>
          <a:p>
            <a:pPr algn="just"/>
            <a:r>
              <a:rPr lang="en-US" dirty="0"/>
              <a:t>The Delphi Method is a structured communication approach employed for forecasting and decision-making, involving a panel of experts. </a:t>
            </a:r>
          </a:p>
          <a:p>
            <a:pPr algn="just"/>
            <a:r>
              <a:rPr lang="en-US" dirty="0"/>
              <a:t>The process consists of multiple rounds of questionnaires where experts provide anonymous responses. </a:t>
            </a:r>
          </a:p>
          <a:p>
            <a:pPr algn="just"/>
            <a:r>
              <a:rPr lang="en-US" dirty="0"/>
              <a:t>These responses are aggregated and shared with the group, allowing for adjustments based on the collective input to achieve a consensus opinion. </a:t>
            </a:r>
          </a:p>
          <a:p>
            <a:pPr algn="just"/>
            <a:r>
              <a:rPr lang="en-US" dirty="0"/>
              <a:t>Starting with selecting experts, the method progresses through rounds of comments until a consensus is reached. </a:t>
            </a:r>
          </a:p>
          <a:p>
            <a:pPr algn="just"/>
            <a:r>
              <a:rPr lang="en-US" dirty="0"/>
              <a:t>While offering advantages such as aggregating diverse opinions without physical meetings and ensuring anonymity, it may lack the depth of live discussions and face challenges like potential dropouts and the risk of aligning views with the majority.</a:t>
            </a:r>
          </a:p>
          <a:p>
            <a:endParaRPr lang="en-IN" dirty="0"/>
          </a:p>
        </p:txBody>
      </p:sp>
    </p:spTree>
    <p:extLst>
      <p:ext uri="{BB962C8B-B14F-4D97-AF65-F5344CB8AC3E}">
        <p14:creationId xmlns:p14="http://schemas.microsoft.com/office/powerpoint/2010/main" val="6388928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058203-9100-BFD9-076B-16D6FE35BA2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C6D295-AB89-E221-1D15-C334D890CAFE}"/>
              </a:ext>
            </a:extLst>
          </p:cNvPr>
          <p:cNvSpPr>
            <a:spLocks noGrp="1"/>
          </p:cNvSpPr>
          <p:nvPr>
            <p:ph idx="1"/>
          </p:nvPr>
        </p:nvSpPr>
        <p:spPr>
          <a:xfrm>
            <a:off x="669851" y="2424223"/>
            <a:ext cx="9675628" cy="3937996"/>
          </a:xfrm>
        </p:spPr>
        <p:txBody>
          <a:bodyPr>
            <a:normAutofit/>
          </a:bodyPr>
          <a:lstStyle/>
          <a:p>
            <a:pPr marL="0" lvl="0" indent="0" algn="just" eaLnBrk="0" fontAlgn="base" hangingPunct="0">
              <a:lnSpc>
                <a:spcPct val="100000"/>
              </a:lnSpc>
              <a:spcBef>
                <a:spcPct val="0"/>
              </a:spcBef>
              <a:spcAft>
                <a:spcPct val="0"/>
              </a:spcAft>
              <a:buFontTx/>
              <a:buChar char="•"/>
            </a:pPr>
            <a:r>
              <a:rPr lang="en-US" altLang="en-US" b="1" dirty="0">
                <a:solidFill>
                  <a:srgbClr val="0070C0"/>
                </a:solidFill>
                <a:latin typeface="Arial" panose="020B0604020202020204" pitchFamily="34" charset="0"/>
              </a:rPr>
              <a:t>Purpose:</a:t>
            </a:r>
            <a:r>
              <a:rPr lang="en-US" altLang="en-US" dirty="0">
                <a:solidFill>
                  <a:srgbClr val="0070C0"/>
                </a:solidFill>
                <a:latin typeface="Arial" panose="020B0604020202020204" pitchFamily="34" charset="0"/>
              </a:rPr>
              <a:t> To gain consensus from experts without having them meet face-to-face, avoiding groupthink or pressure.</a:t>
            </a:r>
          </a:p>
          <a:p>
            <a:pPr marL="0" lvl="0" indent="0" algn="just" eaLnBrk="0" fontAlgn="base" hangingPunct="0">
              <a:lnSpc>
                <a:spcPct val="100000"/>
              </a:lnSpc>
              <a:spcBef>
                <a:spcPct val="0"/>
              </a:spcBef>
              <a:spcAft>
                <a:spcPct val="0"/>
              </a:spcAft>
              <a:buFontTx/>
              <a:buChar char="•"/>
            </a:pPr>
            <a:endParaRPr lang="en-US" altLang="en-US" b="1" dirty="0">
              <a:solidFill>
                <a:srgbClr val="0070C0"/>
              </a:solidFill>
              <a:latin typeface="Arial" panose="020B0604020202020204" pitchFamily="34" charset="0"/>
            </a:endParaRPr>
          </a:p>
          <a:p>
            <a:pPr marL="0" lvl="0" indent="0" algn="just" eaLnBrk="0" fontAlgn="base" hangingPunct="0">
              <a:lnSpc>
                <a:spcPct val="100000"/>
              </a:lnSpc>
              <a:spcBef>
                <a:spcPct val="0"/>
              </a:spcBef>
              <a:spcAft>
                <a:spcPct val="0"/>
              </a:spcAft>
              <a:buFontTx/>
              <a:buChar char="•"/>
            </a:pPr>
            <a:r>
              <a:rPr lang="en-US" altLang="en-US" b="1" dirty="0">
                <a:solidFill>
                  <a:srgbClr val="0070C0"/>
                </a:solidFill>
                <a:latin typeface="Arial" panose="020B0604020202020204" pitchFamily="34" charset="0"/>
              </a:rPr>
              <a:t>Process:</a:t>
            </a:r>
            <a:r>
              <a:rPr lang="en-US" altLang="en-US" dirty="0">
                <a:solidFill>
                  <a:srgbClr val="0070C0"/>
                </a:solidFill>
                <a:latin typeface="Arial" panose="020B0604020202020204" pitchFamily="34" charset="0"/>
              </a:rPr>
              <a:t> Experts answer questionnaires independently. A facilitator summarizes the views and sends them back to the experts for further refinement over multiple rounds.</a:t>
            </a:r>
          </a:p>
          <a:p>
            <a:pPr marL="0" lvl="0" indent="0" algn="just" eaLnBrk="0" fontAlgn="base" hangingPunct="0">
              <a:lnSpc>
                <a:spcPct val="100000"/>
              </a:lnSpc>
              <a:spcBef>
                <a:spcPct val="0"/>
              </a:spcBef>
              <a:spcAft>
                <a:spcPct val="0"/>
              </a:spcAft>
              <a:buFontTx/>
              <a:buChar char="•"/>
            </a:pPr>
            <a:endParaRPr lang="en-US" altLang="en-US" b="1" dirty="0">
              <a:solidFill>
                <a:srgbClr val="0070C0"/>
              </a:solidFill>
              <a:latin typeface="Arial" panose="020B0604020202020204" pitchFamily="34" charset="0"/>
            </a:endParaRPr>
          </a:p>
          <a:p>
            <a:pPr marL="0" lvl="0" indent="0" algn="just" eaLnBrk="0" fontAlgn="base" hangingPunct="0">
              <a:lnSpc>
                <a:spcPct val="100000"/>
              </a:lnSpc>
              <a:spcBef>
                <a:spcPct val="0"/>
              </a:spcBef>
              <a:spcAft>
                <a:spcPct val="0"/>
              </a:spcAft>
              <a:buFontTx/>
              <a:buChar char="•"/>
            </a:pPr>
            <a:r>
              <a:rPr lang="en-US" altLang="en-US" b="1" dirty="0">
                <a:solidFill>
                  <a:srgbClr val="0070C0"/>
                </a:solidFill>
                <a:latin typeface="Arial" panose="020B0604020202020204" pitchFamily="34" charset="0"/>
              </a:rPr>
              <a:t>Best Use:</a:t>
            </a:r>
            <a:r>
              <a:rPr lang="en-US" altLang="en-US" dirty="0">
                <a:solidFill>
                  <a:srgbClr val="0070C0"/>
                </a:solidFill>
                <a:latin typeface="Arial" panose="020B0604020202020204" pitchFamily="34" charset="0"/>
              </a:rPr>
              <a:t> Long-term planning, forecasting, or complex, strategic,, or controversial issues.  </a:t>
            </a:r>
          </a:p>
          <a:p>
            <a:pPr algn="just"/>
            <a:endParaRPr lang="en-IN"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C084C2F3-696A-CB02-D0C0-B6762B3BD198}"/>
              </a:ext>
            </a:extLst>
          </p:cNvPr>
          <p:cNvSpPr txBox="1">
            <a:spLocks/>
          </p:cNvSpPr>
          <p:nvPr/>
        </p:nvSpPr>
        <p:spPr>
          <a:xfrm>
            <a:off x="821854" y="1696942"/>
            <a:ext cx="8789979" cy="556573"/>
          </a:xfrm>
          <a:prstGeom prst="rect">
            <a:avLst/>
          </a:prstGeom>
          <a:solidFill>
            <a:schemeClr val="accent4">
              <a:lumMod val="40000"/>
              <a:lumOff val="60000"/>
            </a:schemeClr>
          </a:solidFill>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endParaRPr lang="en-IN" sz="11200" b="1" dirty="0"/>
          </a:p>
          <a:p>
            <a:pPr algn="just"/>
            <a:r>
              <a:rPr lang="en-IN" sz="12800" b="1" dirty="0"/>
              <a:t>Delphi Technique</a:t>
            </a:r>
          </a:p>
          <a:p>
            <a:pPr algn="just"/>
            <a:endParaRPr lang="en-IN" sz="3200" b="1" dirty="0"/>
          </a:p>
        </p:txBody>
      </p:sp>
    </p:spTree>
    <p:extLst>
      <p:ext uri="{BB962C8B-B14F-4D97-AF65-F5344CB8AC3E}">
        <p14:creationId xmlns:p14="http://schemas.microsoft.com/office/powerpoint/2010/main" val="2357403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Delphi-Method-Process-copy">
            <a:extLst>
              <a:ext uri="{FF2B5EF4-FFF2-40B4-BE49-F238E27FC236}">
                <a16:creationId xmlns:a16="http://schemas.microsoft.com/office/drawing/2014/main" id="{5F6FF9DE-F7E5-A5C6-721F-7C00D3A1DB3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50648" y="1674609"/>
            <a:ext cx="9360645" cy="46803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9323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33550-D310-3914-D67B-03615296783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6A29E4-0C1D-5F3B-E76D-ECB39E59F1AF}"/>
              </a:ext>
            </a:extLst>
          </p:cNvPr>
          <p:cNvSpPr>
            <a:spLocks noGrp="1"/>
          </p:cNvSpPr>
          <p:nvPr>
            <p:ph idx="1"/>
          </p:nvPr>
        </p:nvSpPr>
        <p:spPr>
          <a:xfrm>
            <a:off x="821854" y="2253515"/>
            <a:ext cx="10122108" cy="4225662"/>
          </a:xfrm>
        </p:spPr>
        <p:txBody>
          <a:bodyPr>
            <a:normAutofit/>
          </a:bodyPr>
          <a:lstStyle/>
          <a:p>
            <a:pPr algn="just"/>
            <a:r>
              <a:rPr lang="en-US" b="1" dirty="0"/>
              <a:t>Interaction:</a:t>
            </a:r>
            <a:r>
              <a:rPr lang="en-US" dirty="0"/>
              <a:t> NGT requires direct, face-to-face interaction, while Delphi is conducted anonymously without interaction.</a:t>
            </a:r>
          </a:p>
          <a:p>
            <a:pPr algn="just"/>
            <a:r>
              <a:rPr lang="en-US" b="1" dirty="0"/>
              <a:t>Time:</a:t>
            </a:r>
            <a:r>
              <a:rPr lang="en-US" dirty="0"/>
              <a:t> NGT is faster, often done in a single session, whereas Delphi takes longer due to multiple feedback rounds.</a:t>
            </a:r>
          </a:p>
          <a:p>
            <a:pPr algn="just"/>
            <a:r>
              <a:rPr lang="en-US" b="1" dirty="0"/>
              <a:t>Structure:</a:t>
            </a:r>
            <a:r>
              <a:rPr lang="en-US" dirty="0"/>
              <a:t> Both NGT and Delphi are highly structured, unlike traditional, informal brainstorming. </a:t>
            </a:r>
          </a:p>
          <a:p>
            <a:pPr algn="just"/>
            <a:endParaRPr lang="en-IN"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87F898DB-E2E9-07DA-195A-AA95D5B31BA2}"/>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sz="3200" b="1" dirty="0"/>
              <a:t>Comparison of Techniques</a:t>
            </a:r>
            <a:endParaRPr lang="en-US" sz="3200" dirty="0"/>
          </a:p>
        </p:txBody>
      </p:sp>
    </p:spTree>
    <p:extLst>
      <p:ext uri="{BB962C8B-B14F-4D97-AF65-F5344CB8AC3E}">
        <p14:creationId xmlns:p14="http://schemas.microsoft.com/office/powerpoint/2010/main" val="1455864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77FF5-AEA3-6435-DE54-4757B24718C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93D74531-C902-2CFF-7DAB-2BFFE0C1E4FF}"/>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r>
              <a:rPr lang="en-US" sz="3200" b="1" dirty="0"/>
              <a:t>Group Discussion</a:t>
            </a:r>
            <a:endParaRPr lang="en-IN" sz="3200" b="1" dirty="0"/>
          </a:p>
        </p:txBody>
      </p:sp>
      <p:pic>
        <p:nvPicPr>
          <p:cNvPr id="3074" name="Picture 2" descr="What Is Group Discussion- Definition, Types, Mistakes To Avoid">
            <a:extLst>
              <a:ext uri="{FF2B5EF4-FFF2-40B4-BE49-F238E27FC236}">
                <a16:creationId xmlns:a16="http://schemas.microsoft.com/office/drawing/2014/main" id="{9EC2CB8B-B578-256F-7E39-31544549AD8D}"/>
              </a:ext>
            </a:extLst>
          </p:cNvP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104196" y="2519329"/>
            <a:ext cx="3926823" cy="314145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314E1BF-6415-311A-5524-C74989B02737}"/>
              </a:ext>
            </a:extLst>
          </p:cNvPr>
          <p:cNvSpPr txBox="1"/>
          <p:nvPr/>
        </p:nvSpPr>
        <p:spPr>
          <a:xfrm>
            <a:off x="988828" y="2274780"/>
            <a:ext cx="6879265" cy="3970318"/>
          </a:xfrm>
          <a:prstGeom prst="rect">
            <a:avLst/>
          </a:prstGeom>
          <a:noFill/>
        </p:spPr>
        <p:txBody>
          <a:bodyPr wrap="square">
            <a:spAutoFit/>
          </a:bodyPr>
          <a:lstStyle/>
          <a:p>
            <a:pPr algn="just"/>
            <a:r>
              <a:rPr lang="en-US" sz="2800" dirty="0">
                <a:solidFill>
                  <a:srgbClr val="0070C0"/>
                </a:solidFill>
              </a:rPr>
              <a:t>A group discussion (GD) is a formal, interactive communication method where 6–12 participants exchange ideas on a topic to demonstrate teamwork, leadership, communication skills, and subject knowledge, usually observed by panelists for selection purposes. Unlike debates, GDs are cooperative, aiming for consensus rather than just winning.</a:t>
            </a:r>
            <a:endParaRPr lang="en-IN" sz="2800" dirty="0">
              <a:solidFill>
                <a:srgbClr val="0070C0"/>
              </a:solidFill>
            </a:endParaRPr>
          </a:p>
        </p:txBody>
      </p:sp>
    </p:spTree>
    <p:extLst>
      <p:ext uri="{BB962C8B-B14F-4D97-AF65-F5344CB8AC3E}">
        <p14:creationId xmlns:p14="http://schemas.microsoft.com/office/powerpoint/2010/main" val="30398342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635E1-6CAC-B79D-568B-B129F457A4B2}"/>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075E0D07-C90F-F8B0-4113-F4B0B7E5A2BF}"/>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r>
              <a:rPr lang="en-US" sz="3200" b="1" dirty="0"/>
              <a:t>Key Aspects of a Successful Group Discussion</a:t>
            </a:r>
          </a:p>
        </p:txBody>
      </p:sp>
      <p:sp>
        <p:nvSpPr>
          <p:cNvPr id="5" name="TextBox 4">
            <a:extLst>
              <a:ext uri="{FF2B5EF4-FFF2-40B4-BE49-F238E27FC236}">
                <a16:creationId xmlns:a16="http://schemas.microsoft.com/office/drawing/2014/main" id="{05DF3863-B12B-12C4-EC51-AC656C0D03A5}"/>
              </a:ext>
            </a:extLst>
          </p:cNvPr>
          <p:cNvSpPr txBox="1"/>
          <p:nvPr/>
        </p:nvSpPr>
        <p:spPr>
          <a:xfrm>
            <a:off x="295939" y="2136557"/>
            <a:ext cx="10940902" cy="4401205"/>
          </a:xfrm>
          <a:prstGeom prst="rect">
            <a:avLst/>
          </a:prstGeom>
          <a:noFill/>
        </p:spPr>
        <p:txBody>
          <a:bodyPr wrap="square">
            <a:spAutoFit/>
          </a:bodyPr>
          <a:lstStyle/>
          <a:p>
            <a:pPr marL="457200" indent="-457200" algn="just">
              <a:buFont typeface="Arial" panose="020B0604020202020204" pitchFamily="34" charset="0"/>
              <a:buChar char="•"/>
            </a:pPr>
            <a:r>
              <a:rPr lang="en-US" sz="2800" b="1" dirty="0">
                <a:solidFill>
                  <a:srgbClr val="C00000"/>
                </a:solidFill>
              </a:rPr>
              <a:t>Assessment Areas: </a:t>
            </a:r>
            <a:r>
              <a:rPr lang="en-US" sz="2800" dirty="0">
                <a:solidFill>
                  <a:srgbClr val="0070C0"/>
                </a:solidFill>
              </a:rPr>
              <a:t>Evaluators judge communication skills, leadership, interpersonal skills, and </a:t>
            </a:r>
            <a:r>
              <a:rPr lang="en-US" sz="2800" dirty="0" err="1">
                <a:solidFill>
                  <a:srgbClr val="0070C0"/>
                </a:solidFill>
              </a:rPr>
              <a:t>behaviour</a:t>
            </a:r>
            <a:r>
              <a:rPr lang="en-US" sz="2800" dirty="0">
                <a:solidFill>
                  <a:srgbClr val="0070C0"/>
                </a:solidFill>
              </a:rPr>
              <a:t> under pressure.</a:t>
            </a:r>
          </a:p>
          <a:p>
            <a:pPr marL="457200" indent="-457200" algn="just">
              <a:buFont typeface="Arial" panose="020B0604020202020204" pitchFamily="34" charset="0"/>
              <a:buChar char="•"/>
            </a:pPr>
            <a:r>
              <a:rPr lang="en-US" sz="2800" b="1" dirty="0">
                <a:solidFill>
                  <a:srgbClr val="C00000"/>
                </a:solidFill>
              </a:rPr>
              <a:t>Key Roles: </a:t>
            </a:r>
            <a:r>
              <a:rPr lang="en-US" sz="2800" dirty="0">
                <a:solidFill>
                  <a:srgbClr val="0070C0"/>
                </a:solidFill>
              </a:rPr>
              <a:t>Participants should aim to initiate, contribute fresh points, act as a mediator, and </a:t>
            </a:r>
            <a:r>
              <a:rPr lang="en-US" sz="2800" dirty="0" err="1">
                <a:solidFill>
                  <a:srgbClr val="0070C0"/>
                </a:solidFill>
              </a:rPr>
              <a:t>summarise</a:t>
            </a:r>
            <a:r>
              <a:rPr lang="en-US" sz="2800" dirty="0">
                <a:solidFill>
                  <a:srgbClr val="0070C0"/>
                </a:solidFill>
              </a:rPr>
              <a:t>.</a:t>
            </a:r>
          </a:p>
          <a:p>
            <a:pPr marL="457200" indent="-457200" algn="just">
              <a:buFont typeface="Arial" panose="020B0604020202020204" pitchFamily="34" charset="0"/>
              <a:buChar char="•"/>
            </a:pPr>
            <a:r>
              <a:rPr lang="en-US" sz="2800" b="1" dirty="0">
                <a:solidFill>
                  <a:srgbClr val="C00000"/>
                </a:solidFill>
              </a:rPr>
              <a:t>Types of Topics: </a:t>
            </a:r>
            <a:r>
              <a:rPr lang="en-US" sz="2800" dirty="0">
                <a:solidFill>
                  <a:srgbClr val="0070C0"/>
                </a:solidFill>
              </a:rPr>
              <a:t>Usually, topics are factual (e.g., "Impact of Technology"), controversial (e.g., "Should X be banned?"), or abstract/case studies.</a:t>
            </a:r>
          </a:p>
          <a:p>
            <a:pPr marL="457200" indent="-457200" algn="just">
              <a:buFont typeface="Arial" panose="020B0604020202020204" pitchFamily="34" charset="0"/>
              <a:buChar char="•"/>
            </a:pPr>
            <a:r>
              <a:rPr lang="en-US" sz="2800" b="1" dirty="0">
                <a:solidFill>
                  <a:srgbClr val="C00000"/>
                </a:solidFill>
              </a:rPr>
              <a:t>Dos &amp; Don'ts: </a:t>
            </a:r>
            <a:r>
              <a:rPr lang="en-US" sz="2800" dirty="0">
                <a:solidFill>
                  <a:srgbClr val="0070C0"/>
                </a:solidFill>
              </a:rPr>
              <a:t>Do maintain eye contact, display active listening, and offer constructive points. Don't be too emotional, aggressive, or interrupt others</a:t>
            </a:r>
            <a:endParaRPr lang="en-IN" sz="2800" dirty="0">
              <a:solidFill>
                <a:srgbClr val="0070C0"/>
              </a:solidFill>
            </a:endParaRPr>
          </a:p>
        </p:txBody>
      </p:sp>
    </p:spTree>
    <p:extLst>
      <p:ext uri="{BB962C8B-B14F-4D97-AF65-F5344CB8AC3E}">
        <p14:creationId xmlns:p14="http://schemas.microsoft.com/office/powerpoint/2010/main" val="597142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3893" y="2732567"/>
            <a:ext cx="9390321" cy="3629651"/>
          </a:xfrm>
        </p:spPr>
        <p:txBody>
          <a:bodyPr>
            <a:normAutofit/>
          </a:bodyPr>
          <a:lstStyle/>
          <a:p>
            <a:r>
              <a:rPr lang="en-IN" sz="2000" b="1" dirty="0">
                <a:solidFill>
                  <a:srgbClr val="0070C0"/>
                </a:solidFill>
                <a:latin typeface="Arial Black" panose="020B0A04020102020204" pitchFamily="34" charset="0"/>
              </a:rPr>
              <a:t>What is a Corporate Meeting? </a:t>
            </a:r>
          </a:p>
          <a:p>
            <a:r>
              <a:rPr lang="en-US" sz="2000" dirty="0">
                <a:solidFill>
                  <a:srgbClr val="0070C0"/>
                </a:solidFill>
                <a:latin typeface="Aharoni" panose="02010803020104030203" pitchFamily="2" charset="-79"/>
                <a:cs typeface="Aharoni" panose="02010803020104030203" pitchFamily="2" charset="-79"/>
              </a:rPr>
              <a:t>Essentials</a:t>
            </a:r>
          </a:p>
          <a:p>
            <a:r>
              <a:rPr lang="en-US" sz="2000" dirty="0">
                <a:solidFill>
                  <a:srgbClr val="0070C0"/>
                </a:solidFill>
                <a:latin typeface="Aharoni" panose="02010803020104030203" pitchFamily="2" charset="-79"/>
                <a:cs typeface="Aharoni" panose="02010803020104030203" pitchFamily="2" charset="-79"/>
              </a:rPr>
              <a:t>Types</a:t>
            </a:r>
          </a:p>
          <a:p>
            <a:endParaRPr lang="en-US" sz="2400" dirty="0"/>
          </a:p>
          <a:p>
            <a:endParaRPr lang="en-IN" sz="26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endParaRPr lang="en-US" b="1" dirty="0">
              <a:solidFill>
                <a:schemeClr val="accent1"/>
              </a:solidFill>
            </a:endParaRPr>
          </a:p>
        </p:txBody>
      </p:sp>
      <p:sp>
        <p:nvSpPr>
          <p:cNvPr id="5" name="TextBox 4"/>
          <p:cNvSpPr txBox="1"/>
          <p:nvPr/>
        </p:nvSpPr>
        <p:spPr>
          <a:xfrm>
            <a:off x="0" y="6593176"/>
            <a:ext cx="6250329" cy="307777"/>
          </a:xfrm>
          <a:prstGeom prst="rect">
            <a:avLst/>
          </a:prstGeom>
          <a:solidFill>
            <a:srgbClr val="A6A6A6"/>
          </a:solidFill>
        </p:spPr>
        <p:txBody>
          <a:bodyPr wrap="square" rtlCol="0">
            <a:spAutoFit/>
          </a:bodyPr>
          <a:lstStyle/>
          <a:p>
            <a:endParaRPr lang="en-IN" sz="1400" b="1" dirty="0">
              <a:solidFill>
                <a:srgbClr val="1F4E79"/>
              </a:solidFill>
              <a:effectLst>
                <a:outerShdw blurRad="38100" dist="38100" dir="2700000" algn="tl">
                  <a:srgbClr val="000000">
                    <a:alpha val="43137"/>
                  </a:srgbClr>
                </a:outerShdw>
              </a:effectLst>
              <a:latin typeface="Bookman Old Style" panose="02050604050505020204" pitchFamily="18" charset="0"/>
            </a:endParaRPr>
          </a:p>
        </p:txBody>
      </p:sp>
      <p:sp>
        <p:nvSpPr>
          <p:cNvPr id="6" name="TextBox 5"/>
          <p:cNvSpPr txBox="1"/>
          <p:nvPr/>
        </p:nvSpPr>
        <p:spPr>
          <a:xfrm>
            <a:off x="0" y="6593963"/>
            <a:ext cx="6096000" cy="369332"/>
          </a:xfrm>
          <a:prstGeom prst="rect">
            <a:avLst/>
          </a:prstGeom>
          <a:noFill/>
        </p:spPr>
        <p:txBody>
          <a:bodyPr wrap="square" rtlCol="0">
            <a:spAutoFit/>
          </a:bodyPr>
          <a:lstStyle/>
          <a:p>
            <a:r>
              <a:rPr lang="en-IN" b="1" dirty="0">
                <a:solidFill>
                  <a:srgbClr val="1F4E79"/>
                </a:solidFill>
                <a:latin typeface="Bookman Old Style" panose="02050604050505020204" pitchFamily="18" charset="0"/>
              </a:rPr>
              <a:t>Dr Prabhat K Dwivedi, Associate Professor</a:t>
            </a:r>
          </a:p>
        </p:txBody>
      </p:sp>
      <p:sp>
        <p:nvSpPr>
          <p:cNvPr id="4" name="Title 1">
            <a:extLst>
              <a:ext uri="{FF2B5EF4-FFF2-40B4-BE49-F238E27FC236}">
                <a16:creationId xmlns:a16="http://schemas.microsoft.com/office/drawing/2014/main" id="{509D4498-372F-63AB-E4D9-6F0740B54C0C}"/>
              </a:ext>
            </a:extLst>
          </p:cNvPr>
          <p:cNvSpPr txBox="1">
            <a:spLocks/>
          </p:cNvSpPr>
          <p:nvPr/>
        </p:nvSpPr>
        <p:spPr>
          <a:xfrm>
            <a:off x="933893" y="1749135"/>
            <a:ext cx="8624777" cy="752475"/>
          </a:xfrm>
          <a:prstGeom prst="rect">
            <a:avLst/>
          </a:prstGeom>
          <a:solidFill>
            <a:schemeClr val="accent4">
              <a:lumMod val="20000"/>
              <a:lumOff val="8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b="1" dirty="0">
                <a:solidFill>
                  <a:srgbClr val="0070C0"/>
                </a:solidFill>
              </a:rPr>
              <a:t>Topics to be covered</a:t>
            </a:r>
          </a:p>
        </p:txBody>
      </p:sp>
    </p:spTree>
    <p:extLst>
      <p:ext uri="{BB962C8B-B14F-4D97-AF65-F5344CB8AC3E}">
        <p14:creationId xmlns:p14="http://schemas.microsoft.com/office/powerpoint/2010/main" val="30146262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660BE-F92A-9FBB-F19B-5E697E1A758E}"/>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D7EFF2F-2855-3C24-A28A-AA03DBB999A4}"/>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sz="3200" b="1" dirty="0"/>
              <a:t>Important Tips for Success</a:t>
            </a:r>
            <a:endParaRPr lang="en-US" sz="3200" dirty="0"/>
          </a:p>
        </p:txBody>
      </p:sp>
      <p:pic>
        <p:nvPicPr>
          <p:cNvPr id="3074" name="Picture 2" descr="What Is Group Discussion- Definition, Types, Mistakes To Avoid">
            <a:extLst>
              <a:ext uri="{FF2B5EF4-FFF2-40B4-BE49-F238E27FC236}">
                <a16:creationId xmlns:a16="http://schemas.microsoft.com/office/drawing/2014/main" id="{C0D48A46-2570-9EA1-B6C1-8B541FB13C87}"/>
              </a:ext>
            </a:extLst>
          </p:cNvP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104196" y="2519329"/>
            <a:ext cx="3926823" cy="314145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9D2F869-4D6B-6172-24A8-3E5F6CA9EA17}"/>
              </a:ext>
            </a:extLst>
          </p:cNvPr>
          <p:cNvSpPr txBox="1"/>
          <p:nvPr/>
        </p:nvSpPr>
        <p:spPr>
          <a:xfrm>
            <a:off x="680484" y="2274780"/>
            <a:ext cx="7187609" cy="3108543"/>
          </a:xfrm>
          <a:prstGeom prst="rect">
            <a:avLst/>
          </a:prstGeom>
          <a:noFill/>
        </p:spPr>
        <p:txBody>
          <a:bodyPr wrap="square">
            <a:spAutoFit/>
          </a:bodyPr>
          <a:lstStyle/>
          <a:p>
            <a:pPr marL="457200" indent="-457200" algn="just">
              <a:buFont typeface="Arial" panose="020B0604020202020204" pitchFamily="34" charset="0"/>
              <a:buChar char="•"/>
            </a:pPr>
            <a:r>
              <a:rPr lang="en-US" sz="2800" b="1" dirty="0">
                <a:solidFill>
                  <a:srgbClr val="C00000"/>
                </a:solidFill>
              </a:rPr>
              <a:t>Structure Your Points:</a:t>
            </a:r>
            <a:r>
              <a:rPr lang="en-US" sz="2800" dirty="0">
                <a:solidFill>
                  <a:srgbClr val="C00000"/>
                </a:solidFill>
              </a:rPr>
              <a:t> </a:t>
            </a:r>
            <a:r>
              <a:rPr lang="en-US" sz="2800" dirty="0">
                <a:solidFill>
                  <a:srgbClr val="0070C0"/>
                </a:solidFill>
              </a:rPr>
              <a:t>Present logical, well-reasoned arguments.</a:t>
            </a:r>
          </a:p>
          <a:p>
            <a:pPr marL="457200" indent="-457200" algn="just">
              <a:buFont typeface="Arial" panose="020B0604020202020204" pitchFamily="34" charset="0"/>
              <a:buChar char="•"/>
            </a:pPr>
            <a:r>
              <a:rPr lang="en-US" sz="2800" b="1" dirty="0">
                <a:solidFill>
                  <a:srgbClr val="C00000"/>
                </a:solidFill>
              </a:rPr>
              <a:t>Be a Team Player:</a:t>
            </a:r>
            <a:r>
              <a:rPr lang="en-US" sz="2800" dirty="0">
                <a:solidFill>
                  <a:srgbClr val="C00000"/>
                </a:solidFill>
              </a:rPr>
              <a:t> </a:t>
            </a:r>
            <a:r>
              <a:rPr lang="en-US" sz="2800" dirty="0">
                <a:solidFill>
                  <a:srgbClr val="0070C0"/>
                </a:solidFill>
              </a:rPr>
              <a:t>Encourage others to speak and build on others' ideas rather than just repeating your own.</a:t>
            </a:r>
          </a:p>
          <a:p>
            <a:pPr marL="457200" indent="-457200" algn="just">
              <a:buFont typeface="Arial" panose="020B0604020202020204" pitchFamily="34" charset="0"/>
              <a:buChar char="•"/>
            </a:pPr>
            <a:r>
              <a:rPr lang="en-US" sz="2800" b="1" dirty="0">
                <a:solidFill>
                  <a:srgbClr val="C00000"/>
                </a:solidFill>
              </a:rPr>
              <a:t>Keep it Clear and Concise:</a:t>
            </a:r>
            <a:r>
              <a:rPr lang="en-US" sz="2800" dirty="0">
                <a:solidFill>
                  <a:srgbClr val="C00000"/>
                </a:solidFill>
              </a:rPr>
              <a:t> </a:t>
            </a:r>
            <a:r>
              <a:rPr lang="en-US" sz="2800" dirty="0">
                <a:solidFill>
                  <a:srgbClr val="0070C0"/>
                </a:solidFill>
              </a:rPr>
              <a:t>Focus on quality contributions over being the loudest voice</a:t>
            </a:r>
          </a:p>
        </p:txBody>
      </p:sp>
    </p:spTree>
    <p:extLst>
      <p:ext uri="{BB962C8B-B14F-4D97-AF65-F5344CB8AC3E}">
        <p14:creationId xmlns:p14="http://schemas.microsoft.com/office/powerpoint/2010/main" val="29086460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A2D49-9CBF-82E5-C5A9-391EA77A4F05}"/>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83820E7-8F1C-D5DB-F3E2-80FCF3DBFC44}"/>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sz="3200" b="1" dirty="0"/>
              <a:t>Common Mistakes to Avoid</a:t>
            </a:r>
            <a:endParaRPr lang="en-US" sz="3200" dirty="0"/>
          </a:p>
        </p:txBody>
      </p:sp>
      <p:pic>
        <p:nvPicPr>
          <p:cNvPr id="3074" name="Picture 2" descr="What Is Group Discussion- Definition, Types, Mistakes To Avoid">
            <a:extLst>
              <a:ext uri="{FF2B5EF4-FFF2-40B4-BE49-F238E27FC236}">
                <a16:creationId xmlns:a16="http://schemas.microsoft.com/office/drawing/2014/main" id="{DF6D6B33-087B-0EC2-2610-001EB1C45F03}"/>
              </a:ext>
            </a:extLst>
          </p:cNvP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104196" y="2519329"/>
            <a:ext cx="3926823" cy="314145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4012084-632D-89F1-B2DF-051618E8BE24}"/>
              </a:ext>
            </a:extLst>
          </p:cNvPr>
          <p:cNvSpPr txBox="1"/>
          <p:nvPr/>
        </p:nvSpPr>
        <p:spPr>
          <a:xfrm>
            <a:off x="797442" y="2519329"/>
            <a:ext cx="7049386" cy="3108543"/>
          </a:xfrm>
          <a:prstGeom prst="rect">
            <a:avLst/>
          </a:prstGeom>
          <a:noFill/>
        </p:spPr>
        <p:txBody>
          <a:bodyPr wrap="square">
            <a:spAutoFit/>
          </a:bodyPr>
          <a:lstStyle/>
          <a:p>
            <a:pPr marL="457200" indent="-457200" algn="just">
              <a:buFont typeface="Arial" panose="020B0604020202020204" pitchFamily="34" charset="0"/>
              <a:buChar char="•"/>
            </a:pPr>
            <a:r>
              <a:rPr lang="en-US" sz="2800" b="1" dirty="0">
                <a:solidFill>
                  <a:srgbClr val="C00000"/>
                </a:solidFill>
              </a:rPr>
              <a:t>Repetition:</a:t>
            </a:r>
            <a:r>
              <a:rPr lang="en-US" sz="2800" dirty="0">
                <a:solidFill>
                  <a:srgbClr val="C00000"/>
                </a:solidFill>
              </a:rPr>
              <a:t> </a:t>
            </a:r>
            <a:r>
              <a:rPr lang="en-US" sz="2800" dirty="0">
                <a:solidFill>
                  <a:srgbClr val="0070C0"/>
                </a:solidFill>
              </a:rPr>
              <a:t>Repeating points makes your contribution weak.</a:t>
            </a:r>
          </a:p>
          <a:p>
            <a:pPr marL="457200" indent="-457200" algn="just">
              <a:buFont typeface="Arial" panose="020B0604020202020204" pitchFamily="34" charset="0"/>
              <a:buChar char="•"/>
            </a:pPr>
            <a:r>
              <a:rPr lang="en-US" sz="2800" b="1" dirty="0">
                <a:solidFill>
                  <a:srgbClr val="C00000"/>
                </a:solidFill>
              </a:rPr>
              <a:t>Ignoring Non-Verbal Cues:</a:t>
            </a:r>
            <a:r>
              <a:rPr lang="en-US" sz="2800" dirty="0">
                <a:solidFill>
                  <a:srgbClr val="C00000"/>
                </a:solidFill>
              </a:rPr>
              <a:t> </a:t>
            </a:r>
            <a:r>
              <a:rPr lang="en-US" sz="2800" dirty="0">
                <a:solidFill>
                  <a:srgbClr val="0070C0"/>
                </a:solidFill>
              </a:rPr>
              <a:t>Poor body language (e.g., slouching, lack of eye contact) implies a lack of confidence.</a:t>
            </a:r>
          </a:p>
          <a:p>
            <a:pPr marL="457200" indent="-457200" algn="just">
              <a:buFont typeface="Arial" panose="020B0604020202020204" pitchFamily="34" charset="0"/>
              <a:buChar char="•"/>
            </a:pPr>
            <a:r>
              <a:rPr lang="en-US" sz="2800" b="1" dirty="0">
                <a:solidFill>
                  <a:srgbClr val="C00000"/>
                </a:solidFill>
              </a:rPr>
              <a:t>Getting Overly Emotional:</a:t>
            </a:r>
            <a:r>
              <a:rPr lang="en-US" sz="2800" dirty="0">
                <a:solidFill>
                  <a:srgbClr val="C00000"/>
                </a:solidFill>
              </a:rPr>
              <a:t> </a:t>
            </a:r>
            <a:r>
              <a:rPr lang="en-US" sz="2800" dirty="0">
                <a:solidFill>
                  <a:srgbClr val="0070C0"/>
                </a:solidFill>
              </a:rPr>
              <a:t>Staying calm shows maturity and leadership.</a:t>
            </a:r>
          </a:p>
        </p:txBody>
      </p:sp>
    </p:spTree>
    <p:extLst>
      <p:ext uri="{BB962C8B-B14F-4D97-AF65-F5344CB8AC3E}">
        <p14:creationId xmlns:p14="http://schemas.microsoft.com/office/powerpoint/2010/main" val="35490789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A5EE9-A144-848C-3710-1A9D5C3B368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0D30E02E-243A-A9D0-E03D-E6C79A72BFE6}"/>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sz="3200" b="1" dirty="0"/>
              <a:t>What is a Group Discussion About?</a:t>
            </a:r>
          </a:p>
        </p:txBody>
      </p:sp>
      <p:sp>
        <p:nvSpPr>
          <p:cNvPr id="2" name="Content Placeholder 1">
            <a:extLst>
              <a:ext uri="{FF2B5EF4-FFF2-40B4-BE49-F238E27FC236}">
                <a16:creationId xmlns:a16="http://schemas.microsoft.com/office/drawing/2014/main" id="{454FC40B-416B-14D4-4010-66AB78C62707}"/>
              </a:ext>
            </a:extLst>
          </p:cNvPr>
          <p:cNvSpPr>
            <a:spLocks noGrp="1"/>
          </p:cNvSpPr>
          <p:nvPr>
            <p:ph idx="1"/>
          </p:nvPr>
        </p:nvSpPr>
        <p:spPr/>
        <p:txBody>
          <a:bodyPr/>
          <a:lstStyle/>
          <a:p>
            <a:r>
              <a:rPr lang="en-IN" b="1" dirty="0"/>
              <a:t>Testing Communication Skills</a:t>
            </a:r>
          </a:p>
          <a:p>
            <a:r>
              <a:rPr lang="en-IN" b="1" dirty="0"/>
              <a:t>Teamwork and Leadership</a:t>
            </a:r>
          </a:p>
          <a:p>
            <a:r>
              <a:rPr lang="en-IN" b="1" dirty="0"/>
              <a:t>Problem-Solving and Decision-Making</a:t>
            </a:r>
          </a:p>
          <a:p>
            <a:r>
              <a:rPr lang="en-IN" b="1" dirty="0"/>
              <a:t>Knowledge and Awareness</a:t>
            </a:r>
          </a:p>
          <a:p>
            <a:r>
              <a:rPr lang="en-IN" b="1" dirty="0"/>
              <a:t>Time Management</a:t>
            </a:r>
          </a:p>
          <a:p>
            <a:r>
              <a:rPr lang="en-IN" b="1" dirty="0"/>
              <a:t>Convincing and Persuasive Skills</a:t>
            </a:r>
          </a:p>
          <a:p>
            <a:r>
              <a:rPr lang="en-IN" b="1" dirty="0"/>
              <a:t>Handling Pressure</a:t>
            </a:r>
            <a:endParaRPr lang="en-IN" dirty="0"/>
          </a:p>
        </p:txBody>
      </p:sp>
    </p:spTree>
    <p:extLst>
      <p:ext uri="{BB962C8B-B14F-4D97-AF65-F5344CB8AC3E}">
        <p14:creationId xmlns:p14="http://schemas.microsoft.com/office/powerpoint/2010/main" val="4144469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8ACCE-509B-665C-3EB0-FE02145B326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0F2D28BF-6685-57D8-68EB-9ED6EF09285E}"/>
              </a:ext>
            </a:extLst>
          </p:cNvPr>
          <p:cNvSpPr txBox="1">
            <a:spLocks/>
          </p:cNvSpPr>
          <p:nvPr/>
        </p:nvSpPr>
        <p:spPr>
          <a:xfrm>
            <a:off x="1114733" y="1579984"/>
            <a:ext cx="9283909" cy="556573"/>
          </a:xfrm>
          <a:prstGeom prst="rect">
            <a:avLst/>
          </a:prstGeom>
          <a:solidFill>
            <a:schemeClr val="accent4">
              <a:lumMod val="40000"/>
              <a:lumOff val="60000"/>
            </a:schemeClr>
          </a:solidFill>
        </p:spPr>
        <p:txBody>
          <a:bodyPr vert="horz" lIns="91440" tIns="45720" rIns="91440" bIns="45720" rtlCol="0" anchor="ctr">
            <a:normAutofit fontScale="325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endParaRPr lang="en-US" sz="3200" b="1" dirty="0"/>
          </a:p>
          <a:p>
            <a:r>
              <a:rPr lang="en-US" sz="8600" b="1" dirty="0"/>
              <a:t>Corporate Interview</a:t>
            </a:r>
          </a:p>
          <a:p>
            <a:endParaRPr lang="en-US" sz="3200" b="1" dirty="0"/>
          </a:p>
        </p:txBody>
      </p:sp>
      <p:sp>
        <p:nvSpPr>
          <p:cNvPr id="2" name="Content Placeholder 1">
            <a:extLst>
              <a:ext uri="{FF2B5EF4-FFF2-40B4-BE49-F238E27FC236}">
                <a16:creationId xmlns:a16="http://schemas.microsoft.com/office/drawing/2014/main" id="{155B7EED-0A09-CC38-5252-CA0C0BD53EB3}"/>
              </a:ext>
            </a:extLst>
          </p:cNvPr>
          <p:cNvSpPr>
            <a:spLocks noGrp="1"/>
          </p:cNvSpPr>
          <p:nvPr>
            <p:ph idx="1"/>
          </p:nvPr>
        </p:nvSpPr>
        <p:spPr>
          <a:xfrm>
            <a:off x="821853" y="2253515"/>
            <a:ext cx="9757542" cy="4225662"/>
          </a:xfrm>
        </p:spPr>
        <p:txBody>
          <a:bodyPr/>
          <a:lstStyle/>
          <a:p>
            <a:pPr marL="0" indent="0" algn="just">
              <a:buNone/>
            </a:pPr>
            <a:r>
              <a:rPr lang="en-US" dirty="0"/>
              <a:t>A corporate interview is a formal, two-way assessment process between a company representative and a candidate to evaluate suitability for a job role. Common types include screening, panel, behavioral, technical, and one-on-one interviews. These interviews focus on technical skills, behavior, and company fit, with structured, unstructured, and stress formats often used.</a:t>
            </a:r>
            <a:endParaRPr lang="en-IN" dirty="0"/>
          </a:p>
        </p:txBody>
      </p:sp>
    </p:spTree>
    <p:extLst>
      <p:ext uri="{BB962C8B-B14F-4D97-AF65-F5344CB8AC3E}">
        <p14:creationId xmlns:p14="http://schemas.microsoft.com/office/powerpoint/2010/main" val="9976264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1AEE3C-3B78-1072-B2AF-331701A520F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876A290-09FF-EE28-D37F-E1C170A71512}"/>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sz="3200" b="1" dirty="0"/>
              <a:t>Major Types of Corporate Interviews</a:t>
            </a:r>
          </a:p>
        </p:txBody>
      </p:sp>
      <p:sp>
        <p:nvSpPr>
          <p:cNvPr id="2" name="Content Placeholder 1">
            <a:extLst>
              <a:ext uri="{FF2B5EF4-FFF2-40B4-BE49-F238E27FC236}">
                <a16:creationId xmlns:a16="http://schemas.microsoft.com/office/drawing/2014/main" id="{7CB5601C-A930-2292-426D-E19CBFBF44B2}"/>
              </a:ext>
            </a:extLst>
          </p:cNvPr>
          <p:cNvSpPr>
            <a:spLocks noGrp="1"/>
          </p:cNvSpPr>
          <p:nvPr>
            <p:ph idx="1"/>
          </p:nvPr>
        </p:nvSpPr>
        <p:spPr>
          <a:xfrm>
            <a:off x="821853" y="2253515"/>
            <a:ext cx="10501821" cy="4225662"/>
          </a:xfrm>
        </p:spPr>
        <p:txBody>
          <a:bodyPr>
            <a:normAutofit fontScale="85000" lnSpcReduction="20000"/>
          </a:bodyPr>
          <a:lstStyle/>
          <a:p>
            <a:pPr algn="just"/>
            <a:r>
              <a:rPr lang="en-US" b="1" dirty="0">
                <a:hlinkClick r:id="rId2"/>
              </a:rPr>
              <a:t>Screening Interviews</a:t>
            </a:r>
            <a:r>
              <a:rPr lang="en-US" b="1" dirty="0"/>
              <a:t>:</a:t>
            </a:r>
            <a:r>
              <a:rPr lang="en-US" dirty="0"/>
              <a:t> Usually, a short (10-30 min) phone or video call with HR to check if you meet minimum qualifications.</a:t>
            </a:r>
          </a:p>
          <a:p>
            <a:pPr algn="just"/>
            <a:r>
              <a:rPr lang="en-US" b="1" dirty="0">
                <a:hlinkClick r:id="rId3"/>
              </a:rPr>
              <a:t>One-on-One Interviews</a:t>
            </a:r>
            <a:r>
              <a:rPr lang="en-US" b="1" dirty="0"/>
              <a:t>:</a:t>
            </a:r>
            <a:r>
              <a:rPr lang="en-US" dirty="0"/>
              <a:t> A traditional, personal meeting with a single interviewer, often the direct manager.</a:t>
            </a:r>
          </a:p>
          <a:p>
            <a:pPr algn="just"/>
            <a:r>
              <a:rPr lang="en-US" b="1" dirty="0">
                <a:hlinkClick r:id="rId4"/>
              </a:rPr>
              <a:t>Panel Interviews</a:t>
            </a:r>
            <a:r>
              <a:rPr lang="en-US" b="1" dirty="0"/>
              <a:t>:</a:t>
            </a:r>
            <a:r>
              <a:rPr lang="en-US" dirty="0"/>
              <a:t> Involves two or more interviewers—typically HR, hiring managers, and future team members—who evaluate the candidate together.</a:t>
            </a:r>
          </a:p>
          <a:p>
            <a:pPr algn="just"/>
            <a:r>
              <a:rPr lang="en-US" b="1" dirty="0">
                <a:hlinkClick r:id="rId5"/>
              </a:rPr>
              <a:t>Behavioral Interviews</a:t>
            </a:r>
            <a:r>
              <a:rPr lang="en-US" b="1" dirty="0"/>
              <a:t>:</a:t>
            </a:r>
            <a:r>
              <a:rPr lang="en-US" dirty="0"/>
              <a:t> Focus on the principle that past behavior predicts future performance, requiring examples of how you handled specific situations.</a:t>
            </a:r>
          </a:p>
          <a:p>
            <a:pPr algn="just"/>
            <a:r>
              <a:rPr lang="en-US" b="1" dirty="0">
                <a:hlinkClick r:id="rId6"/>
              </a:rPr>
              <a:t>Case/Technical Interviews</a:t>
            </a:r>
            <a:r>
              <a:rPr lang="en-US" b="1" dirty="0"/>
              <a:t>:</a:t>
            </a:r>
            <a:r>
              <a:rPr lang="en-US" dirty="0"/>
              <a:t> Common in consulting or IT roles, these test technical knowledge, problem-solving skills, and industry proficiency.</a:t>
            </a:r>
          </a:p>
          <a:p>
            <a:pPr marL="0" indent="0">
              <a:buNone/>
            </a:pPr>
            <a:endParaRPr lang="en-IN" dirty="0"/>
          </a:p>
        </p:txBody>
      </p:sp>
    </p:spTree>
    <p:extLst>
      <p:ext uri="{BB962C8B-B14F-4D97-AF65-F5344CB8AC3E}">
        <p14:creationId xmlns:p14="http://schemas.microsoft.com/office/powerpoint/2010/main" val="22612900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6C2CB-B49E-2C63-928C-28DBDFA2C57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39D0635-AA12-04F4-255E-9700A50C3287}"/>
              </a:ext>
            </a:extLst>
          </p:cNvPr>
          <p:cNvSpPr>
            <a:spLocks noGrp="1"/>
          </p:cNvSpPr>
          <p:nvPr>
            <p:ph idx="1"/>
          </p:nvPr>
        </p:nvSpPr>
        <p:spPr>
          <a:xfrm>
            <a:off x="821853" y="1892595"/>
            <a:ext cx="10757003" cy="4586582"/>
          </a:xfrm>
        </p:spPr>
        <p:txBody>
          <a:bodyPr>
            <a:normAutofit lnSpcReduction="10000"/>
          </a:bodyPr>
          <a:lstStyle/>
          <a:p>
            <a:pPr algn="just"/>
            <a:r>
              <a:rPr lang="en-US" b="1" dirty="0">
                <a:hlinkClick r:id="rId2"/>
              </a:rPr>
              <a:t>Group Interviews</a:t>
            </a:r>
            <a:r>
              <a:rPr lang="en-US" b="1" dirty="0"/>
              <a:t>:</a:t>
            </a:r>
            <a:r>
              <a:rPr lang="en-US" dirty="0"/>
              <a:t> Multiple candidates are assessed together to evaluate team interaction, leadership, and communication skills.</a:t>
            </a:r>
          </a:p>
          <a:p>
            <a:pPr algn="just"/>
            <a:r>
              <a:rPr lang="en-US" b="1" dirty="0">
                <a:hlinkClick r:id="rId3"/>
              </a:rPr>
              <a:t>Situational Interviews</a:t>
            </a:r>
            <a:r>
              <a:rPr lang="en-US" b="1" dirty="0"/>
              <a:t>:</a:t>
            </a:r>
            <a:r>
              <a:rPr lang="en-US" dirty="0"/>
              <a:t> Present hypothetical business problems or scenarios to evaluate the candidate's thought process and analytical skills.</a:t>
            </a:r>
          </a:p>
          <a:p>
            <a:pPr algn="just"/>
            <a:r>
              <a:rPr lang="en-US" b="1" dirty="0">
                <a:hlinkClick r:id="rId4"/>
              </a:rPr>
              <a:t>Stress Interviews</a:t>
            </a:r>
            <a:r>
              <a:rPr lang="en-US" b="1" dirty="0"/>
              <a:t>:</a:t>
            </a:r>
            <a:r>
              <a:rPr lang="en-US" dirty="0"/>
              <a:t> Intentionally designed by the interviewer to be demanding or abrasive to see how a candidate handles high pressure.</a:t>
            </a:r>
          </a:p>
          <a:p>
            <a:pPr algn="just"/>
            <a:r>
              <a:rPr lang="en-US" b="1" dirty="0">
                <a:hlinkClick r:id="rId5"/>
              </a:rPr>
              <a:t>Second or On-Site Interviews</a:t>
            </a:r>
            <a:r>
              <a:rPr lang="en-US" b="1" dirty="0"/>
              <a:t>:</a:t>
            </a:r>
            <a:r>
              <a:rPr lang="en-US" dirty="0"/>
              <a:t> A more detailed, in-depth, and often long-lasting (half or full-day) interview, frequently the last stage before a job offer. </a:t>
            </a:r>
          </a:p>
          <a:p>
            <a:endParaRPr lang="en-IN" dirty="0"/>
          </a:p>
        </p:txBody>
      </p:sp>
    </p:spTree>
    <p:extLst>
      <p:ext uri="{BB962C8B-B14F-4D97-AF65-F5344CB8AC3E}">
        <p14:creationId xmlns:p14="http://schemas.microsoft.com/office/powerpoint/2010/main" val="9237399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7FC38-8EE0-B947-B48B-0F5E3FA2FB49}"/>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59FACA63-BAF9-A72E-2CF3-9285C957DCCD}"/>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sz="3200" b="1" dirty="0"/>
              <a:t>Structural Formats</a:t>
            </a:r>
          </a:p>
        </p:txBody>
      </p:sp>
      <p:sp>
        <p:nvSpPr>
          <p:cNvPr id="2" name="Content Placeholder 1">
            <a:extLst>
              <a:ext uri="{FF2B5EF4-FFF2-40B4-BE49-F238E27FC236}">
                <a16:creationId xmlns:a16="http://schemas.microsoft.com/office/drawing/2014/main" id="{B0C12699-C91A-7EDA-F416-6E083A2C9088}"/>
              </a:ext>
            </a:extLst>
          </p:cNvPr>
          <p:cNvSpPr>
            <a:spLocks noGrp="1"/>
          </p:cNvSpPr>
          <p:nvPr>
            <p:ph idx="1"/>
          </p:nvPr>
        </p:nvSpPr>
        <p:spPr>
          <a:xfrm>
            <a:off x="821853" y="2253515"/>
            <a:ext cx="10501821" cy="4225662"/>
          </a:xfrm>
        </p:spPr>
        <p:txBody>
          <a:bodyPr>
            <a:normAutofit/>
          </a:bodyPr>
          <a:lstStyle/>
          <a:p>
            <a:pPr algn="just"/>
            <a:r>
              <a:rPr lang="en-US" b="1" dirty="0">
                <a:hlinkClick r:id="rId2"/>
              </a:rPr>
              <a:t>Structured</a:t>
            </a:r>
            <a:r>
              <a:rPr lang="en-US" b="1" dirty="0"/>
              <a:t>:</a:t>
            </a:r>
            <a:r>
              <a:rPr lang="en-US" dirty="0"/>
              <a:t> All candidates are asked the same set of predetermined questions to maintain consistency and reduce bias.</a:t>
            </a:r>
          </a:p>
          <a:p>
            <a:pPr algn="just"/>
            <a:r>
              <a:rPr lang="en-US" b="1" dirty="0">
                <a:hlinkClick r:id="rId3"/>
              </a:rPr>
              <a:t>Unstructured</a:t>
            </a:r>
            <a:r>
              <a:rPr lang="en-US" b="1" dirty="0"/>
              <a:t>:</a:t>
            </a:r>
            <a:r>
              <a:rPr lang="en-US" dirty="0"/>
              <a:t> A conversational, flexible interview where questions can change, often used to gauge a candidate's personality and fit.</a:t>
            </a:r>
          </a:p>
          <a:p>
            <a:pPr algn="just"/>
            <a:r>
              <a:rPr lang="en-US" b="1" dirty="0">
                <a:hlinkClick r:id="rId4"/>
              </a:rPr>
              <a:t>Sequential</a:t>
            </a:r>
            <a:r>
              <a:rPr lang="en-US" b="1" dirty="0"/>
              <a:t>:</a:t>
            </a:r>
            <a:r>
              <a:rPr lang="en-US" dirty="0"/>
              <a:t> A series of interviews where you meet multiple interviewers one-by-one, often in different sessions. </a:t>
            </a:r>
          </a:p>
          <a:p>
            <a:pPr marL="0" indent="0">
              <a:buNone/>
            </a:pPr>
            <a:endParaRPr lang="en-IN" dirty="0"/>
          </a:p>
        </p:txBody>
      </p:sp>
    </p:spTree>
    <p:extLst>
      <p:ext uri="{BB962C8B-B14F-4D97-AF65-F5344CB8AC3E}">
        <p14:creationId xmlns:p14="http://schemas.microsoft.com/office/powerpoint/2010/main" val="42355946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52C4C2-C5F7-9FBC-5C4B-4E6A6664B97C}"/>
              </a:ext>
            </a:extLst>
          </p:cNvPr>
          <p:cNvSpPr>
            <a:spLocks noGrp="1"/>
          </p:cNvSpPr>
          <p:nvPr>
            <p:ph idx="1"/>
          </p:nvPr>
        </p:nvSpPr>
        <p:spPr>
          <a:xfrm>
            <a:off x="821853" y="2253515"/>
            <a:ext cx="10414988" cy="4225662"/>
          </a:xfrm>
        </p:spPr>
        <p:txBody>
          <a:bodyPr/>
          <a:lstStyle/>
          <a:p>
            <a:pPr algn="just"/>
            <a:r>
              <a:rPr lang="en-US" b="1" dirty="0">
                <a:hlinkClick r:id="rId2"/>
              </a:rPr>
              <a:t>Informational Interview</a:t>
            </a:r>
            <a:r>
              <a:rPr lang="en-US" b="1" dirty="0"/>
              <a:t>:</a:t>
            </a:r>
            <a:r>
              <a:rPr lang="en-US" dirty="0"/>
              <a:t> Aimed at learning about a company or sector, often for networking.</a:t>
            </a:r>
          </a:p>
          <a:p>
            <a:pPr algn="just"/>
            <a:r>
              <a:rPr lang="en-US" b="1" dirty="0">
                <a:hlinkClick r:id="rId3"/>
              </a:rPr>
              <a:t>Appraisal Interview</a:t>
            </a:r>
            <a:r>
              <a:rPr lang="en-US" b="1" dirty="0"/>
              <a:t>:</a:t>
            </a:r>
            <a:r>
              <a:rPr lang="en-US" dirty="0"/>
              <a:t> A formal review between an employee and manager regarding job performance.</a:t>
            </a:r>
          </a:p>
          <a:p>
            <a:pPr algn="just"/>
            <a:r>
              <a:rPr lang="en-US" b="1" dirty="0">
                <a:hlinkClick r:id="rId4"/>
              </a:rPr>
              <a:t>Exit Interview</a:t>
            </a:r>
            <a:r>
              <a:rPr lang="en-US" b="1" dirty="0"/>
              <a:t>:</a:t>
            </a:r>
            <a:r>
              <a:rPr lang="en-US" dirty="0"/>
              <a:t> A conversation with an employee leaving the organization to gain feedback.</a:t>
            </a:r>
          </a:p>
          <a:p>
            <a:endParaRPr lang="en-IN" dirty="0"/>
          </a:p>
        </p:txBody>
      </p:sp>
      <p:sp>
        <p:nvSpPr>
          <p:cNvPr id="4" name="Title 1">
            <a:extLst>
              <a:ext uri="{FF2B5EF4-FFF2-40B4-BE49-F238E27FC236}">
                <a16:creationId xmlns:a16="http://schemas.microsoft.com/office/drawing/2014/main" id="{0A168043-0875-9E32-B9A6-16CE556D49D6}"/>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sz="3200" b="1" dirty="0"/>
              <a:t>Purpose-Based Interviews</a:t>
            </a:r>
          </a:p>
        </p:txBody>
      </p:sp>
    </p:spTree>
    <p:extLst>
      <p:ext uri="{BB962C8B-B14F-4D97-AF65-F5344CB8AC3E}">
        <p14:creationId xmlns:p14="http://schemas.microsoft.com/office/powerpoint/2010/main" val="3881984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F2DE6-24FB-C67D-67D5-E286D27DC804}"/>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A88F406-D5E4-9839-6D76-AEA7119281E8}"/>
              </a:ext>
            </a:extLst>
          </p:cNvPr>
          <p:cNvSpPr>
            <a:spLocks noGrp="1"/>
          </p:cNvSpPr>
          <p:nvPr>
            <p:ph type="sldNum" sz="quarter" idx="15"/>
          </p:nvPr>
        </p:nvSpPr>
        <p:spPr>
          <a:xfrm>
            <a:off x="10514011" y="5883275"/>
            <a:ext cx="764215"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F69794D-20F2-4C7F-BAF8-A28C732FC46D}" type="slidenum">
              <a:rPr lang="en-US" smtClean="0"/>
              <a:pPr/>
              <a:t>28</a:t>
            </a:fld>
            <a:endParaRPr lang="en-US" dirty="0"/>
          </a:p>
        </p:txBody>
      </p:sp>
      <p:pic>
        <p:nvPicPr>
          <p:cNvPr id="5" name="Content Placeholder 4">
            <a:extLst>
              <a:ext uri="{FF2B5EF4-FFF2-40B4-BE49-F238E27FC236}">
                <a16:creationId xmlns:a16="http://schemas.microsoft.com/office/drawing/2014/main" id="{DE01E446-B6BC-BD44-F66F-D13D94927388}"/>
              </a:ext>
            </a:extLst>
          </p:cNvPr>
          <p:cNvPicPr>
            <a:picLocks noGrp="1"/>
          </p:cNvPicPr>
          <p:nvPr>
            <p:ph sz="quarter" idx="1"/>
          </p:nvPr>
        </p:nvPicPr>
        <p:blipFill>
          <a:blip r:embed="rId2"/>
          <a:srcRect l="15864" t="22041" r="47405" b="8163"/>
          <a:stretch>
            <a:fillRect/>
          </a:stretch>
        </p:blipFill>
        <p:spPr bwMode="auto">
          <a:xfrm>
            <a:off x="2410522" y="1527095"/>
            <a:ext cx="5867400" cy="4873625"/>
          </a:xfrm>
          <a:prstGeom prst="rect">
            <a:avLst/>
          </a:prstGeom>
          <a:noFill/>
          <a:ln w="9525">
            <a:noFill/>
            <a:miter lim="800000"/>
            <a:headEnd/>
            <a:tailEnd/>
          </a:ln>
        </p:spPr>
      </p:pic>
      <p:pic>
        <p:nvPicPr>
          <p:cNvPr id="2" name="Picture 1">
            <a:extLst>
              <a:ext uri="{FF2B5EF4-FFF2-40B4-BE49-F238E27FC236}">
                <a16:creationId xmlns:a16="http://schemas.microsoft.com/office/drawing/2014/main" id="{5824CC0D-00E4-7B2C-9D6D-44E07D0627D0}"/>
              </a:ext>
            </a:extLst>
          </p:cNvPr>
          <p:cNvPicPr>
            <a:picLocks noChangeAspect="1"/>
          </p:cNvPicPr>
          <p:nvPr/>
        </p:nvPicPr>
        <p:blipFill rotWithShape="1">
          <a:blip r:embed="rId3">
            <a:extLst>
              <a:ext uri="{28A0092B-C50C-407E-A947-70E740481C1C}">
                <a14:useLocalDpi xmlns:a14="http://schemas.microsoft.com/office/drawing/2010/main" val="0"/>
              </a:ext>
            </a:extLst>
          </a:blip>
          <a:srcRect l="10067" t="9164" r="12080" b="7621"/>
          <a:stretch/>
        </p:blipFill>
        <p:spPr>
          <a:xfrm>
            <a:off x="171450" y="0"/>
            <a:ext cx="1325880" cy="1333851"/>
          </a:xfrm>
          <a:prstGeom prst="rect">
            <a:avLst/>
          </a:prstGeom>
        </p:spPr>
      </p:pic>
      <p:sp>
        <p:nvSpPr>
          <p:cNvPr id="3" name="TextBox 2">
            <a:extLst>
              <a:ext uri="{FF2B5EF4-FFF2-40B4-BE49-F238E27FC236}">
                <a16:creationId xmlns:a16="http://schemas.microsoft.com/office/drawing/2014/main" id="{DD50DDA0-14F3-D2F3-9D97-BE3B82EC8D28}"/>
              </a:ext>
            </a:extLst>
          </p:cNvPr>
          <p:cNvSpPr txBox="1"/>
          <p:nvPr/>
        </p:nvSpPr>
        <p:spPr>
          <a:xfrm>
            <a:off x="0" y="6593963"/>
            <a:ext cx="5867400" cy="646331"/>
          </a:xfrm>
          <a:prstGeom prst="rect">
            <a:avLst/>
          </a:prstGeom>
          <a:noFill/>
        </p:spPr>
        <p:txBody>
          <a:bodyPr wrap="square" rtlCol="0">
            <a:spAutoFit/>
          </a:bodyPr>
          <a:lstStyle/>
          <a:p>
            <a:r>
              <a:rPr lang="en-IN" b="1" dirty="0">
                <a:solidFill>
                  <a:srgbClr val="1F4E79"/>
                </a:solidFill>
                <a:latin typeface="Bookman Old Style" panose="02050604050505020204" pitchFamily="18" charset="0"/>
              </a:rPr>
              <a:t>Dr Prabhat K Dwivedi, Associate Professor</a:t>
            </a:r>
          </a:p>
          <a:p>
            <a:endParaRPr lang="en-IN" b="1" dirty="0">
              <a:solidFill>
                <a:srgbClr val="1F4E79"/>
              </a:solidFill>
              <a:latin typeface="Bookman Old Style" panose="02050604050505020204" pitchFamily="18" charset="0"/>
            </a:endParaRPr>
          </a:p>
        </p:txBody>
      </p:sp>
    </p:spTree>
    <p:extLst>
      <p:ext uri="{BB962C8B-B14F-4D97-AF65-F5344CB8AC3E}">
        <p14:creationId xmlns:p14="http://schemas.microsoft.com/office/powerpoint/2010/main" val="41170614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253-FA7F-1C1C-BEAD-4DCC8391987B}"/>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55C2E5F8-D702-50A2-DA34-365BBD61A050}"/>
              </a:ext>
            </a:extLst>
          </p:cNvPr>
          <p:cNvSpPr>
            <a:spLocks noGrp="1"/>
          </p:cNvSpPr>
          <p:nvPr>
            <p:ph idx="1"/>
          </p:nvPr>
        </p:nvSpPr>
        <p:spPr/>
        <p:txBody>
          <a:bodyPr>
            <a:normAutofit/>
          </a:bodyPr>
          <a:lstStyle/>
          <a:p>
            <a:endParaRPr lang="en-IN" dirty="0"/>
          </a:p>
          <a:p>
            <a:endParaRPr lang="en-IN" dirty="0"/>
          </a:p>
          <a:p>
            <a:endParaRPr lang="en-IN" dirty="0"/>
          </a:p>
        </p:txBody>
      </p:sp>
      <p:sp>
        <p:nvSpPr>
          <p:cNvPr id="4" name="TextBox 3">
            <a:extLst>
              <a:ext uri="{FF2B5EF4-FFF2-40B4-BE49-F238E27FC236}">
                <a16:creationId xmlns:a16="http://schemas.microsoft.com/office/drawing/2014/main" id="{4F63CEA6-1282-B878-5375-B6BED02AB53E}"/>
              </a:ext>
            </a:extLst>
          </p:cNvPr>
          <p:cNvSpPr txBox="1"/>
          <p:nvPr/>
        </p:nvSpPr>
        <p:spPr>
          <a:xfrm>
            <a:off x="372140" y="6560287"/>
            <a:ext cx="6166882" cy="369332"/>
          </a:xfrm>
          <a:prstGeom prst="rect">
            <a:avLst/>
          </a:prstGeom>
          <a:noFill/>
        </p:spPr>
        <p:txBody>
          <a:bodyPr wrap="square">
            <a:spAutoFit/>
          </a:bodyPr>
          <a:lstStyle/>
          <a:p>
            <a:r>
              <a:rPr lang="en-IN" b="1" dirty="0">
                <a:solidFill>
                  <a:srgbClr val="1F4E79"/>
                </a:solidFill>
                <a:latin typeface="Bookman Old Style" panose="02050604050505020204" pitchFamily="18" charset="0"/>
              </a:rPr>
              <a:t>Dr Prabhat K Dwivedi, Associate Professor</a:t>
            </a:r>
          </a:p>
        </p:txBody>
      </p:sp>
      <p:sp>
        <p:nvSpPr>
          <p:cNvPr id="6" name="TextBox 5">
            <a:extLst>
              <a:ext uri="{FF2B5EF4-FFF2-40B4-BE49-F238E27FC236}">
                <a16:creationId xmlns:a16="http://schemas.microsoft.com/office/drawing/2014/main" id="{A58C9B3B-8369-2B53-2233-B1D24780A260}"/>
              </a:ext>
            </a:extLst>
          </p:cNvPr>
          <p:cNvSpPr txBox="1"/>
          <p:nvPr/>
        </p:nvSpPr>
        <p:spPr>
          <a:xfrm>
            <a:off x="838199" y="2474893"/>
            <a:ext cx="10531947" cy="2677656"/>
          </a:xfrm>
          <a:prstGeom prst="rect">
            <a:avLst/>
          </a:prstGeom>
          <a:noFill/>
        </p:spPr>
        <p:txBody>
          <a:bodyPr wrap="square">
            <a:spAutoFit/>
          </a:bodyPr>
          <a:lstStyle/>
          <a:p>
            <a:pPr marL="457200" indent="-457200">
              <a:buFont typeface="Arial" panose="020B0604020202020204" pitchFamily="34" charset="0"/>
              <a:buChar char="•"/>
            </a:pPr>
            <a:r>
              <a:rPr lang="en-IN" sz="2800" dirty="0">
                <a:hlinkClick r:id="rId2"/>
              </a:rPr>
              <a:t>https://www.naukri.com/blog/what-is-group-discussion/</a:t>
            </a:r>
            <a:endParaRPr lang="en-IN" sz="2800" dirty="0"/>
          </a:p>
          <a:p>
            <a:pPr marL="457200" indent="-457200">
              <a:buFont typeface="Arial" panose="020B0604020202020204" pitchFamily="34" charset="0"/>
              <a:buChar char="•"/>
            </a:pPr>
            <a:r>
              <a:rPr lang="en-IN" sz="2800" dirty="0">
                <a:hlinkClick r:id="rId3"/>
              </a:rPr>
              <a:t>https://www.geeksforgeeks.org/business-studies/delphi-method-meaning-uses-process-and-application/</a:t>
            </a:r>
            <a:endParaRPr lang="en-IN" sz="2800" dirty="0"/>
          </a:p>
          <a:p>
            <a:pPr marL="457200" indent="-457200">
              <a:buFont typeface="Arial" panose="020B0604020202020204" pitchFamily="34" charset="0"/>
              <a:buChar char="•"/>
            </a:pPr>
            <a:endParaRPr lang="en-IN" sz="2800" dirty="0"/>
          </a:p>
          <a:p>
            <a:pPr marL="457200" indent="-457200">
              <a:buFont typeface="Arial" panose="020B0604020202020204" pitchFamily="34" charset="0"/>
              <a:buChar char="•"/>
            </a:pPr>
            <a:endParaRPr lang="en-IN" sz="2800" dirty="0"/>
          </a:p>
          <a:p>
            <a:pPr marL="457200" indent="-457200">
              <a:buFont typeface="Arial" panose="020B0604020202020204" pitchFamily="34" charset="0"/>
              <a:buChar char="•"/>
            </a:pPr>
            <a:endParaRPr lang="en-IN" sz="2800" dirty="0"/>
          </a:p>
        </p:txBody>
      </p:sp>
    </p:spTree>
    <p:extLst>
      <p:ext uri="{BB962C8B-B14F-4D97-AF65-F5344CB8AC3E}">
        <p14:creationId xmlns:p14="http://schemas.microsoft.com/office/powerpoint/2010/main" val="2855095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0E7BD8B-BF91-CC7A-D079-25F274803E7C}"/>
              </a:ext>
            </a:extLst>
          </p:cNvPr>
          <p:cNvSpPr txBox="1"/>
          <p:nvPr/>
        </p:nvSpPr>
        <p:spPr>
          <a:xfrm>
            <a:off x="0" y="6593963"/>
            <a:ext cx="5837274" cy="369332"/>
          </a:xfrm>
          <a:prstGeom prst="rect">
            <a:avLst/>
          </a:prstGeom>
          <a:noFill/>
        </p:spPr>
        <p:txBody>
          <a:bodyPr wrap="square" rtlCol="0">
            <a:spAutoFit/>
          </a:bodyPr>
          <a:lstStyle/>
          <a:p>
            <a:r>
              <a:rPr lang="en-IN" b="1" dirty="0">
                <a:solidFill>
                  <a:srgbClr val="1F4E79"/>
                </a:solidFill>
                <a:latin typeface="Bookman Old Style" panose="02050604050505020204" pitchFamily="18" charset="0"/>
              </a:rPr>
              <a:t>Dr Prabhat K Dwivedi, Associate Professor</a:t>
            </a:r>
          </a:p>
        </p:txBody>
      </p:sp>
      <p:sp>
        <p:nvSpPr>
          <p:cNvPr id="3" name="TextBox 2">
            <a:extLst>
              <a:ext uri="{FF2B5EF4-FFF2-40B4-BE49-F238E27FC236}">
                <a16:creationId xmlns:a16="http://schemas.microsoft.com/office/drawing/2014/main" id="{2474C59A-8914-4BCE-0605-9CD4CA87E3D8}"/>
              </a:ext>
            </a:extLst>
          </p:cNvPr>
          <p:cNvSpPr txBox="1"/>
          <p:nvPr/>
        </p:nvSpPr>
        <p:spPr>
          <a:xfrm>
            <a:off x="1860697" y="1759159"/>
            <a:ext cx="8176437" cy="4401205"/>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a:spAutoFit/>
          </a:bodyPr>
          <a:lstStyle/>
          <a:p>
            <a:r>
              <a:rPr lang="en-US" sz="2800" dirty="0"/>
              <a:t>"It is much, much worse to receive bad news through the written word than by somebody simply telling you, and I’m sure you understand why. When somebody simply tells you bad news, you hear it once, and that’s the end of it. But when bad news is written down, whether in a letter or a newspaper or on your arm in felt tip pen, each time you read it, you feel as if you are receiving the bad news again and again." (Lemony Snicket, </a:t>
            </a:r>
            <a:r>
              <a:rPr lang="en-US" sz="2800" i="1" dirty="0"/>
              <a:t>Horseradish: Bitter Truths You Can't Avoid</a:t>
            </a:r>
            <a:r>
              <a:rPr lang="en-US" sz="2800" dirty="0"/>
              <a:t>. HarperCollins, 2007)</a:t>
            </a:r>
            <a:endParaRPr lang="en-IN" sz="2800" dirty="0"/>
          </a:p>
        </p:txBody>
      </p:sp>
    </p:spTree>
    <p:extLst>
      <p:ext uri="{BB962C8B-B14F-4D97-AF65-F5344CB8AC3E}">
        <p14:creationId xmlns:p14="http://schemas.microsoft.com/office/powerpoint/2010/main" val="17116152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6DDED-CE87-268D-86D9-CA3711B908E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8A7524D-AB49-31D1-8FF5-3E3B537DB0F3}"/>
              </a:ext>
            </a:extLst>
          </p:cNvPr>
          <p:cNvSpPr>
            <a:spLocks noGrp="1"/>
          </p:cNvSpPr>
          <p:nvPr>
            <p:ph type="sldNum" sz="quarter" idx="15"/>
          </p:nvPr>
        </p:nvSpPr>
        <p:spPr>
          <a:xfrm>
            <a:off x="10514011" y="5883275"/>
            <a:ext cx="764215"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F69794D-20F2-4C7F-BAF8-A28C732FC46D}" type="slidenum">
              <a:rPr lang="en-US" smtClean="0"/>
              <a:pPr/>
              <a:t>30</a:t>
            </a:fld>
            <a:endParaRPr lang="en-US" dirty="0"/>
          </a:p>
        </p:txBody>
      </p:sp>
      <p:pic>
        <p:nvPicPr>
          <p:cNvPr id="5" name="Content Placeholder 4" descr="Image result for thanks">
            <a:extLst>
              <a:ext uri="{FF2B5EF4-FFF2-40B4-BE49-F238E27FC236}">
                <a16:creationId xmlns:a16="http://schemas.microsoft.com/office/drawing/2014/main" id="{06634744-64FC-FDD5-CC91-F82496BF20D3}"/>
              </a:ext>
            </a:extLst>
          </p:cNvPr>
          <p:cNvPicPr>
            <a:picLocks noGrp="1"/>
          </p:cNvPicPr>
          <p:nvPr>
            <p:ph sz="quarter" idx="1"/>
          </p:nvPr>
        </p:nvPicPr>
        <p:blipFill>
          <a:blip r:embed="rId2"/>
          <a:srcRect/>
          <a:stretch>
            <a:fillRect/>
          </a:stretch>
        </p:blipFill>
        <p:spPr bwMode="auto">
          <a:xfrm>
            <a:off x="2351568" y="2224991"/>
            <a:ext cx="7162800" cy="3658284"/>
          </a:xfrm>
          <a:prstGeom prst="rect">
            <a:avLst/>
          </a:prstGeom>
          <a:noFill/>
          <a:ln w="9525">
            <a:noFill/>
            <a:miter lim="800000"/>
            <a:headEnd/>
            <a:tailEnd/>
          </a:ln>
        </p:spPr>
      </p:pic>
      <p:sp>
        <p:nvSpPr>
          <p:cNvPr id="6" name="TextBox 5">
            <a:extLst>
              <a:ext uri="{FF2B5EF4-FFF2-40B4-BE49-F238E27FC236}">
                <a16:creationId xmlns:a16="http://schemas.microsoft.com/office/drawing/2014/main" id="{36AEB8D0-7436-4A56-C870-ACEB8E69B4C3}"/>
              </a:ext>
            </a:extLst>
          </p:cNvPr>
          <p:cNvSpPr txBox="1"/>
          <p:nvPr/>
        </p:nvSpPr>
        <p:spPr>
          <a:xfrm>
            <a:off x="265814" y="6593589"/>
            <a:ext cx="6166882" cy="369332"/>
          </a:xfrm>
          <a:prstGeom prst="rect">
            <a:avLst/>
          </a:prstGeom>
          <a:noFill/>
        </p:spPr>
        <p:txBody>
          <a:bodyPr wrap="square">
            <a:spAutoFit/>
          </a:bodyPr>
          <a:lstStyle/>
          <a:p>
            <a:r>
              <a:rPr lang="en-IN" b="1" dirty="0">
                <a:solidFill>
                  <a:srgbClr val="1F4E79"/>
                </a:solidFill>
                <a:latin typeface="Bookman Old Style" panose="02050604050505020204" pitchFamily="18" charset="0"/>
              </a:rPr>
              <a:t>Dr Prabhat K Dwivedi, Associate Professor</a:t>
            </a:r>
          </a:p>
        </p:txBody>
      </p:sp>
    </p:spTree>
    <p:extLst>
      <p:ext uri="{BB962C8B-B14F-4D97-AF65-F5344CB8AC3E}">
        <p14:creationId xmlns:p14="http://schemas.microsoft.com/office/powerpoint/2010/main" val="1941584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A89753-C7D0-852F-272D-A74C7F1B5A5D}"/>
              </a:ext>
            </a:extLst>
          </p:cNvPr>
          <p:cNvSpPr>
            <a:spLocks noGrp="1"/>
          </p:cNvSpPr>
          <p:nvPr>
            <p:ph idx="1"/>
          </p:nvPr>
        </p:nvSpPr>
        <p:spPr>
          <a:xfrm>
            <a:off x="821854" y="2253515"/>
            <a:ext cx="10414988" cy="4225662"/>
          </a:xfrm>
        </p:spPr>
        <p:txBody>
          <a:bodyPr>
            <a:normAutofit/>
          </a:bodyPr>
          <a:lstStyle/>
          <a:p>
            <a:pPr algn="just"/>
            <a:r>
              <a:rPr lang="en-US" dirty="0">
                <a:latin typeface="Times New Roman" panose="02020603050405020304" pitchFamily="18" charset="0"/>
                <a:cs typeface="Times New Roman" panose="02020603050405020304" pitchFamily="18" charset="0"/>
              </a:rPr>
              <a:t>A corporate meeting is a formal gathering of stakeholders—directors, shareholders, or employees—convened to discuss, decide, and document business matters, often to meet legal compliance or governance requirements. </a:t>
            </a:r>
          </a:p>
          <a:p>
            <a:pPr algn="just"/>
            <a:r>
              <a:rPr lang="en-US" dirty="0">
                <a:latin typeface="Times New Roman" panose="02020603050405020304" pitchFamily="18" charset="0"/>
                <a:cs typeface="Times New Roman" panose="02020603050405020304" pitchFamily="18" charset="0"/>
              </a:rPr>
              <a:t>It serves as a forum for strategic planning, decision-making, and organizational communication to ensure transparency and accountability.</a:t>
            </a:r>
            <a:endParaRPr lang="en-IN"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AA669415-12CD-36DB-DD99-4F1683496CAD}"/>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r>
              <a:rPr lang="en-US" sz="3200" b="1" dirty="0"/>
              <a:t>What is a </a:t>
            </a:r>
            <a:r>
              <a:rPr lang="en-IN" sz="3200" b="1" dirty="0">
                <a:solidFill>
                  <a:srgbClr val="FF0000"/>
                </a:solidFill>
                <a:latin typeface="Arial Black" panose="020B0A04020102020204" pitchFamily="34" charset="0"/>
              </a:rPr>
              <a:t>Corporate Meeting</a:t>
            </a:r>
            <a:r>
              <a:rPr lang="en-US" sz="3200" b="1" dirty="0"/>
              <a:t>?</a:t>
            </a:r>
            <a:endParaRPr lang="en-IN" sz="3200" b="1" dirty="0"/>
          </a:p>
        </p:txBody>
      </p:sp>
    </p:spTree>
    <p:extLst>
      <p:ext uri="{BB962C8B-B14F-4D97-AF65-F5344CB8AC3E}">
        <p14:creationId xmlns:p14="http://schemas.microsoft.com/office/powerpoint/2010/main" val="3881420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87EFD5-FE16-54E8-CD15-EFD091CE2B69}"/>
              </a:ext>
            </a:extLst>
          </p:cNvPr>
          <p:cNvSpPr>
            <a:spLocks noGrp="1"/>
          </p:cNvSpPr>
          <p:nvPr>
            <p:ph idx="1"/>
          </p:nvPr>
        </p:nvSpPr>
        <p:spPr>
          <a:xfrm>
            <a:off x="821853" y="2253515"/>
            <a:ext cx="10033989" cy="4225662"/>
          </a:xfrm>
        </p:spPr>
        <p:txBody>
          <a:bodyPr>
            <a:normAutofit fontScale="92500" lnSpcReduction="10000"/>
          </a:bodyPr>
          <a:lstStyle/>
          <a:p>
            <a:pPr algn="just"/>
            <a:r>
              <a:rPr lang="en-US" dirty="0"/>
              <a:t>To be legally valid, most company meetings must meet certain basic requirements: </a:t>
            </a:r>
          </a:p>
          <a:p>
            <a:pPr algn="just"/>
            <a:r>
              <a:rPr lang="en-US" dirty="0"/>
              <a:t>Proper notice must be given to all eligible participants. </a:t>
            </a:r>
          </a:p>
          <a:p>
            <a:pPr algn="just"/>
            <a:r>
              <a:rPr lang="en-US" dirty="0"/>
              <a:t>Quorum must be present at the start and through voting. </a:t>
            </a:r>
          </a:p>
          <a:p>
            <a:pPr algn="just"/>
            <a:r>
              <a:rPr lang="en-US" dirty="0"/>
              <a:t>The meeting must be called under the correct authority and for an allowed purpose. </a:t>
            </a:r>
          </a:p>
          <a:p>
            <a:pPr algn="just"/>
            <a:r>
              <a:rPr lang="en-US" dirty="0"/>
              <a:t>Minutes must be recorded and, where required, filed with regulators. </a:t>
            </a:r>
          </a:p>
          <a:p>
            <a:pPr algn="just"/>
            <a:r>
              <a:rPr lang="en-US" dirty="0"/>
              <a:t>These elements are central under formal company law regimes and should be checked for your jurisdiction. </a:t>
            </a:r>
          </a:p>
          <a:p>
            <a:endParaRPr lang="en-IN" dirty="0"/>
          </a:p>
        </p:txBody>
      </p:sp>
      <p:sp>
        <p:nvSpPr>
          <p:cNvPr id="4" name="Title 1">
            <a:extLst>
              <a:ext uri="{FF2B5EF4-FFF2-40B4-BE49-F238E27FC236}">
                <a16:creationId xmlns:a16="http://schemas.microsoft.com/office/drawing/2014/main" id="{7261594F-5761-5032-2745-0CCE11EAD2C4}"/>
              </a:ext>
            </a:extLst>
          </p:cNvPr>
          <p:cNvSpPr txBox="1">
            <a:spLocks/>
          </p:cNvSpPr>
          <p:nvPr/>
        </p:nvSpPr>
        <p:spPr>
          <a:xfrm>
            <a:off x="1034946"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sz="3200" b="1" dirty="0"/>
              <a:t>Requisites of a Valid Company Meeting </a:t>
            </a:r>
          </a:p>
        </p:txBody>
      </p:sp>
    </p:spTree>
    <p:extLst>
      <p:ext uri="{BB962C8B-B14F-4D97-AF65-F5344CB8AC3E}">
        <p14:creationId xmlns:p14="http://schemas.microsoft.com/office/powerpoint/2010/main" val="948053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F5E7FE5-2589-2290-15F5-503C4480F244}"/>
              </a:ext>
            </a:extLst>
          </p:cNvPr>
          <p:cNvSpPr txBox="1">
            <a:spLocks/>
          </p:cNvSpPr>
          <p:nvPr/>
        </p:nvSpPr>
        <p:spPr>
          <a:xfrm>
            <a:off x="1244008" y="1254643"/>
            <a:ext cx="9144001" cy="369332"/>
          </a:xfrm>
          <a:prstGeom prst="rect">
            <a:avLst/>
          </a:prstGeom>
          <a:solidFill>
            <a:schemeClr val="accent4">
              <a:lumMod val="40000"/>
              <a:lumOff val="60000"/>
            </a:schemeClr>
          </a:solidFill>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br>
              <a:rPr lang="en-US" b="1" dirty="0"/>
            </a:br>
            <a:endParaRPr lang="en-US" b="1" dirty="0"/>
          </a:p>
          <a:p>
            <a:r>
              <a:rPr lang="en-US" sz="14400" b="1" dirty="0"/>
              <a:t> </a:t>
            </a:r>
            <a:r>
              <a:rPr lang="en-US" sz="11200" b="1" dirty="0"/>
              <a:t> </a:t>
            </a:r>
            <a:r>
              <a:rPr lang="en-US" sz="9600" b="1" dirty="0"/>
              <a:t>Types of Important Meetings</a:t>
            </a:r>
          </a:p>
          <a:p>
            <a:endParaRPr lang="en-IN" dirty="0"/>
          </a:p>
        </p:txBody>
      </p:sp>
      <p:sp>
        <p:nvSpPr>
          <p:cNvPr id="6" name="TextBox 5">
            <a:extLst>
              <a:ext uri="{FF2B5EF4-FFF2-40B4-BE49-F238E27FC236}">
                <a16:creationId xmlns:a16="http://schemas.microsoft.com/office/drawing/2014/main" id="{D538D124-51ED-3CF1-4864-07858096EC58}"/>
              </a:ext>
            </a:extLst>
          </p:cNvPr>
          <p:cNvSpPr txBox="1"/>
          <p:nvPr/>
        </p:nvSpPr>
        <p:spPr>
          <a:xfrm>
            <a:off x="0" y="6593963"/>
            <a:ext cx="5837274" cy="369332"/>
          </a:xfrm>
          <a:prstGeom prst="rect">
            <a:avLst/>
          </a:prstGeom>
          <a:noFill/>
        </p:spPr>
        <p:txBody>
          <a:bodyPr wrap="square" rtlCol="0">
            <a:spAutoFit/>
          </a:bodyPr>
          <a:lstStyle/>
          <a:p>
            <a:r>
              <a:rPr lang="en-IN" b="1" dirty="0">
                <a:solidFill>
                  <a:srgbClr val="1F4E79"/>
                </a:solidFill>
                <a:latin typeface="Bookman Old Style" panose="02050604050505020204" pitchFamily="18" charset="0"/>
              </a:rPr>
              <a:t>Dr Prabhat K Dwivedi, Associate Professor</a:t>
            </a:r>
          </a:p>
        </p:txBody>
      </p:sp>
      <p:sp>
        <p:nvSpPr>
          <p:cNvPr id="7" name="Rectangle 3">
            <a:extLst>
              <a:ext uri="{FF2B5EF4-FFF2-40B4-BE49-F238E27FC236}">
                <a16:creationId xmlns:a16="http://schemas.microsoft.com/office/drawing/2014/main" id="{FEC7449A-A367-6E58-815E-43D6369B3885}"/>
              </a:ext>
            </a:extLst>
          </p:cNvPr>
          <p:cNvSpPr>
            <a:spLocks noGrp="1" noChangeArrowheads="1"/>
          </p:cNvSpPr>
          <p:nvPr>
            <p:ph idx="1"/>
          </p:nvPr>
        </p:nvSpPr>
        <p:spPr bwMode="auto">
          <a:xfrm>
            <a:off x="1063256" y="1561302"/>
            <a:ext cx="9441711"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Annual General Meetings (AGMs):</a:t>
            </a:r>
          </a:p>
          <a:p>
            <a:pPr marL="0" marR="0" lvl="0" indent="0" algn="l" defTabSz="914400" rtl="0" eaLnBrk="0" fontAlgn="base" latinLnBrk="0" hangingPunct="0">
              <a:lnSpc>
                <a:spcPct val="100000"/>
              </a:lnSpc>
              <a:spcBef>
                <a:spcPct val="0"/>
              </a:spcBef>
              <a:spcAft>
                <a:spcPct val="0"/>
              </a:spcAft>
              <a:buClrTx/>
              <a:buSzTx/>
              <a:buNone/>
              <a:tabLst/>
            </a:pPr>
            <a:r>
              <a:rPr lang="en-US" altLang="en-US" sz="1800" dirty="0">
                <a:solidFill>
                  <a:schemeClr val="tx1"/>
                </a:solidFill>
                <a:latin typeface="Arial" panose="020B0604020202020204" pitchFamily="34" charset="0"/>
              </a:rPr>
              <a:t>  </a:t>
            </a:r>
            <a:r>
              <a:rPr kumimoji="0" lang="en-US" altLang="en-US" sz="1800" b="0" i="0" u="none" strike="noStrike" cap="none" normalizeH="0" baseline="0" dirty="0">
                <a:ln>
                  <a:noFill/>
                </a:ln>
                <a:solidFill>
                  <a:schemeClr val="tx1"/>
                </a:solidFill>
                <a:effectLst/>
                <a:latin typeface="Arial" panose="020B0604020202020204" pitchFamily="34" charset="0"/>
              </a:rPr>
              <a:t>Formal annual meetings for shareholders to review financial statements and elect directors.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Board Meetings:</a:t>
            </a:r>
            <a:r>
              <a:rPr kumimoji="0" lang="en-US" altLang="en-US"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Regular gatherings of directors to decide on company policies and strategies.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Operational/Staff Meetings:</a:t>
            </a:r>
            <a:r>
              <a:rPr kumimoji="0" lang="en-US" altLang="en-US"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Routine team meetings to coordinate projects, discuss performance, and align goals.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Extraordinary General Meetings (EGMs):</a:t>
            </a:r>
            <a:r>
              <a:rPr kumimoji="0" lang="en-US" altLang="en-US"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Meetings called for urgent matters outside the AGM schedule.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Committee Meetings:</a:t>
            </a:r>
            <a:r>
              <a:rPr kumimoji="0" lang="en-US" altLang="en-US"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Smaller groups focused on specific areas like audits or compensation.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Creditor Meetings:</a:t>
            </a:r>
            <a:r>
              <a:rPr kumimoji="0" lang="en-US" altLang="en-US"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Called when a company is restructuring or restructuring debt. </a:t>
            </a:r>
          </a:p>
        </p:txBody>
      </p:sp>
    </p:spTree>
    <p:extLst>
      <p:ext uri="{BB962C8B-B14F-4D97-AF65-F5344CB8AC3E}">
        <p14:creationId xmlns:p14="http://schemas.microsoft.com/office/powerpoint/2010/main" val="1445490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4FDA6-456B-3EF7-AAEE-A637E4C8D48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991E14C-1E74-E1EA-1C72-F8DEFB07D47B}"/>
              </a:ext>
            </a:extLst>
          </p:cNvPr>
          <p:cNvSpPr txBox="1"/>
          <p:nvPr/>
        </p:nvSpPr>
        <p:spPr>
          <a:xfrm>
            <a:off x="0" y="6639683"/>
            <a:ext cx="5837274" cy="369332"/>
          </a:xfrm>
          <a:prstGeom prst="rect">
            <a:avLst/>
          </a:prstGeom>
          <a:noFill/>
        </p:spPr>
        <p:txBody>
          <a:bodyPr wrap="square" rtlCol="0">
            <a:spAutoFit/>
          </a:bodyPr>
          <a:lstStyle/>
          <a:p>
            <a:r>
              <a:rPr lang="en-IN" b="1" dirty="0">
                <a:solidFill>
                  <a:srgbClr val="1F4E79"/>
                </a:solidFill>
                <a:latin typeface="Bookman Old Style" panose="02050604050505020204" pitchFamily="18" charset="0"/>
              </a:rPr>
              <a:t>Dr Prabhat K Dwivedi, Associate Professor</a:t>
            </a:r>
          </a:p>
        </p:txBody>
      </p:sp>
      <p:sp>
        <p:nvSpPr>
          <p:cNvPr id="8" name="Title 1">
            <a:extLst>
              <a:ext uri="{FF2B5EF4-FFF2-40B4-BE49-F238E27FC236}">
                <a16:creationId xmlns:a16="http://schemas.microsoft.com/office/drawing/2014/main" id="{E9E270D4-3B16-86BE-05B3-BE1DBDFD40CA}"/>
              </a:ext>
            </a:extLst>
          </p:cNvPr>
          <p:cNvSpPr txBox="1">
            <a:spLocks/>
          </p:cNvSpPr>
          <p:nvPr/>
        </p:nvSpPr>
        <p:spPr>
          <a:xfrm>
            <a:off x="1275907" y="1446029"/>
            <a:ext cx="10061944" cy="556573"/>
          </a:xfrm>
          <a:prstGeom prst="rect">
            <a:avLst/>
          </a:prstGeom>
          <a:solidFill>
            <a:schemeClr val="accent4">
              <a:lumMod val="40000"/>
              <a:lumOff val="60000"/>
            </a:schemeClr>
          </a:solidFill>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br>
              <a:rPr lang="en-US" b="1" dirty="0"/>
            </a:br>
            <a:endParaRPr lang="en-US" b="1" dirty="0"/>
          </a:p>
          <a:p>
            <a:r>
              <a:rPr lang="en-US" sz="17600" b="1" dirty="0"/>
              <a:t> </a:t>
            </a:r>
            <a:r>
              <a:rPr lang="en-US" sz="14400" b="1" dirty="0"/>
              <a:t> </a:t>
            </a:r>
            <a:r>
              <a:rPr lang="en-US" sz="12800" b="1" dirty="0"/>
              <a:t>IMPORTANCE OF CORPORATE MEETINGS</a:t>
            </a:r>
            <a:endParaRPr lang="en-IN" sz="4400" b="1" dirty="0"/>
          </a:p>
        </p:txBody>
      </p:sp>
      <p:sp>
        <p:nvSpPr>
          <p:cNvPr id="5" name="TextBox 4">
            <a:extLst>
              <a:ext uri="{FF2B5EF4-FFF2-40B4-BE49-F238E27FC236}">
                <a16:creationId xmlns:a16="http://schemas.microsoft.com/office/drawing/2014/main" id="{049AC26D-AD1D-4330-0507-7F4D2A305048}"/>
              </a:ext>
            </a:extLst>
          </p:cNvPr>
          <p:cNvSpPr txBox="1"/>
          <p:nvPr/>
        </p:nvSpPr>
        <p:spPr>
          <a:xfrm>
            <a:off x="1364510" y="2058985"/>
            <a:ext cx="10313583" cy="4524315"/>
          </a:xfrm>
          <a:prstGeom prst="rect">
            <a:avLst/>
          </a:prstGeom>
          <a:noFill/>
        </p:spPr>
        <p:txBody>
          <a:bodyPr wrap="square">
            <a:spAutoFit/>
          </a:bodyPr>
          <a:lstStyle/>
          <a:p>
            <a:pPr marL="457200" indent="-457200" algn="just">
              <a:buFont typeface="Arial" panose="020B0604020202020204" pitchFamily="34" charset="0"/>
              <a:buChar char="•"/>
            </a:pPr>
            <a:r>
              <a:rPr lang="en-US" sz="2400" b="1" dirty="0">
                <a:solidFill>
                  <a:srgbClr val="0070C0"/>
                </a:solidFill>
              </a:rPr>
              <a:t>Decision-Making</a:t>
            </a:r>
          </a:p>
          <a:p>
            <a:pPr marL="457200" indent="-457200" algn="just">
              <a:buFont typeface="Arial" panose="020B0604020202020204" pitchFamily="34" charset="0"/>
              <a:buChar char="•"/>
            </a:pPr>
            <a:r>
              <a:rPr lang="en-US" sz="2400" b="1" dirty="0">
                <a:solidFill>
                  <a:srgbClr val="0070C0"/>
                </a:solidFill>
              </a:rPr>
              <a:t>Communication</a:t>
            </a:r>
          </a:p>
          <a:p>
            <a:pPr marL="457200" indent="-457200" algn="just">
              <a:buFont typeface="Arial" panose="020B0604020202020204" pitchFamily="34" charset="0"/>
              <a:buChar char="•"/>
            </a:pPr>
            <a:r>
              <a:rPr lang="en-US" sz="2400" b="1" dirty="0">
                <a:solidFill>
                  <a:srgbClr val="0070C0"/>
                </a:solidFill>
              </a:rPr>
              <a:t>Problem Solving</a:t>
            </a:r>
          </a:p>
          <a:p>
            <a:pPr marL="457200" indent="-457200" algn="just">
              <a:buFont typeface="Arial" panose="020B0604020202020204" pitchFamily="34" charset="0"/>
              <a:buChar char="•"/>
            </a:pPr>
            <a:r>
              <a:rPr lang="en-US" sz="2400" b="1" dirty="0">
                <a:solidFill>
                  <a:srgbClr val="0070C0"/>
                </a:solidFill>
              </a:rPr>
              <a:t>Accountability</a:t>
            </a:r>
          </a:p>
          <a:p>
            <a:pPr marL="457200" indent="-457200" algn="just">
              <a:buFont typeface="Arial" panose="020B0604020202020204" pitchFamily="34" charset="0"/>
              <a:buChar char="•"/>
            </a:pPr>
            <a:r>
              <a:rPr lang="en-US" sz="2400" b="1" dirty="0">
                <a:solidFill>
                  <a:srgbClr val="0070C0"/>
                </a:solidFill>
              </a:rPr>
              <a:t>Team Building</a:t>
            </a:r>
          </a:p>
          <a:p>
            <a:pPr marL="457200" indent="-457200" algn="just">
              <a:buFont typeface="Arial" panose="020B0604020202020204" pitchFamily="34" charset="0"/>
              <a:buChar char="•"/>
            </a:pPr>
            <a:r>
              <a:rPr lang="en-US" sz="2400" b="1" dirty="0">
                <a:solidFill>
                  <a:srgbClr val="0070C0"/>
                </a:solidFill>
              </a:rPr>
              <a:t>Strategic Planning</a:t>
            </a:r>
          </a:p>
          <a:p>
            <a:pPr marL="457200" indent="-457200" algn="just">
              <a:buFont typeface="Arial" panose="020B0604020202020204" pitchFamily="34" charset="0"/>
              <a:buChar char="•"/>
            </a:pPr>
            <a:r>
              <a:rPr lang="en-US" sz="2400" b="1" dirty="0">
                <a:solidFill>
                  <a:srgbClr val="0070C0"/>
                </a:solidFill>
              </a:rPr>
              <a:t>Performance Evaluation</a:t>
            </a:r>
          </a:p>
          <a:p>
            <a:pPr marL="457200" indent="-457200" algn="just">
              <a:buFont typeface="Arial" panose="020B0604020202020204" pitchFamily="34" charset="0"/>
              <a:buChar char="•"/>
            </a:pPr>
            <a:r>
              <a:rPr lang="en-US" sz="2400" b="1" dirty="0">
                <a:solidFill>
                  <a:srgbClr val="0070C0"/>
                </a:solidFill>
              </a:rPr>
              <a:t>Stakeholder Engagement</a:t>
            </a:r>
          </a:p>
          <a:p>
            <a:pPr marL="457200" indent="-457200" algn="just">
              <a:buFont typeface="Arial" panose="020B0604020202020204" pitchFamily="34" charset="0"/>
              <a:buChar char="•"/>
            </a:pPr>
            <a:r>
              <a:rPr lang="en-US" sz="2400" b="1" dirty="0">
                <a:solidFill>
                  <a:srgbClr val="0070C0"/>
                </a:solidFill>
              </a:rPr>
              <a:t>Compliance and Governance</a:t>
            </a:r>
          </a:p>
          <a:p>
            <a:pPr marL="457200" indent="-457200" algn="just">
              <a:buFont typeface="Arial" panose="020B0604020202020204" pitchFamily="34" charset="0"/>
              <a:buChar char="•"/>
            </a:pPr>
            <a:r>
              <a:rPr lang="en-US" sz="2400" b="1" dirty="0">
                <a:solidFill>
                  <a:srgbClr val="0070C0"/>
                </a:solidFill>
              </a:rPr>
              <a:t>Innovation and Creativity</a:t>
            </a:r>
          </a:p>
          <a:p>
            <a:pPr marL="457200" indent="-457200" algn="just">
              <a:buFont typeface="Arial" panose="020B0604020202020204" pitchFamily="34" charset="0"/>
              <a:buChar char="•"/>
            </a:pPr>
            <a:r>
              <a:rPr lang="en-US" sz="2400" b="1" dirty="0">
                <a:solidFill>
                  <a:srgbClr val="0070C0"/>
                </a:solidFill>
              </a:rPr>
              <a:t>Conflict Resolution</a:t>
            </a:r>
          </a:p>
          <a:p>
            <a:pPr marL="457200" indent="-457200" algn="just">
              <a:buFont typeface="Arial" panose="020B0604020202020204" pitchFamily="34" charset="0"/>
              <a:buChar char="•"/>
            </a:pPr>
            <a:r>
              <a:rPr lang="en-US" sz="2400" b="1" dirty="0">
                <a:solidFill>
                  <a:srgbClr val="0070C0"/>
                </a:solidFill>
              </a:rPr>
              <a:t>Feedback Gathering</a:t>
            </a:r>
          </a:p>
        </p:txBody>
      </p:sp>
    </p:spTree>
    <p:extLst>
      <p:ext uri="{BB962C8B-B14F-4D97-AF65-F5344CB8AC3E}">
        <p14:creationId xmlns:p14="http://schemas.microsoft.com/office/powerpoint/2010/main" val="1472728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CB7B13-BF48-91B7-A2FF-298E823D04B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CF28E5-0621-4B34-18B0-3FC941485D44}"/>
              </a:ext>
            </a:extLst>
          </p:cNvPr>
          <p:cNvSpPr>
            <a:spLocks noGrp="1"/>
          </p:cNvSpPr>
          <p:nvPr>
            <p:ph idx="1"/>
          </p:nvPr>
        </p:nvSpPr>
        <p:spPr>
          <a:xfrm>
            <a:off x="821854" y="2253515"/>
            <a:ext cx="6482713" cy="4225662"/>
          </a:xfrm>
        </p:spPr>
        <p:txBody>
          <a:bodyPr>
            <a:normAutofit fontScale="92500"/>
          </a:bodyPr>
          <a:lstStyle/>
          <a:p>
            <a:pPr marL="0" lvl="0" indent="0" eaLnBrk="0" fontAlgn="base" hangingPunct="0">
              <a:lnSpc>
                <a:spcPct val="100000"/>
              </a:lnSpc>
              <a:spcBef>
                <a:spcPct val="0"/>
              </a:spcBef>
              <a:spcAft>
                <a:spcPct val="0"/>
              </a:spcAft>
              <a:buNone/>
            </a:pPr>
            <a:r>
              <a:rPr lang="en-US" altLang="en-US" b="1" dirty="0">
                <a:solidFill>
                  <a:srgbClr val="FF0000"/>
                </a:solidFill>
                <a:latin typeface="Arial" panose="020B0604020202020204" pitchFamily="34" charset="0"/>
              </a:rPr>
              <a:t>BRAINSTORMING</a:t>
            </a:r>
          </a:p>
          <a:p>
            <a:pPr marL="0" lvl="0" indent="0" algn="just" eaLnBrk="0" fontAlgn="base" hangingPunct="0">
              <a:lnSpc>
                <a:spcPct val="100000"/>
              </a:lnSpc>
              <a:spcBef>
                <a:spcPct val="0"/>
              </a:spcBef>
              <a:spcAft>
                <a:spcPct val="0"/>
              </a:spcAft>
              <a:buFontTx/>
              <a:buChar char="•"/>
            </a:pPr>
            <a:r>
              <a:rPr lang="en-US" altLang="en-US" b="1" dirty="0">
                <a:solidFill>
                  <a:srgbClr val="0070C0"/>
                </a:solidFill>
                <a:latin typeface="Arial" panose="020B0604020202020204" pitchFamily="34" charset="0"/>
              </a:rPr>
              <a:t>Purpose:</a:t>
            </a:r>
            <a:r>
              <a:rPr lang="en-US" altLang="en-US" dirty="0">
                <a:solidFill>
                  <a:srgbClr val="0070C0"/>
                </a:solidFill>
                <a:latin typeface="Arial" panose="020B0604020202020204" pitchFamily="34" charset="0"/>
              </a:rPr>
              <a:t> To generate a high volume of creative, free-flowing ideas in a non-judgmental environment.</a:t>
            </a:r>
          </a:p>
          <a:p>
            <a:pPr marL="0" lvl="0" indent="0" algn="just" eaLnBrk="0" fontAlgn="base" hangingPunct="0">
              <a:lnSpc>
                <a:spcPct val="100000"/>
              </a:lnSpc>
              <a:spcBef>
                <a:spcPct val="0"/>
              </a:spcBef>
              <a:spcAft>
                <a:spcPct val="0"/>
              </a:spcAft>
              <a:buFontTx/>
              <a:buChar char="•"/>
            </a:pPr>
            <a:r>
              <a:rPr lang="en-US" altLang="en-US" b="1" dirty="0">
                <a:solidFill>
                  <a:srgbClr val="0070C0"/>
                </a:solidFill>
                <a:latin typeface="Arial" panose="020B0604020202020204" pitchFamily="34" charset="0"/>
              </a:rPr>
              <a:t>Process:</a:t>
            </a:r>
            <a:r>
              <a:rPr lang="en-US" altLang="en-US" dirty="0">
                <a:solidFill>
                  <a:srgbClr val="0070C0"/>
                </a:solidFill>
                <a:latin typeface="Arial" panose="020B0604020202020204" pitchFamily="34" charset="0"/>
              </a:rPr>
              <a:t> A group gathers to brainstorm solutions for a specific problem. Evaluation is deferred to encourage wild, innovative ideas.</a:t>
            </a:r>
          </a:p>
          <a:p>
            <a:pPr marL="0" lvl="0" indent="0" algn="just" eaLnBrk="0" fontAlgn="base" hangingPunct="0">
              <a:lnSpc>
                <a:spcPct val="100000"/>
              </a:lnSpc>
              <a:spcBef>
                <a:spcPct val="0"/>
              </a:spcBef>
              <a:spcAft>
                <a:spcPct val="0"/>
              </a:spcAft>
              <a:buFontTx/>
              <a:buChar char="•"/>
            </a:pPr>
            <a:r>
              <a:rPr lang="en-US" altLang="en-US" b="1" dirty="0">
                <a:solidFill>
                  <a:srgbClr val="0070C0"/>
                </a:solidFill>
                <a:latin typeface="Arial" panose="020B0604020202020204" pitchFamily="34" charset="0"/>
              </a:rPr>
              <a:t>Best Use:</a:t>
            </a:r>
            <a:r>
              <a:rPr lang="en-US" altLang="en-US" dirty="0">
                <a:solidFill>
                  <a:srgbClr val="0070C0"/>
                </a:solidFill>
                <a:latin typeface="Arial" panose="020B0604020202020204" pitchFamily="34" charset="0"/>
              </a:rPr>
              <a:t> Initial stages of brainstorming solutions where creativity is needed. </a:t>
            </a:r>
          </a:p>
          <a:p>
            <a:pPr algn="just"/>
            <a:endParaRPr lang="en-IN"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3ECE3CC4-D349-26D2-0D5E-4A69E79051E9}"/>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r>
              <a:rPr lang="en-US" sz="3200" b="1" dirty="0"/>
              <a:t>Key Techniques for Group Decision Making</a:t>
            </a:r>
            <a:endParaRPr lang="en-IN" sz="3200" b="1" dirty="0"/>
          </a:p>
        </p:txBody>
      </p:sp>
      <p:pic>
        <p:nvPicPr>
          <p:cNvPr id="13314" name="Picture 2" descr="How to Make Your Brainstorming Sessions Successful">
            <a:extLst>
              <a:ext uri="{FF2B5EF4-FFF2-40B4-BE49-F238E27FC236}">
                <a16:creationId xmlns:a16="http://schemas.microsoft.com/office/drawing/2014/main" id="{5DF9B005-89CB-8BA9-174A-288C9480EB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1647" y="2638424"/>
            <a:ext cx="4600353" cy="32307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0996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BF978-4A2D-F469-1F02-57E8E0581B4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AE4544-3758-D887-B194-14A1CEB2B1FC}"/>
              </a:ext>
            </a:extLst>
          </p:cNvPr>
          <p:cNvSpPr>
            <a:spLocks noGrp="1"/>
          </p:cNvSpPr>
          <p:nvPr>
            <p:ph idx="1"/>
          </p:nvPr>
        </p:nvSpPr>
        <p:spPr>
          <a:xfrm>
            <a:off x="821854" y="2253515"/>
            <a:ext cx="9938295" cy="4225662"/>
          </a:xfrm>
        </p:spPr>
        <p:txBody>
          <a:bodyPr>
            <a:normAutofit/>
          </a:bodyPr>
          <a:lstStyle/>
          <a:p>
            <a:pPr algn="just"/>
            <a:r>
              <a:rPr lang="en-US" dirty="0"/>
              <a:t>Brainstorming is a collaborative ideation method where teams generate, develop, and evaluate ideas to solve specific problems or explore new opportunities.</a:t>
            </a:r>
          </a:p>
          <a:p>
            <a:pPr algn="just"/>
            <a:r>
              <a:rPr lang="en-US" dirty="0"/>
              <a:t>The practice combines individual thinking with group interaction to surface diverse perspectives and push past obvious solutions. </a:t>
            </a:r>
          </a:p>
          <a:p>
            <a:pPr algn="just"/>
            <a:r>
              <a:rPr lang="en-US" dirty="0"/>
              <a:t>This leads to more effective meetings, ensuring they remain focused and deliver tangible results.</a:t>
            </a:r>
          </a:p>
          <a:p>
            <a:pPr algn="just"/>
            <a:endParaRPr lang="en-IN"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A654C53F-8110-079C-78DC-966D4E15A214}"/>
              </a:ext>
            </a:extLst>
          </p:cNvPr>
          <p:cNvSpPr txBox="1">
            <a:spLocks/>
          </p:cNvSpPr>
          <p:nvPr/>
        </p:nvSpPr>
        <p:spPr>
          <a:xfrm>
            <a:off x="1231692" y="1558719"/>
            <a:ext cx="9528457" cy="556573"/>
          </a:xfrm>
          <a:prstGeom prst="rect">
            <a:avLst/>
          </a:prstGeom>
          <a:solidFill>
            <a:schemeClr val="accent4">
              <a:lumMod val="40000"/>
              <a:lumOff val="60000"/>
            </a:schemeClr>
          </a:solidFill>
        </p:spPr>
        <p:txBody>
          <a:bodyPr vert="horz" lIns="91440" tIns="45720" rIns="91440" bIns="45720" rtlCol="0" anchor="ctr">
            <a:normAutofit fontScale="325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endParaRPr lang="en-US" sz="3200" b="1" dirty="0"/>
          </a:p>
          <a:p>
            <a:r>
              <a:rPr lang="en-US" sz="8600" b="1" dirty="0"/>
              <a:t>What is brainstorming?</a:t>
            </a:r>
          </a:p>
          <a:p>
            <a:pPr algn="just"/>
            <a:endParaRPr lang="en-IN" sz="3200" b="1" dirty="0">
              <a:solidFill>
                <a:srgbClr val="FF0000"/>
              </a:solidFill>
            </a:endParaRPr>
          </a:p>
        </p:txBody>
      </p:sp>
    </p:spTree>
    <p:extLst>
      <p:ext uri="{BB962C8B-B14F-4D97-AF65-F5344CB8AC3E}">
        <p14:creationId xmlns:p14="http://schemas.microsoft.com/office/powerpoint/2010/main" val="33818618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2260</TotalTime>
  <Words>1740</Words>
  <Application>Microsoft Office PowerPoint</Application>
  <PresentationFormat>Widescreen</PresentationFormat>
  <Paragraphs>159</Paragraphs>
  <Slides>30</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30</vt:i4>
      </vt:variant>
    </vt:vector>
  </HeadingPairs>
  <TitlesOfParts>
    <vt:vector size="40" baseType="lpstr">
      <vt:lpstr>Aharoni</vt:lpstr>
      <vt:lpstr>Arial</vt:lpstr>
      <vt:lpstr>Arial Black</vt:lpstr>
      <vt:lpstr>Arial Rounded MT Bold</vt:lpstr>
      <vt:lpstr>Book Antiqua</vt:lpstr>
      <vt:lpstr>Bookman Old Style</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References</vt:lpstr>
      <vt:lpstr>PowerPoint Presentation</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prabhatresearch@gmail.com</cp:lastModifiedBy>
  <cp:revision>360</cp:revision>
  <dcterms:created xsi:type="dcterms:W3CDTF">2024-04-20T12:51:16Z</dcterms:created>
  <dcterms:modified xsi:type="dcterms:W3CDTF">2026-04-17T06:56:09Z</dcterms:modified>
</cp:coreProperties>
</file>