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6" r:id="rId2"/>
    <p:sldId id="317" r:id="rId3"/>
    <p:sldId id="442" r:id="rId4"/>
    <p:sldId id="441" r:id="rId5"/>
    <p:sldId id="444" r:id="rId6"/>
    <p:sldId id="443" r:id="rId7"/>
    <p:sldId id="414" r:id="rId8"/>
    <p:sldId id="413" r:id="rId9"/>
    <p:sldId id="389" r:id="rId10"/>
    <p:sldId id="373" r:id="rId11"/>
    <p:sldId id="420" r:id="rId12"/>
    <p:sldId id="433" r:id="rId13"/>
    <p:sldId id="434" r:id="rId14"/>
    <p:sldId id="424" r:id="rId15"/>
    <p:sldId id="429" r:id="rId16"/>
    <p:sldId id="430" r:id="rId17"/>
    <p:sldId id="440" r:id="rId18"/>
    <p:sldId id="432" r:id="rId19"/>
    <p:sldId id="352" r:id="rId20"/>
    <p:sldId id="346" r:id="rId21"/>
    <p:sldId id="35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abhatresearch@gmail.com" initials="p" lastIdx="1" clrIdx="0">
    <p:extLst>
      <p:ext uri="{19B8F6BF-5375-455C-9EA6-DF929625EA0E}">
        <p15:presenceInfo xmlns:p15="http://schemas.microsoft.com/office/powerpoint/2012/main" userId="869e674406baf02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DA241B"/>
    <a:srgbClr val="A6A6A6"/>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0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21769"/>
            <a:ext cx="9144000" cy="2387600"/>
          </a:xfrm>
        </p:spPr>
        <p:txBody>
          <a:bodyPr anchor="b"/>
          <a:lstStyle>
            <a:lvl1pPr algn="ctr">
              <a:defRPr sz="6000">
                <a:latin typeface="Bookman Old Style" panose="02050604050505020204" pitchFamily="18" charset="0"/>
              </a:defRPr>
            </a:lvl1pPr>
          </a:lstStyle>
          <a:p>
            <a:r>
              <a:rPr lang="en-US" dirty="0"/>
              <a:t>Click to edit Master title style</a:t>
            </a:r>
            <a:endParaRPr lang="en-IN" dirty="0"/>
          </a:p>
        </p:txBody>
      </p:sp>
      <p:sp>
        <p:nvSpPr>
          <p:cNvPr id="3" name="Subtitle 2"/>
          <p:cNvSpPr>
            <a:spLocks noGrp="1"/>
          </p:cNvSpPr>
          <p:nvPr>
            <p:ph type="subTitle" idx="1"/>
          </p:nvPr>
        </p:nvSpPr>
        <p:spPr>
          <a:xfrm>
            <a:off x="1524000" y="3931387"/>
            <a:ext cx="9144000" cy="1655762"/>
          </a:xfrm>
        </p:spPr>
        <p:txBody>
          <a:bodyPr/>
          <a:lstStyle>
            <a:lvl1pPr marL="0" indent="0" algn="ctr">
              <a:buNone/>
              <a:defRPr sz="2400">
                <a:latin typeface="Bookman Old Style" panose="0205060405050502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dirty="0"/>
          </a:p>
        </p:txBody>
      </p:sp>
      <p:sp>
        <p:nvSpPr>
          <p:cNvPr id="7" name="Rectangle 6"/>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9" name="Rectangle 8"/>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11" name="TextBox 10"/>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Tree>
    <p:extLst>
      <p:ext uri="{BB962C8B-B14F-4D97-AF65-F5344CB8AC3E}">
        <p14:creationId xmlns:p14="http://schemas.microsoft.com/office/powerpoint/2010/main" val="97666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0249"/>
            <a:ext cx="8827671" cy="752475"/>
          </a:xfrm>
        </p:spPr>
        <p:txBody>
          <a:bodyPr>
            <a:normAutofit/>
          </a:bodyPr>
          <a:lstStyle>
            <a:lvl1pPr>
              <a:defRPr sz="3600">
                <a:solidFill>
                  <a:srgbClr val="C00000"/>
                </a:solidFill>
                <a:latin typeface="Bookman Old Style" panose="02050604050505020204" pitchFamily="18" charset="0"/>
              </a:defRPr>
            </a:lvl1pPr>
          </a:lstStyle>
          <a:p>
            <a:r>
              <a:rPr lang="en-US" dirty="0"/>
              <a:t>Click to edit Master title style</a:t>
            </a:r>
            <a:endParaRPr lang="en-IN" dirty="0"/>
          </a:p>
        </p:txBody>
      </p:sp>
      <p:sp>
        <p:nvSpPr>
          <p:cNvPr id="3" name="Content Placeholder 2"/>
          <p:cNvSpPr>
            <a:spLocks noGrp="1"/>
          </p:cNvSpPr>
          <p:nvPr>
            <p:ph idx="1"/>
          </p:nvPr>
        </p:nvSpPr>
        <p:spPr>
          <a:xfrm>
            <a:off x="821853" y="2253515"/>
            <a:ext cx="11169850" cy="4225662"/>
          </a:xfrm>
        </p:spPr>
        <p:txBody>
          <a:bodyPr/>
          <a:lstStyle>
            <a:lvl1pPr>
              <a:defRPr>
                <a:solidFill>
                  <a:srgbClr val="1F4E79"/>
                </a:solidFill>
                <a:latin typeface="Bookman Old Style" panose="02050604050505020204" pitchFamily="18" charset="0"/>
              </a:defRPr>
            </a:lvl1pPr>
            <a:lvl2pPr>
              <a:defRPr>
                <a:solidFill>
                  <a:srgbClr val="1F4E79"/>
                </a:solidFill>
                <a:latin typeface="Bookman Old Style" panose="02050604050505020204" pitchFamily="18" charset="0"/>
              </a:defRPr>
            </a:lvl2pPr>
            <a:lvl3pPr>
              <a:defRPr>
                <a:solidFill>
                  <a:srgbClr val="1F4E79"/>
                </a:solidFill>
                <a:latin typeface="Bookman Old Style" panose="02050604050505020204" pitchFamily="18" charset="0"/>
              </a:defRPr>
            </a:lvl3pPr>
            <a:lvl4pPr>
              <a:defRPr>
                <a:solidFill>
                  <a:srgbClr val="1F4E79"/>
                </a:solidFill>
                <a:latin typeface="Bookman Old Style" panose="02050604050505020204" pitchFamily="18" charset="0"/>
              </a:defRPr>
            </a:lvl4pPr>
            <a:lvl5pPr>
              <a:defRPr>
                <a:solidFill>
                  <a:srgbClr val="1F4E79"/>
                </a:solidFill>
                <a:latin typeface="Bookman Old Style" panose="0205060405050502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8" name="Rectangle 17"/>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20" name="TextBox 19"/>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
        <p:nvSpPr>
          <p:cNvPr id="21" name="TextBox 20"/>
          <p:cNvSpPr txBox="1"/>
          <p:nvPr userDrawn="1"/>
        </p:nvSpPr>
        <p:spPr>
          <a:xfrm>
            <a:off x="6250329" y="6593176"/>
            <a:ext cx="5941671" cy="307777"/>
          </a:xfrm>
          <a:prstGeom prst="rect">
            <a:avLst/>
          </a:prstGeom>
          <a:solidFill>
            <a:schemeClr val="accent1">
              <a:lumMod val="50000"/>
            </a:schemeClr>
          </a:solidFill>
        </p:spPr>
        <p:txBody>
          <a:bodyPr wrap="square" rtlCol="0">
            <a:spAutoFit/>
          </a:bodyPr>
          <a:lstStyle/>
          <a:p>
            <a:pPr algn="r"/>
            <a:r>
              <a:rPr lang="en-IN" sz="1400" b="1" dirty="0">
                <a:solidFill>
                  <a:schemeClr val="bg1">
                    <a:lumMod val="65000"/>
                  </a:schemeClr>
                </a:solidFill>
                <a:effectLst>
                  <a:outerShdw blurRad="38100" dist="38100" dir="2700000" algn="tl">
                    <a:srgbClr val="000000">
                      <a:alpha val="43137"/>
                    </a:srgbClr>
                  </a:outerShdw>
                </a:effectLst>
                <a:latin typeface="Bookman Old Style" panose="02050604050505020204" pitchFamily="18" charset="0"/>
              </a:rPr>
              <a:t>© CSJM University, Kanpur, INDIA</a:t>
            </a:r>
          </a:p>
        </p:txBody>
      </p:sp>
      <p:sp>
        <p:nvSpPr>
          <p:cNvPr id="22" name="TextBox 21"/>
          <p:cNvSpPr txBox="1"/>
          <p:nvPr userDrawn="1"/>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23" name="Rectangle 22"/>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spTree>
    <p:extLst>
      <p:ext uri="{BB962C8B-B14F-4D97-AF65-F5344CB8AC3E}">
        <p14:creationId xmlns:p14="http://schemas.microsoft.com/office/powerpoint/2010/main" val="822305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E45444-11CA-4B97-8BAE-B0C3FE178357}" type="datetimeFigureOut">
              <a:rPr lang="en-IN" smtClean="0"/>
              <a:t>27-04-2026</a:t>
            </a:fld>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5C996-D531-4470-A433-B06680948C3D}" type="slidenum">
              <a:rPr lang="en-IN" smtClean="0"/>
              <a:t>‹#›</a:t>
            </a:fld>
            <a:endParaRPr lang="en-IN" dirty="0"/>
          </a:p>
        </p:txBody>
      </p:sp>
    </p:spTree>
    <p:extLst>
      <p:ext uri="{BB962C8B-B14F-4D97-AF65-F5344CB8AC3E}">
        <p14:creationId xmlns:p14="http://schemas.microsoft.com/office/powerpoint/2010/main" val="233899030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eeksforgeeks.org/business-studies/types-of-surveys/" TargetMode="External"/><Relationship Id="rId2" Type="http://schemas.openxmlformats.org/officeDocument/2006/relationships/hyperlink" Target="https://www.psychometricinstitute.com.au/psychometric-guide/introduction_to_psychometric_tests.html" TargetMode="External"/><Relationship Id="rId1" Type="http://schemas.openxmlformats.org/officeDocument/2006/relationships/slideLayout" Target="../slideLayouts/slideLayout2.xml"/><Relationship Id="rId4" Type="http://schemas.openxmlformats.org/officeDocument/2006/relationships/hyperlink" Target="https://www.customerthermometer.com/customer-surveys/types-of-survey-questions/"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com/search?client=firefox-b-d&amp;q=Jotform&amp;mstk=AUtExfDQz9W26-jnxD6Z1Y7q7-40HZz6UneuDh2fCcyL8eCuR3OfkdxHh74TrqODhx6_dI1kowhRRBQIhJv0W00stcIauDzbQ_UKi4C3Li4hscQbEuSxV8uIoU1-7E7X063Fz7M&amp;csui=3&amp;ved=2ahUKEwiAzoSs34WUAxUQzDgGHUO_OqgQgK4QegYIAQgCEAU" TargetMode="External"/><Relationship Id="rId7" Type="http://schemas.openxmlformats.org/officeDocument/2006/relationships/image" Target="../media/image6.png"/><Relationship Id="rId2" Type="http://schemas.openxmlformats.org/officeDocument/2006/relationships/hyperlink" Target="https://www.google.com/search?client=firefox-b-d&amp;q=SurveyMonkey&amp;mstk=AUtExfDQz9W26-jnxD6Z1Y7q7-40HZz6UneuDh2fCcyL8eCuR3OfkdxHh74TrqODhx6_dI1kowhRRBQIhJv0W00stcIauDzbQ_UKi4C3Li4hscQbEuSxV8uIoU1-7E7X063Fz7M&amp;csui=3&amp;ved=2ahUKEwiAzoSs34WUAxUQzDgGHUO_OqgQgK4QegYIAQgCEAM" TargetMode="Externa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hyperlink" Target="https://www.google.com/search?client=firefox-b-d&amp;q=SurveyLegend&amp;mstk=AUtExfDQz9W26-jnxD6Z1Y7q7-40HZz6UneuDh2fCcyL8eCuR3OfkdxHh74TrqODhx6_dI1kowhRRBQIhJv0W00stcIauDzbQ_UKi4C3Li4hscQbEuSxV8uIoU1-7E7X063Fz7M&amp;csui=3&amp;ved=2ahUKEwiAzoSs34WUAxUQzDgGHUO_OqgQgK4QegYIAQgCEAc"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6065" y="1781237"/>
            <a:ext cx="11327219" cy="100970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TextBox 4"/>
          <p:cNvSpPr txBox="1"/>
          <p:nvPr/>
        </p:nvSpPr>
        <p:spPr>
          <a:xfrm>
            <a:off x="1609061" y="1488502"/>
            <a:ext cx="8973878" cy="1077218"/>
          </a:xfrm>
          <a:prstGeom prst="rect">
            <a:avLst/>
          </a:prstGeom>
          <a:noFill/>
        </p:spPr>
        <p:txBody>
          <a:bodyPr wrap="square" rtlCol="0">
            <a:spAutoFit/>
          </a:bodyPr>
          <a:lstStyle/>
          <a:p>
            <a:pPr algn="ctr"/>
            <a:endParaRPr lang="en-US" sz="3200" dirty="0">
              <a:solidFill>
                <a:schemeClr val="bg1"/>
              </a:solidFill>
              <a:latin typeface="Arial Black" pitchFamily="34" charset="0"/>
            </a:endParaRPr>
          </a:p>
          <a:p>
            <a:pPr algn="ctr"/>
            <a:r>
              <a:rPr lang="en-US" sz="3200" dirty="0">
                <a:solidFill>
                  <a:schemeClr val="bg1"/>
                </a:solidFill>
                <a:latin typeface="Arial Black" pitchFamily="34" charset="0"/>
              </a:rPr>
              <a:t>BUSINESS COMMUNICATION</a:t>
            </a:r>
            <a:endParaRPr lang="en-IN" sz="3200" dirty="0">
              <a:solidFill>
                <a:schemeClr val="bg1"/>
              </a:solidFill>
              <a:latin typeface="Bookman Old Style" panose="02050604050505020204" pitchFamily="18" charset="0"/>
            </a:endParaRPr>
          </a:p>
        </p:txBody>
      </p:sp>
      <p:sp>
        <p:nvSpPr>
          <p:cNvPr id="7" name="Rounded Rectangle 6"/>
          <p:cNvSpPr/>
          <p:nvPr/>
        </p:nvSpPr>
        <p:spPr>
          <a:xfrm>
            <a:off x="326065" y="2744228"/>
            <a:ext cx="11412279" cy="887278"/>
          </a:xfrm>
          <a:prstGeom prst="round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TextBox 7"/>
          <p:cNvSpPr txBox="1"/>
          <p:nvPr/>
        </p:nvSpPr>
        <p:spPr>
          <a:xfrm>
            <a:off x="584790" y="2858455"/>
            <a:ext cx="11281145" cy="892552"/>
          </a:xfrm>
          <a:prstGeom prst="rect">
            <a:avLst/>
          </a:prstGeom>
          <a:noFill/>
        </p:spPr>
        <p:txBody>
          <a:bodyPr wrap="square" rtlCol="0">
            <a:spAutoFit/>
          </a:bodyPr>
          <a:lstStyle/>
          <a:p>
            <a:pPr algn="ctr"/>
            <a:r>
              <a:rPr lang="en-US" sz="2800" dirty="0">
                <a:solidFill>
                  <a:srgbClr val="FF0000"/>
                </a:solidFill>
                <a:latin typeface="Arial Black" panose="020B0A04020102020204" pitchFamily="34" charset="0"/>
              </a:rPr>
              <a:t>L34-35: Surveys &amp; Psychometric Tests</a:t>
            </a:r>
            <a:endParaRPr lang="en-IN" sz="2800" b="1" dirty="0">
              <a:solidFill>
                <a:srgbClr val="FF0000"/>
              </a:solidFill>
              <a:latin typeface="Arial Black" panose="020B0A04020102020204" pitchFamily="34" charset="0"/>
            </a:endParaRPr>
          </a:p>
          <a:p>
            <a:pPr algn="ctr"/>
            <a:endParaRPr lang="en-US" sz="2400" b="1" dirty="0">
              <a:solidFill>
                <a:srgbClr val="FF0000"/>
              </a:solidFill>
              <a:latin typeface="Arial Black" panose="020B0A04020102020204"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6" name="Rounded Rectangle 15"/>
          <p:cNvSpPr/>
          <p:nvPr/>
        </p:nvSpPr>
        <p:spPr>
          <a:xfrm>
            <a:off x="2083982" y="5935963"/>
            <a:ext cx="7868092" cy="858378"/>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 name="TextBox 16"/>
          <p:cNvSpPr txBox="1"/>
          <p:nvPr/>
        </p:nvSpPr>
        <p:spPr>
          <a:xfrm>
            <a:off x="2763568" y="5982533"/>
            <a:ext cx="6498960" cy="461665"/>
          </a:xfrm>
          <a:prstGeom prst="rect">
            <a:avLst/>
          </a:prstGeom>
          <a:noFill/>
        </p:spPr>
        <p:txBody>
          <a:bodyPr wrap="square" rtlCol="0">
            <a:spAutoFit/>
          </a:bodyPr>
          <a:lstStyle/>
          <a:p>
            <a:pPr algn="ctr"/>
            <a:r>
              <a:rPr lang="en-IN" sz="2400" b="1" dirty="0">
                <a:solidFill>
                  <a:schemeClr val="bg1"/>
                </a:solidFill>
                <a:latin typeface="Arial Rounded MT Bold" panose="020F0704030504030204" pitchFamily="34" charset="0"/>
              </a:rPr>
              <a:t>Dr Prabhat K Dwivedi, Associate Professor</a:t>
            </a:r>
          </a:p>
        </p:txBody>
      </p:sp>
      <p:sp>
        <p:nvSpPr>
          <p:cNvPr id="18" name="TextBox 17"/>
          <p:cNvSpPr txBox="1"/>
          <p:nvPr/>
        </p:nvSpPr>
        <p:spPr>
          <a:xfrm>
            <a:off x="3287210" y="6379461"/>
            <a:ext cx="5451676" cy="400110"/>
          </a:xfrm>
          <a:prstGeom prst="rect">
            <a:avLst/>
          </a:prstGeom>
          <a:noFill/>
        </p:spPr>
        <p:txBody>
          <a:bodyPr wrap="square" rtlCol="0">
            <a:spAutoFit/>
          </a:bodyPr>
          <a:lstStyle/>
          <a:p>
            <a:pPr algn="ctr"/>
            <a:r>
              <a:rPr lang="en-IN" sz="2000" b="1" dirty="0">
                <a:solidFill>
                  <a:schemeClr val="bg1"/>
                </a:solidFill>
                <a:latin typeface="Arial Rounded MT Bold" panose="020F0704030504030204" pitchFamily="34" charset="0"/>
              </a:rPr>
              <a:t>School of Business Management</a:t>
            </a:r>
          </a:p>
        </p:txBody>
      </p:sp>
      <p:pic>
        <p:nvPicPr>
          <p:cNvPr id="5122" name="Picture 2" descr="Survey Man Stock Illustrations – 11,648 ...">
            <a:extLst>
              <a:ext uri="{FF2B5EF4-FFF2-40B4-BE49-F238E27FC236}">
                <a16:creationId xmlns:a16="http://schemas.microsoft.com/office/drawing/2014/main" id="{0E1F9A0E-F5B5-976F-3637-D7E449295D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6225" y="3669013"/>
            <a:ext cx="2009775" cy="2266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60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4FDA6-456B-3EF7-AAEE-A637E4C8D48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91E14C-1E74-E1EA-1C72-F8DEFB07D47B}"/>
              </a:ext>
            </a:extLst>
          </p:cNvPr>
          <p:cNvSpPr txBox="1"/>
          <p:nvPr/>
        </p:nvSpPr>
        <p:spPr>
          <a:xfrm>
            <a:off x="0" y="663968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8" name="Title 1">
            <a:extLst>
              <a:ext uri="{FF2B5EF4-FFF2-40B4-BE49-F238E27FC236}">
                <a16:creationId xmlns:a16="http://schemas.microsoft.com/office/drawing/2014/main" id="{E9E270D4-3B16-86BE-05B3-BE1DBDFD40CA}"/>
              </a:ext>
            </a:extLst>
          </p:cNvPr>
          <p:cNvSpPr txBox="1">
            <a:spLocks/>
          </p:cNvSpPr>
          <p:nvPr/>
        </p:nvSpPr>
        <p:spPr>
          <a:xfrm>
            <a:off x="1275907" y="1446029"/>
            <a:ext cx="10061944"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9600" b="1" dirty="0"/>
              <a:t>  Example of the abstract type of psychometric tests</a:t>
            </a:r>
            <a:endParaRPr lang="en-US" sz="9600" b="1" dirty="0">
              <a:solidFill>
                <a:srgbClr val="0070C0"/>
              </a:solidFill>
            </a:endParaRPr>
          </a:p>
          <a:p>
            <a:endParaRPr lang="en-IN" sz="4400" b="1" dirty="0"/>
          </a:p>
        </p:txBody>
      </p:sp>
      <p:pic>
        <p:nvPicPr>
          <p:cNvPr id="1028" name="Picture 4">
            <a:extLst>
              <a:ext uri="{FF2B5EF4-FFF2-40B4-BE49-F238E27FC236}">
                <a16:creationId xmlns:a16="http://schemas.microsoft.com/office/drawing/2014/main" id="{4123DC09-6D91-4C09-E577-907EA82E892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464" r="14521"/>
          <a:stretch>
            <a:fillRect/>
          </a:stretch>
        </p:blipFill>
        <p:spPr bwMode="auto">
          <a:xfrm>
            <a:off x="7428614" y="3030721"/>
            <a:ext cx="4688958" cy="23812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D9F8E95-4D90-953E-99A5-DE71387F992D}"/>
              </a:ext>
            </a:extLst>
          </p:cNvPr>
          <p:cNvSpPr txBox="1"/>
          <p:nvPr/>
        </p:nvSpPr>
        <p:spPr>
          <a:xfrm>
            <a:off x="519224" y="2332189"/>
            <a:ext cx="6983818" cy="3847207"/>
          </a:xfrm>
          <a:prstGeom prst="rect">
            <a:avLst/>
          </a:prstGeom>
          <a:noFill/>
        </p:spPr>
        <p:txBody>
          <a:bodyPr wrap="square">
            <a:spAutoFit/>
          </a:bodyPr>
          <a:lstStyle/>
          <a:p>
            <a:pPr lvl="0" eaLnBrk="0" fontAlgn="base" hangingPunct="0">
              <a:spcBef>
                <a:spcPct val="0"/>
              </a:spcBef>
              <a:spcAft>
                <a:spcPct val="0"/>
              </a:spcAft>
            </a:pPr>
            <a:r>
              <a:rPr lang="en-US" altLang="en-US" sz="2400" b="1" dirty="0">
                <a:solidFill>
                  <a:srgbClr val="FF0000"/>
                </a:solidFill>
                <a:latin typeface="Arial" panose="020B0604020202020204" pitchFamily="34" charset="0"/>
              </a:rPr>
              <a:t>What is the next figure?</a:t>
            </a:r>
          </a:p>
          <a:p>
            <a:pPr lvl="0" eaLnBrk="0" fontAlgn="base" hangingPunct="0">
              <a:spcBef>
                <a:spcPct val="0"/>
              </a:spcBef>
              <a:spcAft>
                <a:spcPct val="0"/>
              </a:spcAft>
            </a:pPr>
            <a:r>
              <a:rPr lang="en-US" altLang="en-US" sz="2000" b="1" dirty="0">
                <a:latin typeface="Arial" panose="020B0604020202020204" pitchFamily="34" charset="0"/>
              </a:rPr>
              <a:t>Soln.:</a:t>
            </a:r>
          </a:p>
          <a:p>
            <a:pPr lvl="0" eaLnBrk="0" fontAlgn="base" hangingPunct="0">
              <a:spcBef>
                <a:spcPct val="0"/>
              </a:spcBef>
              <a:spcAft>
                <a:spcPct val="0"/>
              </a:spcAft>
            </a:pPr>
            <a:r>
              <a:rPr lang="en-US" altLang="en-US" sz="2000" dirty="0">
                <a:latin typeface="Arial" panose="020B0604020202020204" pitchFamily="34" charset="0"/>
              </a:rPr>
              <a:t>To solve this abstract psychometric test question, we need to find the logical rules that apply to the shapes going from left to right or top to bottom. We can see that each cell contains four arrowheads, some pointing left, and some pointing right. The last cell in each row is a combination of the first two arrowhead of the first cell, then the last two arrowhead of the middle cell. So, if we look at our top row, the first two arrowheads in first cell are &lt; &lt; and the last two arrowheads of middle cell are &lt; &gt;. If we combine them, we get &lt; &lt; &lt; &gt;.</a:t>
            </a:r>
            <a:endParaRPr lang="en-US" sz="2000" b="1" dirty="0">
              <a:solidFill>
                <a:srgbClr val="0070C0"/>
              </a:solidFill>
            </a:endParaRPr>
          </a:p>
        </p:txBody>
      </p:sp>
    </p:spTree>
    <p:extLst>
      <p:ext uri="{BB962C8B-B14F-4D97-AF65-F5344CB8AC3E}">
        <p14:creationId xmlns:p14="http://schemas.microsoft.com/office/powerpoint/2010/main" val="1472728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B7B13-BF48-91B7-A2FF-298E823D04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CF28E5-0621-4B34-18B0-3FC941485D44}"/>
              </a:ext>
            </a:extLst>
          </p:cNvPr>
          <p:cNvSpPr>
            <a:spLocks noGrp="1"/>
          </p:cNvSpPr>
          <p:nvPr>
            <p:ph idx="1"/>
          </p:nvPr>
        </p:nvSpPr>
        <p:spPr>
          <a:xfrm>
            <a:off x="821854" y="2253515"/>
            <a:ext cx="9927662" cy="4225662"/>
          </a:xfrm>
        </p:spPr>
        <p:txBody>
          <a:bodyPr>
            <a:normAutofit fontScale="92500" lnSpcReduction="10000"/>
          </a:bodyPr>
          <a:lstStyle/>
          <a:p>
            <a:pPr algn="just"/>
            <a:r>
              <a:rPr lang="en-US" dirty="0"/>
              <a:t>This type of psychometric test measures your ability to process information in a logical manner to make a decision. It also measures your ability to identify and focus on the critical information rather than on all the information provided. The verbal psychometric test has several different test question styles. </a:t>
            </a:r>
          </a:p>
          <a:p>
            <a:pPr algn="just"/>
            <a:r>
              <a:rPr lang="en-US" dirty="0"/>
              <a:t>Let’s review some examples of verbal psychometric test questions.</a:t>
            </a:r>
          </a:p>
          <a:p>
            <a:pPr algn="just"/>
            <a:r>
              <a:rPr lang="en-US" dirty="0"/>
              <a:t>The first style of verbal psychometric test questions is one in which you are presented with a list of facts and a conclusion. Your task is to quickly identify which facts lead to the conclusion being correct. </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ECE3CC4-D349-26D2-0D5E-4A69E79051E9}"/>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Verbal type psychometric tests</a:t>
            </a:r>
          </a:p>
        </p:txBody>
      </p:sp>
    </p:spTree>
    <p:extLst>
      <p:ext uri="{BB962C8B-B14F-4D97-AF65-F5344CB8AC3E}">
        <p14:creationId xmlns:p14="http://schemas.microsoft.com/office/powerpoint/2010/main" val="1940996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BF978-4A2D-F469-1F02-57E8E0581B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AE4544-3758-D887-B194-14A1CEB2B1FC}"/>
              </a:ext>
            </a:extLst>
          </p:cNvPr>
          <p:cNvSpPr>
            <a:spLocks noGrp="1"/>
          </p:cNvSpPr>
          <p:nvPr>
            <p:ph idx="1"/>
          </p:nvPr>
        </p:nvSpPr>
        <p:spPr>
          <a:xfrm>
            <a:off x="821854" y="2253515"/>
            <a:ext cx="9938295" cy="4225662"/>
          </a:xfrm>
        </p:spPr>
        <p:txBody>
          <a:bodyPr>
            <a:normAutofit/>
          </a:bodyPr>
          <a:lstStyle/>
          <a:p>
            <a:r>
              <a:rPr lang="en-US" dirty="0">
                <a:solidFill>
                  <a:srgbClr val="FF0000"/>
                </a:solidFill>
              </a:rPr>
              <a:t>Which two statements together prove that Tim has a red car?</a:t>
            </a:r>
          </a:p>
          <a:p>
            <a:r>
              <a:rPr lang="en-US" dirty="0"/>
              <a:t>A. Gil likes Tim's car </a:t>
            </a:r>
            <a:r>
              <a:rPr lang="en-US" dirty="0" err="1"/>
              <a:t>colour</a:t>
            </a:r>
            <a:endParaRPr lang="en-US" dirty="0"/>
          </a:p>
          <a:p>
            <a:r>
              <a:rPr lang="en-US" dirty="0"/>
              <a:t>B. Tim likes fast cars</a:t>
            </a:r>
          </a:p>
          <a:p>
            <a:r>
              <a:rPr lang="en-US" dirty="0"/>
              <a:t>C. Gil has a fast car</a:t>
            </a:r>
          </a:p>
          <a:p>
            <a:r>
              <a:rPr lang="en-US" dirty="0"/>
              <a:t>D. Gil likes only red cars</a:t>
            </a:r>
          </a:p>
          <a:p>
            <a:r>
              <a:rPr lang="en-US" dirty="0"/>
              <a:t>E. Tim's car is not silver</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A654C53F-8110-079C-78DC-966D4E15A214}"/>
              </a:ext>
            </a:extLst>
          </p:cNvPr>
          <p:cNvSpPr txBox="1">
            <a:spLocks/>
          </p:cNvSpPr>
          <p:nvPr/>
        </p:nvSpPr>
        <p:spPr>
          <a:xfrm>
            <a:off x="1231692" y="1558719"/>
            <a:ext cx="9528457"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sz="8800" dirty="0"/>
          </a:p>
          <a:p>
            <a:r>
              <a:rPr lang="en-US" sz="12800" b="1" dirty="0"/>
              <a:t>Example</a:t>
            </a:r>
          </a:p>
          <a:p>
            <a:endParaRPr lang="en-US" sz="8600" b="1" dirty="0"/>
          </a:p>
          <a:p>
            <a:pPr algn="just"/>
            <a:endParaRPr lang="en-IN" sz="3200" b="1" dirty="0">
              <a:solidFill>
                <a:srgbClr val="FF0000"/>
              </a:solidFill>
            </a:endParaRPr>
          </a:p>
        </p:txBody>
      </p:sp>
    </p:spTree>
    <p:extLst>
      <p:ext uri="{BB962C8B-B14F-4D97-AF65-F5344CB8AC3E}">
        <p14:creationId xmlns:p14="http://schemas.microsoft.com/office/powerpoint/2010/main" val="3381861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B7938-ECE4-33E5-5FAD-E2CC22B17F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6FF31C-47AA-A62A-3954-6B5947DCAC44}"/>
              </a:ext>
            </a:extLst>
          </p:cNvPr>
          <p:cNvSpPr>
            <a:spLocks noGrp="1"/>
          </p:cNvSpPr>
          <p:nvPr>
            <p:ph idx="1"/>
          </p:nvPr>
        </p:nvSpPr>
        <p:spPr>
          <a:xfrm>
            <a:off x="1350335" y="2253515"/>
            <a:ext cx="8676168" cy="4225662"/>
          </a:xfrm>
        </p:spPr>
        <p:txBody>
          <a:bodyPr>
            <a:normAutofit/>
          </a:bodyPr>
          <a:lstStyle/>
          <a:p>
            <a:pPr algn="just"/>
            <a:r>
              <a:rPr lang="en-US" dirty="0"/>
              <a:t>To answer this verbal psychometric test question, we need to first examine what each statement says. If we take statement A ‘Gil likes Tim’s car </a:t>
            </a:r>
            <a:r>
              <a:rPr lang="en-US" dirty="0" err="1"/>
              <a:t>colour</a:t>
            </a:r>
            <a:r>
              <a:rPr lang="en-US" dirty="0"/>
              <a:t>’ and combine it with statement D ‘Gil likes only red cars’ then those alone prove that Tim has a red car. The logic is that if Gil likes only red cars (D) and he likes Tim’s car </a:t>
            </a:r>
            <a:r>
              <a:rPr lang="en-US" dirty="0" err="1"/>
              <a:t>colour</a:t>
            </a:r>
            <a:r>
              <a:rPr lang="en-US" dirty="0"/>
              <a:t> (A) then Tim’s car must be red.</a:t>
            </a:r>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B7598FA1-BF5E-D25E-6DF3-4E2CA879F4CD}"/>
              </a:ext>
            </a:extLst>
          </p:cNvPr>
          <p:cNvSpPr txBox="1">
            <a:spLocks/>
          </p:cNvSpPr>
          <p:nvPr/>
        </p:nvSpPr>
        <p:spPr>
          <a:xfrm>
            <a:off x="1231692" y="1558719"/>
            <a:ext cx="8964931"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solidFill>
                  <a:srgbClr val="FF0000"/>
                </a:solidFill>
              </a:rPr>
              <a:t>Solution</a:t>
            </a:r>
            <a:endParaRPr lang="en-IN" sz="3200" b="1" dirty="0">
              <a:solidFill>
                <a:srgbClr val="FF0000"/>
              </a:solidFill>
            </a:endParaRPr>
          </a:p>
        </p:txBody>
      </p:sp>
    </p:spTree>
    <p:extLst>
      <p:ext uri="{BB962C8B-B14F-4D97-AF65-F5344CB8AC3E}">
        <p14:creationId xmlns:p14="http://schemas.microsoft.com/office/powerpoint/2010/main" val="3790753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7B7CD-740F-E1D4-EED9-EA885BBF32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F88A18-2552-A9E4-BC8C-A3C8664C4495}"/>
              </a:ext>
            </a:extLst>
          </p:cNvPr>
          <p:cNvSpPr>
            <a:spLocks noGrp="1"/>
          </p:cNvSpPr>
          <p:nvPr>
            <p:ph idx="1"/>
          </p:nvPr>
        </p:nvSpPr>
        <p:spPr>
          <a:xfrm>
            <a:off x="821854" y="2253515"/>
            <a:ext cx="9938295" cy="4225662"/>
          </a:xfrm>
        </p:spPr>
        <p:txBody>
          <a:bodyPr>
            <a:normAutofit/>
          </a:bodyPr>
          <a:lstStyle/>
          <a:p>
            <a:pPr algn="just"/>
            <a:r>
              <a:rPr lang="en-US" dirty="0"/>
              <a:t>A second style of verbal psychometric test questions is test questions in which you have a passage to read and a set of 3 questions to answer. However, in this style the test questions are not only offering 3 answer options - true, false and can't say but they offer a list of statements as answer options.</a:t>
            </a:r>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DF5E6D77-E9ED-BE13-B2C3-23A955C44F32}"/>
              </a:ext>
            </a:extLst>
          </p:cNvPr>
          <p:cNvSpPr txBox="1">
            <a:spLocks/>
          </p:cNvSpPr>
          <p:nvPr/>
        </p:nvSpPr>
        <p:spPr>
          <a:xfrm>
            <a:off x="1026772" y="1569352"/>
            <a:ext cx="9528457" cy="556573"/>
          </a:xfrm>
          <a:prstGeom prst="rect">
            <a:avLst/>
          </a:prstGeom>
          <a:solidFill>
            <a:schemeClr val="accent4">
              <a:lumMod val="40000"/>
              <a:lumOff val="60000"/>
            </a:schemeClr>
          </a:solidFill>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endParaRPr lang="en-IN" sz="1600" b="1" dirty="0">
              <a:solidFill>
                <a:srgbClr val="FF0000"/>
              </a:solidFill>
            </a:endParaRPr>
          </a:p>
          <a:p>
            <a:pPr algn="just"/>
            <a:r>
              <a:rPr lang="en-US" sz="2800" b="1" dirty="0"/>
              <a:t>A second style of verbal psychometric test</a:t>
            </a:r>
            <a:endParaRPr lang="en-IN" sz="900" b="1" dirty="0">
              <a:solidFill>
                <a:srgbClr val="FF0000"/>
              </a:solidFill>
            </a:endParaRPr>
          </a:p>
        </p:txBody>
      </p:sp>
    </p:spTree>
    <p:extLst>
      <p:ext uri="{BB962C8B-B14F-4D97-AF65-F5344CB8AC3E}">
        <p14:creationId xmlns:p14="http://schemas.microsoft.com/office/powerpoint/2010/main" val="594508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171FEB-3093-816B-D3CB-33BA3EA801D0}"/>
              </a:ext>
            </a:extLst>
          </p:cNvPr>
          <p:cNvSpPr>
            <a:spLocks noGrp="1"/>
          </p:cNvSpPr>
          <p:nvPr>
            <p:ph idx="1"/>
          </p:nvPr>
        </p:nvSpPr>
        <p:spPr>
          <a:xfrm>
            <a:off x="821853" y="1562986"/>
            <a:ext cx="11169850" cy="4916191"/>
          </a:xfrm>
        </p:spPr>
        <p:txBody>
          <a:bodyPr>
            <a:normAutofit fontScale="62500" lnSpcReduction="20000"/>
          </a:bodyPr>
          <a:lstStyle/>
          <a:p>
            <a:pPr algn="just"/>
            <a:r>
              <a:rPr lang="en-US" dirty="0"/>
              <a:t>In epistemology, the Munchausen trilemma is a thought experiment used to demonstrate the impossibility of proving any truth, even in the fields of logic and mathematics. If it is asked how any knowledge is known to be true, proof may be provided. Yet that same question can be asked of the proof, and any subsequent proof. The Munchausen trilemma is that there are only three options when providing proof in this situation: (a) the circular argument, in which theory and proof support each other; (b) the regressive argument, in which each proof requires a further proof, ad infinitum; and (c) the axiomatic argument, which rests on accepted precepts. The trilemma, then, is the decision among the three equally unsatisfying options.</a:t>
            </a:r>
          </a:p>
          <a:p>
            <a:pPr algn="just"/>
            <a:r>
              <a:rPr lang="en-US" dirty="0"/>
              <a:t>The name Munchausen Trilemma was coined in 1968 by the German philosopher Hans Albert in reference to a trilemma of “dogmatism versus infinite regress versus </a:t>
            </a:r>
            <a:r>
              <a:rPr lang="en-US" dirty="0" err="1"/>
              <a:t>psychologism</a:t>
            </a:r>
            <a:r>
              <a:rPr lang="en-US" dirty="0"/>
              <a:t>” used by Karl Popper. It is a reference to the problem of ‘bootstrapping’, based on the story of Baron Munchausen pulling himself and the horse on which he was sitting out of a mire by his own hair.</a:t>
            </a:r>
          </a:p>
          <a:p>
            <a:pPr algn="just"/>
            <a:r>
              <a:rPr lang="en-US" dirty="0"/>
              <a:t>Based on the passage, </a:t>
            </a:r>
            <a:r>
              <a:rPr lang="en-US" dirty="0" err="1"/>
              <a:t>wwhich</a:t>
            </a:r>
            <a:r>
              <a:rPr lang="en-US" dirty="0"/>
              <a:t> one of the following does NOT follow based on the content of the text?</a:t>
            </a:r>
          </a:p>
          <a:p>
            <a:pPr algn="just"/>
            <a:r>
              <a:rPr lang="en-US" dirty="0"/>
              <a:t>a. Karl Popper was a German philosopher.</a:t>
            </a:r>
          </a:p>
          <a:p>
            <a:pPr algn="just"/>
            <a:r>
              <a:rPr lang="en-US" dirty="0"/>
              <a:t>b. There are three argument options when providing proof of whether any knowledge is true.</a:t>
            </a:r>
          </a:p>
          <a:p>
            <a:pPr algn="just"/>
            <a:r>
              <a:rPr lang="en-US" dirty="0"/>
              <a:t>c. The axiomatic argument is one which rests on accepted precepts.</a:t>
            </a:r>
          </a:p>
          <a:p>
            <a:pPr algn="just"/>
            <a:r>
              <a:rPr lang="en-US" dirty="0"/>
              <a:t>d. When each proof requires further proof ad infinitum, it is called a regressive argument.</a:t>
            </a:r>
          </a:p>
          <a:p>
            <a:pPr algn="just"/>
            <a:r>
              <a:rPr lang="en-US" dirty="0"/>
              <a:t>e. Baron Munchausen rode a horse.</a:t>
            </a:r>
          </a:p>
          <a:p>
            <a:endParaRPr lang="en-IN" dirty="0"/>
          </a:p>
        </p:txBody>
      </p:sp>
    </p:spTree>
    <p:extLst>
      <p:ext uri="{BB962C8B-B14F-4D97-AF65-F5344CB8AC3E}">
        <p14:creationId xmlns:p14="http://schemas.microsoft.com/office/powerpoint/2010/main" val="4211524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BF1B0-D2C3-7685-7170-CBF39F8ED0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6CE754-E96F-A8BA-D419-69F71CE97FFC}"/>
              </a:ext>
            </a:extLst>
          </p:cNvPr>
          <p:cNvSpPr>
            <a:spLocks noGrp="1"/>
          </p:cNvSpPr>
          <p:nvPr>
            <p:ph idx="1"/>
          </p:nvPr>
        </p:nvSpPr>
        <p:spPr>
          <a:xfrm>
            <a:off x="1231691" y="2253515"/>
            <a:ext cx="9368969" cy="4225662"/>
          </a:xfrm>
        </p:spPr>
        <p:txBody>
          <a:bodyPr>
            <a:normAutofit/>
          </a:bodyPr>
          <a:lstStyle/>
          <a:p>
            <a:pPr algn="just"/>
            <a:r>
              <a:rPr lang="en-US" dirty="0">
                <a:latin typeface="Times New Roman" panose="02020603050405020304" pitchFamily="18" charset="0"/>
                <a:cs typeface="Times New Roman" panose="02020603050405020304" pitchFamily="18" charset="0"/>
              </a:rPr>
              <a:t>A second </a:t>
            </a:r>
            <a:r>
              <a:rPr lang="en-US" dirty="0" err="1">
                <a:latin typeface="Times New Roman" panose="02020603050405020304" pitchFamily="18" charset="0"/>
                <a:cs typeface="Times New Roman" panose="02020603050405020304" pitchFamily="18" charset="0"/>
              </a:rPr>
              <a:t>styl</a:t>
            </a:r>
            <a:r>
              <a:rPr lang="en-US" dirty="0">
                <a:latin typeface="Times New Roman" panose="02020603050405020304" pitchFamily="18" charset="0"/>
                <a:cs typeface="Times New Roman" panose="02020603050405020304" pitchFamily="18" charset="0"/>
              </a:rPr>
              <a:t> of numerical psychometric test question is questions in which you are given a list of numbers displayed in triangles or long grids. Your task is to find what are the two missing numbers. Let's check the following example psychometric test question:</a:t>
            </a:r>
          </a:p>
          <a:p>
            <a:pPr algn="just"/>
            <a:endParaRPr lang="en-US"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49DC340B-E21F-FEDA-518B-10FE0923A82F}"/>
              </a:ext>
            </a:extLst>
          </p:cNvPr>
          <p:cNvSpPr txBox="1">
            <a:spLocks/>
          </p:cNvSpPr>
          <p:nvPr/>
        </p:nvSpPr>
        <p:spPr>
          <a:xfrm>
            <a:off x="1231692" y="1558719"/>
            <a:ext cx="9475294" cy="556573"/>
          </a:xfrm>
          <a:prstGeom prst="rect">
            <a:avLst/>
          </a:prstGeom>
          <a:solidFill>
            <a:schemeClr val="accent4">
              <a:lumMod val="40000"/>
              <a:lumOff val="60000"/>
            </a:schemeClr>
          </a:solidFill>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endParaRPr lang="en-IN" sz="3200" b="1" dirty="0">
              <a:solidFill>
                <a:srgbClr val="FF0000"/>
              </a:solidFill>
            </a:endParaRPr>
          </a:p>
          <a:p>
            <a:r>
              <a:rPr lang="en-US" sz="5400" b="1" dirty="0"/>
              <a:t>Numerical type of psychometric tests</a:t>
            </a:r>
          </a:p>
          <a:p>
            <a:pPr algn="just"/>
            <a:endParaRPr lang="en-IN" sz="3200" b="1" dirty="0">
              <a:solidFill>
                <a:srgbClr val="FF0000"/>
              </a:solidFill>
            </a:endParaRPr>
          </a:p>
        </p:txBody>
      </p:sp>
      <p:pic>
        <p:nvPicPr>
          <p:cNvPr id="5" name="Picture 4">
            <a:extLst>
              <a:ext uri="{FF2B5EF4-FFF2-40B4-BE49-F238E27FC236}">
                <a16:creationId xmlns:a16="http://schemas.microsoft.com/office/drawing/2014/main" id="{38786D75-C2CC-18B1-DADA-6810AFCE4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348" t="35861" r="31576" b="36009"/>
          <a:stretch>
            <a:fillRect/>
          </a:stretch>
        </p:blipFill>
        <p:spPr bwMode="auto">
          <a:xfrm>
            <a:off x="2870790" y="4561368"/>
            <a:ext cx="5581590" cy="1105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8283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375D251-AF59-F82C-E158-C14326AD7EC5}"/>
              </a:ext>
            </a:extLst>
          </p:cNvPr>
          <p:cNvSpPr txBox="1"/>
          <p:nvPr/>
        </p:nvSpPr>
        <p:spPr>
          <a:xfrm>
            <a:off x="528084" y="1940848"/>
            <a:ext cx="10910777" cy="3970318"/>
          </a:xfrm>
          <a:prstGeom prst="rect">
            <a:avLst/>
          </a:prstGeom>
          <a:noFill/>
        </p:spPr>
        <p:txBody>
          <a:bodyPr wrap="square">
            <a:spAutoFit/>
          </a:bodyPr>
          <a:lstStyle/>
          <a:p>
            <a:pPr algn="just"/>
            <a:r>
              <a:rPr lang="en-US" sz="2800" dirty="0">
                <a:latin typeface="Times New Roman" panose="02020603050405020304" pitchFamily="18" charset="0"/>
                <a:cs typeface="Times New Roman" panose="02020603050405020304" pitchFamily="18" charset="0"/>
              </a:rPr>
              <a:t>To answer this psychometric test question you need to find the patterns or number sequences in this example. If we examine the numbers in the top line: 4, 12, 36... we can see that each consecutive number is product of multiplying the previous number by 3. For example, 4 x 3 = 12 and 12 x 3 = 36. Based on this the next number will be 36 x 3 = 108. The numbers at the bottom are created by subtracting 3 from the numbers above. For example, 4 - 3 = 1, 12 - 3 = 9, 36 - 3 = 33 and 108 - 3 = 105. The missing number at the bottom will be 108 x 3 = 324 then 324 - 3 = 321. So the missing numbers are 108 and 321.</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144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7AE024A-A4F0-2212-4509-92E9EABF48B3}"/>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9600" b="1" dirty="0"/>
              <a:t>What is the Delphi Method? </a:t>
            </a:r>
          </a:p>
        </p:txBody>
      </p:sp>
      <p:sp>
        <p:nvSpPr>
          <p:cNvPr id="7" name="Content Placeholder 6">
            <a:extLst>
              <a:ext uri="{FF2B5EF4-FFF2-40B4-BE49-F238E27FC236}">
                <a16:creationId xmlns:a16="http://schemas.microsoft.com/office/drawing/2014/main" id="{1C95C5F9-B285-FE26-E4C4-A48D30CB4508}"/>
              </a:ext>
            </a:extLst>
          </p:cNvPr>
          <p:cNvSpPr>
            <a:spLocks noGrp="1"/>
          </p:cNvSpPr>
          <p:nvPr>
            <p:ph idx="1"/>
          </p:nvPr>
        </p:nvSpPr>
        <p:spPr>
          <a:xfrm>
            <a:off x="821853" y="2253515"/>
            <a:ext cx="10491189" cy="4225662"/>
          </a:xfrm>
        </p:spPr>
        <p:txBody>
          <a:bodyPr>
            <a:normAutofit fontScale="85000" lnSpcReduction="20000"/>
          </a:bodyPr>
          <a:lstStyle/>
          <a:p>
            <a:pPr algn="just"/>
            <a:r>
              <a:rPr lang="en-US" dirty="0"/>
              <a:t>The Delphi Method is a structured communication approach employed for forecasting and decision-making, involving a panel of experts. </a:t>
            </a:r>
          </a:p>
          <a:p>
            <a:pPr algn="just"/>
            <a:r>
              <a:rPr lang="en-US" dirty="0"/>
              <a:t>The process consists of multiple rounds of questionnaires where experts provide anonymous responses. </a:t>
            </a:r>
          </a:p>
          <a:p>
            <a:pPr algn="just"/>
            <a:r>
              <a:rPr lang="en-US" dirty="0"/>
              <a:t>These responses are aggregated and shared with the group, allowing for adjustments based on the collective input to achieve a consensus opinion. </a:t>
            </a:r>
          </a:p>
          <a:p>
            <a:pPr algn="just"/>
            <a:r>
              <a:rPr lang="en-US" dirty="0"/>
              <a:t>Starting with selecting experts, the method progresses through rounds of comments until a consensus is reached. </a:t>
            </a:r>
          </a:p>
          <a:p>
            <a:pPr algn="just"/>
            <a:r>
              <a:rPr lang="en-US" dirty="0"/>
              <a:t>While offering advantages such as aggregating diverse opinions without physical meetings and ensuring anonymity, it may lack the depth of live discussions and face challenges like potential dropouts and the risk of aligning views with the majority.</a:t>
            </a:r>
          </a:p>
          <a:p>
            <a:endParaRPr lang="en-IN" dirty="0"/>
          </a:p>
        </p:txBody>
      </p:sp>
    </p:spTree>
    <p:extLst>
      <p:ext uri="{BB962C8B-B14F-4D97-AF65-F5344CB8AC3E}">
        <p14:creationId xmlns:p14="http://schemas.microsoft.com/office/powerpoint/2010/main" val="638892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F2DE6-24FB-C67D-67D5-E286D27DC80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A88F406-D5E4-9839-6D76-AEA7119281E8}"/>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19</a:t>
            </a:fld>
            <a:endParaRPr lang="en-US" dirty="0"/>
          </a:p>
        </p:txBody>
      </p:sp>
      <p:pic>
        <p:nvPicPr>
          <p:cNvPr id="5" name="Content Placeholder 4">
            <a:extLst>
              <a:ext uri="{FF2B5EF4-FFF2-40B4-BE49-F238E27FC236}">
                <a16:creationId xmlns:a16="http://schemas.microsoft.com/office/drawing/2014/main" id="{DE01E446-B6BC-BD44-F66F-D13D94927388}"/>
              </a:ext>
            </a:extLst>
          </p:cNvPr>
          <p:cNvPicPr>
            <a:picLocks noGrp="1"/>
          </p:cNvPicPr>
          <p:nvPr>
            <p:ph sz="quarter" idx="1"/>
          </p:nvPr>
        </p:nvPicPr>
        <p:blipFill>
          <a:blip r:embed="rId2"/>
          <a:srcRect l="15864" t="22041" r="47405" b="8163"/>
          <a:stretch>
            <a:fillRect/>
          </a:stretch>
        </p:blipFill>
        <p:spPr bwMode="auto">
          <a:xfrm>
            <a:off x="2410522" y="1527095"/>
            <a:ext cx="5867400" cy="4873625"/>
          </a:xfrm>
          <a:prstGeom prst="rect">
            <a:avLst/>
          </a:prstGeom>
          <a:noFill/>
          <a:ln w="9525">
            <a:noFill/>
            <a:miter lim="800000"/>
            <a:headEnd/>
            <a:tailEnd/>
          </a:ln>
        </p:spPr>
      </p:pic>
      <p:pic>
        <p:nvPicPr>
          <p:cNvPr id="2" name="Picture 1">
            <a:extLst>
              <a:ext uri="{FF2B5EF4-FFF2-40B4-BE49-F238E27FC236}">
                <a16:creationId xmlns:a16="http://schemas.microsoft.com/office/drawing/2014/main" id="{5824CC0D-00E4-7B2C-9D6D-44E07D0627D0}"/>
              </a:ext>
            </a:extLst>
          </p:cNvPr>
          <p:cNvPicPr>
            <a:picLocks noChangeAspect="1"/>
          </p:cNvPicPr>
          <p:nvPr/>
        </p:nvPicPr>
        <p:blipFill rotWithShape="1">
          <a:blip r:embed="rId3">
            <a:extLst>
              <a:ext uri="{28A0092B-C50C-407E-A947-70E740481C1C}">
                <a14:useLocalDpi xmlns:a14="http://schemas.microsoft.com/office/drawing/2010/main" val="0"/>
              </a:ext>
            </a:extLst>
          </a:blip>
          <a:srcRect l="10067" t="9164" r="12080" b="7621"/>
          <a:stretch/>
        </p:blipFill>
        <p:spPr>
          <a:xfrm>
            <a:off x="171450" y="0"/>
            <a:ext cx="1325880" cy="1333851"/>
          </a:xfrm>
          <a:prstGeom prst="rect">
            <a:avLst/>
          </a:prstGeom>
        </p:spPr>
      </p:pic>
      <p:sp>
        <p:nvSpPr>
          <p:cNvPr id="3" name="TextBox 2">
            <a:extLst>
              <a:ext uri="{FF2B5EF4-FFF2-40B4-BE49-F238E27FC236}">
                <a16:creationId xmlns:a16="http://schemas.microsoft.com/office/drawing/2014/main" id="{DD50DDA0-14F3-D2F3-9D97-BE3B82EC8D28}"/>
              </a:ext>
            </a:extLst>
          </p:cNvPr>
          <p:cNvSpPr txBox="1"/>
          <p:nvPr/>
        </p:nvSpPr>
        <p:spPr>
          <a:xfrm>
            <a:off x="0" y="6593963"/>
            <a:ext cx="5867400" cy="646331"/>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a:p>
            <a:endParaRPr lang="en-IN" b="1" dirty="0">
              <a:solidFill>
                <a:srgbClr val="1F4E79"/>
              </a:solidFill>
              <a:latin typeface="Bookman Old Style" panose="02050604050505020204" pitchFamily="18" charset="0"/>
            </a:endParaRPr>
          </a:p>
        </p:txBody>
      </p:sp>
    </p:spTree>
    <p:extLst>
      <p:ext uri="{BB962C8B-B14F-4D97-AF65-F5344CB8AC3E}">
        <p14:creationId xmlns:p14="http://schemas.microsoft.com/office/powerpoint/2010/main" val="4117061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3893" y="2732567"/>
            <a:ext cx="9390321" cy="3629651"/>
          </a:xfrm>
        </p:spPr>
        <p:txBody>
          <a:bodyPr>
            <a:normAutofit/>
          </a:bodyPr>
          <a:lstStyle/>
          <a:p>
            <a:r>
              <a:rPr lang="en-IN" sz="2000" b="1" dirty="0">
                <a:solidFill>
                  <a:srgbClr val="0070C0"/>
                </a:solidFill>
                <a:latin typeface="Arial Black" panose="020B0A04020102020204" pitchFamily="34" charset="0"/>
              </a:rPr>
              <a:t>What is a survey?</a:t>
            </a:r>
          </a:p>
          <a:p>
            <a:r>
              <a:rPr lang="en-US" sz="2000" dirty="0">
                <a:solidFill>
                  <a:srgbClr val="0070C0"/>
                </a:solidFill>
                <a:latin typeface="Aharoni" panose="02010803020104030203" pitchFamily="2" charset="-79"/>
                <a:cs typeface="Aharoni" panose="02010803020104030203" pitchFamily="2" charset="-79"/>
              </a:rPr>
              <a:t>Purpose &amp; Types</a:t>
            </a:r>
          </a:p>
          <a:p>
            <a:r>
              <a:rPr lang="en-US" sz="2000" b="1" dirty="0">
                <a:solidFill>
                  <a:srgbClr val="0070C0"/>
                </a:solidFill>
              </a:rPr>
              <a:t>What are psychometric tests?</a:t>
            </a:r>
          </a:p>
          <a:p>
            <a:r>
              <a:rPr lang="en-US" sz="2000" dirty="0">
                <a:solidFill>
                  <a:srgbClr val="0070C0"/>
                </a:solidFill>
                <a:latin typeface="Aharoni" panose="02010803020104030203" pitchFamily="2" charset="-79"/>
                <a:cs typeface="Aharoni" panose="02010803020104030203" pitchFamily="2" charset="-79"/>
              </a:rPr>
              <a:t>Purpose &amp; Types</a:t>
            </a:r>
          </a:p>
          <a:p>
            <a:endParaRPr lang="en-IN" sz="2000" b="1" dirty="0"/>
          </a:p>
          <a:p>
            <a:endParaRPr lang="en-US" sz="2000" dirty="0">
              <a:solidFill>
                <a:srgbClr val="0070C0"/>
              </a:solidFill>
              <a:latin typeface="Aharoni" panose="02010803020104030203" pitchFamily="2" charset="-79"/>
              <a:cs typeface="Aharoni" panose="02010803020104030203" pitchFamily="2" charset="-79"/>
            </a:endParaRPr>
          </a:p>
          <a:p>
            <a:endParaRPr lang="en-US" sz="2000" dirty="0">
              <a:solidFill>
                <a:srgbClr val="0070C0"/>
              </a:solidFill>
              <a:latin typeface="Aharoni" panose="02010803020104030203" pitchFamily="2" charset="-79"/>
              <a:cs typeface="Aharoni" panose="02010803020104030203" pitchFamily="2" charset="-79"/>
            </a:endParaRPr>
          </a:p>
          <a:p>
            <a:endParaRPr lang="en-US" sz="2400" dirty="0"/>
          </a:p>
          <a:p>
            <a:endParaRPr lang="en-IN" sz="26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endParaRPr lang="en-US" b="1" dirty="0">
              <a:solidFill>
                <a:schemeClr val="accent1"/>
              </a:solidFill>
            </a:endParaRPr>
          </a:p>
        </p:txBody>
      </p:sp>
      <p:sp>
        <p:nvSpPr>
          <p:cNvPr id="5" name="TextBox 4"/>
          <p:cNvSpPr txBox="1"/>
          <p:nvPr/>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6" name="TextBox 5"/>
          <p:cNvSpPr txBox="1"/>
          <p:nvPr/>
        </p:nvSpPr>
        <p:spPr>
          <a:xfrm>
            <a:off x="0" y="6593963"/>
            <a:ext cx="6096000"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4" name="Title 1">
            <a:extLst>
              <a:ext uri="{FF2B5EF4-FFF2-40B4-BE49-F238E27FC236}">
                <a16:creationId xmlns:a16="http://schemas.microsoft.com/office/drawing/2014/main" id="{509D4498-372F-63AB-E4D9-6F0740B54C0C}"/>
              </a:ext>
            </a:extLst>
          </p:cNvPr>
          <p:cNvSpPr txBox="1">
            <a:spLocks/>
          </p:cNvSpPr>
          <p:nvPr/>
        </p:nvSpPr>
        <p:spPr>
          <a:xfrm>
            <a:off x="933893" y="1749135"/>
            <a:ext cx="8624777" cy="752475"/>
          </a:xfrm>
          <a:prstGeom prst="rect">
            <a:avLst/>
          </a:prstGeom>
          <a:solidFill>
            <a:schemeClr val="accent4">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b="1" dirty="0">
                <a:solidFill>
                  <a:srgbClr val="0070C0"/>
                </a:solidFill>
              </a:rPr>
              <a:t>Topics to be covered</a:t>
            </a:r>
          </a:p>
        </p:txBody>
      </p:sp>
    </p:spTree>
    <p:extLst>
      <p:ext uri="{BB962C8B-B14F-4D97-AF65-F5344CB8AC3E}">
        <p14:creationId xmlns:p14="http://schemas.microsoft.com/office/powerpoint/2010/main" val="301462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253-FA7F-1C1C-BEAD-4DCC8391987B}"/>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55C2E5F8-D702-50A2-DA34-365BBD61A050}"/>
              </a:ext>
            </a:extLst>
          </p:cNvPr>
          <p:cNvSpPr>
            <a:spLocks noGrp="1"/>
          </p:cNvSpPr>
          <p:nvPr>
            <p:ph idx="1"/>
          </p:nvPr>
        </p:nvSpPr>
        <p:spPr/>
        <p:txBody>
          <a:bodyPr>
            <a:normAutofit/>
          </a:bodyPr>
          <a:lstStyle/>
          <a:p>
            <a:endParaRPr lang="en-IN" dirty="0"/>
          </a:p>
          <a:p>
            <a:endParaRPr lang="en-IN" dirty="0"/>
          </a:p>
          <a:p>
            <a:endParaRPr lang="en-IN" dirty="0"/>
          </a:p>
        </p:txBody>
      </p:sp>
      <p:sp>
        <p:nvSpPr>
          <p:cNvPr id="4" name="TextBox 3">
            <a:extLst>
              <a:ext uri="{FF2B5EF4-FFF2-40B4-BE49-F238E27FC236}">
                <a16:creationId xmlns:a16="http://schemas.microsoft.com/office/drawing/2014/main" id="{4F63CEA6-1282-B878-5375-B6BED02AB53E}"/>
              </a:ext>
            </a:extLst>
          </p:cNvPr>
          <p:cNvSpPr txBox="1"/>
          <p:nvPr/>
        </p:nvSpPr>
        <p:spPr>
          <a:xfrm>
            <a:off x="372140" y="6560287"/>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
        <p:nvSpPr>
          <p:cNvPr id="6" name="TextBox 5">
            <a:extLst>
              <a:ext uri="{FF2B5EF4-FFF2-40B4-BE49-F238E27FC236}">
                <a16:creationId xmlns:a16="http://schemas.microsoft.com/office/drawing/2014/main" id="{A58C9B3B-8369-2B53-2233-B1D24780A260}"/>
              </a:ext>
            </a:extLst>
          </p:cNvPr>
          <p:cNvSpPr txBox="1"/>
          <p:nvPr/>
        </p:nvSpPr>
        <p:spPr>
          <a:xfrm>
            <a:off x="838199" y="2474893"/>
            <a:ext cx="10531947" cy="3970318"/>
          </a:xfrm>
          <a:prstGeom prst="rect">
            <a:avLst/>
          </a:prstGeom>
          <a:noFill/>
        </p:spPr>
        <p:txBody>
          <a:bodyPr wrap="square">
            <a:spAutoFit/>
          </a:bodyPr>
          <a:lstStyle/>
          <a:p>
            <a:pPr marL="457200" indent="-457200">
              <a:buFont typeface="Arial" panose="020B0604020202020204" pitchFamily="34" charset="0"/>
              <a:buChar char="•"/>
            </a:pPr>
            <a:r>
              <a:rPr lang="en-IN" sz="2800" dirty="0">
                <a:hlinkClick r:id="rId2"/>
              </a:rPr>
              <a:t>https://www.psychometricinstitute.com.au/psychometric-guide/introduction_to_psychometric_tests.html</a:t>
            </a:r>
            <a:endParaRPr lang="en-IN" sz="2800" dirty="0"/>
          </a:p>
          <a:p>
            <a:pPr marL="457200" indent="-457200">
              <a:buFont typeface="Arial" panose="020B0604020202020204" pitchFamily="34" charset="0"/>
              <a:buChar char="•"/>
            </a:pPr>
            <a:r>
              <a:rPr lang="en-IN" sz="2800" dirty="0">
                <a:hlinkClick r:id="rId3"/>
              </a:rPr>
              <a:t>https://www.geeksforgeeks.org/business-studies/types-of-surveys/</a:t>
            </a:r>
            <a:endParaRPr lang="en-IN" sz="2800" dirty="0"/>
          </a:p>
          <a:p>
            <a:pPr marL="457200" indent="-457200">
              <a:buFont typeface="Arial" panose="020B0604020202020204" pitchFamily="34" charset="0"/>
              <a:buChar char="•"/>
            </a:pPr>
            <a:r>
              <a:rPr lang="en-IN" sz="2800" dirty="0">
                <a:hlinkClick r:id="rId4"/>
              </a:rPr>
              <a:t>https://www.customerthermometer.com/customer-surveys/types-of-survey-questions/</a:t>
            </a: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p:txBody>
      </p:sp>
    </p:spTree>
    <p:extLst>
      <p:ext uri="{BB962C8B-B14F-4D97-AF65-F5344CB8AC3E}">
        <p14:creationId xmlns:p14="http://schemas.microsoft.com/office/powerpoint/2010/main" val="2855095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6DDED-CE87-268D-86D9-CA3711B908E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A7524D-AB49-31D1-8FF5-3E3B537DB0F3}"/>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21</a:t>
            </a:fld>
            <a:endParaRPr lang="en-US" dirty="0"/>
          </a:p>
        </p:txBody>
      </p:sp>
      <p:pic>
        <p:nvPicPr>
          <p:cNvPr id="5" name="Content Placeholder 4" descr="Image result for thanks">
            <a:extLst>
              <a:ext uri="{FF2B5EF4-FFF2-40B4-BE49-F238E27FC236}">
                <a16:creationId xmlns:a16="http://schemas.microsoft.com/office/drawing/2014/main" id="{06634744-64FC-FDD5-CC91-F82496BF20D3}"/>
              </a:ext>
            </a:extLst>
          </p:cNvPr>
          <p:cNvPicPr>
            <a:picLocks noGrp="1"/>
          </p:cNvPicPr>
          <p:nvPr>
            <p:ph sz="quarter" idx="1"/>
          </p:nvPr>
        </p:nvPicPr>
        <p:blipFill>
          <a:blip r:embed="rId2"/>
          <a:srcRect/>
          <a:stretch>
            <a:fillRect/>
          </a:stretch>
        </p:blipFill>
        <p:spPr bwMode="auto">
          <a:xfrm>
            <a:off x="2351568" y="2224991"/>
            <a:ext cx="7162800" cy="3658284"/>
          </a:xfrm>
          <a:prstGeom prst="rect">
            <a:avLst/>
          </a:prstGeom>
          <a:noFill/>
          <a:ln w="9525">
            <a:noFill/>
            <a:miter lim="800000"/>
            <a:headEnd/>
            <a:tailEnd/>
          </a:ln>
        </p:spPr>
      </p:pic>
      <p:sp>
        <p:nvSpPr>
          <p:cNvPr id="6" name="TextBox 5">
            <a:extLst>
              <a:ext uri="{FF2B5EF4-FFF2-40B4-BE49-F238E27FC236}">
                <a16:creationId xmlns:a16="http://schemas.microsoft.com/office/drawing/2014/main" id="{36AEB8D0-7436-4A56-C870-ACEB8E69B4C3}"/>
              </a:ext>
            </a:extLst>
          </p:cNvPr>
          <p:cNvSpPr txBox="1"/>
          <p:nvPr/>
        </p:nvSpPr>
        <p:spPr>
          <a:xfrm>
            <a:off x="265814" y="6593589"/>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Tree>
    <p:extLst>
      <p:ext uri="{BB962C8B-B14F-4D97-AF65-F5344CB8AC3E}">
        <p14:creationId xmlns:p14="http://schemas.microsoft.com/office/powerpoint/2010/main" val="1941584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96775-298F-947F-3222-679D393150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438BC-F989-A1FF-318A-703783A4569F}"/>
              </a:ext>
            </a:extLst>
          </p:cNvPr>
          <p:cNvSpPr>
            <a:spLocks noGrp="1"/>
          </p:cNvSpPr>
          <p:nvPr>
            <p:ph idx="1"/>
          </p:nvPr>
        </p:nvSpPr>
        <p:spPr>
          <a:xfrm>
            <a:off x="821854" y="2253515"/>
            <a:ext cx="10414988" cy="4225662"/>
          </a:xfrm>
        </p:spPr>
        <p:txBody>
          <a:bodyPr>
            <a:normAutofit/>
          </a:bodyPr>
          <a:lstStyle/>
          <a:p>
            <a:pPr algn="just"/>
            <a:r>
              <a:rPr lang="en-US" dirty="0"/>
              <a:t>A survey is a research method used to gather data, opinions, or behaviors from a specific group of people using questionnaires, interviews, or polls. </a:t>
            </a:r>
          </a:p>
          <a:p>
            <a:pPr algn="just"/>
            <a:r>
              <a:rPr lang="en-US" dirty="0"/>
              <a:t>They are essential for analyzing trends, measuring satisfaction, and making informed decisions across industries. </a:t>
            </a:r>
          </a:p>
        </p:txBody>
      </p:sp>
      <p:sp>
        <p:nvSpPr>
          <p:cNvPr id="4" name="Title 1">
            <a:extLst>
              <a:ext uri="{FF2B5EF4-FFF2-40B4-BE49-F238E27FC236}">
                <a16:creationId xmlns:a16="http://schemas.microsoft.com/office/drawing/2014/main" id="{DC1BA4C2-6DAD-234A-2027-7202C764F359}"/>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What is a survey?</a:t>
            </a:r>
            <a:endParaRPr lang="en-IN" sz="3200" b="1" dirty="0"/>
          </a:p>
        </p:txBody>
      </p:sp>
    </p:spTree>
    <p:extLst>
      <p:ext uri="{BB962C8B-B14F-4D97-AF65-F5344CB8AC3E}">
        <p14:creationId xmlns:p14="http://schemas.microsoft.com/office/powerpoint/2010/main" val="13635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765C8-5C1A-9709-6603-9C6DEF9D127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DD1E229-1051-BB0B-4D5C-165677C15FCF}"/>
              </a:ext>
            </a:extLst>
          </p:cNvPr>
          <p:cNvSpPr txBox="1">
            <a:spLocks/>
          </p:cNvSpPr>
          <p:nvPr/>
        </p:nvSpPr>
        <p:spPr>
          <a:xfrm>
            <a:off x="1114733" y="1579984"/>
            <a:ext cx="9953760" cy="556573"/>
          </a:xfrm>
          <a:prstGeom prst="rect">
            <a:avLst/>
          </a:prstGeom>
          <a:solidFill>
            <a:schemeClr val="accent4">
              <a:lumMod val="40000"/>
              <a:lumOff val="60000"/>
            </a:schemeClr>
          </a:solid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lvl="0" eaLnBrk="0" fontAlgn="base" hangingPunct="0">
              <a:lnSpc>
                <a:spcPct val="100000"/>
              </a:lnSpc>
              <a:spcAft>
                <a:spcPct val="0"/>
              </a:spcAft>
            </a:pPr>
            <a:r>
              <a:rPr lang="en-US" altLang="en-US" sz="3200" b="1" dirty="0">
                <a:latin typeface="Arial" panose="020B0604020202020204" pitchFamily="34" charset="0"/>
              </a:rPr>
              <a:t>Purpose &amp; Applications of Surveys</a:t>
            </a:r>
            <a:endParaRPr lang="en-US" altLang="en-US" sz="3200" dirty="0">
              <a:latin typeface="Arial" panose="020B0604020202020204" pitchFamily="34" charset="0"/>
            </a:endParaRPr>
          </a:p>
        </p:txBody>
      </p:sp>
      <p:sp>
        <p:nvSpPr>
          <p:cNvPr id="5" name="Rectangle 2">
            <a:extLst>
              <a:ext uri="{FF2B5EF4-FFF2-40B4-BE49-F238E27FC236}">
                <a16:creationId xmlns:a16="http://schemas.microsoft.com/office/drawing/2014/main" id="{AD12D7A0-340B-8F2A-D6F4-297C13A6F19B}"/>
              </a:ext>
            </a:extLst>
          </p:cNvPr>
          <p:cNvSpPr>
            <a:spLocks noGrp="1" noChangeArrowheads="1"/>
          </p:cNvSpPr>
          <p:nvPr>
            <p:ph idx="1"/>
          </p:nvPr>
        </p:nvSpPr>
        <p:spPr bwMode="auto">
          <a:xfrm>
            <a:off x="1114733" y="2526500"/>
            <a:ext cx="9953760"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algn="just" eaLnBrk="0" fontAlgn="base" hangingPunct="0">
              <a:lnSpc>
                <a:spcPct val="100000"/>
              </a:lnSpc>
              <a:spcBef>
                <a:spcPct val="0"/>
              </a:spcBef>
              <a:spcAft>
                <a:spcPct val="0"/>
              </a:spcAft>
              <a:buFontTx/>
              <a:buChar char="•"/>
            </a:pPr>
            <a:r>
              <a:rPr lang="en-US" altLang="en-US" b="1" dirty="0">
                <a:latin typeface="Arial" panose="020B0604020202020204" pitchFamily="34" charset="0"/>
              </a:rPr>
              <a:t>Purpose:</a:t>
            </a:r>
          </a:p>
          <a:p>
            <a:pPr marL="0" lvl="0" indent="0" algn="just" eaLnBrk="0" fontAlgn="base" hangingPunct="0">
              <a:lnSpc>
                <a:spcPct val="100000"/>
              </a:lnSpc>
              <a:spcBef>
                <a:spcPct val="0"/>
              </a:spcBef>
              <a:spcAft>
                <a:spcPct val="0"/>
              </a:spcAft>
              <a:buNone/>
            </a:pPr>
            <a:r>
              <a:rPr kumimoji="0" lang="en-US" altLang="en-US" b="0" i="0" u="none" strike="noStrike" cap="none" normalizeH="0" baseline="0" dirty="0">
                <a:ln>
                  <a:noFill/>
                </a:ln>
                <a:solidFill>
                  <a:schemeClr val="tx1"/>
                </a:solidFill>
                <a:effectLst/>
                <a:latin typeface="Arial" panose="020B0604020202020204" pitchFamily="34" charset="0"/>
              </a:rPr>
              <a:t>To collect structured, quantifiable data from a sample to understand a larger population.</a:t>
            </a:r>
          </a:p>
          <a:p>
            <a:pPr marL="0" lvl="0" indent="0" algn="just" eaLnBrk="0" fontAlgn="base" hangingPunct="0">
              <a:lnSpc>
                <a:spcPct val="100000"/>
              </a:lnSpc>
              <a:spcBef>
                <a:spcPct val="0"/>
              </a:spcBef>
              <a:spcAft>
                <a:spcPct val="0"/>
              </a:spcAft>
              <a:buFontTx/>
              <a:buChar char="•"/>
            </a:pP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Applications:</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Customer feedback, employee satisfaction, academic research, and market research.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515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86994-EB8D-6576-8C32-DB9090C35B4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4CB3F66-C7AB-A975-6161-F3EF7D8F394A}"/>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lvl="0" eaLnBrk="0" fontAlgn="base" hangingPunct="0">
              <a:lnSpc>
                <a:spcPct val="100000"/>
              </a:lnSpc>
              <a:spcAft>
                <a:spcPct val="0"/>
              </a:spcAft>
            </a:pPr>
            <a:r>
              <a:rPr lang="en-US" altLang="en-US" sz="3200" b="1" dirty="0">
                <a:latin typeface="Arial" panose="020B0604020202020204" pitchFamily="34" charset="0"/>
              </a:rPr>
              <a:t>Methods/ Types</a:t>
            </a:r>
            <a:r>
              <a:rPr lang="en-US" altLang="en-US" sz="3200" b="1" dirty="0">
                <a:solidFill>
                  <a:schemeClr val="tx1"/>
                </a:solidFill>
                <a:latin typeface="Arial" panose="020B0604020202020204" pitchFamily="34" charset="0"/>
              </a:rPr>
              <a:t> </a:t>
            </a:r>
            <a:r>
              <a:rPr lang="en-US" altLang="en-US" sz="3200" b="1" dirty="0">
                <a:latin typeface="Arial" panose="020B0604020202020204" pitchFamily="34" charset="0"/>
              </a:rPr>
              <a:t>of Surveys</a:t>
            </a:r>
            <a:endParaRPr lang="en-US" altLang="en-US" sz="3200" dirty="0">
              <a:latin typeface="Arial" panose="020B0604020202020204" pitchFamily="34" charset="0"/>
            </a:endParaRPr>
          </a:p>
        </p:txBody>
      </p:sp>
      <p:sp>
        <p:nvSpPr>
          <p:cNvPr id="5" name="Rectangle 2">
            <a:extLst>
              <a:ext uri="{FF2B5EF4-FFF2-40B4-BE49-F238E27FC236}">
                <a16:creationId xmlns:a16="http://schemas.microsoft.com/office/drawing/2014/main" id="{52A4F856-3BFF-ED07-8195-50B5C2245F3A}"/>
              </a:ext>
            </a:extLst>
          </p:cNvPr>
          <p:cNvSpPr>
            <a:spLocks noGrp="1" noChangeArrowheads="1"/>
          </p:cNvSpPr>
          <p:nvPr>
            <p:ph idx="1"/>
          </p:nvPr>
        </p:nvSpPr>
        <p:spPr bwMode="auto">
          <a:xfrm>
            <a:off x="1034946" y="2379266"/>
            <a:ext cx="4812961"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2400" b="1" i="1" u="none" strike="noStrike" cap="none" normalizeH="0" baseline="0" dirty="0">
                <a:ln>
                  <a:noFill/>
                </a:ln>
                <a:solidFill>
                  <a:schemeClr val="tx1"/>
                </a:solidFill>
                <a:effectLst/>
                <a:latin typeface="Arial" panose="020B0604020202020204" pitchFamily="34" charset="0"/>
              </a:rPr>
              <a:t>Common types include </a:t>
            </a:r>
          </a:p>
          <a:p>
            <a:pPr marL="0" marR="0" lvl="0" indent="0" algn="just"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online forms,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email surveys,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telephone interviews,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face-to-face interviews.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2">
            <a:extLst>
              <a:ext uri="{FF2B5EF4-FFF2-40B4-BE49-F238E27FC236}">
                <a16:creationId xmlns:a16="http://schemas.microsoft.com/office/drawing/2014/main" id="{E06D8F49-78F5-E235-6B9A-C718059ECA5C}"/>
              </a:ext>
            </a:extLst>
          </p:cNvPr>
          <p:cNvSpPr txBox="1">
            <a:spLocks noChangeArrowheads="1"/>
          </p:cNvSpPr>
          <p:nvPr/>
        </p:nvSpPr>
        <p:spPr bwMode="auto">
          <a:xfrm>
            <a:off x="6758805" y="2379266"/>
            <a:ext cx="4812961"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F4E79"/>
                </a:solidFill>
                <a:latin typeface="Bookman Old Style" panose="0205060405050502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F4E79"/>
                </a:solidFill>
                <a:latin typeface="Bookman Old Style" panose="0205060405050502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F4E79"/>
                </a:solidFill>
                <a:latin typeface="Bookman Old Style" panose="0205060405050502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F4E79"/>
                </a:solidFill>
                <a:latin typeface="Bookman Old Style" panose="0205060405050502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F4E79"/>
                </a:solidFill>
                <a:latin typeface="Bookman Old Style" panose="0205060405050502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0" fontAlgn="base" hangingPunct="0">
              <a:lnSpc>
                <a:spcPct val="100000"/>
              </a:lnSpc>
              <a:spcBef>
                <a:spcPct val="0"/>
              </a:spcBef>
              <a:spcAft>
                <a:spcPct val="0"/>
              </a:spcAft>
              <a:buNone/>
            </a:pPr>
            <a:r>
              <a:rPr lang="en-US" altLang="en-US" sz="2400" b="1" i="1" dirty="0">
                <a:solidFill>
                  <a:schemeClr val="tx1"/>
                </a:solidFill>
                <a:latin typeface="Arial" panose="020B0604020202020204" pitchFamily="34" charset="0"/>
              </a:rPr>
              <a:t>Key Components</a:t>
            </a:r>
          </a:p>
          <a:p>
            <a:pPr marL="0" indent="0" algn="just" eaLnBrk="0" fontAlgn="base" hangingPunct="0">
              <a:lnSpc>
                <a:spcPct val="100000"/>
              </a:lnSpc>
              <a:spcBef>
                <a:spcPct val="0"/>
              </a:spcBef>
              <a:spcAft>
                <a:spcPct val="0"/>
              </a:spcAft>
              <a:buFont typeface="Arial" panose="020B0604020202020204" pitchFamily="34" charset="0"/>
              <a:buNone/>
            </a:pPr>
            <a:endParaRPr lang="en-US" altLang="en-US" sz="2400" dirty="0">
              <a:solidFill>
                <a:schemeClr val="tx1"/>
              </a:solidFill>
              <a:latin typeface="Arial" panose="020B0604020202020204" pitchFamily="34" charset="0"/>
            </a:endParaRPr>
          </a:p>
          <a:p>
            <a:pPr marL="0" indent="0" algn="just" eaLnBrk="0" fontAlgn="base" hangingPunct="0">
              <a:lnSpc>
                <a:spcPct val="100000"/>
              </a:lnSpc>
              <a:spcBef>
                <a:spcPct val="0"/>
              </a:spcBef>
              <a:spcAft>
                <a:spcPct val="0"/>
              </a:spcAft>
              <a:buNone/>
            </a:pPr>
            <a:r>
              <a:rPr lang="en-US" altLang="en-US" sz="2400" dirty="0">
                <a:solidFill>
                  <a:schemeClr val="tx1"/>
                </a:solidFill>
                <a:latin typeface="Arial" panose="020B0604020202020204" pitchFamily="34" charset="0"/>
              </a:rPr>
              <a:t>Clear, unbiased questions are essential for valid results.</a:t>
            </a:r>
          </a:p>
          <a:p>
            <a:pPr marL="0" indent="0" eaLnBrk="0" fontAlgn="base" hangingPunct="0">
              <a:lnSpc>
                <a:spcPct val="100000"/>
              </a:lnSpc>
              <a:spcBef>
                <a:spcPct val="0"/>
              </a:spcBef>
              <a:spcAft>
                <a:spcPct val="0"/>
              </a:spcAft>
              <a:buFontTx/>
              <a:buNone/>
            </a:pPr>
            <a:endParaRPr lang="en-US" altLang="en-US" sz="1800" dirty="0">
              <a:solidFill>
                <a:schemeClr val="tx1"/>
              </a:solidFill>
              <a:latin typeface="Arial" panose="020B0604020202020204" pitchFamily="34" charset="0"/>
            </a:endParaRPr>
          </a:p>
        </p:txBody>
      </p:sp>
    </p:spTree>
    <p:extLst>
      <p:ext uri="{BB962C8B-B14F-4D97-AF65-F5344CB8AC3E}">
        <p14:creationId xmlns:p14="http://schemas.microsoft.com/office/powerpoint/2010/main" val="2602448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46AC3-B771-8335-1B5D-27ECEF15411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39E8062-854F-FAB1-FE95-7BE718F5348B}"/>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Common Survey Platforms</a:t>
            </a:r>
            <a:endParaRPr lang="en-US" sz="3200" dirty="0"/>
          </a:p>
        </p:txBody>
      </p:sp>
      <p:sp>
        <p:nvSpPr>
          <p:cNvPr id="5" name="Rectangle 2">
            <a:extLst>
              <a:ext uri="{FF2B5EF4-FFF2-40B4-BE49-F238E27FC236}">
                <a16:creationId xmlns:a16="http://schemas.microsoft.com/office/drawing/2014/main" id="{37A5B883-898B-0D76-06D2-E55BB329D540}"/>
              </a:ext>
            </a:extLst>
          </p:cNvPr>
          <p:cNvSpPr>
            <a:spLocks noGrp="1" noChangeArrowheads="1"/>
          </p:cNvSpPr>
          <p:nvPr>
            <p:ph idx="1"/>
          </p:nvPr>
        </p:nvSpPr>
        <p:spPr bwMode="auto">
          <a:xfrm>
            <a:off x="1114733" y="2416309"/>
            <a:ext cx="6551341" cy="3669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dirty="0">
                <a:hlinkClick r:id="rId2"/>
              </a:rPr>
              <a:t>SurveyMonkey</a:t>
            </a:r>
            <a:r>
              <a:rPr lang="en-US" sz="2400" b="1" dirty="0"/>
              <a:t>:</a:t>
            </a:r>
          </a:p>
          <a:p>
            <a:pPr marL="0" indent="0">
              <a:buNone/>
            </a:pPr>
            <a:r>
              <a:rPr lang="en-US" sz="2400" dirty="0"/>
              <a:t> Known for wide reach and AI-powered insights.</a:t>
            </a:r>
          </a:p>
          <a:p>
            <a:r>
              <a:rPr lang="en-US" sz="2400" b="1" dirty="0" err="1">
                <a:hlinkClick r:id="rId3"/>
              </a:rPr>
              <a:t>Jotform</a:t>
            </a:r>
            <a:r>
              <a:rPr lang="en-US" sz="2400" b="1" dirty="0"/>
              <a:t>:</a:t>
            </a:r>
            <a:r>
              <a:rPr lang="en-US" sz="2400" dirty="0"/>
              <a:t> </a:t>
            </a:r>
          </a:p>
          <a:p>
            <a:pPr marL="0" indent="0">
              <a:buNone/>
            </a:pPr>
            <a:r>
              <a:rPr lang="en-US" sz="2400" dirty="0"/>
              <a:t>Offers secure and offline mobile surveys.</a:t>
            </a:r>
          </a:p>
          <a:p>
            <a:r>
              <a:rPr lang="en-US" sz="2400" b="1" dirty="0" err="1">
                <a:hlinkClick r:id="rId4"/>
              </a:rPr>
              <a:t>SurveyLegend</a:t>
            </a:r>
            <a:r>
              <a:rPr lang="en-US" sz="2400" b="1" dirty="0"/>
              <a:t>:</a:t>
            </a:r>
            <a:r>
              <a:rPr lang="en-US" sz="2400" dirty="0"/>
              <a:t> </a:t>
            </a:r>
          </a:p>
          <a:p>
            <a:pPr marL="0" indent="0">
              <a:buNone/>
            </a:pPr>
            <a:r>
              <a:rPr lang="en-US" sz="2400" dirty="0"/>
              <a:t>Focuses on visually appealing, customizable surveys.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098" name="Picture 2" descr="SurveyMonkey - Insight Platforms">
            <a:extLst>
              <a:ext uri="{FF2B5EF4-FFF2-40B4-BE49-F238E27FC236}">
                <a16:creationId xmlns:a16="http://schemas.microsoft.com/office/drawing/2014/main" id="{D009784D-5AC0-9755-82CF-F3866E1D1343}"/>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8701"/>
          <a:stretch>
            <a:fillRect/>
          </a:stretch>
        </p:blipFill>
        <p:spPr bwMode="auto">
          <a:xfrm>
            <a:off x="9500744" y="2416309"/>
            <a:ext cx="2143125" cy="195666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7 ways to use Jotform for telemedicine ...">
            <a:extLst>
              <a:ext uri="{FF2B5EF4-FFF2-40B4-BE49-F238E27FC236}">
                <a16:creationId xmlns:a16="http://schemas.microsoft.com/office/drawing/2014/main" id="{806914BC-C5CD-4FAC-8F21-DB048C500C4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28297" y="4548881"/>
            <a:ext cx="2743200" cy="166687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SurveyLegend: Create free surveys ...">
            <a:extLst>
              <a:ext uri="{FF2B5EF4-FFF2-40B4-BE49-F238E27FC236}">
                <a16:creationId xmlns:a16="http://schemas.microsoft.com/office/drawing/2014/main" id="{29402C3E-E6A2-26C4-6A4B-2435A7B350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5547" y="4663181"/>
            <a:ext cx="2952750"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4251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89753-C7D0-852F-272D-A74C7F1B5A5D}"/>
              </a:ext>
            </a:extLst>
          </p:cNvPr>
          <p:cNvSpPr>
            <a:spLocks noGrp="1"/>
          </p:cNvSpPr>
          <p:nvPr>
            <p:ph idx="1"/>
          </p:nvPr>
        </p:nvSpPr>
        <p:spPr>
          <a:xfrm>
            <a:off x="821854" y="2253515"/>
            <a:ext cx="10414988" cy="4225662"/>
          </a:xfrm>
        </p:spPr>
        <p:txBody>
          <a:bodyPr>
            <a:normAutofit fontScale="92500" lnSpcReduction="10000"/>
          </a:bodyPr>
          <a:lstStyle/>
          <a:p>
            <a:pPr algn="just"/>
            <a:r>
              <a:rPr lang="en-US" dirty="0"/>
              <a:t>Psychometric tests are a standard and scientific method used to measure individuals' mental capabilities and </a:t>
            </a:r>
            <a:r>
              <a:rPr lang="en-US" dirty="0" err="1"/>
              <a:t>behavioural</a:t>
            </a:r>
            <a:r>
              <a:rPr lang="en-US" dirty="0"/>
              <a:t> style. </a:t>
            </a:r>
          </a:p>
          <a:p>
            <a:pPr algn="just"/>
            <a:r>
              <a:rPr lang="en-US" dirty="0"/>
              <a:t>Psychometric tests are designed to measure candidates' suitability for a role based on the required personality characteristics and aptitude (or cognitive abilities). </a:t>
            </a:r>
          </a:p>
          <a:p>
            <a:pPr algn="just"/>
            <a:r>
              <a:rPr lang="en-US" dirty="0"/>
              <a:t>They identify the extent to which candidates' personality and cognitive abilities match those required to perform the role.</a:t>
            </a:r>
          </a:p>
          <a:p>
            <a:pPr algn="just"/>
            <a:r>
              <a:rPr lang="en-US" dirty="0"/>
              <a:t> Employers use the information collected from the psychometric test to identify the hidden aspects of candidates that are difficult to extract from a face-to-face interview.</a:t>
            </a:r>
          </a:p>
        </p:txBody>
      </p:sp>
      <p:sp>
        <p:nvSpPr>
          <p:cNvPr id="4" name="Title 1">
            <a:extLst>
              <a:ext uri="{FF2B5EF4-FFF2-40B4-BE49-F238E27FC236}">
                <a16:creationId xmlns:a16="http://schemas.microsoft.com/office/drawing/2014/main" id="{AA669415-12CD-36DB-DD99-4F1683496CAD}"/>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What are psychometric tests?</a:t>
            </a:r>
            <a:endParaRPr lang="en-IN" sz="3200" b="1" dirty="0"/>
          </a:p>
        </p:txBody>
      </p:sp>
    </p:spTree>
    <p:extLst>
      <p:ext uri="{BB962C8B-B14F-4D97-AF65-F5344CB8AC3E}">
        <p14:creationId xmlns:p14="http://schemas.microsoft.com/office/powerpoint/2010/main" val="3881420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7EFD5-FE16-54E8-CD15-EFD091CE2B69}"/>
              </a:ext>
            </a:extLst>
          </p:cNvPr>
          <p:cNvSpPr>
            <a:spLocks noGrp="1"/>
          </p:cNvSpPr>
          <p:nvPr>
            <p:ph idx="1"/>
          </p:nvPr>
        </p:nvSpPr>
        <p:spPr>
          <a:xfrm>
            <a:off x="821853" y="2253515"/>
            <a:ext cx="10033989" cy="4225662"/>
          </a:xfrm>
        </p:spPr>
        <p:txBody>
          <a:bodyPr>
            <a:normAutofit fontScale="92500" lnSpcReduction="20000"/>
          </a:bodyPr>
          <a:lstStyle/>
          <a:p>
            <a:pPr algn="just"/>
            <a:r>
              <a:rPr lang="en-US" dirty="0"/>
              <a:t>Most psychometric tests can be grouped into two.</a:t>
            </a:r>
          </a:p>
          <a:p>
            <a:pPr algn="just"/>
            <a:r>
              <a:rPr lang="en-US" b="1" dirty="0"/>
              <a:t>The first group of psychometric tests is measuring your cognitive or aptitude abilities. </a:t>
            </a:r>
          </a:p>
          <a:p>
            <a:pPr algn="just"/>
            <a:r>
              <a:rPr lang="en-US" dirty="0"/>
              <a:t>These psychometric tests are based on timers and the idea behind them is that in order to separate between people’s cognitive abilities, we need to use ask them to complete a list of questions in a very limited time. </a:t>
            </a:r>
          </a:p>
          <a:p>
            <a:pPr algn="just"/>
            <a:r>
              <a:rPr lang="en-US" dirty="0"/>
              <a:t>Those better at the cognitive ability measured will be able to get more questions solved correctly than those who are less strong in the ability measured.</a:t>
            </a:r>
          </a:p>
          <a:p>
            <a:pPr algn="just"/>
            <a:r>
              <a:rPr lang="en-US" dirty="0"/>
              <a:t>This group of psychometric tests includes tests such as abstract tests, numerical tests, verbal tests, mechanical tests and emotional intelligence tests.</a:t>
            </a:r>
          </a:p>
          <a:p>
            <a:endParaRPr lang="en-IN" dirty="0"/>
          </a:p>
        </p:txBody>
      </p:sp>
      <p:sp>
        <p:nvSpPr>
          <p:cNvPr id="4" name="Title 1">
            <a:extLst>
              <a:ext uri="{FF2B5EF4-FFF2-40B4-BE49-F238E27FC236}">
                <a16:creationId xmlns:a16="http://schemas.microsoft.com/office/drawing/2014/main" id="{7261594F-5761-5032-2745-0CCE11EAD2C4}"/>
              </a:ext>
            </a:extLst>
          </p:cNvPr>
          <p:cNvSpPr txBox="1">
            <a:spLocks/>
          </p:cNvSpPr>
          <p:nvPr/>
        </p:nvSpPr>
        <p:spPr>
          <a:xfrm>
            <a:off x="1034946"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Types of Psychometric tests</a:t>
            </a:r>
          </a:p>
        </p:txBody>
      </p:sp>
    </p:spTree>
    <p:extLst>
      <p:ext uri="{BB962C8B-B14F-4D97-AF65-F5344CB8AC3E}">
        <p14:creationId xmlns:p14="http://schemas.microsoft.com/office/powerpoint/2010/main" val="948053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F5E7FE5-2589-2290-15F5-503C4480F244}"/>
              </a:ext>
            </a:extLst>
          </p:cNvPr>
          <p:cNvSpPr txBox="1">
            <a:spLocks/>
          </p:cNvSpPr>
          <p:nvPr/>
        </p:nvSpPr>
        <p:spPr>
          <a:xfrm>
            <a:off x="1244008" y="1254642"/>
            <a:ext cx="9144001" cy="574157"/>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16000" b="1" dirty="0"/>
              <a:t> </a:t>
            </a:r>
            <a:r>
              <a:rPr lang="en-US" sz="12800" b="1" dirty="0"/>
              <a:t> </a:t>
            </a:r>
            <a:r>
              <a:rPr lang="en-US" sz="11200" b="1" dirty="0"/>
              <a:t>Abstract type psychometric tests</a:t>
            </a:r>
          </a:p>
          <a:p>
            <a:endParaRPr lang="en-IN" dirty="0"/>
          </a:p>
        </p:txBody>
      </p:sp>
      <p:sp>
        <p:nvSpPr>
          <p:cNvPr id="6" name="TextBox 5">
            <a:extLst>
              <a:ext uri="{FF2B5EF4-FFF2-40B4-BE49-F238E27FC236}">
                <a16:creationId xmlns:a16="http://schemas.microsoft.com/office/drawing/2014/main" id="{D538D124-51ED-3CF1-4864-07858096EC58}"/>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7" name="Rectangle 3">
            <a:extLst>
              <a:ext uri="{FF2B5EF4-FFF2-40B4-BE49-F238E27FC236}">
                <a16:creationId xmlns:a16="http://schemas.microsoft.com/office/drawing/2014/main" id="{FEC7449A-A367-6E58-815E-43D6369B3885}"/>
              </a:ext>
            </a:extLst>
          </p:cNvPr>
          <p:cNvSpPr>
            <a:spLocks noGrp="1" noChangeArrowheads="1"/>
          </p:cNvSpPr>
          <p:nvPr>
            <p:ph idx="1"/>
          </p:nvPr>
        </p:nvSpPr>
        <p:spPr bwMode="auto">
          <a:xfrm>
            <a:off x="935665" y="1980905"/>
            <a:ext cx="10823944" cy="4677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a:r>
              <a:rPr lang="en-US" sz="2100" b="1" dirty="0"/>
              <a:t>This psychometric test measures your ability to solve problems, think strategically and think on your feet. </a:t>
            </a:r>
          </a:p>
          <a:p>
            <a:pPr algn="just"/>
            <a:r>
              <a:rPr lang="en-US" sz="2100" dirty="0"/>
              <a:t>The typical test question styles used in the abstract psychometric test are two.</a:t>
            </a:r>
          </a:p>
          <a:p>
            <a:pPr algn="just"/>
            <a:r>
              <a:rPr lang="en-US" sz="2100" b="1" dirty="0"/>
              <a:t>The first style </a:t>
            </a:r>
            <a:r>
              <a:rPr lang="en-US" sz="2100" dirty="0"/>
              <a:t>is offering a group of shapes and you need to decide what is a missing shape, or what is the next shape or which is the odd-one-out shape. </a:t>
            </a:r>
          </a:p>
          <a:p>
            <a:pPr algn="just"/>
            <a:r>
              <a:rPr lang="en-US" sz="2100" dirty="0"/>
              <a:t>The concept behind this style of test questions is that you need to identify the logical rules that apply to the group of shapes and use them to identify the missing shape. </a:t>
            </a:r>
          </a:p>
          <a:p>
            <a:pPr algn="just"/>
            <a:r>
              <a:rPr lang="en-US" sz="2100" b="1" dirty="0"/>
              <a:t>The second style </a:t>
            </a:r>
            <a:r>
              <a:rPr lang="en-US" sz="2100" dirty="0"/>
              <a:t>of test questions is offering you a group on initial shapes then there are some processes applied on the shapes to transform them to the final shapes. Your task is to find what each process does. Then use this knowledge to identify how a group of initial shapes will transform to final shapes. The abstract type of psychometric test has a timer either for the entire test or per test question.</a:t>
            </a:r>
          </a:p>
        </p:txBody>
      </p:sp>
    </p:spTree>
    <p:extLst>
      <p:ext uri="{BB962C8B-B14F-4D97-AF65-F5344CB8AC3E}">
        <p14:creationId xmlns:p14="http://schemas.microsoft.com/office/powerpoint/2010/main" val="1445490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2381</TotalTime>
  <Words>1747</Words>
  <Application>Microsoft Office PowerPoint</Application>
  <PresentationFormat>Widescreen</PresentationFormat>
  <Paragraphs>113</Paragraphs>
  <Slides>21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Aharoni</vt:lpstr>
      <vt:lpstr>Arial</vt:lpstr>
      <vt:lpstr>Arial Black</vt:lpstr>
      <vt:lpstr>Arial Rounded MT Bold</vt:lpstr>
      <vt:lpstr>Book Antiqua</vt:lpstr>
      <vt:lpstr>Bookman Old Style</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prabhatresearch@gmail.com</cp:lastModifiedBy>
  <cp:revision>377</cp:revision>
  <dcterms:created xsi:type="dcterms:W3CDTF">2024-04-20T12:51:16Z</dcterms:created>
  <dcterms:modified xsi:type="dcterms:W3CDTF">2026-04-27T18:16:42Z</dcterms:modified>
</cp:coreProperties>
</file>