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79" r:id="rId4"/>
    <p:sldId id="275" r:id="rId5"/>
    <p:sldId id="280" r:id="rId6"/>
    <p:sldId id="257" r:id="rId7"/>
    <p:sldId id="276" r:id="rId8"/>
    <p:sldId id="281" r:id="rId9"/>
    <p:sldId id="258" r:id="rId10"/>
    <p:sldId id="259" r:id="rId11"/>
    <p:sldId id="277"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3" r:id="rId26"/>
    <p:sldId id="27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A337C-4996-6317-D231-3D401EF3CC0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10E65F8-C887-1B3F-1B07-A88F99A5D1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B35586EF-1418-5167-0F31-23C3974F8C30}"/>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6281F3EB-CB27-13BB-F467-9770092FAEA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1A7973F-9433-C45E-B169-5605FC638BCA}"/>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136929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A7FA6-1601-0408-3BB6-7CB41647528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ECDEA765-B0AC-C804-EAD2-9A314BE68A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E98E279-0E81-C53F-1F40-90F2008A21EF}"/>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C20A4A16-0CF2-5B55-055A-A11756FE933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EEE5CD9-B15A-046E-95E9-3A683B7B05B8}"/>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668737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EB9D76-4B58-1AFC-FA42-B392F8C4850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81E895C8-1511-DCA7-4821-87F8D4BF0EE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E9BB502-5B1F-3B9F-C0DE-EF92AE665DAC}"/>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FE1DB048-8C92-D4E3-BC58-4258E010551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7A4A60-665E-7813-97E5-A7A7F4DCA6D9}"/>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2251721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39F31-30AA-6827-CF84-12CB8A9F604C}"/>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2915C743-D544-D606-932B-9B5E15D4E9A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EC45C71-18F8-39EF-CBBC-7BD4EDD5C919}"/>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EAE444C1-500A-5C9B-7FCA-09F8CC68CA2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2E9122-59C8-B17F-AA45-1FB45D0C8141}"/>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743514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CF375-08CB-0044-9783-97460FA9BED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3B890484-3195-9341-329E-B8EB10BB016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748177-0662-CA84-9539-5430203145B8}"/>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9ABD367B-ABC9-4E89-DB0F-F05506DC9E5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E82C347-613B-A089-1630-0C5606A213F2}"/>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843688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34F51-EB5B-18CB-8153-EBFEBCC554B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5D085A7-27E5-9DD4-5A7E-39022E8EB6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27AE55B-CA0D-CB75-8BBF-37D93E0D1D9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FC172B7-D5A0-4EC8-0B48-9AA3AB54485E}"/>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6" name="Footer Placeholder 5">
            <a:extLst>
              <a:ext uri="{FF2B5EF4-FFF2-40B4-BE49-F238E27FC236}">
                <a16:creationId xmlns:a16="http://schemas.microsoft.com/office/drawing/2014/main" id="{35F70E5A-203A-A6E0-0119-006BF5B5BAF0}"/>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30230F5-A879-8791-CE14-218B3020E871}"/>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3261754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36F32-18F3-9087-BAA7-67707DE22CF3}"/>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CDA13960-BB80-5A41-43C5-563E5C356E5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397A78-BBD9-D517-5EF6-705269B317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073C46A-FA1B-EBA1-32D2-32E4942EA2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0967A4-F320-F76B-16C8-7EAFEDF3974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2851D93-F4C5-3C82-5AAE-DA316105C5CA}"/>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8" name="Footer Placeholder 7">
            <a:extLst>
              <a:ext uri="{FF2B5EF4-FFF2-40B4-BE49-F238E27FC236}">
                <a16:creationId xmlns:a16="http://schemas.microsoft.com/office/drawing/2014/main" id="{EDFB3B78-9ADE-30FB-7AC2-51A1B5FD8507}"/>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139000C7-D491-A3FC-C24A-B46D52514F34}"/>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3967568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DB2CA6-C0AE-AD63-6828-1F5CC973946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6669EF30-8FB9-2BDE-2B6C-7E6BB429ADF8}"/>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4" name="Footer Placeholder 3">
            <a:extLst>
              <a:ext uri="{FF2B5EF4-FFF2-40B4-BE49-F238E27FC236}">
                <a16:creationId xmlns:a16="http://schemas.microsoft.com/office/drawing/2014/main" id="{9BA83334-A382-6D75-DF79-C6381555A425}"/>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0FBCF63-C253-0CF6-8728-7B8E14BC6505}"/>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1061414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E7FAF0-3605-BA10-1353-B627D3C20CD4}"/>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3" name="Footer Placeholder 2">
            <a:extLst>
              <a:ext uri="{FF2B5EF4-FFF2-40B4-BE49-F238E27FC236}">
                <a16:creationId xmlns:a16="http://schemas.microsoft.com/office/drawing/2014/main" id="{2EEB8C28-C577-B089-21CD-83F061537266}"/>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CDA0F141-343B-93EE-A8BB-33CAA7C1260B}"/>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3207648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B91A-8136-E9FB-0C07-744407A608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7856B1BE-3D07-8405-8411-6B514123E7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8384881-B613-230B-80F9-0F0FDCACAB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DE857D-6178-B156-60D2-F2CF35E24684}"/>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6" name="Footer Placeholder 5">
            <a:extLst>
              <a:ext uri="{FF2B5EF4-FFF2-40B4-BE49-F238E27FC236}">
                <a16:creationId xmlns:a16="http://schemas.microsoft.com/office/drawing/2014/main" id="{510AE3D5-440B-9917-64C7-15A99D1C03E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A8DE28B-5B39-5DCF-B1CA-CC3423EC20DF}"/>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3478822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7E099-BB1D-ACE2-4A28-DEB2FF285A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64E26F6B-816E-DEC8-03AE-B779C36B75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446843B6-E6A0-7593-14EF-EAE58421E1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E1B80-9498-9462-EBD4-368A6B79AB23}"/>
              </a:ext>
            </a:extLst>
          </p:cNvPr>
          <p:cNvSpPr>
            <a:spLocks noGrp="1"/>
          </p:cNvSpPr>
          <p:nvPr>
            <p:ph type="dt" sz="half" idx="10"/>
          </p:nvPr>
        </p:nvSpPr>
        <p:spPr/>
        <p:txBody>
          <a:bodyPr/>
          <a:lstStyle/>
          <a:p>
            <a:fld id="{046E8E66-875F-4447-AA07-D824B7E6384F}" type="datetimeFigureOut">
              <a:rPr lang="en-IN" smtClean="0"/>
              <a:t>06-01-2026</a:t>
            </a:fld>
            <a:endParaRPr lang="en-IN"/>
          </a:p>
        </p:txBody>
      </p:sp>
      <p:sp>
        <p:nvSpPr>
          <p:cNvPr id="6" name="Footer Placeholder 5">
            <a:extLst>
              <a:ext uri="{FF2B5EF4-FFF2-40B4-BE49-F238E27FC236}">
                <a16:creationId xmlns:a16="http://schemas.microsoft.com/office/drawing/2014/main" id="{EA68DB85-18FD-9E23-28CE-4565BAB3F56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BDCBF6-1D2F-5496-9385-92CBEBA614A0}"/>
              </a:ext>
            </a:extLst>
          </p:cNvPr>
          <p:cNvSpPr>
            <a:spLocks noGrp="1"/>
          </p:cNvSpPr>
          <p:nvPr>
            <p:ph type="sldNum" sz="quarter" idx="12"/>
          </p:nvPr>
        </p:nvSpPr>
        <p:spPr/>
        <p:txBody>
          <a:bodyPr/>
          <a:lstStyle/>
          <a:p>
            <a:fld id="{015BA33B-5D96-47EB-BDD9-90BA8CD591CF}" type="slidenum">
              <a:rPr lang="en-IN" smtClean="0"/>
              <a:t>‹#›</a:t>
            </a:fld>
            <a:endParaRPr lang="en-IN"/>
          </a:p>
        </p:txBody>
      </p:sp>
    </p:spTree>
    <p:extLst>
      <p:ext uri="{BB962C8B-B14F-4D97-AF65-F5344CB8AC3E}">
        <p14:creationId xmlns:p14="http://schemas.microsoft.com/office/powerpoint/2010/main" val="963184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800D85-588F-BEDB-271D-C0DF098AB39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7FB6358E-642F-670D-908F-ADC8E0E951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4FA7856-D60D-2137-F485-8ABD4CDD1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46E8E66-875F-4447-AA07-D824B7E6384F}" type="datetimeFigureOut">
              <a:rPr lang="en-IN" smtClean="0"/>
              <a:t>06-01-2026</a:t>
            </a:fld>
            <a:endParaRPr lang="en-IN"/>
          </a:p>
        </p:txBody>
      </p:sp>
      <p:sp>
        <p:nvSpPr>
          <p:cNvPr id="5" name="Footer Placeholder 4">
            <a:extLst>
              <a:ext uri="{FF2B5EF4-FFF2-40B4-BE49-F238E27FC236}">
                <a16:creationId xmlns:a16="http://schemas.microsoft.com/office/drawing/2014/main" id="{AC1D61E0-D6E7-B731-F53A-A5B76B886A6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IN"/>
          </a:p>
        </p:txBody>
      </p:sp>
      <p:sp>
        <p:nvSpPr>
          <p:cNvPr id="6" name="Slide Number Placeholder 5">
            <a:extLst>
              <a:ext uri="{FF2B5EF4-FFF2-40B4-BE49-F238E27FC236}">
                <a16:creationId xmlns:a16="http://schemas.microsoft.com/office/drawing/2014/main" id="{4910D952-D223-F5EA-721E-2E01E584F3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15BA33B-5D96-47EB-BDD9-90BA8CD591CF}" type="slidenum">
              <a:rPr lang="en-IN" smtClean="0"/>
              <a:t>‹#›</a:t>
            </a:fld>
            <a:endParaRPr lang="en-IN"/>
          </a:p>
        </p:txBody>
      </p:sp>
    </p:spTree>
    <p:extLst>
      <p:ext uri="{BB962C8B-B14F-4D97-AF65-F5344CB8AC3E}">
        <p14:creationId xmlns:p14="http://schemas.microsoft.com/office/powerpoint/2010/main" val="501062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DD89C-38B4-7B90-A670-81BBAAB5D571}"/>
              </a:ext>
            </a:extLst>
          </p:cNvPr>
          <p:cNvSpPr>
            <a:spLocks noGrp="1"/>
          </p:cNvSpPr>
          <p:nvPr>
            <p:ph type="ctrTitle"/>
          </p:nvPr>
        </p:nvSpPr>
        <p:spPr/>
        <p:txBody>
          <a:bodyPr/>
          <a:lstStyle/>
          <a:p>
            <a:r>
              <a:rPr lang="en-IN" dirty="0"/>
              <a:t>Biostatistics for </a:t>
            </a:r>
            <a:r>
              <a:rPr lang="en-IN" i="1" dirty="0"/>
              <a:t>Dummies</a:t>
            </a:r>
            <a:r>
              <a:rPr lang="en-IN" dirty="0"/>
              <a:t> </a:t>
            </a:r>
          </a:p>
        </p:txBody>
      </p:sp>
      <p:sp>
        <p:nvSpPr>
          <p:cNvPr id="3" name="Subtitle 2">
            <a:extLst>
              <a:ext uri="{FF2B5EF4-FFF2-40B4-BE49-F238E27FC236}">
                <a16:creationId xmlns:a16="http://schemas.microsoft.com/office/drawing/2014/main" id="{8E3A582C-F26D-8BCF-CCC4-E93025745237}"/>
              </a:ext>
            </a:extLst>
          </p:cNvPr>
          <p:cNvSpPr>
            <a:spLocks noGrp="1"/>
          </p:cNvSpPr>
          <p:nvPr>
            <p:ph type="subTitle" idx="1"/>
          </p:nvPr>
        </p:nvSpPr>
        <p:spPr/>
        <p:txBody>
          <a:bodyPr/>
          <a:lstStyle/>
          <a:p>
            <a:r>
              <a:rPr lang="en-IN" dirty="0"/>
              <a:t>By- Amil Agarwal</a:t>
            </a:r>
          </a:p>
        </p:txBody>
      </p:sp>
    </p:spTree>
    <p:extLst>
      <p:ext uri="{BB962C8B-B14F-4D97-AF65-F5344CB8AC3E}">
        <p14:creationId xmlns:p14="http://schemas.microsoft.com/office/powerpoint/2010/main" val="2065489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4B2B6-3E2F-E791-A748-6DF9775846FB}"/>
              </a:ext>
            </a:extLst>
          </p:cNvPr>
          <p:cNvSpPr>
            <a:spLocks noGrp="1"/>
          </p:cNvSpPr>
          <p:nvPr>
            <p:ph type="title"/>
          </p:nvPr>
        </p:nvSpPr>
        <p:spPr/>
        <p:txBody>
          <a:bodyPr/>
          <a:lstStyle/>
          <a:p>
            <a:pPr algn="ctr"/>
            <a:r>
              <a:rPr lang="en-US" dirty="0"/>
              <a:t>Population</a:t>
            </a:r>
            <a:endParaRPr lang="en-IN" dirty="0"/>
          </a:p>
        </p:txBody>
      </p:sp>
      <p:sp>
        <p:nvSpPr>
          <p:cNvPr id="3" name="Content Placeholder 2">
            <a:extLst>
              <a:ext uri="{FF2B5EF4-FFF2-40B4-BE49-F238E27FC236}">
                <a16:creationId xmlns:a16="http://schemas.microsoft.com/office/drawing/2014/main" id="{03912357-5C76-7EAF-EF49-5E72211B5CCA}"/>
              </a:ext>
            </a:extLst>
          </p:cNvPr>
          <p:cNvSpPr>
            <a:spLocks noGrp="1"/>
          </p:cNvSpPr>
          <p:nvPr>
            <p:ph idx="1"/>
          </p:nvPr>
        </p:nvSpPr>
        <p:spPr/>
        <p:txBody>
          <a:bodyPr>
            <a:normAutofit fontScale="85000" lnSpcReduction="20000"/>
          </a:bodyPr>
          <a:lstStyle/>
          <a:p>
            <a:r>
              <a:rPr lang="en-US" dirty="0"/>
              <a:t>It is an entire group of people or study elements— persons, things or measurements for which we have an interest at a particular time. Populations are determined by our sphere of interest.</a:t>
            </a:r>
          </a:p>
          <a:p>
            <a:r>
              <a:rPr lang="en-US" dirty="0"/>
              <a:t> It may be infinite or finite. If a population consists of fixed number of values, it is said to be finite. If population consists of an endless succession of values. The population is an infinite one. It has to be fully defined such as all human beings, all families joint or nuclear, all women of 15–45 years of age or only married women, all patients, all doctors in service or in practice and so on. Such a population invariably gives qualitative data. If it is finite or limited in number it can easily be counted. </a:t>
            </a:r>
          </a:p>
          <a:p>
            <a:r>
              <a:rPr lang="en-US" dirty="0"/>
              <a:t>A statistical population may also be birth weights, hemoglobin levels, readings of a thermometer, number of RBCs in the human body, etc. </a:t>
            </a:r>
          </a:p>
          <a:p>
            <a:r>
              <a:rPr lang="en-US" dirty="0"/>
              <a:t>Such a population mostly gives quantitative data. It is finite or small in number or infinite or unlimited in number that cannot be easily counted</a:t>
            </a:r>
            <a:endParaRPr lang="en-IN" dirty="0"/>
          </a:p>
        </p:txBody>
      </p:sp>
    </p:spTree>
    <p:extLst>
      <p:ext uri="{BB962C8B-B14F-4D97-AF65-F5344CB8AC3E}">
        <p14:creationId xmlns:p14="http://schemas.microsoft.com/office/powerpoint/2010/main" val="1747355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0ADCA-CD8C-9AB1-683D-A5AFEE9084F6}"/>
              </a:ext>
            </a:extLst>
          </p:cNvPr>
          <p:cNvSpPr>
            <a:spLocks noGrp="1"/>
          </p:cNvSpPr>
          <p:nvPr>
            <p:ph type="title"/>
          </p:nvPr>
        </p:nvSpPr>
        <p:spPr/>
        <p:txBody>
          <a:bodyPr/>
          <a:lstStyle/>
          <a:p>
            <a:pPr algn="ctr"/>
            <a:r>
              <a:rPr lang="en-IN" dirty="0"/>
              <a:t>Types of Population </a:t>
            </a:r>
          </a:p>
        </p:txBody>
      </p:sp>
      <p:sp>
        <p:nvSpPr>
          <p:cNvPr id="3" name="Content Placeholder 2">
            <a:extLst>
              <a:ext uri="{FF2B5EF4-FFF2-40B4-BE49-F238E27FC236}">
                <a16:creationId xmlns:a16="http://schemas.microsoft.com/office/drawing/2014/main" id="{ACD1DF1E-5CF2-388A-BEE1-0331B90FB785}"/>
              </a:ext>
            </a:extLst>
          </p:cNvPr>
          <p:cNvSpPr>
            <a:spLocks noGrp="1"/>
          </p:cNvSpPr>
          <p:nvPr>
            <p:ph idx="1"/>
          </p:nvPr>
        </p:nvSpPr>
        <p:spPr/>
        <p:txBody>
          <a:bodyPr/>
          <a:lstStyle/>
          <a:p>
            <a:r>
              <a:rPr lang="en-US" dirty="0"/>
              <a:t> Target population: The entire population in which the researchers are interested and to which they would like to generalize the research findings. </a:t>
            </a:r>
          </a:p>
          <a:p>
            <a:r>
              <a:rPr lang="en-US" dirty="0"/>
              <a:t>Accessible population: The aggregate of cases that conform to designated inclusion or exclusion criteria and that are accessible as subjects of the study.</a:t>
            </a:r>
            <a:endParaRPr lang="en-IN" dirty="0"/>
          </a:p>
        </p:txBody>
      </p:sp>
    </p:spTree>
    <p:extLst>
      <p:ext uri="{BB962C8B-B14F-4D97-AF65-F5344CB8AC3E}">
        <p14:creationId xmlns:p14="http://schemas.microsoft.com/office/powerpoint/2010/main" val="1691809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C5398A-B058-6063-0A4E-8F835FB4DD8F}"/>
              </a:ext>
            </a:extLst>
          </p:cNvPr>
          <p:cNvSpPr>
            <a:spLocks noGrp="1"/>
          </p:cNvSpPr>
          <p:nvPr>
            <p:ph type="title"/>
          </p:nvPr>
        </p:nvSpPr>
        <p:spPr/>
        <p:txBody>
          <a:bodyPr/>
          <a:lstStyle/>
          <a:p>
            <a:pPr algn="ctr"/>
            <a:r>
              <a:rPr lang="en-US" dirty="0"/>
              <a:t>Sampling unit</a:t>
            </a:r>
            <a:endParaRPr lang="en-IN" dirty="0"/>
          </a:p>
        </p:txBody>
      </p:sp>
      <p:sp>
        <p:nvSpPr>
          <p:cNvPr id="3" name="Content Placeholder 2">
            <a:extLst>
              <a:ext uri="{FF2B5EF4-FFF2-40B4-BE49-F238E27FC236}">
                <a16:creationId xmlns:a16="http://schemas.microsoft.com/office/drawing/2014/main" id="{DA76EE6E-8F96-02A5-BF0F-419477F4C483}"/>
              </a:ext>
            </a:extLst>
          </p:cNvPr>
          <p:cNvSpPr>
            <a:spLocks noGrp="1"/>
          </p:cNvSpPr>
          <p:nvPr>
            <p:ph idx="1"/>
          </p:nvPr>
        </p:nvSpPr>
        <p:spPr/>
        <p:txBody>
          <a:bodyPr/>
          <a:lstStyle/>
          <a:p>
            <a:r>
              <a:rPr lang="en-US" dirty="0"/>
              <a:t>Each member of a population</a:t>
            </a:r>
            <a:endParaRPr lang="en-IN" dirty="0"/>
          </a:p>
        </p:txBody>
      </p:sp>
    </p:spTree>
    <p:extLst>
      <p:ext uri="{BB962C8B-B14F-4D97-AF65-F5344CB8AC3E}">
        <p14:creationId xmlns:p14="http://schemas.microsoft.com/office/powerpoint/2010/main" val="283729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5390F7-F99D-B861-E4BE-80933CD931AB}"/>
              </a:ext>
            </a:extLst>
          </p:cNvPr>
          <p:cNvSpPr>
            <a:spLocks noGrp="1"/>
          </p:cNvSpPr>
          <p:nvPr>
            <p:ph type="title"/>
          </p:nvPr>
        </p:nvSpPr>
        <p:spPr/>
        <p:txBody>
          <a:bodyPr/>
          <a:lstStyle/>
          <a:p>
            <a:pPr algn="ctr"/>
            <a:r>
              <a:rPr lang="en-US" dirty="0"/>
              <a:t>Sample</a:t>
            </a:r>
            <a:endParaRPr lang="en-IN" dirty="0"/>
          </a:p>
        </p:txBody>
      </p:sp>
      <p:sp>
        <p:nvSpPr>
          <p:cNvPr id="3" name="Content Placeholder 2">
            <a:extLst>
              <a:ext uri="{FF2B5EF4-FFF2-40B4-BE49-F238E27FC236}">
                <a16:creationId xmlns:a16="http://schemas.microsoft.com/office/drawing/2014/main" id="{0117C6E1-792A-361C-BD96-3EACF06359C6}"/>
              </a:ext>
            </a:extLst>
          </p:cNvPr>
          <p:cNvSpPr>
            <a:spLocks noGrp="1"/>
          </p:cNvSpPr>
          <p:nvPr>
            <p:ph idx="1"/>
          </p:nvPr>
        </p:nvSpPr>
        <p:spPr/>
        <p:txBody>
          <a:bodyPr/>
          <a:lstStyle/>
          <a:p>
            <a:r>
              <a:rPr lang="en-US" dirty="0"/>
              <a:t>It may be defined as a part of a population. </a:t>
            </a:r>
          </a:p>
          <a:p>
            <a:r>
              <a:rPr lang="en-US" dirty="0"/>
              <a:t>It is a group of sampling units that form part of a population, generally selected so as to be representative of the population whose variables are under study. </a:t>
            </a:r>
          </a:p>
          <a:p>
            <a:r>
              <a:rPr lang="en-US" dirty="0"/>
              <a:t>There are many kinds of sample that can be selected from a population. </a:t>
            </a:r>
          </a:p>
          <a:p>
            <a:r>
              <a:rPr lang="en-US" dirty="0"/>
              <a:t>Various methods employed are described later in the book.</a:t>
            </a:r>
            <a:endParaRPr lang="en-IN" dirty="0"/>
          </a:p>
        </p:txBody>
      </p:sp>
    </p:spTree>
    <p:extLst>
      <p:ext uri="{BB962C8B-B14F-4D97-AF65-F5344CB8AC3E}">
        <p14:creationId xmlns:p14="http://schemas.microsoft.com/office/powerpoint/2010/main" val="33142300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2C5B9-6916-7AC7-AE51-3A8D9E84E112}"/>
              </a:ext>
            </a:extLst>
          </p:cNvPr>
          <p:cNvSpPr>
            <a:spLocks noGrp="1"/>
          </p:cNvSpPr>
          <p:nvPr>
            <p:ph type="title"/>
          </p:nvPr>
        </p:nvSpPr>
        <p:spPr/>
        <p:txBody>
          <a:bodyPr/>
          <a:lstStyle/>
          <a:p>
            <a:pPr algn="ctr"/>
            <a:r>
              <a:rPr lang="en-US" dirty="0"/>
              <a:t>STATISTICAL DATA</a:t>
            </a:r>
            <a:endParaRPr lang="en-IN" dirty="0"/>
          </a:p>
        </p:txBody>
      </p:sp>
      <p:sp>
        <p:nvSpPr>
          <p:cNvPr id="3" name="Content Placeholder 2">
            <a:extLst>
              <a:ext uri="{FF2B5EF4-FFF2-40B4-BE49-F238E27FC236}">
                <a16:creationId xmlns:a16="http://schemas.microsoft.com/office/drawing/2014/main" id="{D8761423-475C-F5C4-914F-E0E220811EF5}"/>
              </a:ext>
            </a:extLst>
          </p:cNvPr>
          <p:cNvSpPr>
            <a:spLocks noGrp="1"/>
          </p:cNvSpPr>
          <p:nvPr>
            <p:ph idx="1"/>
          </p:nvPr>
        </p:nvSpPr>
        <p:spPr/>
        <p:txBody>
          <a:bodyPr/>
          <a:lstStyle/>
          <a:p>
            <a:r>
              <a:rPr lang="en-US" dirty="0"/>
              <a:t>The data collected may be for profile or prospective studies at local, state, national or international level. </a:t>
            </a:r>
          </a:p>
          <a:p>
            <a:r>
              <a:rPr lang="en-US" dirty="0"/>
              <a:t>They are analyzed to assess changes in health or disease situations in the community or population by standard parameters. </a:t>
            </a:r>
          </a:p>
          <a:p>
            <a:r>
              <a:rPr lang="en-US" dirty="0"/>
              <a:t>The statistical data obtained from the above sources can be divided into two broad categories: </a:t>
            </a:r>
          </a:p>
          <a:p>
            <a:r>
              <a:rPr lang="en-US" dirty="0"/>
              <a:t>1. Qualitative</a:t>
            </a:r>
          </a:p>
          <a:p>
            <a:r>
              <a:rPr lang="en-US" dirty="0"/>
              <a:t> 2. Quantitative</a:t>
            </a:r>
            <a:endParaRPr lang="en-IN" dirty="0"/>
          </a:p>
        </p:txBody>
      </p:sp>
    </p:spTree>
    <p:extLst>
      <p:ext uri="{BB962C8B-B14F-4D97-AF65-F5344CB8AC3E}">
        <p14:creationId xmlns:p14="http://schemas.microsoft.com/office/powerpoint/2010/main" val="1038976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F002F-2CC5-D31D-7F80-B2F5760D836E}"/>
              </a:ext>
            </a:extLst>
          </p:cNvPr>
          <p:cNvSpPr>
            <a:spLocks noGrp="1"/>
          </p:cNvSpPr>
          <p:nvPr>
            <p:ph type="title"/>
          </p:nvPr>
        </p:nvSpPr>
        <p:spPr/>
        <p:txBody>
          <a:bodyPr/>
          <a:lstStyle/>
          <a:p>
            <a:pPr algn="ctr"/>
            <a:r>
              <a:rPr lang="en-IN" dirty="0"/>
              <a:t>Qualitative (or Discrete) Data</a:t>
            </a:r>
          </a:p>
        </p:txBody>
      </p:sp>
      <p:sp>
        <p:nvSpPr>
          <p:cNvPr id="3" name="Content Placeholder 2">
            <a:extLst>
              <a:ext uri="{FF2B5EF4-FFF2-40B4-BE49-F238E27FC236}">
                <a16:creationId xmlns:a16="http://schemas.microsoft.com/office/drawing/2014/main" id="{E1DD1506-2199-8223-5EA2-D8DB8455C2C6}"/>
              </a:ext>
            </a:extLst>
          </p:cNvPr>
          <p:cNvSpPr>
            <a:spLocks noGrp="1"/>
          </p:cNvSpPr>
          <p:nvPr>
            <p:ph idx="1"/>
          </p:nvPr>
        </p:nvSpPr>
        <p:spPr/>
        <p:txBody>
          <a:bodyPr/>
          <a:lstStyle/>
          <a:p>
            <a:r>
              <a:rPr lang="en-US" dirty="0"/>
              <a:t>In such data there is no notion of magnitude or size of the characteristic or attribute as the same cannot be measured. </a:t>
            </a:r>
          </a:p>
          <a:p>
            <a:r>
              <a:rPr lang="en-US" dirty="0"/>
              <a:t>They are classified by counting the individuals having the same characteristic or attribute and not by measurement. There is only one variable, i.e. the number of persons and not the characteristic. </a:t>
            </a:r>
          </a:p>
          <a:p>
            <a:r>
              <a:rPr lang="en-US" dirty="0"/>
              <a:t>Persons with the same characteristic are counted to form specific groups or classes such as attacked, escaped, died, cured, relieved, vaccinated, males, young, old, treated, not treated, on drug, on placebo, etc.</a:t>
            </a:r>
            <a:endParaRPr lang="en-IN" dirty="0"/>
          </a:p>
        </p:txBody>
      </p:sp>
    </p:spTree>
    <p:extLst>
      <p:ext uri="{BB962C8B-B14F-4D97-AF65-F5344CB8AC3E}">
        <p14:creationId xmlns:p14="http://schemas.microsoft.com/office/powerpoint/2010/main" val="42494392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419CC-92A7-A006-6EFC-F92CDD78B59F}"/>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09F8C90-8450-0A30-C332-68936808F1B0}"/>
              </a:ext>
            </a:extLst>
          </p:cNvPr>
          <p:cNvSpPr>
            <a:spLocks noGrp="1"/>
          </p:cNvSpPr>
          <p:nvPr>
            <p:ph idx="1"/>
          </p:nvPr>
        </p:nvSpPr>
        <p:spPr/>
        <p:txBody>
          <a:bodyPr/>
          <a:lstStyle/>
          <a:p>
            <a:r>
              <a:rPr lang="en-US" dirty="0"/>
              <a:t>The characteristic such as being attacked by a disease or being treated by a drug is not a measurable variable, only the frequency of persons treated or diseased, varies.</a:t>
            </a:r>
          </a:p>
          <a:p>
            <a:r>
              <a:rPr lang="en-US" dirty="0"/>
              <a:t> By one line of treatment 20 survive out of 25 while on the other line, 15 may survive out of 25. The characteristic, i.e. survival, remains the same but the number or frequency of survivors varies. Qualitative data are discrete in nature such as number of deaths in different years, population of different towns, persons with different blood groups in a population and so on.</a:t>
            </a:r>
            <a:endParaRPr lang="en-IN" dirty="0"/>
          </a:p>
        </p:txBody>
      </p:sp>
    </p:spTree>
    <p:extLst>
      <p:ext uri="{BB962C8B-B14F-4D97-AF65-F5344CB8AC3E}">
        <p14:creationId xmlns:p14="http://schemas.microsoft.com/office/powerpoint/2010/main" val="2629215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DF074-82CB-CA30-A17F-B26494108EAC}"/>
              </a:ext>
            </a:extLst>
          </p:cNvPr>
          <p:cNvSpPr>
            <a:spLocks noGrp="1"/>
          </p:cNvSpPr>
          <p:nvPr>
            <p:ph type="title"/>
          </p:nvPr>
        </p:nvSpPr>
        <p:spPr/>
        <p:txBody>
          <a:bodyPr/>
          <a:lstStyle/>
          <a:p>
            <a:pPr algn="ctr"/>
            <a:r>
              <a:rPr lang="en-IN" dirty="0"/>
              <a:t>Quantitative (or Continuous) Data</a:t>
            </a:r>
          </a:p>
        </p:txBody>
      </p:sp>
      <p:sp>
        <p:nvSpPr>
          <p:cNvPr id="3" name="Content Placeholder 2">
            <a:extLst>
              <a:ext uri="{FF2B5EF4-FFF2-40B4-BE49-F238E27FC236}">
                <a16:creationId xmlns:a16="http://schemas.microsoft.com/office/drawing/2014/main" id="{B4F09037-FE00-9149-3C71-8977E8FEB21F}"/>
              </a:ext>
            </a:extLst>
          </p:cNvPr>
          <p:cNvSpPr>
            <a:spLocks noGrp="1"/>
          </p:cNvSpPr>
          <p:nvPr>
            <p:ph idx="1"/>
          </p:nvPr>
        </p:nvSpPr>
        <p:spPr/>
        <p:txBody>
          <a:bodyPr>
            <a:normAutofit fontScale="85000" lnSpcReduction="20000"/>
          </a:bodyPr>
          <a:lstStyle/>
          <a:p>
            <a:r>
              <a:rPr lang="en-US" dirty="0"/>
              <a:t>In statistical language any character, characteristic or quality that varies is called variable. </a:t>
            </a:r>
          </a:p>
          <a:p>
            <a:r>
              <a:rPr lang="en-US" dirty="0"/>
              <a:t>In qualitative data as explained above the characteristics such as births, attacked or died do not vary, only the frequency, i.e. the number born or attacked varies. </a:t>
            </a:r>
          </a:p>
          <a:p>
            <a:r>
              <a:rPr lang="en-US" dirty="0"/>
              <a:t>The quantitative data have a magnitude. </a:t>
            </a:r>
          </a:p>
          <a:p>
            <a:r>
              <a:rPr lang="en-US" dirty="0"/>
              <a:t>The characteristics is measured either on an interval or on a ratio scale. In such classification, there are two variables—the characteristics such as height and the frequency, i.e. the number of persons with the same characteristic and in the same range. Height varies from person to person, it may be 150 cm in one and 160 cm in another person of the same age and sex. Number of persons with 150 cm, or in the range of 150–152 cm, may be 10 while those with height 160 cm or in the range of 160–162 cm, may be 20. Thus, we find the characteristic as well as the frequency both vary from person to person as well as from group to group.</a:t>
            </a:r>
            <a:endParaRPr lang="en-IN" dirty="0"/>
          </a:p>
        </p:txBody>
      </p:sp>
    </p:spTree>
    <p:extLst>
      <p:ext uri="{BB962C8B-B14F-4D97-AF65-F5344CB8AC3E}">
        <p14:creationId xmlns:p14="http://schemas.microsoft.com/office/powerpoint/2010/main" val="1108509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29DC6-CB6E-B3FC-6F9F-BC0FB25621EA}"/>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75322FF4-35FF-5A8D-5F2D-D7480362980E}"/>
              </a:ext>
            </a:extLst>
          </p:cNvPr>
          <p:cNvSpPr>
            <a:spLocks noGrp="1"/>
          </p:cNvSpPr>
          <p:nvPr>
            <p:ph idx="1"/>
          </p:nvPr>
        </p:nvSpPr>
        <p:spPr/>
        <p:txBody>
          <a:bodyPr/>
          <a:lstStyle/>
          <a:p>
            <a:r>
              <a:rPr lang="en-US" dirty="0"/>
              <a:t>The quantitative data obtained from characteristic variable are also called continuous data as each individual has one measurement from a continuous spectrum or range such as body temperature from 35–42°C, height from 150–180 cm, pulse rate from 68–84 Sources and Presentation of Data 13 per minute and so on. The observations ascend or descend from 0 or any starting point in the range of spectrum, such as systolic blood pressure of 100 individuals rising from lowest 90 mmHg to the highest 150 mmHg.</a:t>
            </a:r>
            <a:endParaRPr lang="en-IN" dirty="0"/>
          </a:p>
        </p:txBody>
      </p:sp>
    </p:spTree>
    <p:extLst>
      <p:ext uri="{BB962C8B-B14F-4D97-AF65-F5344CB8AC3E}">
        <p14:creationId xmlns:p14="http://schemas.microsoft.com/office/powerpoint/2010/main" val="1192990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8ED9B-64D2-0571-1E65-86012B1B4FBB}"/>
              </a:ext>
            </a:extLst>
          </p:cNvPr>
          <p:cNvSpPr>
            <a:spLocks noGrp="1"/>
          </p:cNvSpPr>
          <p:nvPr>
            <p:ph type="title"/>
          </p:nvPr>
        </p:nvSpPr>
        <p:spPr/>
        <p:txBody>
          <a:bodyPr/>
          <a:lstStyle/>
          <a:p>
            <a:r>
              <a:rPr lang="en-IN" dirty="0"/>
              <a:t>METHODS OF PRESENTATION</a:t>
            </a:r>
          </a:p>
        </p:txBody>
      </p:sp>
      <p:sp>
        <p:nvSpPr>
          <p:cNvPr id="3" name="Content Placeholder 2">
            <a:extLst>
              <a:ext uri="{FF2B5EF4-FFF2-40B4-BE49-F238E27FC236}">
                <a16:creationId xmlns:a16="http://schemas.microsoft.com/office/drawing/2014/main" id="{7E4D7280-DD8C-57C6-58BE-AF965EC6F023}"/>
              </a:ext>
            </a:extLst>
          </p:cNvPr>
          <p:cNvSpPr>
            <a:spLocks noGrp="1"/>
          </p:cNvSpPr>
          <p:nvPr>
            <p:ph idx="1"/>
          </p:nvPr>
        </p:nvSpPr>
        <p:spPr/>
        <p:txBody>
          <a:bodyPr/>
          <a:lstStyle/>
          <a:p>
            <a:r>
              <a:rPr lang="en-US" dirty="0"/>
              <a:t>There are two main methods of presenting frequencies of a variable character or a variable. </a:t>
            </a:r>
          </a:p>
          <a:p>
            <a:r>
              <a:rPr lang="en-US" dirty="0"/>
              <a:t>• Tabulation </a:t>
            </a:r>
          </a:p>
          <a:p>
            <a:r>
              <a:rPr lang="en-US" dirty="0"/>
              <a:t>• Drawing</a:t>
            </a:r>
            <a:endParaRPr lang="en-IN" dirty="0"/>
          </a:p>
        </p:txBody>
      </p:sp>
    </p:spTree>
    <p:extLst>
      <p:ext uri="{BB962C8B-B14F-4D97-AF65-F5344CB8AC3E}">
        <p14:creationId xmlns:p14="http://schemas.microsoft.com/office/powerpoint/2010/main" val="387049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D5645E-8981-4506-2BD5-DE74617C3CB1}"/>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4255B2A-2A3E-5735-AFAB-2543596DC573}"/>
              </a:ext>
            </a:extLst>
          </p:cNvPr>
          <p:cNvSpPr>
            <a:spLocks noGrp="1"/>
          </p:cNvSpPr>
          <p:nvPr>
            <p:ph idx="1"/>
          </p:nvPr>
        </p:nvSpPr>
        <p:spPr/>
        <p:txBody>
          <a:bodyPr/>
          <a:lstStyle/>
          <a:p>
            <a:endParaRPr lang="en-IN"/>
          </a:p>
        </p:txBody>
      </p:sp>
      <p:pic>
        <p:nvPicPr>
          <p:cNvPr id="5" name="Picture 4" descr="A diagram of research&#10;&#10;AI-generated content may be incorrect.">
            <a:extLst>
              <a:ext uri="{FF2B5EF4-FFF2-40B4-BE49-F238E27FC236}">
                <a16:creationId xmlns:a16="http://schemas.microsoft.com/office/drawing/2014/main" id="{199225C8-F64E-81DF-3CDE-FE9B40FD35CE}"/>
              </a:ext>
            </a:extLst>
          </p:cNvPr>
          <p:cNvPicPr>
            <a:picLocks noChangeAspect="1"/>
          </p:cNvPicPr>
          <p:nvPr/>
        </p:nvPicPr>
        <p:blipFill>
          <a:blip r:embed="rId2"/>
          <a:stretch>
            <a:fillRect/>
          </a:stretch>
        </p:blipFill>
        <p:spPr>
          <a:xfrm>
            <a:off x="2277979" y="366697"/>
            <a:ext cx="7587916" cy="6086006"/>
          </a:xfrm>
          <a:prstGeom prst="rect">
            <a:avLst/>
          </a:prstGeom>
        </p:spPr>
      </p:pic>
    </p:spTree>
    <p:extLst>
      <p:ext uri="{BB962C8B-B14F-4D97-AF65-F5344CB8AC3E}">
        <p14:creationId xmlns:p14="http://schemas.microsoft.com/office/powerpoint/2010/main" val="3855559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0B1DB-F271-1CEA-8B5D-2D34F76BD4F9}"/>
              </a:ext>
            </a:extLst>
          </p:cNvPr>
          <p:cNvSpPr>
            <a:spLocks noGrp="1"/>
          </p:cNvSpPr>
          <p:nvPr>
            <p:ph type="title"/>
          </p:nvPr>
        </p:nvSpPr>
        <p:spPr/>
        <p:txBody>
          <a:bodyPr/>
          <a:lstStyle/>
          <a:p>
            <a:pPr algn="ctr"/>
            <a:r>
              <a:rPr lang="en-IN" dirty="0"/>
              <a:t>FREQUENCY DISTRIBUTION</a:t>
            </a:r>
          </a:p>
        </p:txBody>
      </p:sp>
      <p:pic>
        <p:nvPicPr>
          <p:cNvPr id="5" name="Content Placeholder 4" descr="A table with numbers and a red dot&#10;&#10;AI-generated content may be incorrect.">
            <a:extLst>
              <a:ext uri="{FF2B5EF4-FFF2-40B4-BE49-F238E27FC236}">
                <a16:creationId xmlns:a16="http://schemas.microsoft.com/office/drawing/2014/main" id="{2E1392A2-67B0-D8FE-931E-5988CED78D6E}"/>
              </a:ext>
            </a:extLst>
          </p:cNvPr>
          <p:cNvPicPr>
            <a:picLocks noGrp="1" noChangeAspect="1"/>
          </p:cNvPicPr>
          <p:nvPr>
            <p:ph idx="1"/>
          </p:nvPr>
        </p:nvPicPr>
        <p:blipFill>
          <a:blip r:embed="rId2"/>
          <a:stretch>
            <a:fillRect/>
          </a:stretch>
        </p:blipFill>
        <p:spPr>
          <a:xfrm>
            <a:off x="3047574" y="2562818"/>
            <a:ext cx="6096851" cy="2876951"/>
          </a:xfrm>
          <a:prstGeom prst="rect">
            <a:avLst/>
          </a:prstGeom>
        </p:spPr>
      </p:pic>
    </p:spTree>
    <p:extLst>
      <p:ext uri="{BB962C8B-B14F-4D97-AF65-F5344CB8AC3E}">
        <p14:creationId xmlns:p14="http://schemas.microsoft.com/office/powerpoint/2010/main" val="30348992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3A1FD-04F9-6E23-D7A9-547A3928E04D}"/>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EBDD56ED-3847-9B3E-DF3E-B566BFA6FBCE}"/>
              </a:ext>
            </a:extLst>
          </p:cNvPr>
          <p:cNvSpPr>
            <a:spLocks noGrp="1"/>
          </p:cNvSpPr>
          <p:nvPr>
            <p:ph idx="1"/>
          </p:nvPr>
        </p:nvSpPr>
        <p:spPr/>
        <p:txBody>
          <a:bodyPr>
            <a:normAutofit/>
          </a:bodyPr>
          <a:lstStyle/>
          <a:p>
            <a:pPr marL="0" indent="0">
              <a:buNone/>
            </a:pPr>
            <a:r>
              <a:rPr lang="en-US" dirty="0"/>
              <a:t>Presentation of quantitative, continuous or measured data is through graphs. The common graphs in use are:</a:t>
            </a:r>
          </a:p>
          <a:p>
            <a:pPr marL="0" indent="0">
              <a:buNone/>
            </a:pPr>
            <a:r>
              <a:rPr lang="en-US" dirty="0"/>
              <a:t>• Histogram </a:t>
            </a:r>
          </a:p>
          <a:p>
            <a:pPr marL="0" indent="0">
              <a:buNone/>
            </a:pPr>
            <a:r>
              <a:rPr lang="en-US" dirty="0"/>
              <a:t>• Frequency polygon Frequency curve </a:t>
            </a:r>
          </a:p>
          <a:p>
            <a:pPr marL="0" indent="0">
              <a:buNone/>
            </a:pPr>
            <a:r>
              <a:rPr lang="en-US" dirty="0"/>
              <a:t>• Line chart or graph </a:t>
            </a:r>
          </a:p>
          <a:p>
            <a:pPr marL="0" indent="0">
              <a:buNone/>
            </a:pPr>
            <a:r>
              <a:rPr lang="en-US" dirty="0"/>
              <a:t>• Cumulative frequency diagram </a:t>
            </a:r>
          </a:p>
          <a:p>
            <a:pPr marL="0" indent="0">
              <a:buNone/>
            </a:pPr>
            <a:r>
              <a:rPr lang="en-US" dirty="0"/>
              <a:t>• Scatter or dot diagram.</a:t>
            </a:r>
          </a:p>
        </p:txBody>
      </p:sp>
    </p:spTree>
    <p:extLst>
      <p:ext uri="{BB962C8B-B14F-4D97-AF65-F5344CB8AC3E}">
        <p14:creationId xmlns:p14="http://schemas.microsoft.com/office/powerpoint/2010/main" val="24296639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6713F-0652-6AD4-6124-1735FFC12DD8}"/>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D91CE63D-341E-BB9C-C417-B41B78EB5EE8}"/>
              </a:ext>
            </a:extLst>
          </p:cNvPr>
          <p:cNvSpPr>
            <a:spLocks noGrp="1"/>
          </p:cNvSpPr>
          <p:nvPr>
            <p:ph idx="1"/>
          </p:nvPr>
        </p:nvSpPr>
        <p:spPr/>
        <p:txBody>
          <a:bodyPr/>
          <a:lstStyle/>
          <a:p>
            <a:r>
              <a:rPr lang="en-US" dirty="0"/>
              <a:t>Presentation of qualitative, discrete or counted data is through diagrams. The common diagrams in use are: </a:t>
            </a:r>
          </a:p>
          <a:p>
            <a:r>
              <a:rPr lang="en-US" dirty="0"/>
              <a:t>• Bar diagram </a:t>
            </a:r>
          </a:p>
          <a:p>
            <a:r>
              <a:rPr lang="en-US" dirty="0"/>
              <a:t>• Pie or sector diagram </a:t>
            </a:r>
          </a:p>
          <a:p>
            <a:r>
              <a:rPr lang="en-US" dirty="0"/>
              <a:t>• Pictogram or picture diagram </a:t>
            </a:r>
          </a:p>
          <a:p>
            <a:r>
              <a:rPr lang="en-US" dirty="0"/>
              <a:t>• Map diagram or spot map.</a:t>
            </a:r>
            <a:endParaRPr lang="en-IN" dirty="0"/>
          </a:p>
          <a:p>
            <a:endParaRPr lang="en-IN" dirty="0"/>
          </a:p>
        </p:txBody>
      </p:sp>
    </p:spTree>
    <p:extLst>
      <p:ext uri="{BB962C8B-B14F-4D97-AF65-F5344CB8AC3E}">
        <p14:creationId xmlns:p14="http://schemas.microsoft.com/office/powerpoint/2010/main" val="1561502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7EF594-C402-44A8-18DF-93E1B69B9CBE}"/>
              </a:ext>
            </a:extLst>
          </p:cNvPr>
          <p:cNvSpPr>
            <a:spLocks noGrp="1"/>
          </p:cNvSpPr>
          <p:nvPr>
            <p:ph type="title"/>
          </p:nvPr>
        </p:nvSpPr>
        <p:spPr/>
        <p:txBody>
          <a:bodyPr/>
          <a:lstStyle/>
          <a:p>
            <a:endParaRPr lang="en-IN"/>
          </a:p>
        </p:txBody>
      </p:sp>
      <p:pic>
        <p:nvPicPr>
          <p:cNvPr id="5" name="Content Placeholder 4" descr="A graph of a number of bars&#10;&#10;AI-generated content may be incorrect.">
            <a:extLst>
              <a:ext uri="{FF2B5EF4-FFF2-40B4-BE49-F238E27FC236}">
                <a16:creationId xmlns:a16="http://schemas.microsoft.com/office/drawing/2014/main" id="{6C46E53F-0DD8-16DC-29EA-57205E420EA9}"/>
              </a:ext>
            </a:extLst>
          </p:cNvPr>
          <p:cNvPicPr>
            <a:picLocks noGrp="1" noChangeAspect="1"/>
          </p:cNvPicPr>
          <p:nvPr>
            <p:ph idx="1"/>
          </p:nvPr>
        </p:nvPicPr>
        <p:blipFill>
          <a:blip r:embed="rId2"/>
          <a:stretch>
            <a:fillRect/>
          </a:stretch>
        </p:blipFill>
        <p:spPr>
          <a:xfrm>
            <a:off x="838200" y="1825625"/>
            <a:ext cx="3491116" cy="4351338"/>
          </a:xfrm>
          <a:prstGeom prst="rect">
            <a:avLst/>
          </a:prstGeom>
        </p:spPr>
      </p:pic>
      <p:pic>
        <p:nvPicPr>
          <p:cNvPr id="7" name="Picture 6" descr="A graph of a number of people&#10;&#10;AI-generated content may be incorrect.">
            <a:extLst>
              <a:ext uri="{FF2B5EF4-FFF2-40B4-BE49-F238E27FC236}">
                <a16:creationId xmlns:a16="http://schemas.microsoft.com/office/drawing/2014/main" id="{9223C917-DC8C-7F28-FBA2-216B29964975}"/>
              </a:ext>
            </a:extLst>
          </p:cNvPr>
          <p:cNvPicPr>
            <a:picLocks noChangeAspect="1"/>
          </p:cNvPicPr>
          <p:nvPr/>
        </p:nvPicPr>
        <p:blipFill>
          <a:blip r:embed="rId3"/>
          <a:stretch>
            <a:fillRect/>
          </a:stretch>
        </p:blipFill>
        <p:spPr>
          <a:xfrm>
            <a:off x="5023840" y="1102884"/>
            <a:ext cx="5677692" cy="5344271"/>
          </a:xfrm>
          <a:prstGeom prst="rect">
            <a:avLst/>
          </a:prstGeom>
        </p:spPr>
      </p:pic>
    </p:spTree>
    <p:extLst>
      <p:ext uri="{BB962C8B-B14F-4D97-AF65-F5344CB8AC3E}">
        <p14:creationId xmlns:p14="http://schemas.microsoft.com/office/powerpoint/2010/main" val="16213507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FE082-A79D-6A24-0629-7FE2BC263D7A}"/>
              </a:ext>
            </a:extLst>
          </p:cNvPr>
          <p:cNvSpPr>
            <a:spLocks noGrp="1"/>
          </p:cNvSpPr>
          <p:nvPr>
            <p:ph type="title"/>
          </p:nvPr>
        </p:nvSpPr>
        <p:spPr/>
        <p:txBody>
          <a:bodyPr/>
          <a:lstStyle/>
          <a:p>
            <a:endParaRPr lang="en-IN"/>
          </a:p>
        </p:txBody>
      </p:sp>
      <p:pic>
        <p:nvPicPr>
          <p:cNvPr id="5" name="Content Placeholder 4" descr="A graph with a line and dots&#10;&#10;AI-generated content may be incorrect.">
            <a:extLst>
              <a:ext uri="{FF2B5EF4-FFF2-40B4-BE49-F238E27FC236}">
                <a16:creationId xmlns:a16="http://schemas.microsoft.com/office/drawing/2014/main" id="{89C603EE-323C-3D4A-E9D7-ABC6BB27E979}"/>
              </a:ext>
            </a:extLst>
          </p:cNvPr>
          <p:cNvPicPr>
            <a:picLocks noGrp="1" noChangeAspect="1"/>
          </p:cNvPicPr>
          <p:nvPr>
            <p:ph idx="1"/>
          </p:nvPr>
        </p:nvPicPr>
        <p:blipFill>
          <a:blip r:embed="rId2"/>
          <a:stretch>
            <a:fillRect/>
          </a:stretch>
        </p:blipFill>
        <p:spPr>
          <a:xfrm>
            <a:off x="838200" y="1930128"/>
            <a:ext cx="3811256" cy="4351338"/>
          </a:xfrm>
          <a:prstGeom prst="rect">
            <a:avLst/>
          </a:prstGeom>
        </p:spPr>
      </p:pic>
      <p:pic>
        <p:nvPicPr>
          <p:cNvPr id="7" name="Picture 6" descr="A graph with a straight line&#10;&#10;AI-generated content may be incorrect.">
            <a:extLst>
              <a:ext uri="{FF2B5EF4-FFF2-40B4-BE49-F238E27FC236}">
                <a16:creationId xmlns:a16="http://schemas.microsoft.com/office/drawing/2014/main" id="{65183A76-6CFC-2B1E-2DEE-3F0160437AA4}"/>
              </a:ext>
            </a:extLst>
          </p:cNvPr>
          <p:cNvPicPr>
            <a:picLocks noChangeAspect="1"/>
          </p:cNvPicPr>
          <p:nvPr/>
        </p:nvPicPr>
        <p:blipFill>
          <a:blip r:embed="rId3"/>
          <a:stretch>
            <a:fillRect/>
          </a:stretch>
        </p:blipFill>
        <p:spPr>
          <a:xfrm>
            <a:off x="5428963" y="112295"/>
            <a:ext cx="5633357" cy="6858000"/>
          </a:xfrm>
          <a:prstGeom prst="rect">
            <a:avLst/>
          </a:prstGeom>
        </p:spPr>
      </p:pic>
    </p:spTree>
    <p:extLst>
      <p:ext uri="{BB962C8B-B14F-4D97-AF65-F5344CB8AC3E}">
        <p14:creationId xmlns:p14="http://schemas.microsoft.com/office/powerpoint/2010/main" val="4156118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8FF1B6-CFE2-5F77-4652-4F1E3D9023CE}"/>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9405D5F-C05E-E368-A6CC-F3E1CD88D72B}"/>
              </a:ext>
            </a:extLst>
          </p:cNvPr>
          <p:cNvSpPr>
            <a:spLocks noGrp="1"/>
          </p:cNvSpPr>
          <p:nvPr>
            <p:ph idx="1"/>
          </p:nvPr>
        </p:nvSpPr>
        <p:spPr/>
        <p:txBody>
          <a:bodyPr/>
          <a:lstStyle/>
          <a:p>
            <a:endParaRPr lang="en-IN"/>
          </a:p>
        </p:txBody>
      </p:sp>
      <p:pic>
        <p:nvPicPr>
          <p:cNvPr id="5" name="Picture 4" descr="A diagram of a scatter diagram&#10;&#10;AI-generated content may be incorrect.">
            <a:extLst>
              <a:ext uri="{FF2B5EF4-FFF2-40B4-BE49-F238E27FC236}">
                <a16:creationId xmlns:a16="http://schemas.microsoft.com/office/drawing/2014/main" id="{9E4AA4ED-9F61-1D4F-29B8-F5BB936A83D2}"/>
              </a:ext>
            </a:extLst>
          </p:cNvPr>
          <p:cNvPicPr>
            <a:picLocks noChangeAspect="1"/>
          </p:cNvPicPr>
          <p:nvPr/>
        </p:nvPicPr>
        <p:blipFill>
          <a:blip r:embed="rId2"/>
          <a:stretch>
            <a:fillRect/>
          </a:stretch>
        </p:blipFill>
        <p:spPr>
          <a:xfrm>
            <a:off x="3119022" y="1216870"/>
            <a:ext cx="5953956" cy="4648849"/>
          </a:xfrm>
          <a:prstGeom prst="rect">
            <a:avLst/>
          </a:prstGeom>
        </p:spPr>
      </p:pic>
    </p:spTree>
    <p:extLst>
      <p:ext uri="{BB962C8B-B14F-4D97-AF65-F5344CB8AC3E}">
        <p14:creationId xmlns:p14="http://schemas.microsoft.com/office/powerpoint/2010/main" val="31728510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B229D-DEF8-2934-F838-DEA83E78CA0A}"/>
              </a:ext>
            </a:extLst>
          </p:cNvPr>
          <p:cNvSpPr>
            <a:spLocks noGrp="1"/>
          </p:cNvSpPr>
          <p:nvPr>
            <p:ph type="title"/>
          </p:nvPr>
        </p:nvSpPr>
        <p:spPr/>
        <p:txBody>
          <a:bodyPr/>
          <a:lstStyle/>
          <a:p>
            <a:endParaRPr lang="en-IN"/>
          </a:p>
        </p:txBody>
      </p:sp>
      <p:pic>
        <p:nvPicPr>
          <p:cNvPr id="5" name="Content Placeholder 4">
            <a:extLst>
              <a:ext uri="{FF2B5EF4-FFF2-40B4-BE49-F238E27FC236}">
                <a16:creationId xmlns:a16="http://schemas.microsoft.com/office/drawing/2014/main" id="{09CA2830-8F10-E3C9-508F-5A463F1227E0}"/>
              </a:ext>
            </a:extLst>
          </p:cNvPr>
          <p:cNvPicPr>
            <a:picLocks noGrp="1" noChangeAspect="1"/>
          </p:cNvPicPr>
          <p:nvPr>
            <p:ph idx="1"/>
          </p:nvPr>
        </p:nvPicPr>
        <p:blipFill>
          <a:blip r:embed="rId2"/>
          <a:stretch>
            <a:fillRect/>
          </a:stretch>
        </p:blipFill>
        <p:spPr>
          <a:xfrm>
            <a:off x="294465" y="1893007"/>
            <a:ext cx="5801535" cy="3639058"/>
          </a:xfrm>
          <a:prstGeom prst="rect">
            <a:avLst/>
          </a:prstGeom>
        </p:spPr>
      </p:pic>
      <p:pic>
        <p:nvPicPr>
          <p:cNvPr id="7" name="Picture 6" descr="A graph of birth rate&#10;&#10;AI-generated content may be incorrect.">
            <a:extLst>
              <a:ext uri="{FF2B5EF4-FFF2-40B4-BE49-F238E27FC236}">
                <a16:creationId xmlns:a16="http://schemas.microsoft.com/office/drawing/2014/main" id="{8B97489F-520B-DE32-7FC4-7734DAD8DA12}"/>
              </a:ext>
            </a:extLst>
          </p:cNvPr>
          <p:cNvPicPr>
            <a:picLocks noChangeAspect="1"/>
          </p:cNvPicPr>
          <p:nvPr/>
        </p:nvPicPr>
        <p:blipFill>
          <a:blip r:embed="rId3"/>
          <a:stretch>
            <a:fillRect/>
          </a:stretch>
        </p:blipFill>
        <p:spPr>
          <a:xfrm>
            <a:off x="6181003" y="1690688"/>
            <a:ext cx="5172797" cy="4401164"/>
          </a:xfrm>
          <a:prstGeom prst="rect">
            <a:avLst/>
          </a:prstGeom>
        </p:spPr>
      </p:pic>
    </p:spTree>
    <p:extLst>
      <p:ext uri="{BB962C8B-B14F-4D97-AF65-F5344CB8AC3E}">
        <p14:creationId xmlns:p14="http://schemas.microsoft.com/office/powerpoint/2010/main" val="4005338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3733F-8CF6-4BEC-2748-51D74C9B1FD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F83C334B-6FDB-60E9-1638-C0250EB94C65}"/>
              </a:ext>
            </a:extLst>
          </p:cNvPr>
          <p:cNvSpPr>
            <a:spLocks noGrp="1"/>
          </p:cNvSpPr>
          <p:nvPr>
            <p:ph idx="1"/>
          </p:nvPr>
        </p:nvSpPr>
        <p:spPr/>
        <p:txBody>
          <a:bodyPr/>
          <a:lstStyle/>
          <a:p>
            <a:endParaRPr lang="en-IN"/>
          </a:p>
        </p:txBody>
      </p:sp>
      <p:pic>
        <p:nvPicPr>
          <p:cNvPr id="5" name="Picture 4" descr="A diagram of a research process&#10;&#10;AI-generated content may be incorrect.">
            <a:extLst>
              <a:ext uri="{FF2B5EF4-FFF2-40B4-BE49-F238E27FC236}">
                <a16:creationId xmlns:a16="http://schemas.microsoft.com/office/drawing/2014/main" id="{85445238-E37F-7AC7-D0A1-1F6114703827}"/>
              </a:ext>
            </a:extLst>
          </p:cNvPr>
          <p:cNvPicPr>
            <a:picLocks noChangeAspect="1"/>
          </p:cNvPicPr>
          <p:nvPr/>
        </p:nvPicPr>
        <p:blipFill>
          <a:blip r:embed="rId2"/>
          <a:stretch>
            <a:fillRect/>
          </a:stretch>
        </p:blipFill>
        <p:spPr>
          <a:xfrm>
            <a:off x="1967982" y="365126"/>
            <a:ext cx="7833743" cy="5814318"/>
          </a:xfrm>
          <a:prstGeom prst="rect">
            <a:avLst/>
          </a:prstGeom>
        </p:spPr>
      </p:pic>
    </p:spTree>
    <p:extLst>
      <p:ext uri="{BB962C8B-B14F-4D97-AF65-F5344CB8AC3E}">
        <p14:creationId xmlns:p14="http://schemas.microsoft.com/office/powerpoint/2010/main" val="223204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D910E-5419-2BDA-AA75-3109C00DB1A8}"/>
              </a:ext>
            </a:extLst>
          </p:cNvPr>
          <p:cNvSpPr>
            <a:spLocks noGrp="1"/>
          </p:cNvSpPr>
          <p:nvPr>
            <p:ph type="title"/>
          </p:nvPr>
        </p:nvSpPr>
        <p:spPr/>
        <p:txBody>
          <a:bodyPr/>
          <a:lstStyle/>
          <a:p>
            <a:pPr algn="ctr"/>
            <a:r>
              <a:rPr lang="en-IN" dirty="0"/>
              <a:t>BIOSTATISTICS</a:t>
            </a:r>
          </a:p>
        </p:txBody>
      </p:sp>
      <p:sp>
        <p:nvSpPr>
          <p:cNvPr id="3" name="Content Placeholder 2">
            <a:extLst>
              <a:ext uri="{FF2B5EF4-FFF2-40B4-BE49-F238E27FC236}">
                <a16:creationId xmlns:a16="http://schemas.microsoft.com/office/drawing/2014/main" id="{9B303E1A-0466-7766-C1A3-D6B4B280708E}"/>
              </a:ext>
            </a:extLst>
          </p:cNvPr>
          <p:cNvSpPr>
            <a:spLocks noGrp="1"/>
          </p:cNvSpPr>
          <p:nvPr>
            <p:ph idx="1"/>
          </p:nvPr>
        </p:nvSpPr>
        <p:spPr/>
        <p:txBody>
          <a:bodyPr/>
          <a:lstStyle/>
          <a:p>
            <a:r>
              <a:rPr lang="en-US" dirty="0"/>
              <a:t>Biostatistics is the term used when tools of statistics are applied to the data that is derived from biological sciences such as medicine. </a:t>
            </a:r>
          </a:p>
          <a:p>
            <a:r>
              <a:rPr lang="en-US" dirty="0"/>
              <a:t>Any science demands precision for its development, and so does medical science. For precision, facts, observations or measurements have to be expressed in figures.</a:t>
            </a:r>
            <a:endParaRPr lang="en-IN" dirty="0"/>
          </a:p>
        </p:txBody>
      </p:sp>
    </p:spTree>
    <p:extLst>
      <p:ext uri="{BB962C8B-B14F-4D97-AF65-F5344CB8AC3E}">
        <p14:creationId xmlns:p14="http://schemas.microsoft.com/office/powerpoint/2010/main" val="42545035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3A6A4-E5A4-6425-5A79-24C6C88A4739}"/>
              </a:ext>
            </a:extLst>
          </p:cNvPr>
          <p:cNvSpPr>
            <a:spLocks noGrp="1"/>
          </p:cNvSpPr>
          <p:nvPr>
            <p:ph type="title"/>
          </p:nvPr>
        </p:nvSpPr>
        <p:spPr/>
        <p:txBody>
          <a:bodyPr/>
          <a:lstStyle/>
          <a:p>
            <a:pPr algn="ctr"/>
            <a:r>
              <a:rPr lang="en-IN" dirty="0"/>
              <a:t>Types of biostatistics</a:t>
            </a:r>
          </a:p>
        </p:txBody>
      </p:sp>
      <p:sp>
        <p:nvSpPr>
          <p:cNvPr id="3" name="Content Placeholder 2">
            <a:extLst>
              <a:ext uri="{FF2B5EF4-FFF2-40B4-BE49-F238E27FC236}">
                <a16:creationId xmlns:a16="http://schemas.microsoft.com/office/drawing/2014/main" id="{663B8F61-B8FC-AD6A-5950-DFAFB31F4B69}"/>
              </a:ext>
            </a:extLst>
          </p:cNvPr>
          <p:cNvSpPr>
            <a:spLocks noGrp="1"/>
          </p:cNvSpPr>
          <p:nvPr>
            <p:ph idx="1"/>
          </p:nvPr>
        </p:nvSpPr>
        <p:spPr/>
        <p:txBody>
          <a:bodyPr/>
          <a:lstStyle/>
          <a:p>
            <a:r>
              <a:rPr lang="en-US" dirty="0"/>
              <a:t>Descriptive statistics is used to organize and summarize the data to draw meaningful interpretations. It also allows the researcher to interpret the data meaningfully, so that research question can be answered completely and appropriately.</a:t>
            </a:r>
          </a:p>
          <a:p>
            <a:r>
              <a:rPr lang="en-US" dirty="0"/>
              <a:t>Inferential statistics helps in drawing inferences from data, e.g. finding the differences, relationship and association between two or more variables with the help of parametric and nonparametric statistical tests. The most commonly used inferential statistical tests are Z-test, t-test, analysis of variance [ANOVA], chi-square tests</a:t>
            </a:r>
            <a:endParaRPr lang="en-IN" dirty="0"/>
          </a:p>
        </p:txBody>
      </p:sp>
    </p:spTree>
    <p:extLst>
      <p:ext uri="{BB962C8B-B14F-4D97-AF65-F5344CB8AC3E}">
        <p14:creationId xmlns:p14="http://schemas.microsoft.com/office/powerpoint/2010/main" val="24985401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B60C50-CB8D-FFA0-7847-669A6DB5CB6C}"/>
              </a:ext>
            </a:extLst>
          </p:cNvPr>
          <p:cNvSpPr>
            <a:spLocks noGrp="1"/>
          </p:cNvSpPr>
          <p:nvPr>
            <p:ph type="title"/>
          </p:nvPr>
        </p:nvSpPr>
        <p:spPr/>
        <p:txBody>
          <a:bodyPr/>
          <a:lstStyle/>
          <a:p>
            <a:pPr algn="ctr"/>
            <a:r>
              <a:rPr lang="en-US" dirty="0"/>
              <a:t>Variable</a:t>
            </a:r>
            <a:br>
              <a:rPr lang="en-US" dirty="0"/>
            </a:br>
            <a:endParaRPr lang="en-IN" dirty="0"/>
          </a:p>
        </p:txBody>
      </p:sp>
      <p:sp>
        <p:nvSpPr>
          <p:cNvPr id="3" name="Content Placeholder 2">
            <a:extLst>
              <a:ext uri="{FF2B5EF4-FFF2-40B4-BE49-F238E27FC236}">
                <a16:creationId xmlns:a16="http://schemas.microsoft.com/office/drawing/2014/main" id="{240BD362-87CF-C30E-8449-81517144A743}"/>
              </a:ext>
            </a:extLst>
          </p:cNvPr>
          <p:cNvSpPr>
            <a:spLocks noGrp="1"/>
          </p:cNvSpPr>
          <p:nvPr>
            <p:ph idx="1"/>
          </p:nvPr>
        </p:nvSpPr>
        <p:spPr/>
        <p:txBody>
          <a:bodyPr/>
          <a:lstStyle/>
          <a:p>
            <a:r>
              <a:rPr lang="en-US" dirty="0"/>
              <a:t>A characteristic that takes on different values in different persons, places or things. </a:t>
            </a:r>
          </a:p>
          <a:p>
            <a:r>
              <a:rPr lang="en-US" dirty="0"/>
              <a:t>A quantity that varies within limits such as height, weight, blood pressure, age, etc. </a:t>
            </a:r>
          </a:p>
          <a:p>
            <a:r>
              <a:rPr lang="en-US" dirty="0"/>
              <a:t>It is denoted as X and notation for orderly series as X1 , X2 , X3 , …. </a:t>
            </a:r>
            <a:r>
              <a:rPr lang="en-US" dirty="0" err="1"/>
              <a:t>Xn</a:t>
            </a:r>
            <a:r>
              <a:rPr lang="en-US" dirty="0"/>
              <a:t> . </a:t>
            </a:r>
          </a:p>
          <a:p>
            <a:r>
              <a:rPr lang="en-US" dirty="0"/>
              <a:t>The suffix n is symbol for number in the series. Σ (sigma) stands for summation or results or observation</a:t>
            </a:r>
            <a:endParaRPr lang="en-IN" dirty="0"/>
          </a:p>
        </p:txBody>
      </p:sp>
    </p:spTree>
    <p:extLst>
      <p:ext uri="{BB962C8B-B14F-4D97-AF65-F5344CB8AC3E}">
        <p14:creationId xmlns:p14="http://schemas.microsoft.com/office/powerpoint/2010/main" val="30543214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9D3BC-868E-6B2D-7E16-1EC3268375BB}"/>
              </a:ext>
            </a:extLst>
          </p:cNvPr>
          <p:cNvSpPr>
            <a:spLocks noGrp="1"/>
          </p:cNvSpPr>
          <p:nvPr>
            <p:ph type="title"/>
          </p:nvPr>
        </p:nvSpPr>
        <p:spPr/>
        <p:txBody>
          <a:bodyPr/>
          <a:lstStyle/>
          <a:p>
            <a:pPr algn="ctr"/>
            <a:r>
              <a:rPr lang="en-IN" dirty="0"/>
              <a:t>Types of Variables </a:t>
            </a:r>
          </a:p>
        </p:txBody>
      </p:sp>
      <p:sp>
        <p:nvSpPr>
          <p:cNvPr id="3" name="Content Placeholder 2">
            <a:extLst>
              <a:ext uri="{FF2B5EF4-FFF2-40B4-BE49-F238E27FC236}">
                <a16:creationId xmlns:a16="http://schemas.microsoft.com/office/drawing/2014/main" id="{F3AB81D6-BB80-FB58-EF3D-AEBB90E7DB90}"/>
              </a:ext>
            </a:extLst>
          </p:cNvPr>
          <p:cNvSpPr>
            <a:spLocks noGrp="1"/>
          </p:cNvSpPr>
          <p:nvPr>
            <p:ph idx="1"/>
          </p:nvPr>
        </p:nvSpPr>
        <p:spPr/>
        <p:txBody>
          <a:bodyPr>
            <a:normAutofit fontScale="85000" lnSpcReduction="20000"/>
          </a:bodyPr>
          <a:lstStyle/>
          <a:p>
            <a:r>
              <a:rPr lang="en-US" dirty="0"/>
              <a:t>Dependent variables: Variables that change as the independent variable is manipulated by the researcher; sometimes called criterion variables. </a:t>
            </a:r>
          </a:p>
          <a:p>
            <a:r>
              <a:rPr lang="en-US" dirty="0"/>
              <a:t>Independent variables: Variables that are purposely manipulated or changed by the researcher; also called manipulated variables.  </a:t>
            </a:r>
          </a:p>
          <a:p>
            <a:r>
              <a:rPr lang="en-US" dirty="0"/>
              <a:t>Research variables: These are the qualities, properties or characteristics that are observed or measured in a natural setting without manipulating and establishing cause-and-effect relationship.  </a:t>
            </a:r>
          </a:p>
          <a:p>
            <a:r>
              <a:rPr lang="en-US" dirty="0"/>
              <a:t>Demographic variables: The characteristics and attributes of the study subjects are considered demographic variables, e.g., age, gender, educational status, religion, social class, marital status, habitat, occupation, income and medical diagnosis. </a:t>
            </a:r>
          </a:p>
          <a:p>
            <a:r>
              <a:rPr lang="en-US" dirty="0"/>
              <a:t>Extraneous variables: Extraneous variables are the factors that are not part of the study but may affect the measurement of the study variables.</a:t>
            </a:r>
            <a:endParaRPr lang="en-IN" dirty="0"/>
          </a:p>
        </p:txBody>
      </p:sp>
    </p:spTree>
    <p:extLst>
      <p:ext uri="{BB962C8B-B14F-4D97-AF65-F5344CB8AC3E}">
        <p14:creationId xmlns:p14="http://schemas.microsoft.com/office/powerpoint/2010/main" val="2036783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18791-A7D6-0558-4B8F-551399FE3243}"/>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8E5EEEFC-ADBF-D484-35BE-2EBC3E7886C2}"/>
              </a:ext>
            </a:extLst>
          </p:cNvPr>
          <p:cNvSpPr>
            <a:spLocks noGrp="1"/>
          </p:cNvSpPr>
          <p:nvPr>
            <p:ph idx="1"/>
          </p:nvPr>
        </p:nvSpPr>
        <p:spPr/>
        <p:txBody>
          <a:bodyPr/>
          <a:lstStyle/>
          <a:p>
            <a:r>
              <a:rPr lang="en-US" dirty="0"/>
              <a:t>Discrete data: Data where are measured in whole numbers are called discrete data, e.g. number of children in a family, pulse rate, ESR, blood sugar and blood pressure. </a:t>
            </a:r>
          </a:p>
          <a:p>
            <a:r>
              <a:rPr lang="en-US" dirty="0"/>
              <a:t> Continuous data: Data which can be measured in fractional values, such as height, weight, body temperature and chest circumference, are called continuous data.</a:t>
            </a:r>
            <a:endParaRPr lang="en-IN" dirty="0"/>
          </a:p>
        </p:txBody>
      </p:sp>
    </p:spTree>
    <p:extLst>
      <p:ext uri="{BB962C8B-B14F-4D97-AF65-F5344CB8AC3E}">
        <p14:creationId xmlns:p14="http://schemas.microsoft.com/office/powerpoint/2010/main" val="33760725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073BD-13D4-1779-76F4-B9175064149D}"/>
              </a:ext>
            </a:extLst>
          </p:cNvPr>
          <p:cNvSpPr>
            <a:spLocks noGrp="1"/>
          </p:cNvSpPr>
          <p:nvPr>
            <p:ph type="title"/>
          </p:nvPr>
        </p:nvSpPr>
        <p:spPr/>
        <p:txBody>
          <a:bodyPr/>
          <a:lstStyle/>
          <a:p>
            <a:pPr algn="ctr"/>
            <a:r>
              <a:rPr lang="en-US" dirty="0"/>
              <a:t>Data</a:t>
            </a:r>
            <a:endParaRPr lang="en-IN" dirty="0"/>
          </a:p>
        </p:txBody>
      </p:sp>
      <p:sp>
        <p:nvSpPr>
          <p:cNvPr id="3" name="Content Placeholder 2">
            <a:extLst>
              <a:ext uri="{FF2B5EF4-FFF2-40B4-BE49-F238E27FC236}">
                <a16:creationId xmlns:a16="http://schemas.microsoft.com/office/drawing/2014/main" id="{A57F96F2-1E27-0133-9E3B-226FBC95CA18}"/>
              </a:ext>
            </a:extLst>
          </p:cNvPr>
          <p:cNvSpPr>
            <a:spLocks noGrp="1"/>
          </p:cNvSpPr>
          <p:nvPr>
            <p:ph idx="1"/>
          </p:nvPr>
        </p:nvSpPr>
        <p:spPr/>
        <p:txBody>
          <a:bodyPr/>
          <a:lstStyle/>
          <a:p>
            <a:r>
              <a:rPr lang="en-US" dirty="0"/>
              <a:t>A set of values recorded on one or more observational units. </a:t>
            </a:r>
          </a:p>
          <a:p>
            <a:r>
              <a:rPr lang="en-US" dirty="0"/>
              <a:t>Data are raw materials of statistics.</a:t>
            </a:r>
            <a:endParaRPr lang="en-IN" dirty="0"/>
          </a:p>
        </p:txBody>
      </p:sp>
    </p:spTree>
    <p:extLst>
      <p:ext uri="{BB962C8B-B14F-4D97-AF65-F5344CB8AC3E}">
        <p14:creationId xmlns:p14="http://schemas.microsoft.com/office/powerpoint/2010/main" val="2339159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83</TotalTime>
  <Words>1466</Words>
  <Application>Microsoft Office PowerPoint</Application>
  <PresentationFormat>Widescreen</PresentationFormat>
  <Paragraphs>73</Paragraphs>
  <Slides>26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26</vt:i4>
      </vt:variant>
    </vt:vector>
  </HeadingPairs>
  <TitlesOfParts>
    <vt:vector size="30" baseType="lpstr">
      <vt:lpstr>Aptos</vt:lpstr>
      <vt:lpstr>Aptos Display</vt:lpstr>
      <vt:lpstr>Arial</vt:lpstr>
      <vt:lpstr>Office Theme</vt:lpstr>
      <vt:lpstr>Biostatistics for Dummies </vt:lpstr>
      <vt:lpstr>PowerPoint Presentation</vt:lpstr>
      <vt:lpstr>PowerPoint Presentation</vt:lpstr>
      <vt:lpstr>BIOSTATISTICS</vt:lpstr>
      <vt:lpstr>Types of biostatistics</vt:lpstr>
      <vt:lpstr>Variable </vt:lpstr>
      <vt:lpstr>Types of Variables </vt:lpstr>
      <vt:lpstr>PowerPoint Presentation</vt:lpstr>
      <vt:lpstr>Data</vt:lpstr>
      <vt:lpstr>Population</vt:lpstr>
      <vt:lpstr>Types of Population </vt:lpstr>
      <vt:lpstr>Sampling unit</vt:lpstr>
      <vt:lpstr>Sample</vt:lpstr>
      <vt:lpstr>STATISTICAL DATA</vt:lpstr>
      <vt:lpstr>Qualitative (or Discrete) Data</vt:lpstr>
      <vt:lpstr>PowerPoint Presentation</vt:lpstr>
      <vt:lpstr>Quantitative (or Continuous) Data</vt:lpstr>
      <vt:lpstr>PowerPoint Presentation</vt:lpstr>
      <vt:lpstr>METHODS OF PRESENTATION</vt:lpstr>
      <vt:lpstr>FREQUENCY DISTRIBUTION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HP</dc:creator>
  <cp:lastModifiedBy>HP</cp:lastModifiedBy>
  <cp:revision>1</cp:revision>
  <dcterms:created xsi:type="dcterms:W3CDTF">2026-01-06T07:04:01Z</dcterms:created>
  <dcterms:modified xsi:type="dcterms:W3CDTF">2026-01-06T08:27:57Z</dcterms:modified>
</cp:coreProperties>
</file>