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9"/>
  </p:notesMasterIdLst>
  <p:handoutMasterIdLst>
    <p:handoutMasterId r:id="rId30"/>
  </p:handoutMasterIdLst>
  <p:sldIdLst>
    <p:sldId id="322" r:id="rId5"/>
    <p:sldId id="323" r:id="rId6"/>
    <p:sldId id="324" r:id="rId7"/>
    <p:sldId id="325" r:id="rId8"/>
    <p:sldId id="326" r:id="rId9"/>
    <p:sldId id="327" r:id="rId10"/>
    <p:sldId id="328" r:id="rId11"/>
    <p:sldId id="329" r:id="rId12"/>
    <p:sldId id="330" r:id="rId13"/>
    <p:sldId id="331" r:id="rId14"/>
    <p:sldId id="332" r:id="rId15"/>
    <p:sldId id="333" r:id="rId16"/>
    <p:sldId id="334" r:id="rId17"/>
    <p:sldId id="335" r:id="rId18"/>
    <p:sldId id="336" r:id="rId19"/>
    <p:sldId id="337" r:id="rId20"/>
    <p:sldId id="339" r:id="rId21"/>
    <p:sldId id="340" r:id="rId22"/>
    <p:sldId id="341" r:id="rId23"/>
    <p:sldId id="342" r:id="rId24"/>
    <p:sldId id="343" r:id="rId25"/>
    <p:sldId id="344" r:id="rId26"/>
    <p:sldId id="345" r:id="rId27"/>
    <p:sldId id="338" r:id="rId28"/>
  </p:sldIdLst>
  <p:sldSz cx="12188825" cy="6858000"/>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4030">
          <p15:clr>
            <a:srgbClr val="A4A3A4"/>
          </p15:clr>
        </p15:guide>
        <p15:guide id="3" orient="horz" pos="1200">
          <p15:clr>
            <a:srgbClr val="A4A3A4"/>
          </p15:clr>
        </p15:guide>
        <p15:guide id="4" orient="horz" pos="1008">
          <p15:clr>
            <a:srgbClr val="A4A3A4"/>
          </p15:clr>
        </p15:guide>
        <p15:guide id="5" orient="horz" pos="3792">
          <p15:clr>
            <a:srgbClr val="A4A3A4"/>
          </p15:clr>
        </p15:guide>
        <p15:guide id="6" orient="horz">
          <p15:clr>
            <a:srgbClr val="A4A3A4"/>
          </p15:clr>
        </p15:guide>
        <p15:guide id="7" orient="horz" pos="3360">
          <p15:clr>
            <a:srgbClr val="A4A3A4"/>
          </p15:clr>
        </p15:guide>
        <p15:guide id="8" orient="horz" pos="3312">
          <p15:clr>
            <a:srgbClr val="A4A3A4"/>
          </p15:clr>
        </p15:guide>
        <p15:guide id="9" orient="horz" pos="240">
          <p15:clr>
            <a:srgbClr val="A4A3A4"/>
          </p15:clr>
        </p15:guide>
        <p15:guide id="10" orient="horz" pos="432">
          <p15:clr>
            <a:srgbClr val="A4A3A4"/>
          </p15:clr>
        </p15:guide>
        <p15:guide id="11" orient="horz" pos="2784">
          <p15:clr>
            <a:srgbClr val="A4A3A4"/>
          </p15:clr>
        </p15:guide>
        <p15:guide id="12" pos="3839">
          <p15:clr>
            <a:srgbClr val="A4A3A4"/>
          </p15:clr>
        </p15:guide>
        <p15:guide id="13" pos="959">
          <p15:clr>
            <a:srgbClr val="A4A3A4"/>
          </p15:clr>
        </p15:guide>
        <p15:guide id="14" pos="6143">
          <p15:clr>
            <a:srgbClr val="A4A3A4"/>
          </p15:clr>
        </p15:guide>
        <p15:guide id="15" pos="1247">
          <p15:clr>
            <a:srgbClr val="A4A3A4"/>
          </p15:clr>
        </p15:guide>
        <p15:guide id="16" pos="7007">
          <p15:clr>
            <a:srgbClr val="A4A3A4"/>
          </p15:clr>
        </p15:guide>
        <p15:guide id="17" pos="5855">
          <p15:clr>
            <a:srgbClr val="A4A3A4"/>
          </p15:clr>
        </p15:guide>
        <p15:guide id="18" pos="671">
          <p15:clr>
            <a:srgbClr val="A4A3A4"/>
          </p15:clr>
        </p15:guide>
        <p15:guide id="19" pos="7151">
          <p15:clr>
            <a:srgbClr val="A4A3A4"/>
          </p15:clr>
        </p15:guide>
        <p15:guide id="20" pos="311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86" autoAdjust="0"/>
    <p:restoredTop sz="88604" autoAdjust="0"/>
  </p:normalViewPr>
  <p:slideViewPr>
    <p:cSldViewPr showGuides="1">
      <p:cViewPr varScale="1">
        <p:scale>
          <a:sx n="53" d="100"/>
          <a:sy n="53" d="100"/>
        </p:scale>
        <p:origin x="980" y="36"/>
      </p:cViewPr>
      <p:guideLst>
        <p:guide orient="horz" pos="2160"/>
        <p:guide orient="horz" pos="4030"/>
        <p:guide orient="horz" pos="1200"/>
        <p:guide orient="horz" pos="1008"/>
        <p:guide orient="horz" pos="3792"/>
        <p:guide orient="horz"/>
        <p:guide orient="horz" pos="3360"/>
        <p:guide orient="horz" pos="3312"/>
        <p:guide orient="horz" pos="240"/>
        <p:guide orient="horz" pos="432"/>
        <p:guide orient="horz" pos="2784"/>
        <p:guide pos="3839"/>
        <p:guide pos="959"/>
        <p:guide pos="6143"/>
        <p:guide pos="1247"/>
        <p:guide pos="7007"/>
        <p:guide pos="5855"/>
        <p:guide pos="671"/>
        <p:guide pos="7151"/>
        <p:guide pos="3119"/>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9" d="100"/>
          <a:sy n="79" d="100"/>
        </p:scale>
        <p:origin x="2496"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88EAF-6ECA-4616-85EF-35AA19C641F3}" type="datetimeFigureOut">
              <a:rPr lang="en-US"/>
              <a:t>1/6/2025</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F912AB-2776-42F2-A957-313FC7EFEDB9}" type="slidenum">
              <a:rPr/>
              <a:t>‹#›</a:t>
            </a:fld>
            <a:endParaRPr dirty="0"/>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BD2D7A-D230-4F91-BD59-0A39C2703BA8}" type="datetimeFigureOut">
              <a:rPr lang="en-US"/>
              <a:t>1/6/2025</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199CD-3E1B-4AE6-990F-76F925F5EA9F}" type="slidenum">
              <a:rPr/>
              <a:t>‹#›</a:t>
            </a:fld>
            <a:endParaRPr dirty="0"/>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1</a:t>
            </a:fld>
            <a:endParaRPr lang="en-US" dirty="0"/>
          </a:p>
        </p:txBody>
      </p:sp>
    </p:spTree>
    <p:extLst>
      <p:ext uri="{BB962C8B-B14F-4D97-AF65-F5344CB8AC3E}">
        <p14:creationId xmlns:p14="http://schemas.microsoft.com/office/powerpoint/2010/main" val="3622955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93199CD-3E1B-4AE6-990F-76F925F5EA9F}" type="slidenum">
              <a:rPr lang="en-IN" smtClean="0"/>
              <a:t>6</a:t>
            </a:fld>
            <a:endParaRPr lang="en-IN" dirty="0"/>
          </a:p>
        </p:txBody>
      </p:sp>
    </p:spTree>
    <p:extLst>
      <p:ext uri="{BB962C8B-B14F-4D97-AF65-F5344CB8AC3E}">
        <p14:creationId xmlns:p14="http://schemas.microsoft.com/office/powerpoint/2010/main" val="20261715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4" y="1828800"/>
            <a:ext cx="8229600" cy="2895600"/>
          </a:xfrm>
        </p:spPr>
        <p:txBody>
          <a:bodyPr anchor="b">
            <a:normAutofit/>
          </a:bodyPr>
          <a:lstStyle>
            <a:lvl1pPr>
              <a:lnSpc>
                <a:spcPct val="80000"/>
              </a:lnSpc>
              <a:defRPr sz="6600" b="1" cap="none" spc="0">
                <a:ln w="9525">
                  <a:noFill/>
                  <a:prstDash val="solid"/>
                </a:ln>
                <a:solidFill>
                  <a:schemeClr val="tx1"/>
                </a:solidFill>
                <a:effectLst/>
              </a:defRPr>
            </a:lvl1pPr>
          </a:lstStyle>
          <a:p>
            <a:r>
              <a:rPr lang="en-US"/>
              <a:t>Click to edit Master title style</a:t>
            </a:r>
            <a:endParaRPr dirty="0"/>
          </a:p>
        </p:txBody>
      </p:sp>
      <p:sp>
        <p:nvSpPr>
          <p:cNvPr id="3" name="Subtitle 2"/>
          <p:cNvSpPr>
            <a:spLocks noGrp="1"/>
          </p:cNvSpPr>
          <p:nvPr>
            <p:ph type="subTitle" idx="1"/>
          </p:nvPr>
        </p:nvSpPr>
        <p:spPr>
          <a:xfrm>
            <a:off x="1065213" y="4800600"/>
            <a:ext cx="8229600" cy="1219200"/>
          </a:xfrm>
        </p:spPr>
        <p:txBody>
          <a:bodyPr>
            <a:normAutofit/>
          </a:bodyPr>
          <a:lstStyle>
            <a:lvl1pPr marL="0" indent="0" algn="l">
              <a:spcBef>
                <a:spcPts val="0"/>
              </a:spcBef>
              <a:buNone/>
              <a:defRPr sz="2000" b="1" cap="all" spc="200" baseline="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7" name="Date Placeholder 6"/>
          <p:cNvSpPr>
            <a:spLocks noGrp="1"/>
          </p:cNvSpPr>
          <p:nvPr>
            <p:ph type="dt" sz="half" idx="10"/>
          </p:nvPr>
        </p:nvSpPr>
        <p:spPr/>
        <p:txBody>
          <a:bodyPr/>
          <a:lstStyle>
            <a:lvl1pPr>
              <a:defRPr sz="1100"/>
            </a:lvl1pPr>
          </a:lstStyle>
          <a:p>
            <a:fld id="{1D2498CD-A622-4ACC-98D8-8365C1B868F0}" type="datetime1">
              <a:rPr lang="en-US" smtClean="0"/>
              <a:pPr/>
              <a:t>1/6/2025</a:t>
            </a:fld>
            <a:endParaRPr lang="en-US" dirty="0"/>
          </a:p>
        </p:txBody>
      </p:sp>
      <p:sp>
        <p:nvSpPr>
          <p:cNvPr id="8" name="Footer Placeholder 7"/>
          <p:cNvSpPr>
            <a:spLocks noGrp="1"/>
          </p:cNvSpPr>
          <p:nvPr>
            <p:ph type="ftr" sz="quarter" idx="11"/>
          </p:nvPr>
        </p:nvSpPr>
        <p:spPr/>
        <p:txBody>
          <a:bodyPr/>
          <a:lstStyle>
            <a:lvl1pPr>
              <a:defRPr sz="1100"/>
            </a:lvl1pPr>
          </a:lstStyle>
          <a:p>
            <a:r>
              <a:rPr lang="en-US" dirty="0"/>
              <a:t>Add a footer</a:t>
            </a:r>
          </a:p>
        </p:txBody>
      </p:sp>
      <p:sp>
        <p:nvSpPr>
          <p:cNvPr id="9" name="Slide Number Placeholder 8"/>
          <p:cNvSpPr>
            <a:spLocks noGrp="1"/>
          </p:cNvSpPr>
          <p:nvPr>
            <p:ph type="sldNum" sz="quarter" idx="12"/>
          </p:nvPr>
        </p:nvSpPr>
        <p:spPr/>
        <p:txBody>
          <a:bodyPr/>
          <a:lstStyle>
            <a:lvl1pPr>
              <a:defRPr sz="1100"/>
            </a:lvl1pPr>
          </a:lstStyle>
          <a:p>
            <a:fld id="{2A013F82-EE5E-44EE-A61D-E31C6657F26F}" type="slidenum">
              <a:rPr lang="en-US" smtClean="0"/>
              <a:pPr/>
              <a:t>‹#›</a:t>
            </a:fld>
            <a:endParaRPr lang="en-US" dirty="0"/>
          </a:p>
        </p:txBody>
      </p:sp>
    </p:spTree>
    <p:extLst>
      <p:ext uri="{BB962C8B-B14F-4D97-AF65-F5344CB8AC3E}">
        <p14:creationId xmlns:p14="http://schemas.microsoft.com/office/powerpoint/2010/main" val="1467807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6EB2CF6B-193C-4CEB-9860-F1C5F0818FA3}" type="datetime1">
              <a:rPr lang="en-US" smtClean="0"/>
              <a:t>1/6/2025</a:t>
            </a:fld>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3413959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2412" y="381001"/>
            <a:ext cx="1524001" cy="5638800"/>
          </a:xfrm>
        </p:spPr>
        <p:txBody>
          <a:bodyPr vert="eaVert"/>
          <a:lstStyle/>
          <a:p>
            <a:r>
              <a:rPr lang="en-US"/>
              <a:t>Click to edit Master title style</a:t>
            </a:r>
            <a:endParaRPr dirty="0"/>
          </a:p>
        </p:txBody>
      </p:sp>
      <p:sp>
        <p:nvSpPr>
          <p:cNvPr id="3" name="Vertical Text Placeholder 2"/>
          <p:cNvSpPr>
            <a:spLocks noGrp="1"/>
          </p:cNvSpPr>
          <p:nvPr>
            <p:ph type="body" orient="vert" idx="1"/>
          </p:nvPr>
        </p:nvSpPr>
        <p:spPr>
          <a:xfrm>
            <a:off x="1522412" y="381001"/>
            <a:ext cx="7391399"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856CBC3-4EDC-4C84-BDD0-15F2AD890B92}" type="datetime1">
              <a:rPr lang="en-US" smtClean="0"/>
              <a:t>1/6/2025</a:t>
            </a:fld>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689305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1CEBF3DB-CE40-42F4-BAF4-5D73D1160093}" type="datetime1">
              <a:rPr lang="en-US" smtClean="0"/>
              <a:t>1/6/2025</a:t>
            </a:fld>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2938807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59614" y="2514600"/>
            <a:ext cx="8692399" cy="2819400"/>
          </a:xfrm>
        </p:spPr>
        <p:txBody>
          <a:bodyPr anchor="b">
            <a:normAutofit/>
          </a:bodyPr>
          <a:lstStyle>
            <a:lvl1pPr algn="l">
              <a:lnSpc>
                <a:spcPct val="80000"/>
              </a:lnSpc>
              <a:defRPr sz="4800" b="0" cap="none" baseline="0">
                <a:effectLst/>
              </a:defRPr>
            </a:lvl1pPr>
          </a:lstStyle>
          <a:p>
            <a:r>
              <a:rPr lang="en-US"/>
              <a:t>Click to edit Master title style</a:t>
            </a:r>
            <a:endParaRPr dirty="0"/>
          </a:p>
        </p:txBody>
      </p:sp>
      <p:sp>
        <p:nvSpPr>
          <p:cNvPr id="3" name="Text Placeholder 2"/>
          <p:cNvSpPr>
            <a:spLocks noGrp="1"/>
          </p:cNvSpPr>
          <p:nvPr>
            <p:ph type="body" idx="1"/>
          </p:nvPr>
        </p:nvSpPr>
        <p:spPr>
          <a:xfrm>
            <a:off x="1065213" y="5410200"/>
            <a:ext cx="8687333" cy="609601"/>
          </a:xfrm>
        </p:spPr>
        <p:txBody>
          <a:bodyPr anchor="t">
            <a:normAutofit/>
          </a:bodyPr>
          <a:lstStyle>
            <a:lvl1pPr marL="0" indent="0">
              <a:spcBef>
                <a:spcPts val="0"/>
              </a:spcBef>
              <a:buNone/>
              <a:defRPr sz="2000" cap="all" spc="200" baseline="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23ECA6E5-33C6-44C3-9324-1BC5DF93F43F}" type="datetime1">
              <a:rPr lang="en-US" smtClean="0"/>
              <a:t>1/6/2025</a:t>
            </a:fld>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699672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2" y="381000"/>
            <a:ext cx="9144002" cy="1371600"/>
          </a:xfrm>
        </p:spPr>
        <p:txBody>
          <a:bodyPr/>
          <a:lstStyle/>
          <a:p>
            <a:r>
              <a:rPr lang="en-US"/>
              <a:t>Click to edit Master title style</a:t>
            </a:r>
            <a:endParaRPr/>
          </a:p>
        </p:txBody>
      </p:sp>
      <p:sp>
        <p:nvSpPr>
          <p:cNvPr id="3" name="Content Placeholder 2"/>
          <p:cNvSpPr>
            <a:spLocks noGrp="1"/>
          </p:cNvSpPr>
          <p:nvPr>
            <p:ph sz="half" idx="1"/>
          </p:nvPr>
        </p:nvSpPr>
        <p:spPr>
          <a:xfrm>
            <a:off x="1504781" y="1905001"/>
            <a:ext cx="4419599" cy="41148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29183" y="1905001"/>
            <a:ext cx="4419600" cy="41148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09C9C1D9-07E1-4387-AF34-89EE2802766D}" type="datetime1">
              <a:rPr lang="en-US" smtClean="0"/>
              <a:t>1/6/2025</a:t>
            </a:fld>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3461894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2" y="381000"/>
            <a:ext cx="9144002" cy="1371600"/>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522411" y="1905000"/>
            <a:ext cx="4416552" cy="762000"/>
          </a:xfrm>
        </p:spPr>
        <p:txBody>
          <a:bodyPr anchor="ctr">
            <a:noAutofit/>
          </a:bodyPr>
          <a:lstStyle>
            <a:lvl1pPr marL="0" indent="0">
              <a:spcBef>
                <a:spcPts val="0"/>
              </a:spcBef>
              <a:buNone/>
              <a:defRPr sz="2000" b="0" cap="all" spc="200"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1" y="2743201"/>
            <a:ext cx="4416552" cy="3276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1" y="1905000"/>
            <a:ext cx="4416552" cy="762000"/>
          </a:xfrm>
        </p:spPr>
        <p:txBody>
          <a:bodyPr anchor="ctr">
            <a:noAutofit/>
          </a:bodyPr>
          <a:lstStyle>
            <a:lvl1pPr marL="0" indent="0">
              <a:spcBef>
                <a:spcPts val="0"/>
              </a:spcBef>
              <a:buNone/>
              <a:defRPr sz="2000" b="0" cap="all" spc="200"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1" y="2743201"/>
            <a:ext cx="4416552" cy="3276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0769E85B-B39A-43E9-82DE-E3279D984288}" type="datetime1">
              <a:rPr lang="en-US" smtClean="0"/>
              <a:t>1/6/2025</a:t>
            </a:fld>
            <a:endParaRPr lang="en-US" dirty="0"/>
          </a:p>
        </p:txBody>
      </p:sp>
      <p:sp>
        <p:nvSpPr>
          <p:cNvPr id="9" name="Slide Number Placeholder 8"/>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81199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D0270C95-D35D-47FC-816D-E56328637043}" type="datetime1">
              <a:rPr lang="en-US" smtClean="0"/>
              <a:t>1/6/2025</a:t>
            </a:fld>
            <a:endParaRPr lang="en-US" dirty="0"/>
          </a:p>
        </p:txBody>
      </p:sp>
      <p:sp>
        <p:nvSpPr>
          <p:cNvPr id="5" name="Slide Number Placeholder 4"/>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054585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151163A7-695C-4C09-B334-6924060F5B71}" type="datetime1">
              <a:rPr lang="en-US" smtClean="0"/>
              <a:t>1/6/2025</a:t>
            </a:fld>
            <a:endParaRPr lang="en-US" dirty="0"/>
          </a:p>
        </p:txBody>
      </p:sp>
      <p:sp>
        <p:nvSpPr>
          <p:cNvPr id="4" name="Slide Number Placeholder 3"/>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30849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55604" y="1905000"/>
            <a:ext cx="3596607" cy="2667000"/>
          </a:xfrm>
        </p:spPr>
        <p:txBody>
          <a:bodyPr anchor="b">
            <a:noAutofit/>
          </a:bodyPr>
          <a:lstStyle>
            <a:lvl1pPr algn="l">
              <a:lnSpc>
                <a:spcPct val="90000"/>
              </a:lnSpc>
              <a:defRPr sz="3600" b="0" baseline="0">
                <a:solidFill>
                  <a:schemeClr val="tx1"/>
                </a:solidFill>
              </a:defRPr>
            </a:lvl1pPr>
          </a:lstStyle>
          <a:p>
            <a:r>
              <a:rPr lang="en-US"/>
              <a:t>Click to edit Master title style</a:t>
            </a:r>
            <a:endParaRPr/>
          </a:p>
        </p:txBody>
      </p:sp>
      <p:sp>
        <p:nvSpPr>
          <p:cNvPr id="3" name="Content Placeholder 2"/>
          <p:cNvSpPr>
            <a:spLocks noGrp="1"/>
          </p:cNvSpPr>
          <p:nvPr>
            <p:ph idx="1"/>
          </p:nvPr>
        </p:nvSpPr>
        <p:spPr>
          <a:xfrm>
            <a:off x="4951414" y="685800"/>
            <a:ext cx="6400800" cy="53340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065213" y="4648200"/>
            <a:ext cx="3581399" cy="1371600"/>
          </a:xfrm>
        </p:spPr>
        <p:txBody>
          <a:bodyPr>
            <a:normAutofit/>
          </a:bodyPr>
          <a:lstStyle>
            <a:lvl1pPr marL="0" indent="0">
              <a:lnSpc>
                <a:spcPct val="90000"/>
              </a:lnSpc>
              <a:spcBef>
                <a:spcPts val="12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FC5B6D02-49B3-41C1-9893-391F698AE757}" type="datetime1">
              <a:rPr lang="en-US" smtClean="0"/>
              <a:t>1/6/2025</a:t>
            </a:fld>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465569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55604" y="1905000"/>
            <a:ext cx="3596607" cy="2667000"/>
          </a:xfrm>
        </p:spPr>
        <p:txBody>
          <a:bodyPr anchor="b">
            <a:normAutofit/>
          </a:bodyPr>
          <a:lstStyle>
            <a:lvl1pPr algn="l">
              <a:lnSpc>
                <a:spcPct val="90000"/>
              </a:lnSpc>
              <a:defRPr sz="3600" b="0" i="0" baseline="0">
                <a:solidFill>
                  <a:schemeClr val="tx1"/>
                </a:solidFill>
              </a:defRPr>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4951414" y="685800"/>
            <a:ext cx="6400799" cy="5334000"/>
          </a:xfrm>
          <a:solidFill>
            <a:schemeClr val="bg2"/>
          </a:solidFill>
          <a:ln w="76200">
            <a:solidFill>
              <a:schemeClr val="tx1"/>
            </a:solidFill>
            <a:miter lim="800000"/>
          </a:ln>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dirty="0"/>
          </a:p>
        </p:txBody>
      </p:sp>
      <p:sp>
        <p:nvSpPr>
          <p:cNvPr id="4" name="Text Placeholder 3"/>
          <p:cNvSpPr>
            <a:spLocks noGrp="1"/>
          </p:cNvSpPr>
          <p:nvPr>
            <p:ph type="body" sz="half" idx="2"/>
          </p:nvPr>
        </p:nvSpPr>
        <p:spPr>
          <a:xfrm>
            <a:off x="1065213" y="4648200"/>
            <a:ext cx="3581399" cy="1371600"/>
          </a:xfrm>
        </p:spPr>
        <p:txBody>
          <a:bodyPr>
            <a:normAutofit/>
          </a:bodyPr>
          <a:lstStyle>
            <a:lvl1pPr marL="0" indent="0">
              <a:lnSpc>
                <a:spcPct val="90000"/>
              </a:lnSpc>
              <a:spcBef>
                <a:spcPts val="12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7D91AC91-90B4-40B7-917F-BAE86E369F96}" type="datetime1">
              <a:rPr lang="en-US" smtClean="0"/>
              <a:t>1/6/2025</a:t>
            </a:fld>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pPr/>
              <a:t>‹#›</a:t>
            </a:fld>
            <a:endParaRPr lang="en-US" dirty="0"/>
          </a:p>
        </p:txBody>
      </p:sp>
    </p:spTree>
    <p:extLst>
      <p:ext uri="{BB962C8B-B14F-4D97-AF65-F5344CB8AC3E}">
        <p14:creationId xmlns:p14="http://schemas.microsoft.com/office/powerpoint/2010/main" val="85115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3" y="381000"/>
            <a:ext cx="9144001" cy="1371600"/>
          </a:xfrm>
          <a:prstGeom prst="rect">
            <a:avLst/>
          </a:prstGeom>
          <a:ln>
            <a:noFill/>
          </a:ln>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1522413" y="1904999"/>
            <a:ext cx="9134391" cy="41148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522413" y="6400800"/>
            <a:ext cx="6553199" cy="276228"/>
          </a:xfrm>
          <a:prstGeom prst="rect">
            <a:avLst/>
          </a:prstGeom>
        </p:spPr>
        <p:txBody>
          <a:bodyPr vert="horz" lIns="91440" tIns="45720" rIns="91440" bIns="45720" rtlCol="0" anchor="ctr"/>
          <a:lstStyle>
            <a:lvl1pPr algn="l">
              <a:defRPr sz="1100">
                <a:solidFill>
                  <a:schemeClr val="tx1">
                    <a:tint val="75000"/>
                  </a:schemeClr>
                </a:solidFill>
              </a:defRPr>
            </a:lvl1pPr>
          </a:lstStyle>
          <a:p>
            <a:r>
              <a:rPr lang="en-US" dirty="0"/>
              <a:t>Add a footer</a:t>
            </a:r>
          </a:p>
        </p:txBody>
      </p:sp>
      <p:sp>
        <p:nvSpPr>
          <p:cNvPr id="4" name="Date Placeholder 3"/>
          <p:cNvSpPr>
            <a:spLocks noGrp="1"/>
          </p:cNvSpPr>
          <p:nvPr>
            <p:ph type="dt" sz="half" idx="2"/>
          </p:nvPr>
        </p:nvSpPr>
        <p:spPr>
          <a:xfrm>
            <a:off x="8226422" y="6400800"/>
            <a:ext cx="1449389" cy="276228"/>
          </a:xfrm>
          <a:prstGeom prst="rect">
            <a:avLst/>
          </a:prstGeom>
        </p:spPr>
        <p:txBody>
          <a:bodyPr vert="horz" lIns="91440" tIns="45720" rIns="91440" bIns="45720" rtlCol="0" anchor="ctr"/>
          <a:lstStyle>
            <a:lvl1pPr algn="r">
              <a:defRPr sz="1100">
                <a:solidFill>
                  <a:schemeClr val="tx1">
                    <a:tint val="75000"/>
                  </a:schemeClr>
                </a:solidFill>
              </a:defRPr>
            </a:lvl1pPr>
          </a:lstStyle>
          <a:p>
            <a:fld id="{BB4AB525-F3F4-481A-B8D5-B732FA9EB082}" type="datetime1">
              <a:rPr lang="en-US" smtClean="0"/>
              <a:pPr/>
              <a:t>1/6/2025</a:t>
            </a:fld>
            <a:endParaRPr lang="en-US" dirty="0"/>
          </a:p>
        </p:txBody>
      </p:sp>
      <p:sp>
        <p:nvSpPr>
          <p:cNvPr id="6" name="Slide Number Placeholder 5"/>
          <p:cNvSpPr>
            <a:spLocks noGrp="1"/>
          </p:cNvSpPr>
          <p:nvPr>
            <p:ph type="sldNum" sz="quarter" idx="4"/>
          </p:nvPr>
        </p:nvSpPr>
        <p:spPr>
          <a:xfrm>
            <a:off x="9828211" y="6400800"/>
            <a:ext cx="838201" cy="276228"/>
          </a:xfrm>
          <a:prstGeom prst="rect">
            <a:avLst/>
          </a:prstGeom>
        </p:spPr>
        <p:txBody>
          <a:bodyPr vert="horz" lIns="91440" tIns="45720" rIns="91440" bIns="45720" rtlCol="0" anchor="ctr"/>
          <a:lstStyle>
            <a:lvl1pPr algn="r">
              <a:defRPr sz="1100">
                <a:solidFill>
                  <a:schemeClr val="tx1">
                    <a:tint val="75000"/>
                  </a:schemeClr>
                </a:solidFill>
              </a:defRPr>
            </a:lvl1pPr>
          </a:lstStyle>
          <a:p>
            <a:fld id="{2A013F82-EE5E-44EE-A61D-E31C6657F26F}" type="slidenum">
              <a:rPr lang="en-US" smtClean="0"/>
              <a:pPr/>
              <a:t>‹#›</a:t>
            </a:fld>
            <a:endParaRPr lang="en-US" dirty="0"/>
          </a:p>
        </p:txBody>
      </p:sp>
    </p:spTree>
    <p:extLst>
      <p:ext uri="{BB962C8B-B14F-4D97-AF65-F5344CB8AC3E}">
        <p14:creationId xmlns:p14="http://schemas.microsoft.com/office/powerpoint/2010/main" val="244534420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b="1" kern="1200" cap="none" spc="0" baseline="0">
          <a:ln w="9525">
            <a:noFill/>
            <a:prstDash val="solid"/>
          </a:ln>
          <a:solidFill>
            <a:schemeClr val="accent5"/>
          </a:solidFill>
          <a:effectLst/>
          <a:latin typeface="+mj-lt"/>
          <a:ea typeface="+mj-ea"/>
          <a:cs typeface="+mj-cs"/>
        </a:defRPr>
      </a:lvl1pPr>
    </p:titleStyle>
    <p:body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3529" y="188640"/>
            <a:ext cx="10141766" cy="1096144"/>
          </a:xfrm>
        </p:spPr>
        <p:txBody>
          <a:bodyPr/>
          <a:lstStyle/>
          <a:p>
            <a:r>
              <a:rPr lang="en-US" dirty="0"/>
              <a:t>Social Problems in India</a:t>
            </a:r>
          </a:p>
        </p:txBody>
      </p:sp>
      <p:sp>
        <p:nvSpPr>
          <p:cNvPr id="3" name="Subtitle 2"/>
          <p:cNvSpPr>
            <a:spLocks noGrp="1"/>
          </p:cNvSpPr>
          <p:nvPr>
            <p:ph type="subTitle" idx="1"/>
          </p:nvPr>
        </p:nvSpPr>
        <p:spPr>
          <a:xfrm>
            <a:off x="1341884" y="2209800"/>
            <a:ext cx="9361040" cy="1219200"/>
          </a:xfrm>
        </p:spPr>
        <p:txBody>
          <a:bodyPr/>
          <a:lstStyle/>
          <a:p>
            <a:r>
              <a:rPr lang="en-US" dirty="0"/>
              <a:t>UNIT 1: Deviance</a:t>
            </a:r>
          </a:p>
          <a:p>
            <a:pPr marL="800100" lvl="1" indent="-342900" algn="l">
              <a:buFont typeface="Arial" panose="020B0604020202020204" pitchFamily="34" charset="0"/>
              <a:buChar char="•"/>
            </a:pPr>
            <a:r>
              <a:rPr lang="en-US" dirty="0"/>
              <a:t>Deviance: Definition, Concept &amp; Meaning,</a:t>
            </a:r>
          </a:p>
          <a:p>
            <a:pPr marL="800100" lvl="1" indent="-342900" algn="l">
              <a:buFont typeface="Arial" panose="020B0604020202020204" pitchFamily="34" charset="0"/>
              <a:buChar char="•"/>
            </a:pPr>
            <a:r>
              <a:rPr lang="en-US" dirty="0"/>
              <a:t>Crime and Juvenile Delinquency, White Collar crime</a:t>
            </a:r>
          </a:p>
        </p:txBody>
      </p:sp>
      <p:sp>
        <p:nvSpPr>
          <p:cNvPr id="4" name="Subtitle 2">
            <a:extLst>
              <a:ext uri="{FF2B5EF4-FFF2-40B4-BE49-F238E27FC236}">
                <a16:creationId xmlns:a16="http://schemas.microsoft.com/office/drawing/2014/main" id="{D53032B6-E1F2-52EF-F57B-9B41E3B3DDCF}"/>
              </a:ext>
            </a:extLst>
          </p:cNvPr>
          <p:cNvSpPr txBox="1">
            <a:spLocks/>
          </p:cNvSpPr>
          <p:nvPr/>
        </p:nvSpPr>
        <p:spPr>
          <a:xfrm>
            <a:off x="1413892" y="3861048"/>
            <a:ext cx="7848872" cy="121920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0"/>
              </a:spcBef>
              <a:buClr>
                <a:schemeClr val="accent1"/>
              </a:buClr>
              <a:buSzPct val="100000"/>
              <a:buFont typeface="Arial" pitchFamily="34" charset="0"/>
              <a:buNone/>
              <a:defRPr sz="2000" b="1" kern="1200" cap="all" spc="200" baseline="0">
                <a:solidFill>
                  <a:schemeClr val="accent1"/>
                </a:solidFill>
                <a:latin typeface="+mn-lt"/>
                <a:ea typeface="+mn-ea"/>
                <a:cs typeface="+mn-cs"/>
              </a:defRPr>
            </a:lvl1pPr>
            <a:lvl2pPr marL="457200" indent="0" algn="ctr" defTabSz="914400" rtl="0" eaLnBrk="1" latinLnBrk="0" hangingPunct="1">
              <a:lnSpc>
                <a:spcPct val="90000"/>
              </a:lnSpc>
              <a:spcBef>
                <a:spcPts val="1200"/>
              </a:spcBef>
              <a:buClr>
                <a:schemeClr val="accent1"/>
              </a:buClr>
              <a:buSzPct val="100000"/>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600"/>
              </a:spcBef>
              <a:buClr>
                <a:schemeClr val="accent1"/>
              </a:buClr>
              <a:buSzPct val="100000"/>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600"/>
              </a:spcBef>
              <a:buClr>
                <a:schemeClr val="accent1"/>
              </a:buClr>
              <a:buSzPct val="100000"/>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600"/>
              </a:spcBef>
              <a:buClr>
                <a:schemeClr val="accent1"/>
              </a:buClr>
              <a:buSzPct val="100000"/>
              <a:buFont typeface="Arial"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spcBef>
                <a:spcPts val="600"/>
              </a:spcBef>
              <a:buClr>
                <a:schemeClr val="accent1"/>
              </a:buClr>
              <a:buFont typeface="Arial"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800" kern="1200">
                <a:solidFill>
                  <a:schemeClr val="tx1">
                    <a:tint val="75000"/>
                  </a:schemeClr>
                </a:solidFill>
                <a:latin typeface="+mn-lt"/>
                <a:ea typeface="+mn-ea"/>
                <a:cs typeface="+mn-cs"/>
              </a:defRPr>
            </a:lvl9pPr>
          </a:lstStyle>
          <a:p>
            <a:r>
              <a:rPr lang="en-US" dirty="0"/>
              <a:t>BA 4</a:t>
            </a:r>
            <a:r>
              <a:rPr lang="en-US" baseline="30000" dirty="0"/>
              <a:t>th</a:t>
            </a:r>
            <a:r>
              <a:rPr lang="en-US" dirty="0"/>
              <a:t> Semester </a:t>
            </a:r>
          </a:p>
          <a:p>
            <a:pPr marL="800100" lvl="1" indent="-342900" algn="l">
              <a:buFont typeface="Arial" pitchFamily="34" charset="0"/>
              <a:buChar char="•"/>
            </a:pPr>
            <a:r>
              <a:rPr lang="en-US" b="1" dirty="0"/>
              <a:t>Paper Code: </a:t>
            </a:r>
            <a:r>
              <a:rPr lang="en-US" dirty="0"/>
              <a:t>BAHS- 402</a:t>
            </a:r>
          </a:p>
        </p:txBody>
      </p:sp>
      <p:sp>
        <p:nvSpPr>
          <p:cNvPr id="5" name="Subtitle 2">
            <a:extLst>
              <a:ext uri="{FF2B5EF4-FFF2-40B4-BE49-F238E27FC236}">
                <a16:creationId xmlns:a16="http://schemas.microsoft.com/office/drawing/2014/main" id="{634EE229-0BAD-4111-EC52-439B259E51EE}"/>
              </a:ext>
            </a:extLst>
          </p:cNvPr>
          <p:cNvSpPr txBox="1">
            <a:spLocks/>
          </p:cNvSpPr>
          <p:nvPr/>
        </p:nvSpPr>
        <p:spPr>
          <a:xfrm>
            <a:off x="1989956" y="5805264"/>
            <a:ext cx="7848872" cy="864096"/>
          </a:xfrm>
          <a:prstGeom prst="rect">
            <a:avLst/>
          </a:prstGeom>
          <a:solidFill>
            <a:schemeClr val="accent6">
              <a:lumMod val="60000"/>
              <a:lumOff val="40000"/>
            </a:schemeClr>
          </a:solidFill>
        </p:spPr>
        <p:txBody>
          <a:bodyPr vert="horz" lIns="91440" tIns="45720" rIns="91440" bIns="45720" rtlCol="0">
            <a:normAutofit/>
          </a:bodyPr>
          <a:lstStyle>
            <a:lvl1pPr marL="0" indent="0" algn="l" defTabSz="914400" rtl="0" eaLnBrk="1" latinLnBrk="0" hangingPunct="1">
              <a:lnSpc>
                <a:spcPct val="90000"/>
              </a:lnSpc>
              <a:spcBef>
                <a:spcPts val="0"/>
              </a:spcBef>
              <a:buClr>
                <a:schemeClr val="accent1"/>
              </a:buClr>
              <a:buSzPct val="100000"/>
              <a:buFont typeface="Arial" pitchFamily="34" charset="0"/>
              <a:buNone/>
              <a:defRPr sz="2000" b="1" kern="1200" cap="all" spc="200" baseline="0">
                <a:solidFill>
                  <a:schemeClr val="accent1"/>
                </a:solidFill>
                <a:latin typeface="+mn-lt"/>
                <a:ea typeface="+mn-ea"/>
                <a:cs typeface="+mn-cs"/>
              </a:defRPr>
            </a:lvl1pPr>
            <a:lvl2pPr marL="457200" indent="0" algn="ctr" defTabSz="914400" rtl="0" eaLnBrk="1" latinLnBrk="0" hangingPunct="1">
              <a:lnSpc>
                <a:spcPct val="90000"/>
              </a:lnSpc>
              <a:spcBef>
                <a:spcPts val="1200"/>
              </a:spcBef>
              <a:buClr>
                <a:schemeClr val="accent1"/>
              </a:buClr>
              <a:buSzPct val="100000"/>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600"/>
              </a:spcBef>
              <a:buClr>
                <a:schemeClr val="accent1"/>
              </a:buClr>
              <a:buSzPct val="100000"/>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600"/>
              </a:spcBef>
              <a:buClr>
                <a:schemeClr val="accent1"/>
              </a:buClr>
              <a:buSzPct val="100000"/>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600"/>
              </a:spcBef>
              <a:buClr>
                <a:schemeClr val="accent1"/>
              </a:buClr>
              <a:buSzPct val="100000"/>
              <a:buFont typeface="Arial"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spcBef>
                <a:spcPts val="600"/>
              </a:spcBef>
              <a:buClr>
                <a:schemeClr val="accent1"/>
              </a:buClr>
              <a:buFont typeface="Arial"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800" kern="1200">
                <a:solidFill>
                  <a:schemeClr val="tx1">
                    <a:tint val="75000"/>
                  </a:schemeClr>
                </a:solidFill>
                <a:latin typeface="+mn-lt"/>
                <a:ea typeface="+mn-ea"/>
                <a:cs typeface="+mn-cs"/>
              </a:defRPr>
            </a:lvl9pPr>
          </a:lstStyle>
          <a:p>
            <a:r>
              <a:rPr lang="en-US" dirty="0">
                <a:solidFill>
                  <a:schemeClr val="bg1"/>
                </a:solidFill>
              </a:rPr>
              <a:t>Faculty Name</a:t>
            </a:r>
          </a:p>
          <a:p>
            <a:pPr marL="800100" lvl="1" indent="-342900" algn="l">
              <a:buFont typeface="Arial" pitchFamily="34" charset="0"/>
              <a:buChar char="•"/>
            </a:pPr>
            <a:r>
              <a:rPr lang="en-US" b="1" dirty="0"/>
              <a:t>Dr. Manas Upadhyay, Assistant Professor</a:t>
            </a:r>
          </a:p>
        </p:txBody>
      </p:sp>
    </p:spTree>
    <p:extLst>
      <p:ext uri="{BB962C8B-B14F-4D97-AF65-F5344CB8AC3E}">
        <p14:creationId xmlns:p14="http://schemas.microsoft.com/office/powerpoint/2010/main" val="4214489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B6A68-01E6-B186-094D-8C3024874F3F}"/>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3FE81B3E-691B-22F3-BBE1-2FF6E964DE27}"/>
              </a:ext>
            </a:extLst>
          </p:cNvPr>
          <p:cNvSpPr>
            <a:spLocks noGrp="1"/>
          </p:cNvSpPr>
          <p:nvPr>
            <p:ph type="title"/>
          </p:nvPr>
        </p:nvSpPr>
        <p:spPr>
          <a:xfrm>
            <a:off x="1522413" y="381000"/>
            <a:ext cx="9144001" cy="959768"/>
          </a:xfrm>
        </p:spPr>
        <p:txBody>
          <a:bodyPr/>
          <a:lstStyle/>
          <a:p>
            <a:r>
              <a:rPr lang="en-IN" dirty="0"/>
              <a:t>Defining Crime:</a:t>
            </a:r>
            <a:endParaRPr lang="en-US" dirty="0"/>
          </a:p>
        </p:txBody>
      </p:sp>
      <p:sp>
        <p:nvSpPr>
          <p:cNvPr id="14" name="Content Placeholder 13">
            <a:extLst>
              <a:ext uri="{FF2B5EF4-FFF2-40B4-BE49-F238E27FC236}">
                <a16:creationId xmlns:a16="http://schemas.microsoft.com/office/drawing/2014/main" id="{696094E2-67C6-9716-87E9-70040A5125E6}"/>
              </a:ext>
            </a:extLst>
          </p:cNvPr>
          <p:cNvSpPr>
            <a:spLocks noGrp="1"/>
          </p:cNvSpPr>
          <p:nvPr>
            <p:ph idx="1"/>
          </p:nvPr>
        </p:nvSpPr>
        <p:spPr>
          <a:xfrm>
            <a:off x="981844" y="1556792"/>
            <a:ext cx="10801200" cy="3672408"/>
          </a:xfrm>
        </p:spPr>
        <p:txBody>
          <a:bodyPr>
            <a:normAutofit/>
          </a:bodyPr>
          <a:lstStyle/>
          <a:p>
            <a:pPr algn="just">
              <a:lnSpc>
                <a:spcPct val="150000"/>
              </a:lnSpc>
            </a:pPr>
            <a:r>
              <a:rPr lang="en-US" b="1" dirty="0"/>
              <a:t>1.	Felonies: </a:t>
            </a:r>
            <a:r>
              <a:rPr lang="en-US" dirty="0"/>
              <a:t>Serious crimes that often result in long-term imprisonment or significant penalties, such as murder, robbery, or sexual assault.</a:t>
            </a:r>
          </a:p>
          <a:p>
            <a:pPr algn="just">
              <a:lnSpc>
                <a:spcPct val="150000"/>
              </a:lnSpc>
            </a:pPr>
            <a:r>
              <a:rPr lang="en-US" b="1" dirty="0"/>
              <a:t>2.	Misdemeanors:</a:t>
            </a:r>
            <a:r>
              <a:rPr lang="en-US" dirty="0"/>
              <a:t> Less severe offenses, often resulting in shorter sentences or fines, such as theft, vandalism, or public intoxication.</a:t>
            </a:r>
          </a:p>
        </p:txBody>
      </p:sp>
    </p:spTree>
    <p:extLst>
      <p:ext uri="{BB962C8B-B14F-4D97-AF65-F5344CB8AC3E}">
        <p14:creationId xmlns:p14="http://schemas.microsoft.com/office/powerpoint/2010/main" val="199882809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FC007-9119-6314-1376-F533C4B5095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AF51720-1362-C66D-9485-585F27D11A2E}"/>
              </a:ext>
            </a:extLst>
          </p:cNvPr>
          <p:cNvSpPr>
            <a:spLocks noGrp="1"/>
          </p:cNvSpPr>
          <p:nvPr>
            <p:ph type="title"/>
          </p:nvPr>
        </p:nvSpPr>
        <p:spPr>
          <a:xfrm>
            <a:off x="1522413" y="381000"/>
            <a:ext cx="9144001" cy="959768"/>
          </a:xfrm>
        </p:spPr>
        <p:txBody>
          <a:bodyPr/>
          <a:lstStyle/>
          <a:p>
            <a:r>
              <a:rPr lang="en-US" dirty="0"/>
              <a:t>Crime definition by different thinkers:</a:t>
            </a:r>
          </a:p>
        </p:txBody>
      </p:sp>
      <p:sp>
        <p:nvSpPr>
          <p:cNvPr id="14" name="Content Placeholder 13">
            <a:extLst>
              <a:ext uri="{FF2B5EF4-FFF2-40B4-BE49-F238E27FC236}">
                <a16:creationId xmlns:a16="http://schemas.microsoft.com/office/drawing/2014/main" id="{DE0264A5-E420-AEE5-EA82-979486552830}"/>
              </a:ext>
            </a:extLst>
          </p:cNvPr>
          <p:cNvSpPr>
            <a:spLocks noGrp="1"/>
          </p:cNvSpPr>
          <p:nvPr>
            <p:ph idx="1"/>
          </p:nvPr>
        </p:nvSpPr>
        <p:spPr>
          <a:xfrm>
            <a:off x="981844" y="1556792"/>
            <a:ext cx="10801200" cy="4920208"/>
          </a:xfrm>
        </p:spPr>
        <p:txBody>
          <a:bodyPr>
            <a:normAutofit/>
          </a:bodyPr>
          <a:lstStyle/>
          <a:p>
            <a:pPr marL="342900" lvl="0" indent="-342900" algn="just" fontAlgn="base">
              <a:lnSpc>
                <a:spcPct val="150000"/>
              </a:lnSpc>
              <a:spcBef>
                <a:spcPts val="1200"/>
              </a:spcBef>
              <a:buFont typeface="Symbol" panose="05050102010706020507" pitchFamily="18" charset="2"/>
              <a:buChar char=""/>
            </a:pPr>
            <a:r>
              <a:rPr lang="en-US" sz="2000" b="1" dirty="0">
                <a:effectLst/>
                <a:latin typeface="Times New Roman" panose="02020603050405020304" pitchFamily="18" charset="0"/>
                <a:ea typeface="Times New Roman" panose="02020603050405020304" pitchFamily="18" charset="0"/>
              </a:rPr>
              <a:t>According to Blackstone-</a:t>
            </a:r>
            <a:r>
              <a:rPr lang="en-US" sz="2000" dirty="0">
                <a:effectLst/>
                <a:latin typeface="Times New Roman" panose="02020603050405020304" pitchFamily="18" charset="0"/>
                <a:ea typeface="Times New Roman" panose="02020603050405020304" pitchFamily="18" charset="0"/>
              </a:rPr>
              <a:t> “Crime is an act committed or omitted in violation of a public law either for forwarding or commanding it.” Thus, according to Blackstone crime is an act in violation of public law.  </a:t>
            </a:r>
            <a:endParaRPr lang="en-IN" sz="2000" dirty="0">
              <a:effectLst/>
              <a:latin typeface="Times New Roman" panose="02020603050405020304" pitchFamily="18" charset="0"/>
              <a:ea typeface="Times New Roman" panose="02020603050405020304" pitchFamily="18" charset="0"/>
            </a:endParaRPr>
          </a:p>
          <a:p>
            <a:pPr marL="342900" lvl="0" indent="-342900" algn="just" fontAlgn="base">
              <a:lnSpc>
                <a:spcPct val="150000"/>
              </a:lnSpc>
              <a:spcBef>
                <a:spcPts val="1200"/>
              </a:spcBef>
              <a:buFont typeface="Symbol" panose="05050102010706020507" pitchFamily="18" charset="2"/>
              <a:buChar char=""/>
            </a:pPr>
            <a:r>
              <a:rPr lang="en-US" sz="2000" b="1" dirty="0">
                <a:effectLst/>
                <a:latin typeface="Times New Roman" panose="02020603050405020304" pitchFamily="18" charset="0"/>
                <a:ea typeface="Times New Roman" panose="02020603050405020304" pitchFamily="18" charset="0"/>
              </a:rPr>
              <a:t>According to Stephen-</a:t>
            </a:r>
            <a:r>
              <a:rPr lang="en-US" sz="2000" dirty="0">
                <a:effectLst/>
                <a:latin typeface="Times New Roman" panose="02020603050405020304" pitchFamily="18" charset="0"/>
                <a:ea typeface="Times New Roman" panose="02020603050405020304" pitchFamily="18" charset="0"/>
              </a:rPr>
              <a:t> “Crime is an act forbidden by law and which is at the same time revolting to the moral sentiments of the society.” Stephen has tried to define crime as acts which are violative or against the moral sentiments of society at large.</a:t>
            </a:r>
            <a:endParaRPr lang="en-IN" sz="2000" dirty="0">
              <a:effectLst/>
              <a:latin typeface="Times New Roman" panose="02020603050405020304" pitchFamily="18" charset="0"/>
              <a:ea typeface="Times New Roman" panose="02020603050405020304" pitchFamily="18" charset="0"/>
            </a:endParaRPr>
          </a:p>
          <a:p>
            <a:pPr marL="342900" lvl="0" indent="-342900" algn="just" fontAlgn="base">
              <a:lnSpc>
                <a:spcPct val="150000"/>
              </a:lnSpc>
              <a:spcBef>
                <a:spcPts val="1200"/>
              </a:spcBef>
              <a:buFont typeface="Symbol" panose="05050102010706020507" pitchFamily="18" charset="2"/>
              <a:buChar char=""/>
            </a:pPr>
            <a:r>
              <a:rPr lang="en-US" sz="2000" b="1" dirty="0">
                <a:effectLst/>
                <a:latin typeface="Times New Roman" panose="02020603050405020304" pitchFamily="18" charset="0"/>
                <a:ea typeface="Times New Roman" panose="02020603050405020304" pitchFamily="18" charset="0"/>
              </a:rPr>
              <a:t>According to John Justin-</a:t>
            </a:r>
            <a:r>
              <a:rPr lang="en-US" sz="2000" dirty="0">
                <a:effectLst/>
                <a:latin typeface="Times New Roman" panose="02020603050405020304" pitchFamily="18" charset="0"/>
                <a:ea typeface="Times New Roman" panose="02020603050405020304" pitchFamily="18" charset="0"/>
              </a:rPr>
              <a:t> “A wrong which is pursued by a sovereign for his subordinate is a crime. Wrong which is pursued at the discretion of the injured party and his representative is a civil injury”.  Austin’s definition gives a distinction between civil and criminal wrong.</a:t>
            </a:r>
            <a:endParaRPr lang="en-IN"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4886929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15B56-8492-2A25-B170-D2789E355E2A}"/>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811199F5-0AF3-0DD6-4966-9355FFFC42AF}"/>
              </a:ext>
            </a:extLst>
          </p:cNvPr>
          <p:cNvSpPr>
            <a:spLocks noGrp="1"/>
          </p:cNvSpPr>
          <p:nvPr>
            <p:ph type="title"/>
          </p:nvPr>
        </p:nvSpPr>
        <p:spPr>
          <a:xfrm>
            <a:off x="1522413" y="381000"/>
            <a:ext cx="9144001" cy="959768"/>
          </a:xfrm>
        </p:spPr>
        <p:txBody>
          <a:bodyPr>
            <a:normAutofit/>
          </a:bodyPr>
          <a:lstStyle/>
          <a:p>
            <a:r>
              <a:rPr lang="en-IN" dirty="0"/>
              <a:t>Theories of Crime</a:t>
            </a:r>
            <a:endParaRPr lang="en-US" dirty="0"/>
          </a:p>
        </p:txBody>
      </p:sp>
      <p:sp>
        <p:nvSpPr>
          <p:cNvPr id="14" name="Content Placeholder 13">
            <a:extLst>
              <a:ext uri="{FF2B5EF4-FFF2-40B4-BE49-F238E27FC236}">
                <a16:creationId xmlns:a16="http://schemas.microsoft.com/office/drawing/2014/main" id="{0FD4B582-2222-D3CD-BB38-F6C3C712C211}"/>
              </a:ext>
            </a:extLst>
          </p:cNvPr>
          <p:cNvSpPr>
            <a:spLocks noGrp="1"/>
          </p:cNvSpPr>
          <p:nvPr>
            <p:ph idx="1"/>
          </p:nvPr>
        </p:nvSpPr>
        <p:spPr>
          <a:xfrm>
            <a:off x="981844" y="1556792"/>
            <a:ext cx="10801200" cy="4320480"/>
          </a:xfrm>
        </p:spPr>
        <p:txBody>
          <a:bodyPr>
            <a:noAutofit/>
          </a:bodyPr>
          <a:lstStyle/>
          <a:p>
            <a:pPr marL="342900" lvl="0" indent="-342900" algn="just" fontAlgn="base">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Times New Roman" panose="02020603050405020304" pitchFamily="18" charset="0"/>
                <a:cs typeface="Mangal" panose="02040503050203030202" pitchFamily="18" charset="0"/>
              </a:rPr>
              <a:t>Strain Theory</a:t>
            </a:r>
            <a:r>
              <a:rPr lang="en-IN" sz="1800" dirty="0">
                <a:effectLst/>
                <a:latin typeface="Times New Roman" panose="02020603050405020304" pitchFamily="18" charset="0"/>
                <a:ea typeface="Times New Roman" panose="02020603050405020304" pitchFamily="18" charset="0"/>
                <a:cs typeface="Mangal" panose="02040503050203030202" pitchFamily="18" charset="0"/>
              </a:rPr>
              <a:t>: As discussed earlier, Merton's strain theory posits that crime occurs when individuals are unable to achieve societal goals through legitimate means, leading them to adopt alternative, sometimes illegal, ways to achieve success.</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fontAlgn="base">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Times New Roman" panose="02020603050405020304" pitchFamily="18" charset="0"/>
                <a:cs typeface="Mangal" panose="02040503050203030202" pitchFamily="18" charset="0"/>
              </a:rPr>
              <a:t>Social Learning Theory (Albert Bandura)</a:t>
            </a:r>
            <a:r>
              <a:rPr lang="en-IN" sz="1800" dirty="0">
                <a:effectLst/>
                <a:latin typeface="Times New Roman" panose="02020603050405020304" pitchFamily="18" charset="0"/>
                <a:ea typeface="Times New Roman" panose="02020603050405020304" pitchFamily="18" charset="0"/>
                <a:cs typeface="Mangal" panose="02040503050203030202" pitchFamily="18" charset="0"/>
              </a:rPr>
              <a:t>: This theory suggests that people learn criminal </a:t>
            </a:r>
            <a:r>
              <a:rPr lang="en-IN" sz="1800" dirty="0" err="1">
                <a:effectLst/>
                <a:latin typeface="Times New Roman" panose="02020603050405020304" pitchFamily="18" charset="0"/>
                <a:ea typeface="Times New Roman" panose="02020603050405020304" pitchFamily="18" charset="0"/>
                <a:cs typeface="Mangal" panose="02040503050203030202" pitchFamily="18" charset="0"/>
              </a:rPr>
              <a:t>behavior</a:t>
            </a:r>
            <a:r>
              <a:rPr lang="en-IN" sz="1800" dirty="0">
                <a:effectLst/>
                <a:latin typeface="Times New Roman" panose="02020603050405020304" pitchFamily="18" charset="0"/>
                <a:ea typeface="Times New Roman" panose="02020603050405020304" pitchFamily="18" charset="0"/>
                <a:cs typeface="Mangal" panose="02040503050203030202" pitchFamily="18" charset="0"/>
              </a:rPr>
              <a:t> through interactions with others. If an individual is exposed to criminal </a:t>
            </a:r>
            <a:r>
              <a:rPr lang="en-IN" sz="1800" dirty="0" err="1">
                <a:effectLst/>
                <a:latin typeface="Times New Roman" panose="02020603050405020304" pitchFamily="18" charset="0"/>
                <a:ea typeface="Times New Roman" panose="02020603050405020304" pitchFamily="18" charset="0"/>
                <a:cs typeface="Mangal" panose="02040503050203030202" pitchFamily="18" charset="0"/>
              </a:rPr>
              <a:t>behavior</a:t>
            </a:r>
            <a:r>
              <a:rPr lang="en-IN" sz="1800" dirty="0">
                <a:effectLst/>
                <a:latin typeface="Times New Roman" panose="02020603050405020304" pitchFamily="18" charset="0"/>
                <a:ea typeface="Times New Roman" panose="02020603050405020304" pitchFamily="18" charset="0"/>
                <a:cs typeface="Mangal" panose="02040503050203030202" pitchFamily="18" charset="0"/>
              </a:rPr>
              <a:t> and views it as acceptable, they are more likely to adopt such </a:t>
            </a:r>
            <a:r>
              <a:rPr lang="en-IN" sz="1800" dirty="0" err="1">
                <a:effectLst/>
                <a:latin typeface="Times New Roman" panose="02020603050405020304" pitchFamily="18" charset="0"/>
                <a:ea typeface="Times New Roman" panose="02020603050405020304" pitchFamily="18" charset="0"/>
                <a:cs typeface="Mangal" panose="02040503050203030202" pitchFamily="18" charset="0"/>
              </a:rPr>
              <a:t>behavior</a:t>
            </a:r>
            <a:r>
              <a:rPr lang="en-IN" sz="1800" dirty="0">
                <a:effectLst/>
                <a:latin typeface="Times New Roman" panose="02020603050405020304" pitchFamily="18" charset="0"/>
                <a:ea typeface="Times New Roman" panose="02020603050405020304" pitchFamily="18" charset="0"/>
                <a:cs typeface="Mangal" panose="02040503050203030202" pitchFamily="18" charset="0"/>
              </a:rPr>
              <a:t>.</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fontAlgn="base">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Times New Roman" panose="02020603050405020304" pitchFamily="18" charset="0"/>
                <a:cs typeface="Mangal" panose="02040503050203030202" pitchFamily="18" charset="0"/>
              </a:rPr>
              <a:t>Routine Activities Theory</a:t>
            </a:r>
            <a:r>
              <a:rPr lang="en-IN" sz="1800" dirty="0">
                <a:effectLst/>
                <a:latin typeface="Times New Roman" panose="02020603050405020304" pitchFamily="18" charset="0"/>
                <a:ea typeface="Times New Roman" panose="02020603050405020304" pitchFamily="18" charset="0"/>
                <a:cs typeface="Mangal" panose="02040503050203030202" pitchFamily="18" charset="0"/>
              </a:rPr>
              <a:t>: This theory focuses on the conditions that allow crimes to occur. It suggests that crimes are more likely when there is a motivated offender, a suitable target, and a lack of capable guardianship.</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8010125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D2A52-0322-64E8-63AE-DB5AF46D9BC1}"/>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7568921A-1730-2ED7-B0DC-82251BCC2FCE}"/>
              </a:ext>
            </a:extLst>
          </p:cNvPr>
          <p:cNvSpPr>
            <a:spLocks noGrp="1"/>
          </p:cNvSpPr>
          <p:nvPr>
            <p:ph type="title"/>
          </p:nvPr>
        </p:nvSpPr>
        <p:spPr>
          <a:xfrm>
            <a:off x="1522413" y="381000"/>
            <a:ext cx="9144001" cy="959768"/>
          </a:xfrm>
        </p:spPr>
        <p:txBody>
          <a:bodyPr>
            <a:normAutofit/>
          </a:bodyPr>
          <a:lstStyle/>
          <a:p>
            <a:r>
              <a:rPr lang="en-IN" dirty="0"/>
              <a:t>JUVENILE DELINQUENCY</a:t>
            </a:r>
            <a:endParaRPr lang="en-US" dirty="0"/>
          </a:p>
        </p:txBody>
      </p:sp>
      <p:sp>
        <p:nvSpPr>
          <p:cNvPr id="14" name="Content Placeholder 13">
            <a:extLst>
              <a:ext uri="{FF2B5EF4-FFF2-40B4-BE49-F238E27FC236}">
                <a16:creationId xmlns:a16="http://schemas.microsoft.com/office/drawing/2014/main" id="{60212D03-19A9-A7BE-B434-8E252976D1AA}"/>
              </a:ext>
            </a:extLst>
          </p:cNvPr>
          <p:cNvSpPr>
            <a:spLocks noGrp="1"/>
          </p:cNvSpPr>
          <p:nvPr>
            <p:ph idx="1"/>
          </p:nvPr>
        </p:nvSpPr>
        <p:spPr>
          <a:xfrm>
            <a:off x="981844" y="1556792"/>
            <a:ext cx="10801200" cy="4248472"/>
          </a:xfrm>
        </p:spPr>
        <p:txBody>
          <a:bodyPr>
            <a:normAutofit/>
          </a:bodyPr>
          <a:lstStyle/>
          <a:p>
            <a:pPr algn="just">
              <a:lnSpc>
                <a:spcPct val="150000"/>
              </a:lnSpc>
              <a:spcBef>
                <a:spcPts val="1200"/>
              </a:spcBef>
            </a:pPr>
            <a:r>
              <a:rPr lang="en-US" sz="1800" dirty="0">
                <a:effectLst/>
                <a:latin typeface="Times New Roman" panose="02020603050405020304" pitchFamily="18" charset="0"/>
                <a:ea typeface="Times New Roman" panose="02020603050405020304" pitchFamily="18" charset="0"/>
              </a:rPr>
              <a:t>Delinquency is a kind of abnormality. When an individual deviates from the course of everyday social life, his behavior is called </a:t>
            </a:r>
            <a:r>
              <a:rPr lang="en-US" sz="1800" i="1" dirty="0">
                <a:effectLst/>
                <a:latin typeface="Times New Roman" panose="02020603050405020304" pitchFamily="18" charset="0"/>
                <a:ea typeface="Times New Roman" panose="02020603050405020304" pitchFamily="18" charset="0"/>
              </a:rPr>
              <a:t>“delinquency.”</a:t>
            </a:r>
            <a:r>
              <a:rPr lang="en-US" sz="1800" dirty="0">
                <a:effectLst/>
                <a:latin typeface="Times New Roman" panose="02020603050405020304" pitchFamily="18" charset="0"/>
                <a:ea typeface="Times New Roman" panose="02020603050405020304" pitchFamily="18" charset="0"/>
              </a:rPr>
              <a:t> In generic terms, juvenile delinquency is deviant child </a:t>
            </a:r>
            <a:r>
              <a:rPr lang="en-US" sz="1800" dirty="0" err="1">
                <a:effectLst/>
                <a:latin typeface="Times New Roman" panose="02020603050405020304" pitchFamily="18" charset="0"/>
                <a:ea typeface="Times New Roman" panose="02020603050405020304" pitchFamily="18" charset="0"/>
              </a:rPr>
              <a:t>behaviour</a:t>
            </a:r>
            <a:r>
              <a:rPr lang="en-US" sz="1800" dirty="0">
                <a:effectLst/>
                <a:latin typeface="Times New Roman" panose="02020603050405020304" pitchFamily="18" charset="0"/>
                <a:ea typeface="Times New Roman" panose="02020603050405020304" pitchFamily="18" charset="0"/>
              </a:rPr>
              <a:t>. When a young person gets involved in a criminal act, we call him a juvenile and juvenile crime delinquency. Juvenile delinquency could mean any type of </a:t>
            </a:r>
            <a:r>
              <a:rPr lang="en-US" sz="1800" dirty="0" err="1">
                <a:effectLst/>
                <a:latin typeface="Times New Roman" panose="02020603050405020304" pitchFamily="18" charset="0"/>
                <a:ea typeface="Times New Roman" panose="02020603050405020304" pitchFamily="18" charset="0"/>
              </a:rPr>
              <a:t>behaviour</a:t>
            </a:r>
            <a:r>
              <a:rPr lang="en-US" sz="1800" dirty="0">
                <a:effectLst/>
                <a:latin typeface="Times New Roman" panose="02020603050405020304" pitchFamily="18" charset="0"/>
                <a:ea typeface="Times New Roman" panose="02020603050405020304" pitchFamily="18" charset="0"/>
              </a:rPr>
              <a:t> by those socially defined as juveniles that violate the norms (standards of proper </a:t>
            </a:r>
            <a:r>
              <a:rPr lang="en-US" sz="1800" dirty="0" err="1">
                <a:effectLst/>
                <a:latin typeface="Times New Roman" panose="02020603050405020304" pitchFamily="18" charset="0"/>
                <a:ea typeface="Times New Roman" panose="02020603050405020304" pitchFamily="18" charset="0"/>
              </a:rPr>
              <a:t>behaviour</a:t>
            </a:r>
            <a:r>
              <a:rPr lang="en-US" sz="1800" dirty="0">
                <a:effectLst/>
                <a:latin typeface="Times New Roman" panose="02020603050405020304" pitchFamily="18" charset="0"/>
                <a:ea typeface="Times New Roman" panose="02020603050405020304" pitchFamily="18" charset="0"/>
              </a:rPr>
              <a:t>) set by the controlling group. </a:t>
            </a:r>
            <a:endParaRPr lang="en-IN" sz="1800" dirty="0">
              <a:effectLst/>
              <a:latin typeface="Times New Roman" panose="02020603050405020304" pitchFamily="18" charset="0"/>
              <a:ea typeface="Times New Roman" panose="02020603050405020304" pitchFamily="18" charset="0"/>
            </a:endParaRPr>
          </a:p>
          <a:p>
            <a:pPr algn="just">
              <a:lnSpc>
                <a:spcPct val="150000"/>
              </a:lnSpc>
            </a:pPr>
            <a:r>
              <a:rPr lang="en-US" sz="1800" dirty="0">
                <a:effectLst/>
                <a:latin typeface="Calibri" panose="020F0502020204030204" pitchFamily="34" charset="0"/>
                <a:ea typeface="Calibri" panose="020F0502020204030204" pitchFamily="34" charset="0"/>
                <a:cs typeface="Mangal" panose="02040503050203030202" pitchFamily="18" charset="0"/>
              </a:rPr>
              <a:t>The term delinquency has been derived from the Latin word ‘</a:t>
            </a:r>
            <a:r>
              <a:rPr lang="en-US" sz="1800" dirty="0" err="1">
                <a:effectLst/>
                <a:latin typeface="Calibri" panose="020F0502020204030204" pitchFamily="34" charset="0"/>
                <a:ea typeface="Calibri" panose="020F0502020204030204" pitchFamily="34" charset="0"/>
                <a:cs typeface="Mangal" panose="02040503050203030202" pitchFamily="18" charset="0"/>
              </a:rPr>
              <a:t>delinquer</a:t>
            </a:r>
            <a:r>
              <a:rPr lang="en-US" sz="1800" dirty="0">
                <a:effectLst/>
                <a:latin typeface="Calibri" panose="020F0502020204030204" pitchFamily="34" charset="0"/>
                <a:ea typeface="Calibri" panose="020F0502020204030204" pitchFamily="34" charset="0"/>
                <a:cs typeface="Mangal" panose="02040503050203030202" pitchFamily="18" charset="0"/>
              </a:rPr>
              <a:t>,’ which means ‘to omit.’ The Romans used the term to refer to the failure of a person to perform the assigned task or duty. Delinquency is a form of </a:t>
            </a:r>
            <a:r>
              <a:rPr lang="en-US" sz="1800" dirty="0" err="1">
                <a:effectLst/>
                <a:latin typeface="Calibri" panose="020F0502020204030204" pitchFamily="34" charset="0"/>
                <a:ea typeface="Calibri" panose="020F0502020204030204" pitchFamily="34" charset="0"/>
                <a:cs typeface="Mangal" panose="02040503050203030202" pitchFamily="18" charset="0"/>
              </a:rPr>
              <a:t>behaviour</a:t>
            </a:r>
            <a:r>
              <a:rPr lang="en-US" sz="1800" dirty="0">
                <a:effectLst/>
                <a:latin typeface="Calibri" panose="020F0502020204030204" pitchFamily="34" charset="0"/>
                <a:ea typeface="Calibri" panose="020F0502020204030204" pitchFamily="34" charset="0"/>
                <a:cs typeface="Mangal" panose="02040503050203030202" pitchFamily="18" charset="0"/>
              </a:rPr>
              <a:t> or rather </a:t>
            </a:r>
            <a:r>
              <a:rPr lang="en-US" sz="1800" dirty="0" err="1">
                <a:effectLst/>
                <a:latin typeface="Calibri" panose="020F0502020204030204" pitchFamily="34" charset="0"/>
                <a:ea typeface="Calibri" panose="020F0502020204030204" pitchFamily="34" charset="0"/>
                <a:cs typeface="Mangal" panose="02040503050203030202" pitchFamily="18" charset="0"/>
              </a:rPr>
              <a:t>misbehaviour</a:t>
            </a:r>
            <a:r>
              <a:rPr lang="en-US" sz="1800" dirty="0">
                <a:effectLst/>
                <a:latin typeface="Calibri" panose="020F0502020204030204" pitchFamily="34" charset="0"/>
                <a:ea typeface="Calibri" panose="020F0502020204030204" pitchFamily="34" charset="0"/>
                <a:cs typeface="Mangal" panose="02040503050203030202" pitchFamily="18" charset="0"/>
              </a:rPr>
              <a:t> or deviation from the generally accepted norms of conduct in society.</a:t>
            </a:r>
            <a:endParaRPr lang="en-US" dirty="0"/>
          </a:p>
        </p:txBody>
      </p:sp>
    </p:spTree>
    <p:extLst>
      <p:ext uri="{BB962C8B-B14F-4D97-AF65-F5344CB8AC3E}">
        <p14:creationId xmlns:p14="http://schemas.microsoft.com/office/powerpoint/2010/main" val="390201138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F80E9-B131-839F-3A0E-1AFE41D1C1E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F823854B-9675-C5D0-48A1-3864F840A6F5}"/>
              </a:ext>
            </a:extLst>
          </p:cNvPr>
          <p:cNvSpPr>
            <a:spLocks noGrp="1"/>
          </p:cNvSpPr>
          <p:nvPr>
            <p:ph type="title"/>
          </p:nvPr>
        </p:nvSpPr>
        <p:spPr>
          <a:xfrm>
            <a:off x="1522413" y="381000"/>
            <a:ext cx="9144001" cy="959768"/>
          </a:xfrm>
        </p:spPr>
        <p:txBody>
          <a:bodyPr>
            <a:normAutofit/>
          </a:bodyPr>
          <a:lstStyle/>
          <a:p>
            <a:r>
              <a:rPr lang="en-IN" dirty="0"/>
              <a:t>Definitions of Juvenile Delinquency</a:t>
            </a:r>
            <a:endParaRPr lang="en-US" dirty="0"/>
          </a:p>
        </p:txBody>
      </p:sp>
      <p:sp>
        <p:nvSpPr>
          <p:cNvPr id="14" name="Content Placeholder 13">
            <a:extLst>
              <a:ext uri="{FF2B5EF4-FFF2-40B4-BE49-F238E27FC236}">
                <a16:creationId xmlns:a16="http://schemas.microsoft.com/office/drawing/2014/main" id="{D6EEF1AC-639F-7632-C19C-A79DEA055666}"/>
              </a:ext>
            </a:extLst>
          </p:cNvPr>
          <p:cNvSpPr>
            <a:spLocks noGrp="1"/>
          </p:cNvSpPr>
          <p:nvPr>
            <p:ph idx="1"/>
          </p:nvPr>
        </p:nvSpPr>
        <p:spPr>
          <a:xfrm>
            <a:off x="909836" y="1357518"/>
            <a:ext cx="10801200" cy="4920208"/>
          </a:xfrm>
        </p:spPr>
        <p:txBody>
          <a:bodyPr>
            <a:noAutofit/>
          </a:bodyPr>
          <a:lstStyle/>
          <a:p>
            <a:pPr marL="342900" lvl="0" indent="-342900" algn="just" fontAlgn="base">
              <a:lnSpc>
                <a:spcPct val="170000"/>
              </a:lnSpc>
              <a:spcBef>
                <a:spcPts val="1200"/>
              </a:spcBef>
              <a:tabLst>
                <a:tab pos="457200" algn="l"/>
              </a:tabLst>
            </a:pPr>
            <a:r>
              <a:rPr lang="en-US" sz="1600" b="1" dirty="0">
                <a:effectLst/>
                <a:latin typeface="Times New Roman" panose="02020603050405020304" pitchFamily="18" charset="0"/>
                <a:ea typeface="Times New Roman" panose="02020603050405020304" pitchFamily="18" charset="0"/>
              </a:rPr>
              <a:t>Cyril Burt</a:t>
            </a:r>
            <a:r>
              <a:rPr lang="en-US" sz="1600" dirty="0">
                <a:effectLst/>
                <a:latin typeface="Times New Roman" panose="02020603050405020304" pitchFamily="18" charset="0"/>
                <a:ea typeface="Times New Roman" panose="02020603050405020304" pitchFamily="18" charset="0"/>
              </a:rPr>
              <a:t> defines a delinquency as occurring in a child “When his antisocial tendencies appear so grave that he becomes or ought to become the subject of official action.”</a:t>
            </a:r>
            <a:endParaRPr lang="en-IN" sz="1600" dirty="0">
              <a:effectLst/>
              <a:latin typeface="Times New Roman" panose="02020603050405020304" pitchFamily="18" charset="0"/>
              <a:ea typeface="Times New Roman" panose="02020603050405020304" pitchFamily="18" charset="0"/>
            </a:endParaRPr>
          </a:p>
          <a:p>
            <a:pPr marL="342900" lvl="0" indent="-342900" algn="just" fontAlgn="base">
              <a:lnSpc>
                <a:spcPct val="170000"/>
              </a:lnSpc>
              <a:spcBef>
                <a:spcPts val="1200"/>
              </a:spcBef>
              <a:tabLst>
                <a:tab pos="457200" algn="l"/>
              </a:tabLst>
            </a:pPr>
            <a:r>
              <a:rPr lang="en-US" sz="1600" b="1" dirty="0">
                <a:effectLst/>
                <a:latin typeface="Times New Roman" panose="02020603050405020304" pitchFamily="18" charset="0"/>
                <a:ea typeface="Times New Roman" panose="02020603050405020304" pitchFamily="18" charset="0"/>
              </a:rPr>
              <a:t>Friedlander</a:t>
            </a:r>
            <a:r>
              <a:rPr lang="en-US" sz="1600" dirty="0">
                <a:effectLst/>
                <a:latin typeface="Times New Roman" panose="02020603050405020304" pitchFamily="18" charset="0"/>
                <a:ea typeface="Times New Roman" panose="02020603050405020304" pitchFamily="18" charset="0"/>
              </a:rPr>
              <a:t> says, “Delinquency is a juvenile misconduct that might be dealt with under the law.”</a:t>
            </a:r>
            <a:endParaRPr lang="en-IN" sz="1600" dirty="0">
              <a:effectLst/>
              <a:latin typeface="Times New Roman" panose="02020603050405020304" pitchFamily="18" charset="0"/>
              <a:ea typeface="Times New Roman" panose="02020603050405020304" pitchFamily="18" charset="0"/>
            </a:endParaRPr>
          </a:p>
          <a:p>
            <a:pPr marL="342900" lvl="0" indent="-342900" algn="just" fontAlgn="base">
              <a:lnSpc>
                <a:spcPct val="170000"/>
              </a:lnSpc>
              <a:spcBef>
                <a:spcPts val="1200"/>
              </a:spcBef>
              <a:tabLst>
                <a:tab pos="457200" algn="l"/>
              </a:tabLst>
            </a:pPr>
            <a:r>
              <a:rPr lang="en-US" sz="1600" b="1" dirty="0">
                <a:effectLst/>
                <a:latin typeface="Times New Roman" panose="02020603050405020304" pitchFamily="18" charset="0"/>
                <a:ea typeface="Times New Roman" panose="02020603050405020304" pitchFamily="18" charset="0"/>
              </a:rPr>
              <a:t>William H. Sheldon</a:t>
            </a:r>
            <a:r>
              <a:rPr lang="en-US" sz="1600" dirty="0">
                <a:effectLst/>
                <a:latin typeface="Times New Roman" panose="02020603050405020304" pitchFamily="18" charset="0"/>
                <a:ea typeface="Times New Roman" panose="02020603050405020304" pitchFamily="18" charset="0"/>
              </a:rPr>
              <a:t> regards delinquency “as </a:t>
            </a:r>
            <a:r>
              <a:rPr lang="en-US" sz="1600" dirty="0" err="1">
                <a:effectLst/>
                <a:latin typeface="Times New Roman" panose="02020603050405020304" pitchFamily="18" charset="0"/>
                <a:ea typeface="Times New Roman" panose="02020603050405020304" pitchFamily="18" charset="0"/>
              </a:rPr>
              <a:t>behaviour</a:t>
            </a:r>
            <a:r>
              <a:rPr lang="en-US" sz="1600" dirty="0">
                <a:effectLst/>
                <a:latin typeface="Times New Roman" panose="02020603050405020304" pitchFamily="18" charset="0"/>
                <a:ea typeface="Times New Roman" panose="02020603050405020304" pitchFamily="18" charset="0"/>
              </a:rPr>
              <a:t> disappointing beyond reasonable expectations.”</a:t>
            </a:r>
            <a:endParaRPr lang="en-IN" sz="1600" dirty="0">
              <a:effectLst/>
              <a:latin typeface="Times New Roman" panose="02020603050405020304" pitchFamily="18" charset="0"/>
              <a:ea typeface="Times New Roman" panose="02020603050405020304" pitchFamily="18" charset="0"/>
            </a:endParaRPr>
          </a:p>
          <a:p>
            <a:pPr marL="342900" lvl="0" indent="-342900" algn="just" fontAlgn="base">
              <a:lnSpc>
                <a:spcPct val="170000"/>
              </a:lnSpc>
              <a:spcBef>
                <a:spcPts val="1200"/>
              </a:spcBef>
              <a:tabLst>
                <a:tab pos="457200" algn="l"/>
              </a:tabLst>
            </a:pPr>
            <a:r>
              <a:rPr lang="en-US" sz="1600" b="1" dirty="0">
                <a:effectLst/>
                <a:latin typeface="Times New Roman" panose="02020603050405020304" pitchFamily="18" charset="0"/>
                <a:ea typeface="Times New Roman" panose="02020603050405020304" pitchFamily="18" charset="0"/>
              </a:rPr>
              <a:t>C. B. </a:t>
            </a:r>
            <a:r>
              <a:rPr lang="en-US" sz="1600" b="1" dirty="0" err="1">
                <a:effectLst/>
                <a:latin typeface="Times New Roman" panose="02020603050405020304" pitchFamily="18" charset="0"/>
                <a:ea typeface="Times New Roman" panose="02020603050405020304" pitchFamily="18" charset="0"/>
              </a:rPr>
              <a:t>Mamoria</a:t>
            </a:r>
            <a:r>
              <a:rPr lang="en-US" sz="1600" dirty="0">
                <a:effectLst/>
                <a:latin typeface="Times New Roman" panose="02020603050405020304" pitchFamily="18" charset="0"/>
                <a:ea typeface="Times New Roman" panose="02020603050405020304" pitchFamily="18" charset="0"/>
              </a:rPr>
              <a:t> writes, “the phrase ‘juvenile delinquency’ may be loosely used to cover any kind of deviant behavior of children which violates normative rules, understanding or expectation of social system.”</a:t>
            </a:r>
            <a:endParaRPr lang="en-IN" sz="1600" dirty="0">
              <a:effectLst/>
              <a:latin typeface="Times New Roman" panose="02020603050405020304" pitchFamily="18" charset="0"/>
              <a:ea typeface="Times New Roman" panose="02020603050405020304" pitchFamily="18" charset="0"/>
            </a:endParaRPr>
          </a:p>
          <a:p>
            <a:pPr marL="342900" lvl="0" indent="-342900" algn="just" fontAlgn="base">
              <a:lnSpc>
                <a:spcPct val="170000"/>
              </a:lnSpc>
              <a:spcBef>
                <a:spcPts val="1200"/>
              </a:spcBef>
              <a:tabLst>
                <a:tab pos="457200" algn="l"/>
              </a:tabLst>
            </a:pPr>
            <a:r>
              <a:rPr lang="en-US" sz="1600" b="1" dirty="0">
                <a:effectLst/>
                <a:latin typeface="Times New Roman" panose="02020603050405020304" pitchFamily="18" charset="0"/>
                <a:ea typeface="Times New Roman" panose="02020603050405020304" pitchFamily="18" charset="0"/>
              </a:rPr>
              <a:t>K. L. Sharma</a:t>
            </a:r>
            <a:r>
              <a:rPr lang="en-US" sz="1600" dirty="0">
                <a:effectLst/>
                <a:latin typeface="Times New Roman" panose="02020603050405020304" pitchFamily="18" charset="0"/>
                <a:ea typeface="Times New Roman" panose="02020603050405020304" pitchFamily="18" charset="0"/>
              </a:rPr>
              <a:t> defined it as, “A delinquent child is one who deserts his home, who is habitually disobedient or is beyond the control of his parents who violates the law of the land, or who does not abide by the rules which he is required to follow.”</a:t>
            </a:r>
            <a:endParaRPr lang="en-IN" sz="1600" dirty="0">
              <a:latin typeface="Times New Roman" panose="02020603050405020304" pitchFamily="18" charset="0"/>
              <a:ea typeface="Times New Roman" panose="02020603050405020304" pitchFamily="18" charset="0"/>
            </a:endParaRPr>
          </a:p>
          <a:p>
            <a:pPr marL="342900" lvl="0" indent="-342900" algn="just" fontAlgn="base">
              <a:lnSpc>
                <a:spcPct val="170000"/>
              </a:lnSpc>
              <a:spcBef>
                <a:spcPts val="1200"/>
              </a:spcBef>
              <a:tabLst>
                <a:tab pos="457200" algn="l"/>
              </a:tabLst>
            </a:pPr>
            <a:r>
              <a:rPr lang="en-US" sz="1600" dirty="0">
                <a:effectLst/>
                <a:latin typeface="Calibri" panose="020F0502020204030204" pitchFamily="34" charset="0"/>
                <a:ea typeface="Calibri" panose="020F0502020204030204" pitchFamily="34" charset="0"/>
                <a:cs typeface="Mangal" panose="02040503050203030202" pitchFamily="18" charset="0"/>
              </a:rPr>
              <a:t>According to </a:t>
            </a:r>
            <a:r>
              <a:rPr lang="en-US" sz="1600" b="1" dirty="0">
                <a:effectLst/>
                <a:latin typeface="Calibri" panose="020F0502020204030204" pitchFamily="34" charset="0"/>
                <a:ea typeface="Calibri" panose="020F0502020204030204" pitchFamily="34" charset="0"/>
                <a:cs typeface="Mangal" panose="02040503050203030202" pitchFamily="18" charset="0"/>
              </a:rPr>
              <a:t>Coleman</a:t>
            </a:r>
            <a:r>
              <a:rPr lang="en-US" sz="1600" dirty="0">
                <a:effectLst/>
                <a:latin typeface="Calibri" panose="020F0502020204030204" pitchFamily="34" charset="0"/>
                <a:ea typeface="Calibri" panose="020F0502020204030204" pitchFamily="34" charset="0"/>
                <a:cs typeface="Mangal" panose="02040503050203030202" pitchFamily="18" charset="0"/>
              </a:rPr>
              <a:t> (1981), Delinquency refers to “The </a:t>
            </a:r>
            <a:r>
              <a:rPr lang="en-US" sz="1600" dirty="0" err="1">
                <a:effectLst/>
                <a:latin typeface="Calibri" panose="020F0502020204030204" pitchFamily="34" charset="0"/>
                <a:ea typeface="Calibri" panose="020F0502020204030204" pitchFamily="34" charset="0"/>
                <a:cs typeface="Mangal" panose="02040503050203030202" pitchFamily="18" charset="0"/>
              </a:rPr>
              <a:t>behaviour</a:t>
            </a:r>
            <a:r>
              <a:rPr lang="en-US" sz="1600" dirty="0">
                <a:effectLst/>
                <a:latin typeface="Calibri" panose="020F0502020204030204" pitchFamily="34" charset="0"/>
                <a:ea typeface="Calibri" panose="020F0502020204030204" pitchFamily="34" charset="0"/>
                <a:cs typeface="Mangal" panose="02040503050203030202" pitchFamily="18" charset="0"/>
              </a:rPr>
              <a:t> of youths under the age of 18 years which is not acceptable to the society and is generally regarded as calling for some kind of admonishment, punishment or corrective actions.”</a:t>
            </a:r>
            <a:endParaRPr lang="en-US" sz="1600" dirty="0"/>
          </a:p>
        </p:txBody>
      </p:sp>
    </p:spTree>
    <p:extLst>
      <p:ext uri="{BB962C8B-B14F-4D97-AF65-F5344CB8AC3E}">
        <p14:creationId xmlns:p14="http://schemas.microsoft.com/office/powerpoint/2010/main" val="121756772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29F137-EC1D-C082-BD3D-3A40751C4064}"/>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AC77EB9A-843C-E43C-248B-7C44063B6BDE}"/>
              </a:ext>
            </a:extLst>
          </p:cNvPr>
          <p:cNvSpPr>
            <a:spLocks noGrp="1"/>
          </p:cNvSpPr>
          <p:nvPr>
            <p:ph type="title"/>
          </p:nvPr>
        </p:nvSpPr>
        <p:spPr>
          <a:xfrm>
            <a:off x="1522413" y="381000"/>
            <a:ext cx="9144001" cy="959768"/>
          </a:xfrm>
        </p:spPr>
        <p:txBody>
          <a:bodyPr>
            <a:normAutofit fontScale="90000"/>
          </a:bodyPr>
          <a:lstStyle/>
          <a:p>
            <a:r>
              <a:rPr lang="en-US" dirty="0"/>
              <a:t>Sociological Theories of White Collar Crime</a:t>
            </a:r>
          </a:p>
        </p:txBody>
      </p:sp>
      <p:sp>
        <p:nvSpPr>
          <p:cNvPr id="14" name="Content Placeholder 13">
            <a:extLst>
              <a:ext uri="{FF2B5EF4-FFF2-40B4-BE49-F238E27FC236}">
                <a16:creationId xmlns:a16="http://schemas.microsoft.com/office/drawing/2014/main" id="{24633B33-9FA7-CD9D-9DC3-0B54E54BAC3B}"/>
              </a:ext>
            </a:extLst>
          </p:cNvPr>
          <p:cNvSpPr>
            <a:spLocks noGrp="1"/>
          </p:cNvSpPr>
          <p:nvPr>
            <p:ph idx="1"/>
          </p:nvPr>
        </p:nvSpPr>
        <p:spPr>
          <a:xfrm>
            <a:off x="981844" y="1556792"/>
            <a:ext cx="10801200" cy="3672408"/>
          </a:xfrm>
        </p:spPr>
        <p:txBody>
          <a:bodyPr>
            <a:normAutofit lnSpcReduction="10000"/>
          </a:bodyPr>
          <a:lstStyle/>
          <a:p>
            <a:pPr algn="just">
              <a:lnSpc>
                <a:spcPct val="150000"/>
              </a:lnSpc>
            </a:pPr>
            <a:r>
              <a:rPr lang="en-US" b="1" dirty="0"/>
              <a:t>Strain Theory:</a:t>
            </a:r>
            <a:r>
              <a:rPr lang="en-US" dirty="0"/>
              <a:t> High-pressure environments push individuals towards crime.</a:t>
            </a:r>
          </a:p>
          <a:p>
            <a:pPr algn="just">
              <a:lnSpc>
                <a:spcPct val="150000"/>
              </a:lnSpc>
            </a:pPr>
            <a:r>
              <a:rPr lang="en-US" b="1" dirty="0"/>
              <a:t>Differential Association Theory: </a:t>
            </a:r>
            <a:r>
              <a:rPr lang="en-US" dirty="0"/>
              <a:t>Criminal behavior is learned from others.</a:t>
            </a:r>
          </a:p>
          <a:p>
            <a:pPr algn="just">
              <a:lnSpc>
                <a:spcPct val="150000"/>
              </a:lnSpc>
            </a:pPr>
            <a:r>
              <a:rPr lang="en-US" b="1" dirty="0"/>
              <a:t>Labeling Theory:</a:t>
            </a:r>
            <a:r>
              <a:rPr lang="en-US" dirty="0"/>
              <a:t> White collar criminals avoid stigma, enabling continued deviance.</a:t>
            </a:r>
          </a:p>
        </p:txBody>
      </p:sp>
    </p:spTree>
    <p:extLst>
      <p:ext uri="{BB962C8B-B14F-4D97-AF65-F5344CB8AC3E}">
        <p14:creationId xmlns:p14="http://schemas.microsoft.com/office/powerpoint/2010/main" val="58733102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ECB97-E647-FF2C-DB03-18B29AF5DB3F}"/>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08505947-A536-B819-8649-D3EE54AE1F45}"/>
              </a:ext>
            </a:extLst>
          </p:cNvPr>
          <p:cNvSpPr>
            <a:spLocks noGrp="1"/>
          </p:cNvSpPr>
          <p:nvPr>
            <p:ph type="title"/>
          </p:nvPr>
        </p:nvSpPr>
        <p:spPr>
          <a:xfrm>
            <a:off x="1522413" y="381000"/>
            <a:ext cx="9144001" cy="959768"/>
          </a:xfrm>
        </p:spPr>
        <p:txBody>
          <a:bodyPr>
            <a:normAutofit/>
          </a:bodyPr>
          <a:lstStyle/>
          <a:p>
            <a:r>
              <a:rPr lang="en-US" dirty="0"/>
              <a:t>Causes of Juvenile Delinquency</a:t>
            </a:r>
          </a:p>
        </p:txBody>
      </p:sp>
      <p:sp>
        <p:nvSpPr>
          <p:cNvPr id="14" name="Content Placeholder 13">
            <a:extLst>
              <a:ext uri="{FF2B5EF4-FFF2-40B4-BE49-F238E27FC236}">
                <a16:creationId xmlns:a16="http://schemas.microsoft.com/office/drawing/2014/main" id="{CDE00F97-D92B-3B67-46B2-58105C44DB88}"/>
              </a:ext>
            </a:extLst>
          </p:cNvPr>
          <p:cNvSpPr>
            <a:spLocks noGrp="1"/>
          </p:cNvSpPr>
          <p:nvPr>
            <p:ph idx="1"/>
          </p:nvPr>
        </p:nvSpPr>
        <p:spPr>
          <a:xfrm>
            <a:off x="981844" y="1556792"/>
            <a:ext cx="10801200" cy="5040560"/>
          </a:xfrm>
        </p:spPr>
        <p:txBody>
          <a:bodyPr>
            <a:normAutofit/>
          </a:bodyPr>
          <a:lstStyle/>
          <a:p>
            <a:pPr marL="342900" lvl="0" indent="-342900" algn="just">
              <a:lnSpc>
                <a:spcPct val="150000"/>
              </a:lnSpc>
              <a:spcBef>
                <a:spcPts val="1200"/>
              </a:spcBef>
              <a:tabLst>
                <a:tab pos="457200" algn="l"/>
              </a:tabLst>
            </a:pPr>
            <a:r>
              <a:rPr lang="en-IN" sz="1800" b="1" dirty="0">
                <a:effectLst/>
                <a:latin typeface="Times New Roman" panose="02020603050405020304" pitchFamily="18" charset="0"/>
                <a:ea typeface="Times New Roman" panose="02020603050405020304" pitchFamily="18" charset="0"/>
              </a:rPr>
              <a:t>Family Issues</a:t>
            </a:r>
            <a:r>
              <a:rPr lang="en-IN" sz="1800" dirty="0">
                <a:effectLst/>
                <a:latin typeface="Times New Roman" panose="02020603050405020304" pitchFamily="18" charset="0"/>
                <a:ea typeface="Times New Roman" panose="02020603050405020304" pitchFamily="18" charset="0"/>
              </a:rPr>
              <a:t>: Broken homes, lack of supervision, and abusive relationships are often linked to higher rates of delinquency.</a:t>
            </a:r>
          </a:p>
          <a:p>
            <a:pPr marL="342900" lvl="0" indent="-342900" algn="just">
              <a:lnSpc>
                <a:spcPct val="150000"/>
              </a:lnSpc>
              <a:spcBef>
                <a:spcPts val="1200"/>
              </a:spcBef>
              <a:tabLst>
                <a:tab pos="457200" algn="l"/>
              </a:tabLst>
            </a:pPr>
            <a:r>
              <a:rPr lang="en-IN" sz="1800" b="1" dirty="0">
                <a:effectLst/>
                <a:latin typeface="Times New Roman" panose="02020603050405020304" pitchFamily="18" charset="0"/>
                <a:ea typeface="Times New Roman" panose="02020603050405020304" pitchFamily="18" charset="0"/>
              </a:rPr>
              <a:t>Peer Pressure</a:t>
            </a:r>
            <a:r>
              <a:rPr lang="en-IN" sz="1800" dirty="0">
                <a:effectLst/>
                <a:latin typeface="Times New Roman" panose="02020603050405020304" pitchFamily="18" charset="0"/>
                <a:ea typeface="Times New Roman" panose="02020603050405020304" pitchFamily="18" charset="0"/>
              </a:rPr>
              <a:t>: Adolescents are particularly susceptible to peer influence, and engaging with delinquent peers can encourage criminal </a:t>
            </a:r>
            <a:r>
              <a:rPr lang="en-IN" sz="1800" dirty="0" err="1">
                <a:effectLst/>
                <a:latin typeface="Times New Roman" panose="02020603050405020304" pitchFamily="18" charset="0"/>
                <a:ea typeface="Times New Roman" panose="02020603050405020304" pitchFamily="18" charset="0"/>
              </a:rPr>
              <a:t>behavior</a:t>
            </a:r>
            <a:r>
              <a:rPr lang="en-IN" sz="1800" dirty="0">
                <a:effectLst/>
                <a:latin typeface="Times New Roman" panose="02020603050405020304" pitchFamily="18" charset="0"/>
                <a:ea typeface="Times New Roman" panose="02020603050405020304" pitchFamily="18" charset="0"/>
              </a:rPr>
              <a:t>.</a:t>
            </a:r>
          </a:p>
          <a:p>
            <a:pPr marL="342900" lvl="0" indent="-342900" algn="just">
              <a:lnSpc>
                <a:spcPct val="150000"/>
              </a:lnSpc>
              <a:spcBef>
                <a:spcPts val="1200"/>
              </a:spcBef>
              <a:tabLst>
                <a:tab pos="457200" algn="l"/>
              </a:tabLst>
            </a:pPr>
            <a:r>
              <a:rPr lang="en-IN" sz="1800" b="1" dirty="0">
                <a:effectLst/>
                <a:latin typeface="Times New Roman" panose="02020603050405020304" pitchFamily="18" charset="0"/>
                <a:ea typeface="Times New Roman" panose="02020603050405020304" pitchFamily="18" charset="0"/>
              </a:rPr>
              <a:t>Socio-Economic Factors</a:t>
            </a:r>
            <a:r>
              <a:rPr lang="en-IN" sz="1800" dirty="0">
                <a:effectLst/>
                <a:latin typeface="Times New Roman" panose="02020603050405020304" pitchFamily="18" charset="0"/>
                <a:ea typeface="Times New Roman" panose="02020603050405020304" pitchFamily="18" charset="0"/>
              </a:rPr>
              <a:t>: Poverty, lack of educational opportunities, and exposure to violence can increase the likelihood of juvenile delinquency.</a:t>
            </a:r>
          </a:p>
          <a:p>
            <a:pPr marL="342900" lvl="0" indent="-342900" algn="just">
              <a:lnSpc>
                <a:spcPct val="150000"/>
              </a:lnSpc>
              <a:spcBef>
                <a:spcPts val="1200"/>
              </a:spcBef>
              <a:tabLst>
                <a:tab pos="457200" algn="l"/>
              </a:tabLst>
            </a:pPr>
            <a:r>
              <a:rPr lang="en-IN" sz="1800" b="1" dirty="0">
                <a:effectLst/>
                <a:latin typeface="Calibri" panose="020F0502020204030204" pitchFamily="34" charset="0"/>
                <a:ea typeface="Calibri" panose="020F0502020204030204" pitchFamily="34" charset="0"/>
                <a:cs typeface="Mangal" panose="02040503050203030202" pitchFamily="18" charset="0"/>
              </a:rPr>
              <a:t>Psychological Factors</a:t>
            </a:r>
            <a:r>
              <a:rPr lang="en-IN" sz="1800" dirty="0">
                <a:effectLst/>
                <a:latin typeface="Calibri" panose="020F0502020204030204" pitchFamily="34" charset="0"/>
                <a:ea typeface="Calibri" panose="020F0502020204030204" pitchFamily="34" charset="0"/>
                <a:cs typeface="Mangal" panose="02040503050203030202" pitchFamily="18" charset="0"/>
              </a:rPr>
              <a:t>: Emotional trauma, mental health disorders, and substance abuse can contribute to delinquent </a:t>
            </a:r>
            <a:r>
              <a:rPr lang="en-IN" sz="1800" dirty="0" err="1">
                <a:effectLst/>
                <a:latin typeface="Calibri" panose="020F0502020204030204" pitchFamily="34" charset="0"/>
                <a:ea typeface="Calibri" panose="020F0502020204030204" pitchFamily="34" charset="0"/>
                <a:cs typeface="Mangal" panose="02040503050203030202" pitchFamily="18" charset="0"/>
              </a:rPr>
              <a:t>behavior</a:t>
            </a:r>
            <a:r>
              <a:rPr lang="en-IN" sz="1800" dirty="0">
                <a:effectLst/>
                <a:latin typeface="Calibri" panose="020F0502020204030204" pitchFamily="34" charset="0"/>
                <a:ea typeface="Calibri" panose="020F0502020204030204" pitchFamily="34" charset="0"/>
                <a:cs typeface="Mangal" panose="02040503050203030202" pitchFamily="18" charset="0"/>
              </a:rPr>
              <a:t>.</a:t>
            </a:r>
            <a:endParaRPr lang="en-US" dirty="0"/>
          </a:p>
        </p:txBody>
      </p:sp>
    </p:spTree>
    <p:extLst>
      <p:ext uri="{BB962C8B-B14F-4D97-AF65-F5344CB8AC3E}">
        <p14:creationId xmlns:p14="http://schemas.microsoft.com/office/powerpoint/2010/main" val="205339021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5132-DDAA-28E4-DE1A-A48964C46DC7}"/>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2F2C457E-3F27-0314-17DD-E81E0510E10C}"/>
              </a:ext>
            </a:extLst>
          </p:cNvPr>
          <p:cNvSpPr>
            <a:spLocks noGrp="1"/>
          </p:cNvSpPr>
          <p:nvPr>
            <p:ph type="title"/>
          </p:nvPr>
        </p:nvSpPr>
        <p:spPr>
          <a:xfrm>
            <a:off x="1522413" y="381000"/>
            <a:ext cx="9144001" cy="959768"/>
          </a:xfrm>
        </p:spPr>
        <p:txBody>
          <a:bodyPr>
            <a:normAutofit fontScale="90000"/>
          </a:bodyPr>
          <a:lstStyle/>
          <a:p>
            <a:r>
              <a:rPr lang="en-US" dirty="0"/>
              <a:t>Social Responses to Juvenile Delinquency</a:t>
            </a:r>
          </a:p>
        </p:txBody>
      </p:sp>
      <p:sp>
        <p:nvSpPr>
          <p:cNvPr id="14" name="Content Placeholder 13">
            <a:extLst>
              <a:ext uri="{FF2B5EF4-FFF2-40B4-BE49-F238E27FC236}">
                <a16:creationId xmlns:a16="http://schemas.microsoft.com/office/drawing/2014/main" id="{AEDEEC1F-45D6-977D-694E-C363D6174606}"/>
              </a:ext>
            </a:extLst>
          </p:cNvPr>
          <p:cNvSpPr>
            <a:spLocks noGrp="1"/>
          </p:cNvSpPr>
          <p:nvPr>
            <p:ph idx="1"/>
          </p:nvPr>
        </p:nvSpPr>
        <p:spPr>
          <a:xfrm>
            <a:off x="981844" y="1556792"/>
            <a:ext cx="10801200" cy="5040560"/>
          </a:xfrm>
        </p:spPr>
        <p:txBody>
          <a:bodyPr>
            <a:normAutofit/>
          </a:bodyPr>
          <a:lstStyle/>
          <a:p>
            <a:pPr marL="4762" indent="0" algn="just">
              <a:lnSpc>
                <a:spcPct val="150000"/>
              </a:lnSpc>
              <a:spcBef>
                <a:spcPts val="1200"/>
              </a:spcBef>
              <a:buNone/>
            </a:pPr>
            <a:r>
              <a:rPr lang="en-IN" sz="2000" dirty="0">
                <a:effectLst/>
                <a:latin typeface="Times New Roman" panose="02020603050405020304" pitchFamily="18" charset="0"/>
                <a:ea typeface="Times New Roman" panose="02020603050405020304" pitchFamily="18" charset="0"/>
              </a:rPr>
              <a:t>Governments and societies have different responses to juvenile delinquency, which may include:</a:t>
            </a:r>
          </a:p>
          <a:p>
            <a:pPr marL="582612" lvl="1" indent="-342900" algn="just">
              <a:lnSpc>
                <a:spcPct val="150000"/>
              </a:lnSpc>
              <a:tabLst>
                <a:tab pos="457200" algn="l"/>
              </a:tabLst>
            </a:pPr>
            <a:r>
              <a:rPr lang="en-IN" b="1" dirty="0">
                <a:effectLst/>
                <a:latin typeface="Times New Roman" panose="02020603050405020304" pitchFamily="18" charset="0"/>
                <a:ea typeface="Times New Roman" panose="02020603050405020304" pitchFamily="18" charset="0"/>
              </a:rPr>
              <a:t>Juvenile Justice System</a:t>
            </a:r>
            <a:r>
              <a:rPr lang="en-IN" dirty="0">
                <a:effectLst/>
                <a:latin typeface="Times New Roman" panose="02020603050405020304" pitchFamily="18" charset="0"/>
                <a:ea typeface="Times New Roman" panose="02020603050405020304" pitchFamily="18" charset="0"/>
              </a:rPr>
              <a:t>: Specialized courts and institutions for minors, focusing on rehabilitation rather than punishment.</a:t>
            </a:r>
          </a:p>
          <a:p>
            <a:pPr marL="582612" lvl="1" indent="-342900" algn="just">
              <a:lnSpc>
                <a:spcPct val="150000"/>
              </a:lnSpc>
              <a:tabLst>
                <a:tab pos="457200" algn="l"/>
              </a:tabLst>
            </a:pPr>
            <a:r>
              <a:rPr lang="en-IN" b="1" dirty="0">
                <a:effectLst/>
                <a:latin typeface="Times New Roman" panose="02020603050405020304" pitchFamily="18" charset="0"/>
                <a:ea typeface="Times New Roman" panose="02020603050405020304" pitchFamily="18" charset="0"/>
              </a:rPr>
              <a:t>Diversion Programs</a:t>
            </a:r>
            <a:r>
              <a:rPr lang="en-IN" dirty="0">
                <a:effectLst/>
                <a:latin typeface="Times New Roman" panose="02020603050405020304" pitchFamily="18" charset="0"/>
                <a:ea typeface="Times New Roman" panose="02020603050405020304" pitchFamily="18" charset="0"/>
              </a:rPr>
              <a:t>: Programs designed to divert juveniles from the criminal justice system, often including </a:t>
            </a:r>
            <a:r>
              <a:rPr lang="en-IN" dirty="0" err="1">
                <a:effectLst/>
                <a:latin typeface="Times New Roman" panose="02020603050405020304" pitchFamily="18" charset="0"/>
                <a:ea typeface="Times New Roman" panose="02020603050405020304" pitchFamily="18" charset="0"/>
              </a:rPr>
              <a:t>counseling</a:t>
            </a:r>
            <a:r>
              <a:rPr lang="en-IN" dirty="0">
                <a:effectLst/>
                <a:latin typeface="Times New Roman" panose="02020603050405020304" pitchFamily="18" charset="0"/>
                <a:ea typeface="Times New Roman" panose="02020603050405020304" pitchFamily="18" charset="0"/>
              </a:rPr>
              <a:t>, community service, or educational opportunities.</a:t>
            </a:r>
          </a:p>
          <a:p>
            <a:pPr marL="582612" lvl="1" indent="-342900" algn="just">
              <a:lnSpc>
                <a:spcPct val="150000"/>
              </a:lnSpc>
              <a:tabLst>
                <a:tab pos="457200" algn="l"/>
              </a:tabLst>
            </a:pPr>
            <a:r>
              <a:rPr lang="en-IN" b="1" dirty="0">
                <a:effectLst/>
                <a:latin typeface="Calibri" panose="020F0502020204030204" pitchFamily="34" charset="0"/>
                <a:ea typeface="Calibri" panose="020F0502020204030204" pitchFamily="34" charset="0"/>
                <a:cs typeface="Mangal" panose="02040503050203030202" pitchFamily="18" charset="0"/>
              </a:rPr>
              <a:t>Preventive Measures</a:t>
            </a:r>
            <a:r>
              <a:rPr lang="en-IN" dirty="0">
                <a:effectLst/>
                <a:latin typeface="Calibri" panose="020F0502020204030204" pitchFamily="34" charset="0"/>
                <a:ea typeface="Calibri" panose="020F0502020204030204" pitchFamily="34" charset="0"/>
                <a:cs typeface="Mangal" panose="02040503050203030202" pitchFamily="18" charset="0"/>
              </a:rPr>
              <a:t>: These include community outreach programs, mentoring, and after-school activities that provide positive alternatives to delinquent </a:t>
            </a:r>
            <a:r>
              <a:rPr lang="en-IN" dirty="0" err="1">
                <a:effectLst/>
                <a:latin typeface="Calibri" panose="020F0502020204030204" pitchFamily="34" charset="0"/>
                <a:ea typeface="Calibri" panose="020F0502020204030204" pitchFamily="34" charset="0"/>
                <a:cs typeface="Mangal" panose="02040503050203030202" pitchFamily="18" charset="0"/>
              </a:rPr>
              <a:t>behavior</a:t>
            </a:r>
            <a:r>
              <a:rPr lang="en-IN" dirty="0">
                <a:effectLst/>
                <a:latin typeface="Calibri" panose="020F0502020204030204" pitchFamily="34" charset="0"/>
                <a:ea typeface="Calibri" panose="020F0502020204030204" pitchFamily="34" charset="0"/>
                <a:cs typeface="Mangal" panose="02040503050203030202" pitchFamily="18" charset="0"/>
              </a:rPr>
              <a:t>.</a:t>
            </a:r>
            <a:endParaRPr lang="en-US" dirty="0"/>
          </a:p>
        </p:txBody>
      </p:sp>
    </p:spTree>
    <p:extLst>
      <p:ext uri="{BB962C8B-B14F-4D97-AF65-F5344CB8AC3E}">
        <p14:creationId xmlns:p14="http://schemas.microsoft.com/office/powerpoint/2010/main" val="181709590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F3621-0CC8-A745-5E5E-4A016A4C0C6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CC756524-6C3B-E7D8-E293-DD64F425CBDA}"/>
              </a:ext>
            </a:extLst>
          </p:cNvPr>
          <p:cNvSpPr>
            <a:spLocks noGrp="1"/>
          </p:cNvSpPr>
          <p:nvPr>
            <p:ph type="title"/>
          </p:nvPr>
        </p:nvSpPr>
        <p:spPr>
          <a:xfrm>
            <a:off x="1522413" y="381000"/>
            <a:ext cx="9144001" cy="959768"/>
          </a:xfrm>
        </p:spPr>
        <p:txBody>
          <a:bodyPr>
            <a:normAutofit/>
          </a:bodyPr>
          <a:lstStyle/>
          <a:p>
            <a:r>
              <a:rPr lang="en-US" dirty="0"/>
              <a:t>Causes of Child Delinquency</a:t>
            </a:r>
          </a:p>
        </p:txBody>
      </p:sp>
      <p:sp>
        <p:nvSpPr>
          <p:cNvPr id="14" name="Content Placeholder 13">
            <a:extLst>
              <a:ext uri="{FF2B5EF4-FFF2-40B4-BE49-F238E27FC236}">
                <a16:creationId xmlns:a16="http://schemas.microsoft.com/office/drawing/2014/main" id="{3455CBC3-710E-0B68-652E-977C0F3B83C0}"/>
              </a:ext>
            </a:extLst>
          </p:cNvPr>
          <p:cNvSpPr>
            <a:spLocks noGrp="1"/>
          </p:cNvSpPr>
          <p:nvPr>
            <p:ph idx="1"/>
          </p:nvPr>
        </p:nvSpPr>
        <p:spPr>
          <a:xfrm>
            <a:off x="981844" y="1556792"/>
            <a:ext cx="10801200" cy="5040560"/>
          </a:xfrm>
        </p:spPr>
        <p:txBody>
          <a:bodyPr>
            <a:normAutofit/>
          </a:bodyPr>
          <a:lstStyle/>
          <a:p>
            <a:pPr marL="342900" lvl="0" indent="-342900" algn="just">
              <a:lnSpc>
                <a:spcPct val="150000"/>
              </a:lnSpc>
              <a:spcBef>
                <a:spcPts val="1200"/>
              </a:spcBef>
              <a:buFont typeface="Symbol" panose="05050102010706020507" pitchFamily="18" charset="2"/>
              <a:buChar char=""/>
            </a:pPr>
            <a:r>
              <a:rPr lang="en-US" sz="2000" b="1" dirty="0">
                <a:effectLst/>
                <a:latin typeface="Times New Roman" panose="02020603050405020304" pitchFamily="18" charset="0"/>
                <a:ea typeface="Times New Roman" panose="02020603050405020304" pitchFamily="18" charset="0"/>
              </a:rPr>
              <a:t>Social causes-</a:t>
            </a:r>
            <a:r>
              <a:rPr lang="en-US" sz="2000" dirty="0">
                <a:effectLst/>
                <a:latin typeface="Times New Roman" panose="02020603050405020304" pitchFamily="18" charset="0"/>
                <a:ea typeface="Times New Roman" panose="02020603050405020304" pitchFamily="18" charset="0"/>
              </a:rPr>
              <a:t> include</a:t>
            </a:r>
            <a:r>
              <a:rPr lang="en-US" sz="2000" b="1"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broken family, parenting control, emotional deprivation, bad company and many more.</a:t>
            </a:r>
            <a:endParaRPr lang="en-IN" sz="2000" dirty="0">
              <a:effectLst/>
              <a:latin typeface="Times New Roman" panose="02020603050405020304" pitchFamily="18" charset="0"/>
              <a:ea typeface="Times New Roman" panose="02020603050405020304" pitchFamily="18" charset="0"/>
            </a:endParaRPr>
          </a:p>
          <a:p>
            <a:pPr marL="342900" lvl="0" indent="-342900" algn="just">
              <a:lnSpc>
                <a:spcPct val="150000"/>
              </a:lnSpc>
              <a:spcBef>
                <a:spcPts val="1200"/>
              </a:spcBef>
              <a:buFont typeface="Symbol" panose="05050102010706020507" pitchFamily="18" charset="2"/>
              <a:buChar char=""/>
            </a:pPr>
            <a:r>
              <a:rPr lang="en-US" sz="2000" b="1" dirty="0">
                <a:effectLst/>
                <a:latin typeface="Times New Roman" panose="02020603050405020304" pitchFamily="18" charset="0"/>
                <a:ea typeface="Times New Roman" panose="02020603050405020304" pitchFamily="18" charset="0"/>
              </a:rPr>
              <a:t>Psychological causes</a:t>
            </a:r>
            <a:r>
              <a:rPr lang="en-US" sz="2000" dirty="0">
                <a:effectLst/>
                <a:latin typeface="Times New Roman" panose="02020603050405020304" pitchFamily="18" charset="0"/>
                <a:ea typeface="Times New Roman" panose="02020603050405020304" pitchFamily="18" charset="0"/>
              </a:rPr>
              <a:t>- mental diseases, intellectual weakness and Emotional instability</a:t>
            </a:r>
            <a:endParaRPr lang="en-IN" sz="2000" dirty="0">
              <a:latin typeface="Times New Roman" panose="02020603050405020304" pitchFamily="18" charset="0"/>
              <a:ea typeface="Times New Roman" panose="02020603050405020304" pitchFamily="18" charset="0"/>
            </a:endParaRPr>
          </a:p>
          <a:p>
            <a:pPr marL="342900" lvl="0" indent="-342900" algn="just">
              <a:lnSpc>
                <a:spcPct val="150000"/>
              </a:lnSpc>
              <a:spcBef>
                <a:spcPts val="1200"/>
              </a:spcBef>
              <a:buFont typeface="Symbol" panose="05050102010706020507" pitchFamily="18" charset="2"/>
              <a:buChar char=""/>
            </a:pPr>
            <a:r>
              <a:rPr lang="en-US" sz="2000" b="1" dirty="0">
                <a:effectLst/>
                <a:latin typeface="Times New Roman" panose="02020603050405020304" pitchFamily="18" charset="0"/>
                <a:ea typeface="Calibri" panose="020F0502020204030204" pitchFamily="34" charset="0"/>
              </a:rPr>
              <a:t>Economical causes- </a:t>
            </a:r>
            <a:r>
              <a:rPr lang="en-US" sz="2000" dirty="0">
                <a:effectLst/>
                <a:latin typeface="Times New Roman" panose="02020603050405020304" pitchFamily="18" charset="0"/>
                <a:ea typeface="Calibri" panose="020F0502020204030204" pitchFamily="34" charset="0"/>
              </a:rPr>
              <a:t>Crime and poverty are intimately related. A study conducted by </a:t>
            </a:r>
            <a:r>
              <a:rPr lang="en-US" sz="2000" i="1" dirty="0">
                <a:effectLst/>
                <a:latin typeface="Times New Roman" panose="02020603050405020304" pitchFamily="18" charset="0"/>
                <a:ea typeface="Calibri" panose="020F0502020204030204" pitchFamily="34" charset="0"/>
              </a:rPr>
              <a:t>Shaw, </a:t>
            </a:r>
            <a:r>
              <a:rPr lang="en-US" sz="2000" i="1" dirty="0" err="1">
                <a:effectLst/>
                <a:latin typeface="Times New Roman" panose="02020603050405020304" pitchFamily="18" charset="0"/>
                <a:ea typeface="Calibri" panose="020F0502020204030204" pitchFamily="34" charset="0"/>
              </a:rPr>
              <a:t>Mckay</a:t>
            </a:r>
            <a:r>
              <a:rPr lang="en-US" sz="2000" i="1" dirty="0">
                <a:effectLst/>
                <a:latin typeface="Times New Roman" panose="02020603050405020304" pitchFamily="18" charset="0"/>
                <a:ea typeface="Calibri" panose="020F0502020204030204" pitchFamily="34" charset="0"/>
              </a:rPr>
              <a:t>, </a:t>
            </a:r>
            <a:r>
              <a:rPr lang="en-US" sz="2000" dirty="0">
                <a:effectLst/>
                <a:latin typeface="Times New Roman" panose="02020603050405020304" pitchFamily="18" charset="0"/>
                <a:ea typeface="Calibri" panose="020F0502020204030204" pitchFamily="34" charset="0"/>
              </a:rPr>
              <a:t>and</a:t>
            </a:r>
            <a:r>
              <a:rPr lang="en-US" sz="2000" i="1" dirty="0">
                <a:effectLst/>
                <a:latin typeface="Times New Roman" panose="02020603050405020304" pitchFamily="18" charset="0"/>
                <a:ea typeface="Calibri" panose="020F0502020204030204" pitchFamily="34" charset="0"/>
              </a:rPr>
              <a:t> Elliot</a:t>
            </a:r>
            <a:r>
              <a:rPr lang="en-US" sz="2000" dirty="0">
                <a:effectLst/>
                <a:latin typeface="Times New Roman" panose="02020603050405020304" pitchFamily="18" charset="0"/>
                <a:ea typeface="Calibri" panose="020F0502020204030204" pitchFamily="34" charset="0"/>
              </a:rPr>
              <a:t> revealed that among juvenile delinquents, a majority belonged to families of unskilled workers. Poverty is not the cause of crime; instead, the cause of crime is the psychological factor that arises in poverty and impels boys and girls from crime. In the treatise Juvenile Delinquency, </a:t>
            </a:r>
            <a:r>
              <a:rPr lang="en-US" sz="2000" b="1" dirty="0">
                <a:effectLst/>
                <a:latin typeface="Times New Roman" panose="02020603050405020304" pitchFamily="18" charset="0"/>
                <a:ea typeface="Calibri" panose="020F0502020204030204" pitchFamily="34" charset="0"/>
              </a:rPr>
              <a:t>Tappan</a:t>
            </a:r>
            <a:r>
              <a:rPr lang="en-US" sz="2000" dirty="0">
                <a:effectLst/>
                <a:latin typeface="Times New Roman" panose="02020603050405020304" pitchFamily="18" charset="0"/>
                <a:ea typeface="Calibri" panose="020F0502020204030204" pitchFamily="34" charset="0"/>
              </a:rPr>
              <a:t> says that poverty is related to crime. </a:t>
            </a:r>
            <a:endParaRPr lang="en-US" sz="2000" dirty="0"/>
          </a:p>
        </p:txBody>
      </p:sp>
    </p:spTree>
    <p:extLst>
      <p:ext uri="{BB962C8B-B14F-4D97-AF65-F5344CB8AC3E}">
        <p14:creationId xmlns:p14="http://schemas.microsoft.com/office/powerpoint/2010/main" val="104036895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7BB01-45EA-4B7B-88E7-255FAF985A48}"/>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518512C5-0979-2739-9BFA-85DB319CE985}"/>
              </a:ext>
            </a:extLst>
          </p:cNvPr>
          <p:cNvSpPr>
            <a:spLocks noGrp="1"/>
          </p:cNvSpPr>
          <p:nvPr>
            <p:ph type="title"/>
          </p:nvPr>
        </p:nvSpPr>
        <p:spPr>
          <a:xfrm>
            <a:off x="1522411" y="116632"/>
            <a:ext cx="9144001" cy="959768"/>
          </a:xfrm>
        </p:spPr>
        <p:txBody>
          <a:bodyPr>
            <a:normAutofit/>
          </a:bodyPr>
          <a:lstStyle/>
          <a:p>
            <a:r>
              <a:rPr lang="en-US" dirty="0"/>
              <a:t>White Collar Crime</a:t>
            </a:r>
          </a:p>
        </p:txBody>
      </p:sp>
      <p:sp>
        <p:nvSpPr>
          <p:cNvPr id="14" name="Content Placeholder 13">
            <a:extLst>
              <a:ext uri="{FF2B5EF4-FFF2-40B4-BE49-F238E27FC236}">
                <a16:creationId xmlns:a16="http://schemas.microsoft.com/office/drawing/2014/main" id="{26399B38-DA4A-6836-7061-6048C1234113}"/>
              </a:ext>
            </a:extLst>
          </p:cNvPr>
          <p:cNvSpPr>
            <a:spLocks noGrp="1"/>
          </p:cNvSpPr>
          <p:nvPr>
            <p:ph idx="1"/>
          </p:nvPr>
        </p:nvSpPr>
        <p:spPr>
          <a:xfrm>
            <a:off x="860467" y="1033972"/>
            <a:ext cx="10801200" cy="3744416"/>
          </a:xfrm>
        </p:spPr>
        <p:txBody>
          <a:bodyPr>
            <a:normAutofit/>
          </a:bodyPr>
          <a:lstStyle/>
          <a:p>
            <a:pPr algn="just">
              <a:lnSpc>
                <a:spcPct val="150000"/>
              </a:lnSpc>
              <a:spcBef>
                <a:spcPts val="1200"/>
              </a:spcBef>
              <a:spcAft>
                <a:spcPts val="1000"/>
              </a:spcAft>
            </a:pPr>
            <a:r>
              <a:rPr lang="en-IN" sz="1800" dirty="0">
                <a:effectLst/>
                <a:latin typeface="Times New Roman" panose="02020603050405020304" pitchFamily="18" charset="0"/>
                <a:ea typeface="Calibri" panose="020F0502020204030204" pitchFamily="34" charset="0"/>
                <a:cs typeface="Mangal" panose="02040503050203030202" pitchFamily="18" charset="0"/>
              </a:rPr>
              <a:t> </a:t>
            </a:r>
            <a:r>
              <a:rPr lang="en-US" sz="1800" spc="5" dirty="0">
                <a:effectLst/>
                <a:latin typeface="Times New Roman" panose="02020603050405020304" pitchFamily="18" charset="0"/>
                <a:ea typeface="Times New Roman" panose="02020603050405020304" pitchFamily="18" charset="0"/>
                <a:cs typeface="Mangal" panose="02040503050203030202" pitchFamily="18" charset="0"/>
              </a:rPr>
              <a:t>"White-collar crime" is a term first coined by sociologist Edwin Sutherland in 1939 who defined it as a crime committed by a person of respectability and high social status during his occupation. White-collar workers historically held non-laboring office positions.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Bef>
                <a:spcPts val="1200"/>
              </a:spcBef>
              <a:spcAft>
                <a:spcPts val="1000"/>
              </a:spcAft>
            </a:pPr>
            <a:r>
              <a:rPr lang="en-US" sz="1800" b="1" spc="5" dirty="0">
                <a:effectLst/>
                <a:latin typeface="Times New Roman" panose="02020603050405020304" pitchFamily="18" charset="0"/>
                <a:ea typeface="Times New Roman" panose="02020603050405020304" pitchFamily="18" charset="0"/>
                <a:cs typeface="Mangal" panose="02040503050203030202" pitchFamily="18" charset="0"/>
              </a:rPr>
              <a:t>Example:</a:t>
            </a:r>
            <a:r>
              <a:rPr lang="en-US" sz="1800" spc="5" dirty="0">
                <a:effectLst/>
                <a:latin typeface="Times New Roman" panose="02020603050405020304" pitchFamily="18" charset="0"/>
                <a:ea typeface="Times New Roman" panose="02020603050405020304" pitchFamily="18" charset="0"/>
                <a:cs typeface="Mangal" panose="02040503050203030202" pitchFamily="18" charset="0"/>
              </a:rPr>
              <a:t> money laundering, scams, corporate fraud, cyber crimes etc.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Bef>
                <a:spcPts val="1200"/>
              </a:spcBef>
              <a:spcAft>
                <a:spcPts val="1000"/>
              </a:spcAft>
            </a:pPr>
            <a:r>
              <a:rPr lang="en-US" sz="1800" dirty="0">
                <a:effectLst/>
                <a:latin typeface="Times New Roman" panose="02020603050405020304" pitchFamily="18" charset="0"/>
                <a:ea typeface="Calibri" panose="020F0502020204030204" pitchFamily="34" charset="0"/>
                <a:cs typeface="Mangal" panose="02040503050203030202" pitchFamily="18" charset="0"/>
              </a:rPr>
              <a:t>E. A. Ross, a social scientist who wrote about crimes by the upper class, also influenced Sutherland's work. In his 1907 work </a:t>
            </a:r>
            <a:r>
              <a:rPr lang="en-US" sz="1800" b="1" dirty="0">
                <a:effectLst/>
                <a:latin typeface="Times New Roman" panose="02020603050405020304" pitchFamily="18" charset="0"/>
                <a:ea typeface="Calibri" panose="020F0502020204030204" pitchFamily="34" charset="0"/>
                <a:cs typeface="Mangal" panose="02040503050203030202" pitchFamily="18" charset="0"/>
              </a:rPr>
              <a:t>Sin and Society</a:t>
            </a:r>
            <a:r>
              <a:rPr lang="en-US" sz="1800" dirty="0">
                <a:effectLst/>
                <a:latin typeface="Times New Roman" panose="02020603050405020304" pitchFamily="18" charset="0"/>
                <a:ea typeface="Calibri" panose="020F0502020204030204" pitchFamily="34" charset="0"/>
                <a:cs typeface="Mangal" panose="02040503050203030202" pitchFamily="18" charset="0"/>
              </a:rPr>
              <a:t>, Ross used the term </a:t>
            </a:r>
            <a:r>
              <a:rPr lang="en-US" sz="1800" b="1" dirty="0">
                <a:effectLst/>
                <a:latin typeface="Times New Roman" panose="02020603050405020304" pitchFamily="18" charset="0"/>
                <a:ea typeface="Calibri" panose="020F0502020204030204" pitchFamily="34" charset="0"/>
                <a:cs typeface="Mangal" panose="02040503050203030202" pitchFamily="18" charset="0"/>
              </a:rPr>
              <a:t>"criminaloid" </a:t>
            </a:r>
            <a:r>
              <a:rPr lang="en-US" sz="1800" dirty="0">
                <a:effectLst/>
                <a:latin typeface="Times New Roman" panose="02020603050405020304" pitchFamily="18" charset="0"/>
                <a:ea typeface="Calibri" panose="020F0502020204030204" pitchFamily="34" charset="0"/>
                <a:cs typeface="Mangal" panose="02040503050203030202" pitchFamily="18" charset="0"/>
              </a:rPr>
              <a:t>to describe businessmen who engaged in harmful acts while appearing respectable.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
        <p:nvSpPr>
          <p:cNvPr id="5" name="Title 12">
            <a:extLst>
              <a:ext uri="{FF2B5EF4-FFF2-40B4-BE49-F238E27FC236}">
                <a16:creationId xmlns:a16="http://schemas.microsoft.com/office/drawing/2014/main" id="{F847F140-5DE0-5A4F-7AA8-F9EA87BB0F3C}"/>
              </a:ext>
            </a:extLst>
          </p:cNvPr>
          <p:cNvSpPr txBox="1">
            <a:spLocks/>
          </p:cNvSpPr>
          <p:nvPr/>
        </p:nvSpPr>
        <p:spPr>
          <a:xfrm>
            <a:off x="1492023" y="4365104"/>
            <a:ext cx="9144001" cy="959768"/>
          </a:xfrm>
          <a:prstGeom prst="rect">
            <a:avLst/>
          </a:prstGeom>
          <a:ln>
            <a:noFill/>
          </a:ln>
        </p:spPr>
        <p:txBody>
          <a:bodyPr vert="horz" lIns="91440" tIns="45720" rIns="91440" bIns="45720" rtlCol="0" anchor="b">
            <a:normAutofit/>
          </a:bodyPr>
          <a:lstStyle>
            <a:lvl1pPr algn="l" defTabSz="914400" rtl="0" eaLnBrk="1" latinLnBrk="0" hangingPunct="1">
              <a:lnSpc>
                <a:spcPct val="90000"/>
              </a:lnSpc>
              <a:spcBef>
                <a:spcPct val="0"/>
              </a:spcBef>
              <a:buNone/>
              <a:defRPr sz="3600" b="1" kern="1200" cap="none" spc="0" baseline="0">
                <a:ln w="9525">
                  <a:noFill/>
                  <a:prstDash val="solid"/>
                </a:ln>
                <a:solidFill>
                  <a:schemeClr val="accent5"/>
                </a:solidFill>
                <a:effectLst/>
                <a:latin typeface="+mj-lt"/>
                <a:ea typeface="+mj-ea"/>
                <a:cs typeface="+mj-cs"/>
              </a:defRPr>
            </a:lvl1pPr>
          </a:lstStyle>
          <a:p>
            <a:r>
              <a:rPr lang="en-US" dirty="0"/>
              <a:t>Defining White Collar Crime</a:t>
            </a:r>
          </a:p>
        </p:txBody>
      </p:sp>
      <p:sp>
        <p:nvSpPr>
          <p:cNvPr id="6" name="Content Placeholder 13">
            <a:extLst>
              <a:ext uri="{FF2B5EF4-FFF2-40B4-BE49-F238E27FC236}">
                <a16:creationId xmlns:a16="http://schemas.microsoft.com/office/drawing/2014/main" id="{21071328-21BF-2A98-6618-CA7CB0F374FB}"/>
              </a:ext>
            </a:extLst>
          </p:cNvPr>
          <p:cNvSpPr txBox="1">
            <a:spLocks/>
          </p:cNvSpPr>
          <p:nvPr/>
        </p:nvSpPr>
        <p:spPr>
          <a:xfrm>
            <a:off x="837828" y="5324872"/>
            <a:ext cx="10801200" cy="1416496"/>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a:lstStyle>
          <a:p>
            <a:pPr algn="just">
              <a:lnSpc>
                <a:spcPct val="150000"/>
              </a:lnSpc>
              <a:spcBef>
                <a:spcPts val="1200"/>
              </a:spcBef>
              <a:spcAft>
                <a:spcPts val="1000"/>
              </a:spcAft>
            </a:pPr>
            <a:r>
              <a:rPr lang="en-IN" sz="1800" dirty="0">
                <a:latin typeface="Times New Roman" panose="02020603050405020304" pitchFamily="18" charset="0"/>
                <a:ea typeface="Calibri" panose="020F0502020204030204" pitchFamily="34" charset="0"/>
                <a:cs typeface="Mangal" panose="02040503050203030202" pitchFamily="18" charset="0"/>
              </a:rPr>
              <a:t>White collar crime refers to non-violent crimes typically committed by individuals in positions of trust, such as business professionals, government officials, or corporate executives. These crimes often involve financial deceit, fraud, or corruption.</a:t>
            </a:r>
            <a:endParaRPr lang="en-IN" sz="1800" dirty="0">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145613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3" y="381000"/>
            <a:ext cx="9144001" cy="959768"/>
          </a:xfrm>
        </p:spPr>
        <p:txBody>
          <a:bodyPr/>
          <a:lstStyle/>
          <a:p>
            <a:r>
              <a:rPr lang="en-IN" dirty="0"/>
              <a:t>Overview</a:t>
            </a:r>
            <a:endParaRPr lang="en-US" dirty="0"/>
          </a:p>
        </p:txBody>
      </p:sp>
      <p:sp>
        <p:nvSpPr>
          <p:cNvPr id="14" name="Content Placeholder 13"/>
          <p:cNvSpPr>
            <a:spLocks noGrp="1"/>
          </p:cNvSpPr>
          <p:nvPr>
            <p:ph idx="1"/>
          </p:nvPr>
        </p:nvSpPr>
        <p:spPr>
          <a:xfrm>
            <a:off x="1522413" y="1904999"/>
            <a:ext cx="9134391" cy="3828257"/>
          </a:xfrm>
        </p:spPr>
        <p:txBody>
          <a:bodyPr>
            <a:normAutofit/>
          </a:bodyPr>
          <a:lstStyle/>
          <a:p>
            <a:pPr>
              <a:lnSpc>
                <a:spcPct val="150000"/>
              </a:lnSpc>
            </a:pPr>
            <a:r>
              <a:rPr lang="en-US" b="1" dirty="0"/>
              <a:t>Topics to be Covered:</a:t>
            </a:r>
            <a:endParaRPr lang="en-US" dirty="0"/>
          </a:p>
          <a:p>
            <a:pPr>
              <a:lnSpc>
                <a:spcPct val="150000"/>
              </a:lnSpc>
              <a:buFont typeface="+mj-lt"/>
              <a:buAutoNum type="arabicPeriod"/>
            </a:pPr>
            <a:r>
              <a:rPr lang="en-US" dirty="0"/>
              <a:t>Deviance: Definition, Concept &amp; Meaning</a:t>
            </a:r>
          </a:p>
          <a:p>
            <a:pPr>
              <a:lnSpc>
                <a:spcPct val="150000"/>
              </a:lnSpc>
              <a:buFont typeface="+mj-lt"/>
              <a:buAutoNum type="arabicPeriod"/>
            </a:pPr>
            <a:r>
              <a:rPr lang="en-US" dirty="0"/>
              <a:t>Crime: Definition and Theories</a:t>
            </a:r>
          </a:p>
          <a:p>
            <a:pPr>
              <a:lnSpc>
                <a:spcPct val="150000"/>
              </a:lnSpc>
              <a:buFont typeface="+mj-lt"/>
              <a:buAutoNum type="arabicPeriod"/>
            </a:pPr>
            <a:r>
              <a:rPr lang="en-US" dirty="0"/>
              <a:t>Juvenile Delinquency: Causes and Social Response</a:t>
            </a:r>
          </a:p>
          <a:p>
            <a:pPr>
              <a:lnSpc>
                <a:spcPct val="150000"/>
              </a:lnSpc>
              <a:buFont typeface="+mj-lt"/>
              <a:buAutoNum type="arabicPeriod"/>
            </a:pPr>
            <a:r>
              <a:rPr lang="en-US" dirty="0"/>
              <a:t>White Collar Crime: Definition, Examples, and Theories</a:t>
            </a:r>
          </a:p>
        </p:txBody>
      </p:sp>
    </p:spTree>
    <p:extLst>
      <p:ext uri="{BB962C8B-B14F-4D97-AF65-F5344CB8AC3E}">
        <p14:creationId xmlns:p14="http://schemas.microsoft.com/office/powerpoint/2010/main" val="19946944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97DDB-D561-B039-DF41-7F47326E80F2}"/>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814E6BCC-834F-DE30-275E-D61191AC1758}"/>
              </a:ext>
            </a:extLst>
          </p:cNvPr>
          <p:cNvSpPr>
            <a:spLocks noGrp="1"/>
          </p:cNvSpPr>
          <p:nvPr>
            <p:ph type="title"/>
          </p:nvPr>
        </p:nvSpPr>
        <p:spPr>
          <a:xfrm>
            <a:off x="1522413" y="381000"/>
            <a:ext cx="9144001" cy="959768"/>
          </a:xfrm>
        </p:spPr>
        <p:txBody>
          <a:bodyPr>
            <a:normAutofit/>
          </a:bodyPr>
          <a:lstStyle/>
          <a:p>
            <a:r>
              <a:rPr lang="en-US" dirty="0"/>
              <a:t>Characteristics of White Collar Crime</a:t>
            </a:r>
          </a:p>
        </p:txBody>
      </p:sp>
      <p:sp>
        <p:nvSpPr>
          <p:cNvPr id="14" name="Content Placeholder 13">
            <a:extLst>
              <a:ext uri="{FF2B5EF4-FFF2-40B4-BE49-F238E27FC236}">
                <a16:creationId xmlns:a16="http://schemas.microsoft.com/office/drawing/2014/main" id="{28725E92-F95E-4433-3DD5-BA02F1012979}"/>
              </a:ext>
            </a:extLst>
          </p:cNvPr>
          <p:cNvSpPr>
            <a:spLocks noGrp="1"/>
          </p:cNvSpPr>
          <p:nvPr>
            <p:ph idx="1"/>
          </p:nvPr>
        </p:nvSpPr>
        <p:spPr>
          <a:xfrm>
            <a:off x="981844" y="1556792"/>
            <a:ext cx="10801200" cy="5040560"/>
          </a:xfrm>
        </p:spPr>
        <p:txBody>
          <a:bodyPr>
            <a:normAutofit/>
          </a:bodyPr>
          <a:lstStyle/>
          <a:p>
            <a:pPr algn="just">
              <a:lnSpc>
                <a:spcPct val="150000"/>
              </a:lnSpc>
              <a:spcBef>
                <a:spcPts val="1200"/>
              </a:spcBef>
              <a:spcAft>
                <a:spcPts val="1000"/>
              </a:spcAft>
            </a:pPr>
            <a:r>
              <a:rPr lang="en-IN" sz="1800" dirty="0">
                <a:effectLst/>
                <a:latin typeface="Times New Roman" panose="02020603050405020304" pitchFamily="18" charset="0"/>
                <a:ea typeface="Calibri" panose="020F0502020204030204" pitchFamily="34" charset="0"/>
                <a:cs typeface="Mangal" panose="02040503050203030202" pitchFamily="18" charset="0"/>
              </a:rPr>
              <a:t>White collar crimes are generally characterized by:</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cs typeface="Mangal" panose="02040503050203030202" pitchFamily="18" charset="0"/>
              </a:rPr>
              <a:t>Non-Violent Nature</a:t>
            </a:r>
            <a:r>
              <a:rPr lang="en-IN" sz="1800" dirty="0">
                <a:effectLst/>
                <a:latin typeface="Times New Roman" panose="02020603050405020304" pitchFamily="18" charset="0"/>
                <a:ea typeface="Calibri" panose="020F0502020204030204" pitchFamily="34" charset="0"/>
                <a:cs typeface="Mangal" panose="02040503050203030202" pitchFamily="18" charset="0"/>
              </a:rPr>
              <a:t>: These crimes do not involve physical harm to individuals but can cause significant financial damage.</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cs typeface="Mangal" panose="02040503050203030202" pitchFamily="18" charset="0"/>
              </a:rPr>
              <a:t>Economic Motive</a:t>
            </a:r>
            <a:r>
              <a:rPr lang="en-IN" sz="1800" dirty="0">
                <a:effectLst/>
                <a:latin typeface="Times New Roman" panose="02020603050405020304" pitchFamily="18" charset="0"/>
                <a:ea typeface="Calibri" panose="020F0502020204030204" pitchFamily="34" charset="0"/>
                <a:cs typeface="Mangal" panose="02040503050203030202" pitchFamily="18" charset="0"/>
              </a:rPr>
              <a:t>: The primary goal is usually financial gain through deception, embezzlement, or manipulation.</a:t>
            </a:r>
            <a:endParaRPr lang="en-IN" sz="1800" dirty="0">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rPr>
              <a:t>Abuse of Trust</a:t>
            </a:r>
            <a:r>
              <a:rPr lang="en-IN" sz="1800" dirty="0">
                <a:effectLst/>
                <a:latin typeface="Times New Roman" panose="02020603050405020304" pitchFamily="18" charset="0"/>
                <a:ea typeface="Calibri" panose="020F0502020204030204" pitchFamily="34" charset="0"/>
              </a:rPr>
              <a:t>: White collar criminals often exploit their position of trust or authority to commit the crime without immediate detection.</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78087714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56F6C-3329-A5DC-7101-0896044E811B}"/>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E42226CC-D9BE-CDAC-643D-4C7D2E9E14F8}"/>
              </a:ext>
            </a:extLst>
          </p:cNvPr>
          <p:cNvSpPr>
            <a:spLocks noGrp="1"/>
          </p:cNvSpPr>
          <p:nvPr>
            <p:ph type="title"/>
          </p:nvPr>
        </p:nvSpPr>
        <p:spPr>
          <a:xfrm>
            <a:off x="1522413" y="381000"/>
            <a:ext cx="9144001" cy="959768"/>
          </a:xfrm>
        </p:spPr>
        <p:txBody>
          <a:bodyPr>
            <a:normAutofit/>
          </a:bodyPr>
          <a:lstStyle/>
          <a:p>
            <a:r>
              <a:rPr lang="en-US" dirty="0"/>
              <a:t>Examples of White Collar Crime</a:t>
            </a:r>
          </a:p>
        </p:txBody>
      </p:sp>
      <p:sp>
        <p:nvSpPr>
          <p:cNvPr id="14" name="Content Placeholder 13">
            <a:extLst>
              <a:ext uri="{FF2B5EF4-FFF2-40B4-BE49-F238E27FC236}">
                <a16:creationId xmlns:a16="http://schemas.microsoft.com/office/drawing/2014/main" id="{FEA2753E-DF4B-C3EB-515A-29D66A059C7C}"/>
              </a:ext>
            </a:extLst>
          </p:cNvPr>
          <p:cNvSpPr>
            <a:spLocks noGrp="1"/>
          </p:cNvSpPr>
          <p:nvPr>
            <p:ph idx="1"/>
          </p:nvPr>
        </p:nvSpPr>
        <p:spPr>
          <a:xfrm>
            <a:off x="981844" y="1556792"/>
            <a:ext cx="10801200" cy="5040560"/>
          </a:xfrm>
        </p:spPr>
        <p:txBody>
          <a:bodyPr>
            <a:normAutofit/>
          </a:bodyPr>
          <a:lstStyle/>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cs typeface="Mangal" panose="02040503050203030202" pitchFamily="18" charset="0"/>
              </a:rPr>
              <a:t>Fraud</a:t>
            </a:r>
            <a:r>
              <a:rPr lang="en-IN" sz="1800" dirty="0">
                <a:effectLst/>
                <a:latin typeface="Times New Roman" panose="02020603050405020304" pitchFamily="18" charset="0"/>
                <a:ea typeface="Calibri" panose="020F0502020204030204" pitchFamily="34" charset="0"/>
                <a:cs typeface="Mangal" panose="02040503050203030202" pitchFamily="18" charset="0"/>
              </a:rPr>
              <a:t>: Deceptive practices such as insider trading, securities fraud, or credit card fraud.</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cs typeface="Mangal" panose="02040503050203030202" pitchFamily="18" charset="0"/>
              </a:rPr>
              <a:t>Embezzlement</a:t>
            </a:r>
            <a:r>
              <a:rPr lang="en-IN" sz="1800" dirty="0">
                <a:effectLst/>
                <a:latin typeface="Times New Roman" panose="02020603050405020304" pitchFamily="18" charset="0"/>
                <a:ea typeface="Calibri" panose="020F0502020204030204" pitchFamily="34" charset="0"/>
                <a:cs typeface="Mangal" panose="02040503050203030202" pitchFamily="18" charset="0"/>
              </a:rPr>
              <a:t>: The misappropriation or theft of funds by someone in a trusted position, such as an employee or executive.</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cs typeface="Mangal" panose="02040503050203030202" pitchFamily="18" charset="0"/>
              </a:rPr>
              <a:t>Money Laundering</a:t>
            </a:r>
            <a:r>
              <a:rPr lang="en-IN" sz="1800" dirty="0">
                <a:effectLst/>
                <a:latin typeface="Times New Roman" panose="02020603050405020304" pitchFamily="18" charset="0"/>
                <a:ea typeface="Calibri" panose="020F0502020204030204" pitchFamily="34" charset="0"/>
                <a:cs typeface="Mangal" panose="02040503050203030202" pitchFamily="18" charset="0"/>
              </a:rPr>
              <a:t>: The process of concealing the origins of illegally obtained money, often by moving funds through complex financial systems.</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r>
              <a:rPr lang="en-IN" sz="1800" b="1" dirty="0">
                <a:effectLst/>
                <a:latin typeface="Times New Roman" panose="02020603050405020304" pitchFamily="18" charset="0"/>
                <a:ea typeface="Calibri" panose="020F0502020204030204" pitchFamily="34" charset="0"/>
              </a:rPr>
              <a:t>Bribery and Corruption</a:t>
            </a:r>
            <a:r>
              <a:rPr lang="en-IN" sz="1800" dirty="0">
                <a:effectLst/>
                <a:latin typeface="Times New Roman" panose="02020603050405020304" pitchFamily="18" charset="0"/>
                <a:ea typeface="Calibri" panose="020F0502020204030204" pitchFamily="34" charset="0"/>
              </a:rPr>
              <a:t>: Offering or accepting bribes for personal or organizational gain.</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47725836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C6631-5AFC-DDB1-65CA-DC89AA1D6A1A}"/>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A289363C-3149-E21E-CAD4-AFB415934969}"/>
              </a:ext>
            </a:extLst>
          </p:cNvPr>
          <p:cNvSpPr>
            <a:spLocks noGrp="1"/>
          </p:cNvSpPr>
          <p:nvPr>
            <p:ph type="title"/>
          </p:nvPr>
        </p:nvSpPr>
        <p:spPr>
          <a:xfrm>
            <a:off x="1522413" y="381000"/>
            <a:ext cx="9144001" cy="959768"/>
          </a:xfrm>
        </p:spPr>
        <p:txBody>
          <a:bodyPr>
            <a:normAutofit fontScale="90000"/>
          </a:bodyPr>
          <a:lstStyle/>
          <a:p>
            <a:r>
              <a:rPr lang="en-US" dirty="0"/>
              <a:t>Sociological Theories of White Collar Crime</a:t>
            </a:r>
          </a:p>
        </p:txBody>
      </p:sp>
      <p:sp>
        <p:nvSpPr>
          <p:cNvPr id="14" name="Content Placeholder 13">
            <a:extLst>
              <a:ext uri="{FF2B5EF4-FFF2-40B4-BE49-F238E27FC236}">
                <a16:creationId xmlns:a16="http://schemas.microsoft.com/office/drawing/2014/main" id="{FB6DB30A-15F3-CCFB-C186-98D5AF54BE64}"/>
              </a:ext>
            </a:extLst>
          </p:cNvPr>
          <p:cNvSpPr>
            <a:spLocks noGrp="1"/>
          </p:cNvSpPr>
          <p:nvPr>
            <p:ph idx="1"/>
          </p:nvPr>
        </p:nvSpPr>
        <p:spPr>
          <a:xfrm>
            <a:off x="981844" y="1556792"/>
            <a:ext cx="10801200" cy="5040560"/>
          </a:xfrm>
        </p:spPr>
        <p:txBody>
          <a:bodyPr>
            <a:normAutofit/>
          </a:bodyPr>
          <a:lstStyle/>
          <a:p>
            <a:pPr marL="0" indent="0" algn="just">
              <a:lnSpc>
                <a:spcPct val="150000"/>
              </a:lnSpc>
              <a:spcBef>
                <a:spcPts val="1200"/>
              </a:spcBef>
              <a:spcAft>
                <a:spcPts val="1000"/>
              </a:spcAft>
              <a:buNone/>
            </a:pPr>
            <a:r>
              <a:rPr lang="en-IN" sz="1800" dirty="0">
                <a:effectLst/>
                <a:latin typeface="Times New Roman" panose="02020603050405020304" pitchFamily="18" charset="0"/>
                <a:ea typeface="Calibri" panose="020F0502020204030204" pitchFamily="34" charset="0"/>
                <a:cs typeface="Mangal" panose="02040503050203030202" pitchFamily="18" charset="0"/>
              </a:rPr>
              <a:t>Several theories attempt to explain white collar crime:</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cs typeface="Mangal" panose="02040503050203030202" pitchFamily="18" charset="0"/>
              </a:rPr>
              <a:t>Strain Theory</a:t>
            </a:r>
            <a:r>
              <a:rPr lang="en-IN" sz="1800" dirty="0">
                <a:effectLst/>
                <a:latin typeface="Times New Roman" panose="02020603050405020304" pitchFamily="18" charset="0"/>
                <a:ea typeface="Calibri" panose="020F0502020204030204" pitchFamily="34" charset="0"/>
                <a:cs typeface="Mangal" panose="02040503050203030202" pitchFamily="18" charset="0"/>
              </a:rPr>
              <a:t>: This theory suggests that individuals in high-status positions may resort to criminal </a:t>
            </a:r>
            <a:r>
              <a:rPr lang="en-IN" sz="1800" dirty="0" err="1">
                <a:effectLst/>
                <a:latin typeface="Times New Roman" panose="02020603050405020304" pitchFamily="18" charset="0"/>
                <a:ea typeface="Calibri" panose="020F0502020204030204" pitchFamily="34" charset="0"/>
                <a:cs typeface="Mangal" panose="02040503050203030202" pitchFamily="18" charset="0"/>
              </a:rPr>
              <a:t>behavior</a:t>
            </a:r>
            <a:r>
              <a:rPr lang="en-IN" sz="1800" dirty="0">
                <a:effectLst/>
                <a:latin typeface="Times New Roman" panose="02020603050405020304" pitchFamily="18" charset="0"/>
                <a:ea typeface="Calibri" panose="020F0502020204030204" pitchFamily="34" charset="0"/>
                <a:cs typeface="Mangal" panose="02040503050203030202" pitchFamily="18" charset="0"/>
              </a:rPr>
              <a:t> to achieve financial success or meet organizational goals, particularly in competitive or high-pressure environments.</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cs typeface="Mangal" panose="02040503050203030202" pitchFamily="18" charset="0"/>
              </a:rPr>
              <a:t>Differential Association Theory</a:t>
            </a:r>
            <a:r>
              <a:rPr lang="en-IN" sz="1800" dirty="0">
                <a:effectLst/>
                <a:latin typeface="Times New Roman" panose="02020603050405020304" pitchFamily="18" charset="0"/>
                <a:ea typeface="Calibri" panose="020F0502020204030204" pitchFamily="34" charset="0"/>
                <a:cs typeface="Mangal" panose="02040503050203030202" pitchFamily="18" charset="0"/>
              </a:rPr>
              <a:t>: According to this theory, white collar criminals may learn deviant </a:t>
            </a:r>
            <a:r>
              <a:rPr lang="en-IN" sz="1800" dirty="0" err="1">
                <a:effectLst/>
                <a:latin typeface="Times New Roman" panose="02020603050405020304" pitchFamily="18" charset="0"/>
                <a:ea typeface="Calibri" panose="020F0502020204030204" pitchFamily="34" charset="0"/>
                <a:cs typeface="Mangal" panose="02040503050203030202" pitchFamily="18" charset="0"/>
              </a:rPr>
              <a:t>behavior</a:t>
            </a:r>
            <a:r>
              <a:rPr lang="en-IN" sz="1800" dirty="0">
                <a:effectLst/>
                <a:latin typeface="Times New Roman" panose="02020603050405020304" pitchFamily="18" charset="0"/>
                <a:ea typeface="Calibri" panose="020F0502020204030204" pitchFamily="34" charset="0"/>
                <a:cs typeface="Mangal" panose="02040503050203030202" pitchFamily="18" charset="0"/>
              </a:rPr>
              <a:t> from others in their professional circle or through corporate culture that tolerates unethical practices.</a:t>
            </a:r>
            <a:endParaRPr lang="en-IN" sz="1800" dirty="0">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err="1">
                <a:effectLst/>
                <a:latin typeface="Times New Roman" panose="02020603050405020304" pitchFamily="18" charset="0"/>
                <a:ea typeface="Calibri" panose="020F0502020204030204" pitchFamily="34" charset="0"/>
              </a:rPr>
              <a:t>Labeling</a:t>
            </a:r>
            <a:r>
              <a:rPr lang="en-IN" sz="1800" b="1" dirty="0">
                <a:effectLst/>
                <a:latin typeface="Times New Roman" panose="02020603050405020304" pitchFamily="18" charset="0"/>
                <a:ea typeface="Calibri" panose="020F0502020204030204" pitchFamily="34" charset="0"/>
              </a:rPr>
              <a:t> Theory</a:t>
            </a:r>
            <a:r>
              <a:rPr lang="en-IN" sz="1800" dirty="0">
                <a:effectLst/>
                <a:latin typeface="Times New Roman" panose="02020603050405020304" pitchFamily="18" charset="0"/>
                <a:ea typeface="Calibri" panose="020F0502020204030204" pitchFamily="34" charset="0"/>
              </a:rPr>
              <a:t>: </a:t>
            </a:r>
            <a:r>
              <a:rPr lang="en-IN" sz="1800" dirty="0" err="1">
                <a:effectLst/>
                <a:latin typeface="Times New Roman" panose="02020603050405020304" pitchFamily="18" charset="0"/>
                <a:ea typeface="Calibri" panose="020F0502020204030204" pitchFamily="34" charset="0"/>
              </a:rPr>
              <a:t>Labeling</a:t>
            </a:r>
            <a:r>
              <a:rPr lang="en-IN" sz="1800" dirty="0">
                <a:effectLst/>
                <a:latin typeface="Times New Roman" panose="02020603050405020304" pitchFamily="18" charset="0"/>
                <a:ea typeface="Calibri" panose="020F0502020204030204" pitchFamily="34" charset="0"/>
              </a:rPr>
              <a:t> theorists argue that individuals involved in white collar crime often avoid societal stigmas because they are not typically </a:t>
            </a:r>
            <a:r>
              <a:rPr lang="en-IN" sz="1800" dirty="0" err="1">
                <a:effectLst/>
                <a:latin typeface="Times New Roman" panose="02020603050405020304" pitchFamily="18" charset="0"/>
                <a:ea typeface="Calibri" panose="020F0502020204030204" pitchFamily="34" charset="0"/>
              </a:rPr>
              <a:t>labeled</a:t>
            </a:r>
            <a:r>
              <a:rPr lang="en-IN" sz="1800" dirty="0">
                <a:effectLst/>
                <a:latin typeface="Times New Roman" panose="02020603050405020304" pitchFamily="18" charset="0"/>
                <a:ea typeface="Calibri" panose="020F0502020204030204" pitchFamily="34" charset="0"/>
              </a:rPr>
              <a:t> as deviant in the same way as street criminals, allowing them to continue their </a:t>
            </a:r>
            <a:r>
              <a:rPr lang="en-IN" sz="1800" dirty="0" err="1">
                <a:effectLst/>
                <a:latin typeface="Times New Roman" panose="02020603050405020304" pitchFamily="18" charset="0"/>
                <a:ea typeface="Calibri" panose="020F0502020204030204" pitchFamily="34" charset="0"/>
              </a:rPr>
              <a:t>behavior</a:t>
            </a:r>
            <a:r>
              <a:rPr lang="en-IN" sz="1800" dirty="0">
                <a:effectLst/>
                <a:latin typeface="Times New Roman" panose="02020603050405020304" pitchFamily="18" charset="0"/>
                <a:ea typeface="Calibri" panose="020F0502020204030204" pitchFamily="34" charset="0"/>
              </a:rPr>
              <a:t>.</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91472800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E2F20-2555-12B6-3854-16C2FC56DA6C}"/>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5A05E51E-4AC9-1F6D-C478-15279DADF8C8}"/>
              </a:ext>
            </a:extLst>
          </p:cNvPr>
          <p:cNvSpPr>
            <a:spLocks noGrp="1"/>
          </p:cNvSpPr>
          <p:nvPr>
            <p:ph type="title"/>
          </p:nvPr>
        </p:nvSpPr>
        <p:spPr>
          <a:xfrm>
            <a:off x="1522413" y="381000"/>
            <a:ext cx="9144001" cy="959768"/>
          </a:xfrm>
        </p:spPr>
        <p:txBody>
          <a:bodyPr>
            <a:normAutofit/>
          </a:bodyPr>
          <a:lstStyle/>
          <a:p>
            <a:r>
              <a:rPr lang="en-US" dirty="0"/>
              <a:t>The Impact of White Collar Crime</a:t>
            </a:r>
          </a:p>
        </p:txBody>
      </p:sp>
      <p:sp>
        <p:nvSpPr>
          <p:cNvPr id="14" name="Content Placeholder 13">
            <a:extLst>
              <a:ext uri="{FF2B5EF4-FFF2-40B4-BE49-F238E27FC236}">
                <a16:creationId xmlns:a16="http://schemas.microsoft.com/office/drawing/2014/main" id="{9194A8BE-B12F-749F-F100-01A102ADDF16}"/>
              </a:ext>
            </a:extLst>
          </p:cNvPr>
          <p:cNvSpPr>
            <a:spLocks noGrp="1"/>
          </p:cNvSpPr>
          <p:nvPr>
            <p:ph idx="1"/>
          </p:nvPr>
        </p:nvSpPr>
        <p:spPr>
          <a:xfrm>
            <a:off x="981844" y="1556792"/>
            <a:ext cx="10801200" cy="5040560"/>
          </a:xfrm>
        </p:spPr>
        <p:txBody>
          <a:bodyPr>
            <a:normAutofit/>
          </a:bodyPr>
          <a:lstStyle/>
          <a:p>
            <a:pPr marL="0" indent="0" algn="just">
              <a:lnSpc>
                <a:spcPct val="150000"/>
              </a:lnSpc>
              <a:spcBef>
                <a:spcPts val="1200"/>
              </a:spcBef>
              <a:spcAft>
                <a:spcPts val="1000"/>
              </a:spcAft>
              <a:buNone/>
            </a:pPr>
            <a:r>
              <a:rPr lang="en-IN" sz="1800" dirty="0">
                <a:effectLst/>
                <a:latin typeface="Times New Roman" panose="02020603050405020304" pitchFamily="18" charset="0"/>
                <a:ea typeface="Calibri" panose="020F0502020204030204" pitchFamily="34" charset="0"/>
                <a:cs typeface="Mangal" panose="02040503050203030202" pitchFamily="18" charset="0"/>
              </a:rPr>
              <a:t>White collar crimes can have severe consequences for society, including:</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cs typeface="Mangal" panose="02040503050203030202" pitchFamily="18" charset="0"/>
              </a:rPr>
              <a:t>Economic Damage</a:t>
            </a:r>
            <a:r>
              <a:rPr lang="en-IN" sz="1800" dirty="0">
                <a:effectLst/>
                <a:latin typeface="Times New Roman" panose="02020603050405020304" pitchFamily="18" charset="0"/>
                <a:ea typeface="Calibri" panose="020F0502020204030204" pitchFamily="34" charset="0"/>
                <a:cs typeface="Mangal" panose="02040503050203030202" pitchFamily="18" charset="0"/>
              </a:rPr>
              <a:t>: They can cause significant financial losses, harm businesses, and even impact national economies.</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cs typeface="Mangal" panose="02040503050203030202" pitchFamily="18" charset="0"/>
              </a:rPr>
              <a:t>Erosion of Trust</a:t>
            </a:r>
            <a:r>
              <a:rPr lang="en-IN" sz="1800" dirty="0">
                <a:effectLst/>
                <a:latin typeface="Times New Roman" panose="02020603050405020304" pitchFamily="18" charset="0"/>
                <a:ea typeface="Calibri" panose="020F0502020204030204" pitchFamily="34" charset="0"/>
                <a:cs typeface="Mangal" panose="02040503050203030202" pitchFamily="18" charset="0"/>
              </a:rPr>
              <a:t>: White collar crimes often undermine trust in institutions, corporations, and government, leading to public disillusionment.</a:t>
            </a:r>
            <a:endParaRPr lang="en-IN" sz="1800" dirty="0">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Bef>
                <a:spcPts val="1200"/>
              </a:spcBef>
              <a:spcAft>
                <a:spcPts val="1000"/>
              </a:spcAft>
              <a:buFont typeface="+mj-lt"/>
              <a:buAutoNum type="arabicPeriod"/>
              <a:tabLst>
                <a:tab pos="457200" algn="l"/>
              </a:tabLst>
            </a:pPr>
            <a:r>
              <a:rPr lang="en-IN" sz="1800" b="1" dirty="0">
                <a:effectLst/>
                <a:latin typeface="Times New Roman" panose="02020603050405020304" pitchFamily="18" charset="0"/>
                <a:ea typeface="Calibri" panose="020F0502020204030204" pitchFamily="34" charset="0"/>
              </a:rPr>
              <a:t>Inequity in Justice</a:t>
            </a:r>
            <a:r>
              <a:rPr lang="en-IN" sz="1800" dirty="0">
                <a:effectLst/>
                <a:latin typeface="Times New Roman" panose="02020603050405020304" pitchFamily="18" charset="0"/>
                <a:ea typeface="Calibri" panose="020F0502020204030204" pitchFamily="34" charset="0"/>
              </a:rPr>
              <a:t>: Those committing white collar crimes are often treated more leniently compared to individuals involved in street-level crime, leading to concerns about fairness in the justice system.</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60920375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2821D-AB76-960E-3626-4C6B6C46A6BF}"/>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93A9DDCD-8072-FFB3-0D83-97CA557A6917}"/>
              </a:ext>
            </a:extLst>
          </p:cNvPr>
          <p:cNvSpPr>
            <a:spLocks noGrp="1"/>
          </p:cNvSpPr>
          <p:nvPr>
            <p:ph type="title"/>
          </p:nvPr>
        </p:nvSpPr>
        <p:spPr>
          <a:xfrm>
            <a:off x="1522413" y="381000"/>
            <a:ext cx="9144001" cy="959768"/>
          </a:xfrm>
        </p:spPr>
        <p:txBody>
          <a:bodyPr>
            <a:normAutofit/>
          </a:bodyPr>
          <a:lstStyle/>
          <a:p>
            <a:r>
              <a:rPr lang="en-IN" dirty="0"/>
              <a:t>Reference Books</a:t>
            </a:r>
            <a:endParaRPr lang="en-US" dirty="0"/>
          </a:p>
        </p:txBody>
      </p:sp>
      <p:sp>
        <p:nvSpPr>
          <p:cNvPr id="14" name="Content Placeholder 13">
            <a:extLst>
              <a:ext uri="{FF2B5EF4-FFF2-40B4-BE49-F238E27FC236}">
                <a16:creationId xmlns:a16="http://schemas.microsoft.com/office/drawing/2014/main" id="{0E5A94BD-AD72-F00E-049B-9566E763A394}"/>
              </a:ext>
            </a:extLst>
          </p:cNvPr>
          <p:cNvSpPr>
            <a:spLocks noGrp="1"/>
          </p:cNvSpPr>
          <p:nvPr>
            <p:ph idx="1"/>
          </p:nvPr>
        </p:nvSpPr>
        <p:spPr>
          <a:xfrm>
            <a:off x="981844" y="1556792"/>
            <a:ext cx="10801200" cy="3672408"/>
          </a:xfrm>
        </p:spPr>
        <p:txBody>
          <a:bodyPr>
            <a:normAutofit fontScale="92500" lnSpcReduction="20000"/>
          </a:bodyPr>
          <a:lstStyle/>
          <a:p>
            <a:pPr marL="457200" indent="-457200" algn="just">
              <a:lnSpc>
                <a:spcPct val="150000"/>
              </a:lnSpc>
              <a:buFont typeface="+mj-lt"/>
              <a:buAutoNum type="arabicPeriod"/>
            </a:pPr>
            <a:r>
              <a:rPr lang="en-US" b="1" dirty="0"/>
              <a:t>"Sociology: A Brief Introduction"</a:t>
            </a:r>
            <a:r>
              <a:rPr lang="en-US" dirty="0"/>
              <a:t> by Richard T. Schaefer</a:t>
            </a:r>
          </a:p>
          <a:p>
            <a:pPr marL="457200" indent="-457200" algn="just">
              <a:lnSpc>
                <a:spcPct val="150000"/>
              </a:lnSpc>
              <a:buFont typeface="+mj-lt"/>
              <a:buAutoNum type="arabicPeriod"/>
            </a:pPr>
            <a:r>
              <a:rPr lang="en-US" b="1" dirty="0"/>
              <a:t>"Deviance and Social Control: A Sociological Perspective"</a:t>
            </a:r>
            <a:r>
              <a:rPr lang="en-US" dirty="0"/>
              <a:t> by Mark S. M. S. Zborowski</a:t>
            </a:r>
          </a:p>
          <a:p>
            <a:pPr marL="457200" indent="-457200" algn="just">
              <a:lnSpc>
                <a:spcPct val="150000"/>
              </a:lnSpc>
              <a:buFont typeface="+mj-lt"/>
              <a:buAutoNum type="arabicPeriod"/>
            </a:pPr>
            <a:r>
              <a:rPr lang="en-US" b="1" dirty="0"/>
              <a:t>"Introduction to Criminology: A Text/Reader"</a:t>
            </a:r>
            <a:r>
              <a:rPr lang="en-US" dirty="0"/>
              <a:t> by Frank E. Hagan</a:t>
            </a:r>
          </a:p>
          <a:p>
            <a:pPr marL="457200" indent="-457200" algn="just">
              <a:lnSpc>
                <a:spcPct val="150000"/>
              </a:lnSpc>
              <a:buFont typeface="+mj-lt"/>
              <a:buAutoNum type="arabicPeriod"/>
            </a:pPr>
            <a:r>
              <a:rPr lang="en-US" b="1" dirty="0"/>
              <a:t>"Criminology: Theories, Patterns, and Typologies"</a:t>
            </a:r>
            <a:r>
              <a:rPr lang="en-US" dirty="0"/>
              <a:t> by Larry J. Siegel</a:t>
            </a:r>
          </a:p>
          <a:p>
            <a:pPr marL="457200" indent="-457200" algn="just">
              <a:lnSpc>
                <a:spcPct val="150000"/>
              </a:lnSpc>
              <a:buFont typeface="+mj-lt"/>
              <a:buAutoNum type="arabicPeriod"/>
            </a:pPr>
            <a:r>
              <a:rPr lang="en-US" b="1" dirty="0"/>
              <a:t>"Theories of Crime"</a:t>
            </a:r>
            <a:r>
              <a:rPr lang="en-US" dirty="0"/>
              <a:t> by J. Robert Lilly, Richard A. Ball, and David F. Robinson</a:t>
            </a:r>
          </a:p>
        </p:txBody>
      </p:sp>
    </p:spTree>
    <p:extLst>
      <p:ext uri="{BB962C8B-B14F-4D97-AF65-F5344CB8AC3E}">
        <p14:creationId xmlns:p14="http://schemas.microsoft.com/office/powerpoint/2010/main" val="324084477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6FE31-903C-CBDB-6E61-BFE4D35ACB4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3E6C865C-0BAC-8F9C-861E-DEADB5F69C32}"/>
              </a:ext>
            </a:extLst>
          </p:cNvPr>
          <p:cNvSpPr>
            <a:spLocks noGrp="1"/>
          </p:cNvSpPr>
          <p:nvPr>
            <p:ph type="title"/>
          </p:nvPr>
        </p:nvSpPr>
        <p:spPr>
          <a:xfrm>
            <a:off x="1522413" y="381000"/>
            <a:ext cx="9144001" cy="959768"/>
          </a:xfrm>
        </p:spPr>
        <p:txBody>
          <a:bodyPr/>
          <a:lstStyle/>
          <a:p>
            <a:r>
              <a:rPr lang="en-IN" dirty="0"/>
              <a:t>What is Deviance?</a:t>
            </a:r>
            <a:endParaRPr lang="en-US" dirty="0"/>
          </a:p>
        </p:txBody>
      </p:sp>
      <p:sp>
        <p:nvSpPr>
          <p:cNvPr id="14" name="Content Placeholder 13">
            <a:extLst>
              <a:ext uri="{FF2B5EF4-FFF2-40B4-BE49-F238E27FC236}">
                <a16:creationId xmlns:a16="http://schemas.microsoft.com/office/drawing/2014/main" id="{D56DE735-7D89-80E2-1A82-C70E1AC46893}"/>
              </a:ext>
            </a:extLst>
          </p:cNvPr>
          <p:cNvSpPr>
            <a:spLocks noGrp="1"/>
          </p:cNvSpPr>
          <p:nvPr>
            <p:ph idx="1"/>
          </p:nvPr>
        </p:nvSpPr>
        <p:spPr>
          <a:xfrm>
            <a:off x="1053852" y="1484784"/>
            <a:ext cx="10585176" cy="3108177"/>
          </a:xfrm>
        </p:spPr>
        <p:txBody>
          <a:bodyPr>
            <a:normAutofit/>
          </a:bodyPr>
          <a:lstStyle/>
          <a:p>
            <a:pPr algn="just">
              <a:lnSpc>
                <a:spcPct val="150000"/>
              </a:lnSpc>
              <a:spcBef>
                <a:spcPts val="1200"/>
              </a:spcBef>
            </a:pPr>
            <a:r>
              <a:rPr lang="en-IN" sz="1800" dirty="0">
                <a:effectLst/>
                <a:latin typeface="Times New Roman" panose="02020603050405020304" pitchFamily="18" charset="0"/>
                <a:ea typeface="Times New Roman" panose="02020603050405020304" pitchFamily="18" charset="0"/>
              </a:rPr>
              <a:t>Deviance involves actions or </a:t>
            </a:r>
            <a:r>
              <a:rPr lang="en-IN" sz="1800" dirty="0" err="1">
                <a:effectLst/>
                <a:latin typeface="Times New Roman" panose="02020603050405020304" pitchFamily="18" charset="0"/>
                <a:ea typeface="Times New Roman" panose="02020603050405020304" pitchFamily="18" charset="0"/>
              </a:rPr>
              <a:t>behaviors</a:t>
            </a:r>
            <a:r>
              <a:rPr lang="en-IN" sz="1800" dirty="0">
                <a:effectLst/>
                <a:latin typeface="Times New Roman" panose="02020603050405020304" pitchFamily="18" charset="0"/>
                <a:ea typeface="Times New Roman" panose="02020603050405020304" pitchFamily="18" charset="0"/>
              </a:rPr>
              <a:t> that do not conform to societal expectations. These can range from minor violations, such as dressing differently, to severe transgressions, like committing violent crimes. Sociologist </a:t>
            </a:r>
            <a:r>
              <a:rPr lang="en-IN" sz="1800" b="1" dirty="0">
                <a:effectLst/>
                <a:latin typeface="Times New Roman" panose="02020603050405020304" pitchFamily="18" charset="0"/>
                <a:ea typeface="Times New Roman" panose="02020603050405020304" pitchFamily="18" charset="0"/>
              </a:rPr>
              <a:t>Emile Durkheim</a:t>
            </a:r>
            <a:r>
              <a:rPr lang="en-IN" sz="1800" dirty="0">
                <a:effectLst/>
                <a:latin typeface="Times New Roman" panose="02020603050405020304" pitchFamily="18" charset="0"/>
                <a:ea typeface="Times New Roman" panose="02020603050405020304" pitchFamily="18" charset="0"/>
              </a:rPr>
              <a:t> argued that deviance serves a function in society by reinforcing social norms and contributing to social change. According to Durkheim, deviance is an inevitable and necessary part of all societies. For example, the deviance of activists challenging societal norms has led to positive social reforms, such as civil rights movements.</a:t>
            </a:r>
          </a:p>
        </p:txBody>
      </p:sp>
    </p:spTree>
    <p:extLst>
      <p:ext uri="{BB962C8B-B14F-4D97-AF65-F5344CB8AC3E}">
        <p14:creationId xmlns:p14="http://schemas.microsoft.com/office/powerpoint/2010/main" val="69068839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36B3E-2517-E0D4-44F3-528FB6A23B4A}"/>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F67D0626-4E72-A61D-758E-36159EC2666C}"/>
              </a:ext>
            </a:extLst>
          </p:cNvPr>
          <p:cNvSpPr>
            <a:spLocks noGrp="1"/>
          </p:cNvSpPr>
          <p:nvPr>
            <p:ph type="title"/>
          </p:nvPr>
        </p:nvSpPr>
        <p:spPr>
          <a:xfrm>
            <a:off x="1522413" y="381000"/>
            <a:ext cx="9144001" cy="959768"/>
          </a:xfrm>
        </p:spPr>
        <p:txBody>
          <a:bodyPr/>
          <a:lstStyle/>
          <a:p>
            <a:r>
              <a:rPr lang="en-IN" dirty="0"/>
              <a:t>Theories of Deviance</a:t>
            </a:r>
            <a:endParaRPr lang="en-US" dirty="0"/>
          </a:p>
        </p:txBody>
      </p:sp>
      <p:sp>
        <p:nvSpPr>
          <p:cNvPr id="14" name="Content Placeholder 13">
            <a:extLst>
              <a:ext uri="{FF2B5EF4-FFF2-40B4-BE49-F238E27FC236}">
                <a16:creationId xmlns:a16="http://schemas.microsoft.com/office/drawing/2014/main" id="{AEEDFB69-2427-1AB7-555C-BDD36CD5645D}"/>
              </a:ext>
            </a:extLst>
          </p:cNvPr>
          <p:cNvSpPr>
            <a:spLocks noGrp="1"/>
          </p:cNvSpPr>
          <p:nvPr>
            <p:ph idx="1"/>
          </p:nvPr>
        </p:nvSpPr>
        <p:spPr>
          <a:xfrm>
            <a:off x="981844" y="1556792"/>
            <a:ext cx="10873208" cy="4320480"/>
          </a:xfrm>
        </p:spPr>
        <p:txBody>
          <a:bodyPr>
            <a:normAutofit fontScale="92500"/>
          </a:bodyPr>
          <a:lstStyle/>
          <a:p>
            <a:pPr marL="342900" lvl="0" indent="-342900" algn="just">
              <a:lnSpc>
                <a:spcPct val="150000"/>
              </a:lnSpc>
              <a:spcBef>
                <a:spcPts val="1200"/>
              </a:spcBef>
              <a:spcAft>
                <a:spcPts val="1000"/>
              </a:spcAft>
              <a:buFont typeface="Symbol" panose="05050102010706020507" pitchFamily="18" charset="2"/>
              <a:buChar char=""/>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Emile Durkheim's deviance theory</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Deviance is a natural and necessary part of society.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Bef>
                <a:spcPts val="1200"/>
              </a:spcBef>
              <a:spcAft>
                <a:spcPts val="1000"/>
              </a:spcAft>
              <a:buFont typeface="Symbol" panose="05050102010706020507" pitchFamily="18" charset="2"/>
              <a:buChar char=""/>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Robert Merton's strain theory</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The culture and structure of society pressures individuals to be criminally deviant.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Bef>
                <a:spcPts val="1200"/>
              </a:spcBef>
              <a:spcAft>
                <a:spcPts val="1000"/>
              </a:spcAft>
              <a:buFont typeface="Symbol" panose="05050102010706020507" pitchFamily="18" charset="2"/>
              <a:buChar char=""/>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Karl Marx's social conflict theory</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Deviant behaviors are actions that do not comply with social institutions.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Bef>
                <a:spcPts val="1200"/>
              </a:spcBef>
              <a:buFont typeface="Symbol" panose="05050102010706020507" pitchFamily="18" charset="2"/>
              <a:buChar char=""/>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According to Horton and Hunt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deviance is given to any failure to conform to customary norms.</a:t>
            </a:r>
            <a:endParaRPr lang="en-I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50000"/>
              </a:lnSpc>
              <a:spcBef>
                <a:spcPts val="1200"/>
              </a:spcBef>
              <a:buFont typeface="Symbol" panose="05050102010706020507" pitchFamily="18" charset="2"/>
              <a:buChar char=""/>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Louise Weston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defines deviance as behavior that is contrary to the standards of conduct or social expectations of a given group or society.</a:t>
            </a:r>
          </a:p>
          <a:p>
            <a:pPr marL="342900" lvl="0" indent="-342900" algn="just">
              <a:lnSpc>
                <a:spcPct val="150000"/>
              </a:lnSpc>
              <a:spcBef>
                <a:spcPts val="1200"/>
              </a:spcBef>
              <a:buFont typeface="Symbol" panose="05050102010706020507" pitchFamily="18"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M.B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Clinard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suggests that the term deviance should be reserved for those situations in which behavior is in a disapproved direction and of sufficient degree to exceed the tolerance limit of society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696048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A7567-69E3-0FAC-7E3E-736456D9718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C0B443AB-116B-B434-B892-75FD0C4AA97E}"/>
              </a:ext>
            </a:extLst>
          </p:cNvPr>
          <p:cNvSpPr>
            <a:spLocks noGrp="1"/>
          </p:cNvSpPr>
          <p:nvPr>
            <p:ph type="title"/>
          </p:nvPr>
        </p:nvSpPr>
        <p:spPr>
          <a:xfrm>
            <a:off x="1522413" y="381000"/>
            <a:ext cx="9144001" cy="959768"/>
          </a:xfrm>
        </p:spPr>
        <p:txBody>
          <a:bodyPr/>
          <a:lstStyle/>
          <a:p>
            <a:r>
              <a:rPr lang="en-IN" dirty="0"/>
              <a:t>Deviant </a:t>
            </a:r>
            <a:r>
              <a:rPr lang="en-IN" dirty="0" err="1"/>
              <a:t>Behavior</a:t>
            </a:r>
            <a:r>
              <a:rPr lang="en-IN" dirty="0"/>
              <a:t>:</a:t>
            </a:r>
            <a:endParaRPr lang="en-US" dirty="0"/>
          </a:p>
        </p:txBody>
      </p:sp>
      <p:sp>
        <p:nvSpPr>
          <p:cNvPr id="14" name="Content Placeholder 13">
            <a:extLst>
              <a:ext uri="{FF2B5EF4-FFF2-40B4-BE49-F238E27FC236}">
                <a16:creationId xmlns:a16="http://schemas.microsoft.com/office/drawing/2014/main" id="{811DCF09-E711-6570-039F-5EBF248A1B79}"/>
              </a:ext>
            </a:extLst>
          </p:cNvPr>
          <p:cNvSpPr>
            <a:spLocks noGrp="1"/>
          </p:cNvSpPr>
          <p:nvPr>
            <p:ph idx="1"/>
          </p:nvPr>
        </p:nvSpPr>
        <p:spPr>
          <a:xfrm>
            <a:off x="981844" y="1556792"/>
            <a:ext cx="10873208" cy="3096344"/>
          </a:xfrm>
        </p:spPr>
        <p:txBody>
          <a:bodyPr>
            <a:normAutofit/>
          </a:bodyPr>
          <a:lstStyle/>
          <a:p>
            <a:pPr algn="just">
              <a:lnSpc>
                <a:spcPct val="150000"/>
              </a:lnSpc>
              <a:spcBef>
                <a:spcPts val="1200"/>
              </a:spcBef>
            </a:pPr>
            <a:r>
              <a:rPr lang="en-US" sz="1800" dirty="0">
                <a:effectLst/>
                <a:latin typeface="Times New Roman" panose="02020603050405020304" pitchFamily="18" charset="0"/>
                <a:ea typeface="Times New Roman" panose="02020603050405020304" pitchFamily="18" charset="0"/>
              </a:rPr>
              <a:t>Deviance is a behavior, trait, or belief that departs from a social norm and generates a negative reaction in a particular group. In other words, it is behavior that does not conform to the norms of a particular culture or society.</a:t>
            </a:r>
            <a:endParaRPr lang="en-IN" sz="1800" dirty="0">
              <a:effectLst/>
              <a:latin typeface="Times New Roman" panose="02020603050405020304" pitchFamily="18" charset="0"/>
              <a:ea typeface="Times New Roman" panose="02020603050405020304" pitchFamily="18" charset="0"/>
            </a:endParaRPr>
          </a:p>
          <a:p>
            <a:pPr algn="just">
              <a:lnSpc>
                <a:spcPct val="150000"/>
              </a:lnSpc>
              <a:spcBef>
                <a:spcPts val="1200"/>
              </a:spcBef>
            </a:pPr>
            <a:r>
              <a:rPr lang="en-US" sz="1800" dirty="0">
                <a:effectLst/>
                <a:latin typeface="Times New Roman" panose="02020603050405020304" pitchFamily="18" charset="0"/>
                <a:ea typeface="Times New Roman" panose="02020603050405020304" pitchFamily="18" charset="0"/>
              </a:rPr>
              <a:t>It includes those behaviors that attract negative responses and social controls. It also involves crimes committed in society.</a:t>
            </a:r>
            <a:endParaRPr lang="en-IN"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4963118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D51C2-8DE9-21D3-A12F-3FF5BE19B5AB}"/>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D8C34733-B99E-FC3F-3880-A13A16496FF7}"/>
              </a:ext>
            </a:extLst>
          </p:cNvPr>
          <p:cNvSpPr>
            <a:spLocks noGrp="1"/>
          </p:cNvSpPr>
          <p:nvPr>
            <p:ph type="title"/>
          </p:nvPr>
        </p:nvSpPr>
        <p:spPr>
          <a:xfrm>
            <a:off x="1522413" y="381000"/>
            <a:ext cx="9144001" cy="959768"/>
          </a:xfrm>
        </p:spPr>
        <p:txBody>
          <a:bodyPr/>
          <a:lstStyle/>
          <a:p>
            <a:r>
              <a:rPr lang="en-IN" dirty="0"/>
              <a:t>Concepts Related to Deviance:</a:t>
            </a:r>
            <a:endParaRPr lang="en-US" dirty="0"/>
          </a:p>
        </p:txBody>
      </p:sp>
      <p:sp>
        <p:nvSpPr>
          <p:cNvPr id="14" name="Content Placeholder 13">
            <a:extLst>
              <a:ext uri="{FF2B5EF4-FFF2-40B4-BE49-F238E27FC236}">
                <a16:creationId xmlns:a16="http://schemas.microsoft.com/office/drawing/2014/main" id="{E6FEB7EA-076A-50E9-DC0F-83C5A1B8ECF1}"/>
              </a:ext>
            </a:extLst>
          </p:cNvPr>
          <p:cNvSpPr>
            <a:spLocks noGrp="1"/>
          </p:cNvSpPr>
          <p:nvPr>
            <p:ph idx="1"/>
          </p:nvPr>
        </p:nvSpPr>
        <p:spPr>
          <a:xfrm>
            <a:off x="981844" y="1340768"/>
            <a:ext cx="10801200" cy="4320480"/>
          </a:xfrm>
        </p:spPr>
        <p:txBody>
          <a:bodyPr>
            <a:noAutofit/>
          </a:bodyPr>
          <a:lstStyle/>
          <a:p>
            <a:pPr marL="342900" lvl="0" indent="-342900" algn="just">
              <a:lnSpc>
                <a:spcPct val="150000"/>
              </a:lnSpc>
              <a:spcBef>
                <a:spcPts val="1200"/>
              </a:spcBef>
              <a:tabLst>
                <a:tab pos="457200" algn="l"/>
              </a:tabLst>
            </a:pPr>
            <a:r>
              <a:rPr lang="en-IN" sz="1800" b="1" dirty="0">
                <a:effectLst/>
                <a:latin typeface="Times New Roman" panose="02020603050405020304" pitchFamily="18" charset="0"/>
                <a:ea typeface="Times New Roman" panose="02020603050405020304" pitchFamily="18" charset="0"/>
              </a:rPr>
              <a:t>Social Norms</a:t>
            </a:r>
            <a:r>
              <a:rPr lang="en-IN" sz="1800" dirty="0">
                <a:effectLst/>
                <a:latin typeface="Times New Roman" panose="02020603050405020304" pitchFamily="18" charset="0"/>
                <a:ea typeface="Times New Roman" panose="02020603050405020304" pitchFamily="18" charset="0"/>
              </a:rPr>
              <a:t>: These are the unwritten rules and expectations by which a society guides the </a:t>
            </a:r>
            <a:r>
              <a:rPr lang="en-IN" sz="1800" dirty="0" err="1">
                <a:effectLst/>
                <a:latin typeface="Times New Roman" panose="02020603050405020304" pitchFamily="18" charset="0"/>
                <a:ea typeface="Times New Roman" panose="02020603050405020304" pitchFamily="18" charset="0"/>
              </a:rPr>
              <a:t>behavior</a:t>
            </a:r>
            <a:r>
              <a:rPr lang="en-IN" sz="1800" dirty="0">
                <a:effectLst/>
                <a:latin typeface="Times New Roman" panose="02020603050405020304" pitchFamily="18" charset="0"/>
                <a:ea typeface="Times New Roman" panose="02020603050405020304" pitchFamily="18" charset="0"/>
              </a:rPr>
              <a:t> of its members. These norms can be informal (unspoken guidelines) or formal (laws, policies, etc.). Violating these norms often results in deviant </a:t>
            </a:r>
            <a:r>
              <a:rPr lang="en-IN" sz="1800" dirty="0" err="1">
                <a:effectLst/>
                <a:latin typeface="Times New Roman" panose="02020603050405020304" pitchFamily="18" charset="0"/>
                <a:ea typeface="Times New Roman" panose="02020603050405020304" pitchFamily="18" charset="0"/>
              </a:rPr>
              <a:t>behavior</a:t>
            </a:r>
            <a:r>
              <a:rPr lang="en-IN" sz="1800" dirty="0">
                <a:effectLst/>
                <a:latin typeface="Times New Roman" panose="02020603050405020304" pitchFamily="18" charset="0"/>
                <a:ea typeface="Times New Roman" panose="02020603050405020304" pitchFamily="18" charset="0"/>
              </a:rPr>
              <a:t>.</a:t>
            </a:r>
          </a:p>
          <a:p>
            <a:pPr marL="342900" lvl="0" indent="-342900" algn="just">
              <a:lnSpc>
                <a:spcPct val="150000"/>
              </a:lnSpc>
              <a:spcBef>
                <a:spcPts val="1200"/>
              </a:spcBef>
              <a:tabLst>
                <a:tab pos="457200" algn="l"/>
              </a:tabLst>
            </a:pPr>
            <a:r>
              <a:rPr lang="en-IN" sz="1800" b="1" dirty="0">
                <a:effectLst/>
                <a:latin typeface="Times New Roman" panose="02020603050405020304" pitchFamily="18" charset="0"/>
                <a:ea typeface="Times New Roman" panose="02020603050405020304" pitchFamily="18" charset="0"/>
              </a:rPr>
              <a:t>Sanctions</a:t>
            </a:r>
            <a:r>
              <a:rPr lang="en-IN" sz="1800" dirty="0">
                <a:effectLst/>
                <a:latin typeface="Times New Roman" panose="02020603050405020304" pitchFamily="18" charset="0"/>
                <a:ea typeface="Times New Roman" panose="02020603050405020304" pitchFamily="18" charset="0"/>
              </a:rPr>
              <a:t>: These are the reactions, both positive and negative, to deviant </a:t>
            </a:r>
            <a:r>
              <a:rPr lang="en-IN" sz="1800" dirty="0" err="1">
                <a:effectLst/>
                <a:latin typeface="Times New Roman" panose="02020603050405020304" pitchFamily="18" charset="0"/>
                <a:ea typeface="Times New Roman" panose="02020603050405020304" pitchFamily="18" charset="0"/>
              </a:rPr>
              <a:t>behavior</a:t>
            </a:r>
            <a:r>
              <a:rPr lang="en-IN" sz="1800" dirty="0">
                <a:effectLst/>
                <a:latin typeface="Times New Roman" panose="02020603050405020304" pitchFamily="18" charset="0"/>
                <a:ea typeface="Times New Roman" panose="02020603050405020304" pitchFamily="18" charset="0"/>
              </a:rPr>
              <a:t>. Positive sanctions encourage conformity and include rewards such as praise. Negative sanctions, such as imprisonment or social exclusion, punish non-conformity.</a:t>
            </a:r>
          </a:p>
          <a:p>
            <a:pPr marL="342900" lvl="0" indent="-342900" algn="just">
              <a:lnSpc>
                <a:spcPct val="150000"/>
              </a:lnSpc>
              <a:spcBef>
                <a:spcPts val="1200"/>
              </a:spcBef>
              <a:tabLst>
                <a:tab pos="457200" algn="l"/>
              </a:tabLst>
            </a:pPr>
            <a:r>
              <a:rPr lang="en-IN" sz="1800" b="1" dirty="0">
                <a:effectLst/>
                <a:latin typeface="Times New Roman" panose="02020603050405020304" pitchFamily="18" charset="0"/>
                <a:ea typeface="Times New Roman" panose="02020603050405020304" pitchFamily="18" charset="0"/>
              </a:rPr>
              <a:t>Social Control</a:t>
            </a:r>
            <a:r>
              <a:rPr lang="en-IN" sz="1800" dirty="0">
                <a:effectLst/>
                <a:latin typeface="Times New Roman" panose="02020603050405020304" pitchFamily="18" charset="0"/>
                <a:ea typeface="Times New Roman" panose="02020603050405020304" pitchFamily="18" charset="0"/>
              </a:rPr>
              <a:t>: This refers to the mechanisms, strategies, and institutions used to regulate </a:t>
            </a:r>
            <a:r>
              <a:rPr lang="en-IN" sz="1800" dirty="0" err="1">
                <a:effectLst/>
                <a:latin typeface="Times New Roman" panose="02020603050405020304" pitchFamily="18" charset="0"/>
                <a:ea typeface="Times New Roman" panose="02020603050405020304" pitchFamily="18" charset="0"/>
              </a:rPr>
              <a:t>behavior</a:t>
            </a:r>
            <a:r>
              <a:rPr lang="en-IN" sz="1800" dirty="0">
                <a:effectLst/>
                <a:latin typeface="Times New Roman" panose="02020603050405020304" pitchFamily="18" charset="0"/>
                <a:ea typeface="Times New Roman" panose="02020603050405020304" pitchFamily="18" charset="0"/>
              </a:rPr>
              <a:t> and maintain order in society. Social control can be formal (through laws and rules enforced by authorities) or informal (through peer pressure, family expectations, etc.).</a:t>
            </a:r>
          </a:p>
        </p:txBody>
      </p:sp>
    </p:spTree>
    <p:extLst>
      <p:ext uri="{BB962C8B-B14F-4D97-AF65-F5344CB8AC3E}">
        <p14:creationId xmlns:p14="http://schemas.microsoft.com/office/powerpoint/2010/main" val="33200369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59490-609C-2415-4B53-FE38949A342B}"/>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68C11CEA-DCBE-A4C2-A25C-A1AB7C52AE63}"/>
              </a:ext>
            </a:extLst>
          </p:cNvPr>
          <p:cNvSpPr>
            <a:spLocks noGrp="1"/>
          </p:cNvSpPr>
          <p:nvPr>
            <p:ph type="title"/>
          </p:nvPr>
        </p:nvSpPr>
        <p:spPr>
          <a:xfrm>
            <a:off x="1522413" y="381000"/>
            <a:ext cx="9144001" cy="959768"/>
          </a:xfrm>
        </p:spPr>
        <p:txBody>
          <a:bodyPr/>
          <a:lstStyle/>
          <a:p>
            <a:r>
              <a:rPr lang="en-IN" dirty="0"/>
              <a:t>Sociological Theories of Deviance:</a:t>
            </a:r>
            <a:endParaRPr lang="en-US" dirty="0"/>
          </a:p>
        </p:txBody>
      </p:sp>
      <p:sp>
        <p:nvSpPr>
          <p:cNvPr id="14" name="Content Placeholder 13">
            <a:extLst>
              <a:ext uri="{FF2B5EF4-FFF2-40B4-BE49-F238E27FC236}">
                <a16:creationId xmlns:a16="http://schemas.microsoft.com/office/drawing/2014/main" id="{F927D4CA-32EE-883D-0493-2135E24076F4}"/>
              </a:ext>
            </a:extLst>
          </p:cNvPr>
          <p:cNvSpPr>
            <a:spLocks noGrp="1"/>
          </p:cNvSpPr>
          <p:nvPr>
            <p:ph idx="1"/>
          </p:nvPr>
        </p:nvSpPr>
        <p:spPr>
          <a:xfrm>
            <a:off x="405780" y="1340768"/>
            <a:ext cx="11377264" cy="5517232"/>
          </a:xfrm>
        </p:spPr>
        <p:txBody>
          <a:bodyPr>
            <a:noAutofit/>
          </a:bodyPr>
          <a:lstStyle/>
          <a:p>
            <a:pPr marL="342900" lvl="0" indent="-342900" algn="just">
              <a:lnSpc>
                <a:spcPct val="150000"/>
              </a:lnSpc>
              <a:spcBef>
                <a:spcPts val="1200"/>
              </a:spcBef>
              <a:tabLst>
                <a:tab pos="457200" algn="l"/>
              </a:tabLst>
            </a:pPr>
            <a:r>
              <a:rPr lang="en-IN" sz="1500" b="1" dirty="0">
                <a:effectLst/>
                <a:latin typeface="Times New Roman" panose="02020603050405020304" pitchFamily="18" charset="0"/>
                <a:ea typeface="Times New Roman" panose="02020603050405020304" pitchFamily="18" charset="0"/>
              </a:rPr>
              <a:t>Structural Functionalism (Durkheim)</a:t>
            </a:r>
            <a:r>
              <a:rPr lang="en-IN" sz="1500" dirty="0">
                <a:effectLst/>
                <a:latin typeface="Times New Roman" panose="02020603050405020304" pitchFamily="18" charset="0"/>
                <a:ea typeface="Times New Roman" panose="02020603050405020304" pitchFamily="18" charset="0"/>
              </a:rPr>
              <a:t>: Durkheim suggested that deviance is an essential component of any society, as it clarifies social norms and values and promotes social unity by highlighting what is considered unacceptable. Moreover, he believed that deviance could stimulate social change.</a:t>
            </a:r>
          </a:p>
          <a:p>
            <a:pPr marL="342900" lvl="0" indent="-342900" algn="just">
              <a:lnSpc>
                <a:spcPct val="150000"/>
              </a:lnSpc>
              <a:spcBef>
                <a:spcPts val="1200"/>
              </a:spcBef>
              <a:tabLst>
                <a:tab pos="457200" algn="l"/>
              </a:tabLst>
            </a:pPr>
            <a:r>
              <a:rPr lang="en-IN" sz="1500" b="1" dirty="0">
                <a:effectLst/>
                <a:latin typeface="Times New Roman" panose="02020603050405020304" pitchFamily="18" charset="0"/>
                <a:ea typeface="Times New Roman" panose="02020603050405020304" pitchFamily="18" charset="0"/>
              </a:rPr>
              <a:t>Strain Theory (Robert Merton)</a:t>
            </a:r>
            <a:r>
              <a:rPr lang="en-IN" sz="1500" dirty="0">
                <a:effectLst/>
                <a:latin typeface="Times New Roman" panose="02020603050405020304" pitchFamily="18" charset="0"/>
                <a:ea typeface="Times New Roman" panose="02020603050405020304" pitchFamily="18" charset="0"/>
              </a:rPr>
              <a:t>: According to Merton, deviance occurs when individuals cannot achieve culturally approved goals using approved means. This leads to adaptation strategies like innovation (using unapproved means), retreatism (withdrawing from society), or rebellion (rejecting societal norms altogether).</a:t>
            </a:r>
          </a:p>
          <a:p>
            <a:pPr marL="342900" lvl="0" indent="-342900" algn="just">
              <a:lnSpc>
                <a:spcPct val="150000"/>
              </a:lnSpc>
              <a:spcBef>
                <a:spcPts val="1200"/>
              </a:spcBef>
              <a:tabLst>
                <a:tab pos="457200" algn="l"/>
              </a:tabLst>
            </a:pPr>
            <a:r>
              <a:rPr lang="en-IN" sz="1500" b="1" dirty="0" err="1">
                <a:effectLst/>
                <a:latin typeface="Times New Roman" panose="02020603050405020304" pitchFamily="18" charset="0"/>
                <a:ea typeface="Times New Roman" panose="02020603050405020304" pitchFamily="18" charset="0"/>
              </a:rPr>
              <a:t>Labeling</a:t>
            </a:r>
            <a:r>
              <a:rPr lang="en-IN" sz="1500" b="1" dirty="0">
                <a:effectLst/>
                <a:latin typeface="Times New Roman" panose="02020603050405020304" pitchFamily="18" charset="0"/>
                <a:ea typeface="Times New Roman" panose="02020603050405020304" pitchFamily="18" charset="0"/>
              </a:rPr>
              <a:t> Theory (Howard Becker)</a:t>
            </a:r>
            <a:r>
              <a:rPr lang="en-IN" sz="1500" dirty="0">
                <a:effectLst/>
                <a:latin typeface="Times New Roman" panose="02020603050405020304" pitchFamily="18" charset="0"/>
                <a:ea typeface="Times New Roman" panose="02020603050405020304" pitchFamily="18" charset="0"/>
              </a:rPr>
              <a:t>: This theory focuses on how individuals come to be </a:t>
            </a:r>
            <a:r>
              <a:rPr lang="en-IN" sz="1500" dirty="0" err="1">
                <a:effectLst/>
                <a:latin typeface="Times New Roman" panose="02020603050405020304" pitchFamily="18" charset="0"/>
                <a:ea typeface="Times New Roman" panose="02020603050405020304" pitchFamily="18" charset="0"/>
              </a:rPr>
              <a:t>labeled</a:t>
            </a:r>
            <a:r>
              <a:rPr lang="en-IN" sz="1500" dirty="0">
                <a:effectLst/>
                <a:latin typeface="Times New Roman" panose="02020603050405020304" pitchFamily="18" charset="0"/>
                <a:ea typeface="Times New Roman" panose="02020603050405020304" pitchFamily="18" charset="0"/>
              </a:rPr>
              <a:t> as deviant and the consequences of this label. Becker argued that deviance is not inherent in any act but is a result of social definitions. Once </a:t>
            </a:r>
            <a:r>
              <a:rPr lang="en-IN" sz="1500" dirty="0" err="1">
                <a:effectLst/>
                <a:latin typeface="Times New Roman" panose="02020603050405020304" pitchFamily="18" charset="0"/>
                <a:ea typeface="Times New Roman" panose="02020603050405020304" pitchFamily="18" charset="0"/>
              </a:rPr>
              <a:t>labeled</a:t>
            </a:r>
            <a:r>
              <a:rPr lang="en-IN" sz="1500" dirty="0">
                <a:effectLst/>
                <a:latin typeface="Times New Roman" panose="02020603050405020304" pitchFamily="18" charset="0"/>
                <a:ea typeface="Times New Roman" panose="02020603050405020304" pitchFamily="18" charset="0"/>
              </a:rPr>
              <a:t>, a person may internalize the label and continue the deviant </a:t>
            </a:r>
            <a:r>
              <a:rPr lang="en-IN" sz="1500" dirty="0" err="1">
                <a:effectLst/>
                <a:latin typeface="Times New Roman" panose="02020603050405020304" pitchFamily="18" charset="0"/>
                <a:ea typeface="Times New Roman" panose="02020603050405020304" pitchFamily="18" charset="0"/>
              </a:rPr>
              <a:t>behavior</a:t>
            </a:r>
            <a:r>
              <a:rPr lang="en-IN" sz="1500" dirty="0">
                <a:effectLst/>
                <a:latin typeface="Times New Roman" panose="02020603050405020304" pitchFamily="18" charset="0"/>
                <a:ea typeface="Times New Roman" panose="02020603050405020304" pitchFamily="18" charset="0"/>
              </a:rPr>
              <a:t>.</a:t>
            </a:r>
          </a:p>
          <a:p>
            <a:pPr marL="342900" lvl="0" indent="-342900" algn="just">
              <a:lnSpc>
                <a:spcPct val="150000"/>
              </a:lnSpc>
              <a:spcBef>
                <a:spcPts val="1200"/>
              </a:spcBef>
              <a:tabLst>
                <a:tab pos="457200" algn="l"/>
              </a:tabLst>
            </a:pPr>
            <a:r>
              <a:rPr lang="en-IN" sz="1500" b="1" dirty="0">
                <a:effectLst/>
                <a:latin typeface="Times New Roman" panose="02020603050405020304" pitchFamily="18" charset="0"/>
                <a:ea typeface="Times New Roman" panose="02020603050405020304" pitchFamily="18" charset="0"/>
              </a:rPr>
              <a:t>Conflict Theory (Karl Marx)</a:t>
            </a:r>
            <a:r>
              <a:rPr lang="en-IN" sz="1500" dirty="0">
                <a:effectLst/>
                <a:latin typeface="Times New Roman" panose="02020603050405020304" pitchFamily="18" charset="0"/>
                <a:ea typeface="Times New Roman" panose="02020603050405020304" pitchFamily="18" charset="0"/>
              </a:rPr>
              <a:t>: Conflict theorists argue that deviance is a result of power inequalities in society. Those in power define what is considered deviant and use the law to protect their interests. Lower-class individuals are often </a:t>
            </a:r>
            <a:r>
              <a:rPr lang="en-IN" sz="1500" dirty="0" err="1">
                <a:effectLst/>
                <a:latin typeface="Times New Roman" panose="02020603050405020304" pitchFamily="18" charset="0"/>
                <a:ea typeface="Times New Roman" panose="02020603050405020304" pitchFamily="18" charset="0"/>
              </a:rPr>
              <a:t>labeled</a:t>
            </a:r>
            <a:r>
              <a:rPr lang="en-IN" sz="1500" dirty="0">
                <a:effectLst/>
                <a:latin typeface="Times New Roman" panose="02020603050405020304" pitchFamily="18" charset="0"/>
                <a:ea typeface="Times New Roman" panose="02020603050405020304" pitchFamily="18" charset="0"/>
              </a:rPr>
              <a:t> as deviant due to their socio-economic status.</a:t>
            </a:r>
          </a:p>
          <a:p>
            <a:pPr marL="342900" lvl="0" indent="-342900" algn="just">
              <a:lnSpc>
                <a:spcPct val="150000"/>
              </a:lnSpc>
              <a:spcBef>
                <a:spcPts val="1200"/>
              </a:spcBef>
              <a:tabLst>
                <a:tab pos="457200" algn="l"/>
              </a:tabLst>
            </a:pPr>
            <a:r>
              <a:rPr lang="en-IN" sz="1500" b="1" dirty="0">
                <a:effectLst/>
                <a:latin typeface="Times New Roman" panose="02020603050405020304" pitchFamily="18" charset="0"/>
                <a:ea typeface="Times New Roman" panose="02020603050405020304" pitchFamily="18" charset="0"/>
              </a:rPr>
              <a:t>Control Theory (Travis Hirschi)</a:t>
            </a:r>
            <a:r>
              <a:rPr lang="en-IN" sz="1500" dirty="0">
                <a:effectLst/>
                <a:latin typeface="Times New Roman" panose="02020603050405020304" pitchFamily="18" charset="0"/>
                <a:ea typeface="Times New Roman" panose="02020603050405020304" pitchFamily="18" charset="0"/>
              </a:rPr>
              <a:t>: Hirschi's control theory suggests that deviance occurs when an individual's bond to society is weak. People who are less attached to social institutions like family, school, or work are more likely to engage in deviant </a:t>
            </a:r>
            <a:r>
              <a:rPr lang="en-IN" sz="1500" dirty="0" err="1">
                <a:effectLst/>
                <a:latin typeface="Times New Roman" panose="02020603050405020304" pitchFamily="18" charset="0"/>
                <a:ea typeface="Times New Roman" panose="02020603050405020304" pitchFamily="18" charset="0"/>
              </a:rPr>
              <a:t>behavior</a:t>
            </a:r>
            <a:r>
              <a:rPr lang="en-IN" sz="15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137718733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D8CCC-A34F-3746-D208-C3DC8FE791AB}"/>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FAE0043F-4848-4BDC-BCEA-C7064F56391B}"/>
              </a:ext>
            </a:extLst>
          </p:cNvPr>
          <p:cNvSpPr>
            <a:spLocks noGrp="1"/>
          </p:cNvSpPr>
          <p:nvPr>
            <p:ph type="title"/>
          </p:nvPr>
        </p:nvSpPr>
        <p:spPr>
          <a:xfrm>
            <a:off x="1522411" y="188640"/>
            <a:ext cx="9144001" cy="527720"/>
          </a:xfrm>
        </p:spPr>
        <p:txBody>
          <a:bodyPr>
            <a:normAutofit fontScale="90000"/>
          </a:bodyPr>
          <a:lstStyle/>
          <a:p>
            <a:r>
              <a:rPr lang="en-IN" dirty="0"/>
              <a:t>Types of Deviant </a:t>
            </a:r>
            <a:r>
              <a:rPr lang="en-IN" dirty="0" err="1"/>
              <a:t>Behavior</a:t>
            </a:r>
            <a:endParaRPr lang="en-US" dirty="0"/>
          </a:p>
        </p:txBody>
      </p:sp>
      <p:sp>
        <p:nvSpPr>
          <p:cNvPr id="14" name="Content Placeholder 13">
            <a:extLst>
              <a:ext uri="{FF2B5EF4-FFF2-40B4-BE49-F238E27FC236}">
                <a16:creationId xmlns:a16="http://schemas.microsoft.com/office/drawing/2014/main" id="{F2024415-9834-BB73-EAB0-DE5CD59307BB}"/>
              </a:ext>
            </a:extLst>
          </p:cNvPr>
          <p:cNvSpPr>
            <a:spLocks noGrp="1"/>
          </p:cNvSpPr>
          <p:nvPr>
            <p:ph idx="1"/>
          </p:nvPr>
        </p:nvSpPr>
        <p:spPr>
          <a:xfrm>
            <a:off x="405780" y="980728"/>
            <a:ext cx="11449272" cy="5472608"/>
          </a:xfrm>
        </p:spPr>
        <p:txBody>
          <a:bodyPr>
            <a:noAutofit/>
          </a:bodyPr>
          <a:lstStyle/>
          <a:p>
            <a:pPr marL="342900" lvl="0" indent="-342900" algn="just">
              <a:lnSpc>
                <a:spcPct val="100000"/>
              </a:lnSpc>
              <a:spcBef>
                <a:spcPts val="1200"/>
              </a:spcBef>
              <a:spcAft>
                <a:spcPts val="1000"/>
              </a:spcAft>
              <a:buFont typeface="+mj-lt"/>
              <a:buAutoNum type="arabicPeriod"/>
            </a:pPr>
            <a:r>
              <a:rPr lang="en-US" sz="1400" b="1" dirty="0">
                <a:effectLst/>
                <a:latin typeface="Times New Roman" panose="02020603050405020304" pitchFamily="18" charset="0"/>
                <a:ea typeface="Times New Roman" panose="02020603050405020304" pitchFamily="18" charset="0"/>
                <a:cs typeface="Mangal" panose="02040503050203030202" pitchFamily="18" charset="0"/>
              </a:rPr>
              <a:t>Formal Deviant Behavior:</a:t>
            </a:r>
            <a:endParaRPr lang="en-IN" sz="1400" dirty="0">
              <a:effectLst/>
              <a:latin typeface="Calibri" panose="020F0502020204030204" pitchFamily="34" charset="0"/>
              <a:ea typeface="Calibri" panose="020F0502020204030204" pitchFamily="34" charset="0"/>
              <a:cs typeface="Mangal" panose="02040503050203030202" pitchFamily="18" charset="0"/>
            </a:endParaRPr>
          </a:p>
          <a:p>
            <a:pPr marL="468312" lvl="1" indent="-228600" algn="just">
              <a:lnSpc>
                <a:spcPct val="100000"/>
              </a:lnSpc>
              <a:spcAft>
                <a:spcPts val="1000"/>
              </a:spcAft>
            </a:pPr>
            <a:r>
              <a:rPr lang="en-US" sz="1400" dirty="0">
                <a:effectLst/>
                <a:latin typeface="Times New Roman" panose="02020603050405020304" pitchFamily="18" charset="0"/>
                <a:ea typeface="Times New Roman" panose="02020603050405020304" pitchFamily="18" charset="0"/>
                <a:cs typeface="Mangal" panose="02040503050203030202" pitchFamily="18" charset="0"/>
              </a:rPr>
              <a:t>Formal deviant behavior is defined as behavior that violates formally enacted laws. This type of deviant behavior is often criminal in nature, and can result in punishments such as fines, imprisonment, or even death.</a:t>
            </a:r>
            <a:r>
              <a:rPr lang="en-IN" sz="1400" dirty="0">
                <a:latin typeface="Calibri" panose="020F0502020204030204" pitchFamily="34" charset="0"/>
                <a:ea typeface="Calibri" panose="020F0502020204030204" pitchFamily="34" charset="0"/>
                <a:cs typeface="Mangal" panose="02040503050203030202" pitchFamily="18" charset="0"/>
              </a:rPr>
              <a:t> </a:t>
            </a:r>
            <a:r>
              <a:rPr lang="en-US" sz="1400" dirty="0">
                <a:effectLst/>
                <a:latin typeface="Times New Roman" panose="02020603050405020304" pitchFamily="18" charset="0"/>
                <a:ea typeface="Times New Roman" panose="02020603050405020304" pitchFamily="18" charset="0"/>
                <a:cs typeface="Mangal" panose="02040503050203030202" pitchFamily="18" charset="0"/>
              </a:rPr>
              <a:t>Example: murder, robbery, assault, rape, and child molestation.</a:t>
            </a:r>
            <a:endParaRPr lang="en-IN" sz="1400" dirty="0">
              <a:effectLst/>
              <a:latin typeface="Calibri" panose="020F0502020204030204" pitchFamily="34" charset="0"/>
              <a:ea typeface="Calibri" panose="020F0502020204030204" pitchFamily="34" charset="0"/>
              <a:cs typeface="Mangal" panose="02040503050203030202" pitchFamily="18" charset="0"/>
            </a:endParaRPr>
          </a:p>
          <a:p>
            <a:pPr marL="228600" lvl="0" indent="-228600" algn="just">
              <a:lnSpc>
                <a:spcPct val="100000"/>
              </a:lnSpc>
              <a:spcBef>
                <a:spcPts val="1200"/>
              </a:spcBef>
              <a:buFont typeface="+mj-lt"/>
              <a:buAutoNum type="arabicPeriod"/>
            </a:pPr>
            <a:r>
              <a:rPr lang="en-US" sz="1400" b="1" dirty="0">
                <a:effectLst/>
                <a:latin typeface="Times New Roman" panose="02020603050405020304" pitchFamily="18" charset="0"/>
                <a:ea typeface="Times New Roman" panose="02020603050405020304" pitchFamily="18" charset="0"/>
              </a:rPr>
              <a:t>Informal Deviant Behavior:</a:t>
            </a:r>
            <a:endParaRPr lang="en-IN" sz="1400" b="1" dirty="0">
              <a:effectLst/>
              <a:latin typeface="Times New Roman" panose="02020603050405020304" pitchFamily="18" charset="0"/>
              <a:ea typeface="Times New Roman" panose="02020603050405020304" pitchFamily="18" charset="0"/>
            </a:endParaRPr>
          </a:p>
          <a:p>
            <a:pPr marL="461962" indent="-228600" algn="just">
              <a:lnSpc>
                <a:spcPct val="100000"/>
              </a:lnSpc>
              <a:spcBef>
                <a:spcPts val="1200"/>
              </a:spcBef>
            </a:pPr>
            <a:r>
              <a:rPr lang="en-US" sz="1400" dirty="0">
                <a:effectLst/>
                <a:latin typeface="Times New Roman" panose="02020603050405020304" pitchFamily="18" charset="0"/>
                <a:ea typeface="Times New Roman" panose="02020603050405020304" pitchFamily="18" charset="0"/>
              </a:rPr>
              <a:t>Informal deviant behavior is defined as behavior that violates informal social norms. This type of deviant behavior is often seen as more minor than formal deviance, and typically does not result in legal punishment.</a:t>
            </a:r>
            <a:endParaRPr lang="en-IN" sz="1400" dirty="0">
              <a:effectLst/>
              <a:latin typeface="Times New Roman" panose="02020603050405020304" pitchFamily="18" charset="0"/>
              <a:ea typeface="Times New Roman" panose="02020603050405020304" pitchFamily="18" charset="0"/>
            </a:endParaRPr>
          </a:p>
          <a:p>
            <a:pPr marL="461962" indent="-228600" algn="just">
              <a:lnSpc>
                <a:spcPct val="100000"/>
              </a:lnSpc>
              <a:spcBef>
                <a:spcPts val="1200"/>
              </a:spcBef>
            </a:pPr>
            <a:r>
              <a:rPr lang="en-US" sz="1400" dirty="0">
                <a:effectLst/>
                <a:latin typeface="Times New Roman" panose="02020603050405020304" pitchFamily="18" charset="0"/>
                <a:ea typeface="Times New Roman" panose="02020603050405020304" pitchFamily="18" charset="0"/>
              </a:rPr>
              <a:t>Instead, people who engage in informal deviant behavior may be ridiculed or ostracized by their peers.</a:t>
            </a:r>
            <a:r>
              <a:rPr lang="en-IN" sz="1400" dirty="0">
                <a:latin typeface="Times New Roman" panose="02020603050405020304" pitchFamily="18" charset="0"/>
                <a:ea typeface="Times New Roman" panose="02020603050405020304" pitchFamily="18" charset="0"/>
              </a:rPr>
              <a:t> </a:t>
            </a:r>
            <a:r>
              <a:rPr lang="en-US" sz="1400" dirty="0">
                <a:effectLst/>
                <a:latin typeface="Times New Roman" panose="02020603050405020304" pitchFamily="18" charset="0"/>
                <a:ea typeface="Times New Roman" panose="02020603050405020304" pitchFamily="18" charset="0"/>
              </a:rPr>
              <a:t>Example: littering, jaywalking, public intoxication, and loitering </a:t>
            </a:r>
            <a:endParaRPr lang="en-IN" sz="1400" dirty="0">
              <a:effectLst/>
              <a:latin typeface="Times New Roman" panose="02020603050405020304" pitchFamily="18" charset="0"/>
              <a:ea typeface="Times New Roman" panose="02020603050405020304" pitchFamily="18" charset="0"/>
            </a:endParaRPr>
          </a:p>
          <a:p>
            <a:pPr marL="342900" lvl="0" indent="-342900" algn="just">
              <a:lnSpc>
                <a:spcPct val="100000"/>
              </a:lnSpc>
              <a:spcBef>
                <a:spcPts val="1200"/>
              </a:spcBef>
              <a:buFont typeface="+mj-lt"/>
              <a:buAutoNum type="arabicPeriod" startAt="3"/>
            </a:pPr>
            <a:r>
              <a:rPr lang="en-US" sz="1400" b="1" dirty="0">
                <a:effectLst/>
                <a:latin typeface="Times New Roman" panose="02020603050405020304" pitchFamily="18" charset="0"/>
                <a:ea typeface="Times New Roman" panose="02020603050405020304" pitchFamily="18" charset="0"/>
              </a:rPr>
              <a:t>Subcultural Deviant Behavior:</a:t>
            </a:r>
            <a:endParaRPr lang="en-IN" sz="1400" b="1" dirty="0">
              <a:effectLst/>
              <a:latin typeface="Times New Roman" panose="02020603050405020304" pitchFamily="18" charset="0"/>
              <a:ea typeface="Times New Roman" panose="02020603050405020304" pitchFamily="18" charset="0"/>
            </a:endParaRPr>
          </a:p>
          <a:p>
            <a:pPr marL="461962" indent="-228600" algn="just">
              <a:lnSpc>
                <a:spcPct val="100000"/>
              </a:lnSpc>
              <a:spcBef>
                <a:spcPts val="1200"/>
              </a:spcBef>
            </a:pPr>
            <a:r>
              <a:rPr lang="en-US" sz="1400" dirty="0">
                <a:effectLst/>
                <a:latin typeface="Times New Roman" panose="02020603050405020304" pitchFamily="18" charset="0"/>
                <a:ea typeface="Times New Roman" panose="02020603050405020304" pitchFamily="18" charset="0"/>
              </a:rPr>
              <a:t>Subcultural deviant behavior is defined as behavior that violates the norms of a particular subculture. A subculture is a social group within a larger culture that has its own distinct values, beliefs, and behaviors.</a:t>
            </a:r>
            <a:r>
              <a:rPr lang="en-IN" sz="1400" dirty="0">
                <a:latin typeface="Times New Roman" panose="02020603050405020304" pitchFamily="18" charset="0"/>
                <a:ea typeface="Times New Roman" panose="02020603050405020304" pitchFamily="18" charset="0"/>
              </a:rPr>
              <a:t> </a:t>
            </a:r>
            <a:r>
              <a:rPr lang="en-US" sz="1400" b="1" dirty="0">
                <a:effectLst/>
                <a:latin typeface="Times New Roman" panose="02020603050405020304" pitchFamily="18" charset="0"/>
                <a:ea typeface="Times New Roman" panose="02020603050405020304" pitchFamily="18" charset="0"/>
              </a:rPr>
              <a:t>Examples:</a:t>
            </a:r>
            <a:r>
              <a:rPr lang="en-US" sz="1400" dirty="0">
                <a:effectLst/>
                <a:latin typeface="Times New Roman" panose="02020603050405020304" pitchFamily="18" charset="0"/>
                <a:ea typeface="Times New Roman" panose="02020603050405020304" pitchFamily="18" charset="0"/>
              </a:rPr>
              <a:t> gang violence, drug use, and prostitution.</a:t>
            </a:r>
            <a:endParaRPr lang="en-IN" sz="1400" dirty="0">
              <a:effectLst/>
              <a:latin typeface="Times New Roman" panose="02020603050405020304" pitchFamily="18" charset="0"/>
              <a:ea typeface="Times New Roman" panose="02020603050405020304" pitchFamily="18" charset="0"/>
            </a:endParaRPr>
          </a:p>
          <a:p>
            <a:pPr marL="342900" lvl="0" indent="-342900" algn="just">
              <a:lnSpc>
                <a:spcPct val="100000"/>
              </a:lnSpc>
              <a:spcBef>
                <a:spcPts val="1200"/>
              </a:spcBef>
              <a:buFont typeface="+mj-lt"/>
              <a:buAutoNum type="arabicPeriod" startAt="4"/>
            </a:pPr>
            <a:r>
              <a:rPr lang="en-US" sz="1400" b="1" dirty="0">
                <a:effectLst/>
                <a:latin typeface="Times New Roman" panose="02020603050405020304" pitchFamily="18" charset="0"/>
                <a:ea typeface="Times New Roman" panose="02020603050405020304" pitchFamily="18" charset="0"/>
              </a:rPr>
              <a:t>Serial Deviant Behavior:</a:t>
            </a:r>
            <a:endParaRPr lang="en-IN" sz="1400" b="1" dirty="0">
              <a:effectLst/>
              <a:latin typeface="Times New Roman" panose="02020603050405020304" pitchFamily="18" charset="0"/>
              <a:ea typeface="Times New Roman" panose="02020603050405020304" pitchFamily="18" charset="0"/>
            </a:endParaRPr>
          </a:p>
          <a:p>
            <a:pPr marL="404812" indent="-171450" algn="just">
              <a:lnSpc>
                <a:spcPct val="100000"/>
              </a:lnSpc>
              <a:spcBef>
                <a:spcPts val="1200"/>
              </a:spcBef>
            </a:pPr>
            <a:r>
              <a:rPr lang="en-US" sz="1400" dirty="0">
                <a:effectLst/>
                <a:latin typeface="Times New Roman" panose="02020603050405020304" pitchFamily="18" charset="0"/>
                <a:ea typeface="Times New Roman" panose="02020603050405020304" pitchFamily="18" charset="0"/>
              </a:rPr>
              <a:t>Serial deviant behavior is defined as a pattern of repeated deviant behavior. For example, being convicted of multiple crimes.</a:t>
            </a:r>
            <a:endParaRPr lang="en-IN" sz="1400" dirty="0">
              <a:effectLst/>
              <a:latin typeface="Times New Roman" panose="02020603050405020304" pitchFamily="18" charset="0"/>
              <a:ea typeface="Times New Roman" panose="02020603050405020304" pitchFamily="18" charset="0"/>
            </a:endParaRPr>
          </a:p>
          <a:p>
            <a:pPr marL="404812" indent="-171450" algn="just">
              <a:lnSpc>
                <a:spcPct val="100000"/>
              </a:lnSpc>
              <a:spcBef>
                <a:spcPts val="1200"/>
              </a:spcBef>
            </a:pPr>
            <a:r>
              <a:rPr lang="en-US" sz="1400" dirty="0">
                <a:effectLst/>
                <a:latin typeface="Times New Roman" panose="02020603050405020304" pitchFamily="18" charset="0"/>
                <a:ea typeface="Times New Roman" panose="02020603050405020304" pitchFamily="18" charset="0"/>
              </a:rPr>
              <a:t>For example, a teenager who shoplifts every time they enter a department store for the excitement is committing serial deviant behavior</a:t>
            </a:r>
            <a:endParaRPr lang="en-IN" sz="1400" dirty="0">
              <a:effectLst/>
              <a:latin typeface="Times New Roman" panose="02020603050405020304" pitchFamily="18" charset="0"/>
              <a:ea typeface="Times New Roman" panose="02020603050405020304" pitchFamily="18" charset="0"/>
            </a:endParaRPr>
          </a:p>
          <a:p>
            <a:pPr marL="342900" lvl="0" indent="-342900" algn="just">
              <a:lnSpc>
                <a:spcPct val="100000"/>
              </a:lnSpc>
              <a:spcBef>
                <a:spcPts val="1200"/>
              </a:spcBef>
              <a:buFont typeface="+mj-lt"/>
              <a:buAutoNum type="arabicPeriod" startAt="5"/>
            </a:pPr>
            <a:r>
              <a:rPr lang="en-US" sz="1400" b="1" dirty="0">
                <a:effectLst/>
                <a:latin typeface="Times New Roman" panose="02020603050405020304" pitchFamily="18" charset="0"/>
                <a:ea typeface="Times New Roman" panose="02020603050405020304" pitchFamily="18" charset="0"/>
              </a:rPr>
              <a:t>Situational Deviance:</a:t>
            </a:r>
            <a:endParaRPr lang="en-IN" sz="1400" b="1" dirty="0">
              <a:effectLst/>
              <a:latin typeface="Times New Roman" panose="02020603050405020304" pitchFamily="18" charset="0"/>
              <a:ea typeface="Times New Roman" panose="02020603050405020304" pitchFamily="18" charset="0"/>
            </a:endParaRPr>
          </a:p>
          <a:p>
            <a:pPr marL="461962" indent="-228600" algn="just">
              <a:lnSpc>
                <a:spcPct val="100000"/>
              </a:lnSpc>
              <a:spcBef>
                <a:spcPts val="1200"/>
              </a:spcBef>
            </a:pPr>
            <a:r>
              <a:rPr lang="en-US" sz="1400" dirty="0">
                <a:effectLst/>
                <a:latin typeface="Times New Roman" panose="02020603050405020304" pitchFamily="18" charset="0"/>
                <a:ea typeface="Times New Roman" panose="02020603050405020304" pitchFamily="18" charset="0"/>
              </a:rPr>
              <a:t>Situational deviance is defined as behavior that is considered deviant in a particular situation but not in others.</a:t>
            </a:r>
            <a:endParaRPr lang="en-IN"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4342673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EE530-F196-F393-6A8C-C3BEDF98A7E7}"/>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CAA7F9C6-9956-4B5E-E09A-29B625F6AFD7}"/>
              </a:ext>
            </a:extLst>
          </p:cNvPr>
          <p:cNvSpPr>
            <a:spLocks noGrp="1"/>
          </p:cNvSpPr>
          <p:nvPr>
            <p:ph type="title"/>
          </p:nvPr>
        </p:nvSpPr>
        <p:spPr>
          <a:xfrm>
            <a:off x="1522413" y="381000"/>
            <a:ext cx="9144001" cy="959768"/>
          </a:xfrm>
        </p:spPr>
        <p:txBody>
          <a:bodyPr/>
          <a:lstStyle/>
          <a:p>
            <a:r>
              <a:rPr lang="en-IN" dirty="0"/>
              <a:t>CRIME:</a:t>
            </a:r>
            <a:endParaRPr lang="en-US" dirty="0"/>
          </a:p>
        </p:txBody>
      </p:sp>
      <p:sp>
        <p:nvSpPr>
          <p:cNvPr id="14" name="Content Placeholder 13">
            <a:extLst>
              <a:ext uri="{FF2B5EF4-FFF2-40B4-BE49-F238E27FC236}">
                <a16:creationId xmlns:a16="http://schemas.microsoft.com/office/drawing/2014/main" id="{8A3A1FFF-89BE-31F8-41FE-C0357BDB6855}"/>
              </a:ext>
            </a:extLst>
          </p:cNvPr>
          <p:cNvSpPr>
            <a:spLocks noGrp="1"/>
          </p:cNvSpPr>
          <p:nvPr>
            <p:ph idx="1"/>
          </p:nvPr>
        </p:nvSpPr>
        <p:spPr>
          <a:xfrm>
            <a:off x="981844" y="1556792"/>
            <a:ext cx="10801200" cy="3672408"/>
          </a:xfrm>
        </p:spPr>
        <p:txBody>
          <a:bodyPr>
            <a:normAutofit/>
          </a:bodyPr>
          <a:lstStyle/>
          <a:p>
            <a:pPr algn="just">
              <a:lnSpc>
                <a:spcPct val="150000"/>
              </a:lnSpc>
            </a:pPr>
            <a:r>
              <a:rPr lang="en-US" sz="2000" dirty="0">
                <a:effectLst/>
                <a:latin typeface="Calibri" panose="020F0502020204030204" pitchFamily="34" charset="0"/>
                <a:ea typeface="Calibri" panose="020F0502020204030204" pitchFamily="34" charset="0"/>
                <a:cs typeface="Mangal" panose="02040503050203030202" pitchFamily="18" charset="0"/>
              </a:rPr>
              <a:t>The word crime was originally taken from the Latin word “</a:t>
            </a:r>
            <a:r>
              <a:rPr lang="en-US" sz="2000" b="1" dirty="0" err="1">
                <a:effectLst/>
                <a:latin typeface="Calibri" panose="020F0502020204030204" pitchFamily="34" charset="0"/>
                <a:ea typeface="Calibri" panose="020F0502020204030204" pitchFamily="34" charset="0"/>
                <a:cs typeface="Mangal" panose="02040503050203030202" pitchFamily="18" charset="0"/>
              </a:rPr>
              <a:t>Crimen</a:t>
            </a:r>
            <a:r>
              <a:rPr lang="en-US" sz="2000" dirty="0">
                <a:effectLst/>
                <a:latin typeface="Calibri" panose="020F0502020204030204" pitchFamily="34" charset="0"/>
                <a:ea typeface="Calibri" panose="020F0502020204030204" pitchFamily="34" charset="0"/>
                <a:cs typeface="Mangal" panose="02040503050203030202" pitchFamily="18" charset="0"/>
              </a:rPr>
              <a:t>” which means “</a:t>
            </a:r>
            <a:r>
              <a:rPr lang="en-US" sz="2000" b="1" dirty="0">
                <a:effectLst/>
                <a:latin typeface="Calibri" panose="020F0502020204030204" pitchFamily="34" charset="0"/>
                <a:ea typeface="Calibri" panose="020F0502020204030204" pitchFamily="34" charset="0"/>
                <a:cs typeface="Mangal" panose="02040503050203030202" pitchFamily="18" charset="0"/>
              </a:rPr>
              <a:t>to charge</a:t>
            </a:r>
            <a:r>
              <a:rPr lang="en-US" sz="2000" dirty="0">
                <a:effectLst/>
                <a:latin typeface="Calibri" panose="020F0502020204030204" pitchFamily="34" charset="0"/>
                <a:ea typeface="Calibri" panose="020F0502020204030204" pitchFamily="34" charset="0"/>
                <a:cs typeface="Mangal" panose="02040503050203030202" pitchFamily="18" charset="0"/>
              </a:rPr>
              <a:t>”. The Greek expression of it is “</a:t>
            </a:r>
            <a:r>
              <a:rPr lang="en-US" sz="2000" b="1" dirty="0" err="1">
                <a:effectLst/>
                <a:latin typeface="Calibri" panose="020F0502020204030204" pitchFamily="34" charset="0"/>
                <a:ea typeface="Calibri" panose="020F0502020204030204" pitchFamily="34" charset="0"/>
                <a:cs typeface="Mangal" panose="02040503050203030202" pitchFamily="18" charset="0"/>
              </a:rPr>
              <a:t>Krima</a:t>
            </a:r>
            <a:r>
              <a:rPr lang="en-US" sz="2000" dirty="0">
                <a:effectLst/>
                <a:latin typeface="Calibri" panose="020F0502020204030204" pitchFamily="34" charset="0"/>
                <a:ea typeface="Calibri" panose="020F0502020204030204" pitchFamily="34" charset="0"/>
                <a:cs typeface="Mangal" panose="02040503050203030202" pitchFamily="18" charset="0"/>
              </a:rPr>
              <a:t>” which is synonyms to the Sanskrit word ‘Karma’ which means ‘</a:t>
            </a:r>
            <a:r>
              <a:rPr lang="en-US" sz="2000" b="1" dirty="0">
                <a:effectLst/>
                <a:latin typeface="Calibri" panose="020F0502020204030204" pitchFamily="34" charset="0"/>
                <a:ea typeface="Calibri" panose="020F0502020204030204" pitchFamily="34" charset="0"/>
                <a:cs typeface="Mangal" panose="02040503050203030202" pitchFamily="18" charset="0"/>
              </a:rPr>
              <a:t>social order’</a:t>
            </a:r>
            <a:r>
              <a:rPr lang="en-US" sz="2000" dirty="0">
                <a:effectLst/>
                <a:latin typeface="Calibri" panose="020F0502020204030204" pitchFamily="34" charset="0"/>
                <a:ea typeface="Calibri" panose="020F0502020204030204" pitchFamily="34" charset="0"/>
                <a:cs typeface="Mangal" panose="02040503050203030202" pitchFamily="18" charset="0"/>
              </a:rPr>
              <a:t>. Word crime is applied to those acts that go against social order and are worthy of serious condemnation. </a:t>
            </a:r>
            <a:endParaRPr lang="en-US" sz="2000" dirty="0"/>
          </a:p>
        </p:txBody>
      </p:sp>
    </p:spTree>
    <p:extLst>
      <p:ext uri="{BB962C8B-B14F-4D97-AF65-F5344CB8AC3E}">
        <p14:creationId xmlns:p14="http://schemas.microsoft.com/office/powerpoint/2010/main" val="126599734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ue atom design templat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3">
          <a:schemeClr val="lt1"/>
        </a:lnRef>
        <a:fillRef idx="1">
          <a:schemeClr val="accent5"/>
        </a:fillRef>
        <a:effectRef idx="1">
          <a:schemeClr val="accent5"/>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Blue atom design slides.potx" id="{20958743-FA80-43E5-9586-B48EF2BE42B5}" vid="{6B9132C0-2E4C-4DF6-B21A-C2322474BD21}"/>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51F78577-2839-4BFF-9EC7-673BD8FEBD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875BD71-4A33-4FB7-88CA-777C4D9E6EE5}">
  <ds:schemaRefs>
    <ds:schemaRef ds:uri="http://schemas.microsoft.com/sharepoint/v3/contenttype/forms"/>
  </ds:schemaRefs>
</ds:datastoreItem>
</file>

<file path=customXml/itemProps3.xml><?xml version="1.0" encoding="utf-8"?>
<ds:datastoreItem xmlns:ds="http://schemas.openxmlformats.org/officeDocument/2006/customXml" ds:itemID="{3049C11C-71DC-49B6-ACD8-27E3AE088D14}">
  <ds:schemaRef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schemas.microsoft.com/office/infopath/2007/PartnerControls"/>
    <ds:schemaRef ds:uri="http://purl.org/dc/terms/"/>
    <ds:schemaRef ds:uri="40262f94-9f35-4ac3-9a90-690165a166b7"/>
    <ds:schemaRef ds:uri="a4f35948-e619-41b3-aa29-22878b09cfd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Blue atom design slides</Template>
  <TotalTime>65</TotalTime>
  <Words>2697</Words>
  <Application>Microsoft Office PowerPoint</Application>
  <PresentationFormat>Custom</PresentationFormat>
  <Paragraphs>124</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Century Gothic</vt:lpstr>
      <vt:lpstr>Symbol</vt:lpstr>
      <vt:lpstr>Times New Roman</vt:lpstr>
      <vt:lpstr>Blue atom design template</vt:lpstr>
      <vt:lpstr>Social Problems in India</vt:lpstr>
      <vt:lpstr>Overview</vt:lpstr>
      <vt:lpstr>What is Deviance?</vt:lpstr>
      <vt:lpstr>Theories of Deviance</vt:lpstr>
      <vt:lpstr>Deviant Behavior:</vt:lpstr>
      <vt:lpstr>Concepts Related to Deviance:</vt:lpstr>
      <vt:lpstr>Sociological Theories of Deviance:</vt:lpstr>
      <vt:lpstr>Types of Deviant Behavior</vt:lpstr>
      <vt:lpstr>CRIME:</vt:lpstr>
      <vt:lpstr>Defining Crime:</vt:lpstr>
      <vt:lpstr>Crime definition by different thinkers:</vt:lpstr>
      <vt:lpstr>Theories of Crime</vt:lpstr>
      <vt:lpstr>JUVENILE DELINQUENCY</vt:lpstr>
      <vt:lpstr>Definitions of Juvenile Delinquency</vt:lpstr>
      <vt:lpstr>Sociological Theories of White Collar Crime</vt:lpstr>
      <vt:lpstr>Causes of Juvenile Delinquency</vt:lpstr>
      <vt:lpstr>Social Responses to Juvenile Delinquency</vt:lpstr>
      <vt:lpstr>Causes of Child Delinquency</vt:lpstr>
      <vt:lpstr>White Collar Crime</vt:lpstr>
      <vt:lpstr>Characteristics of White Collar Crime</vt:lpstr>
      <vt:lpstr>Examples of White Collar Crime</vt:lpstr>
      <vt:lpstr>Sociological Theories of White Collar Crime</vt:lpstr>
      <vt:lpstr>The Impact of White Collar Crime</vt:lpstr>
      <vt:lpstr>Reference Books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Rameshwar Gupta kipzer</dc:creator>
  <cp:lastModifiedBy>Rameshwar Gupta kipzer</cp:lastModifiedBy>
  <cp:revision>75</cp:revision>
  <dcterms:created xsi:type="dcterms:W3CDTF">2025-01-06T12:49:45Z</dcterms:created>
  <dcterms:modified xsi:type="dcterms:W3CDTF">2025-01-06T13:55:42Z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74069000</vt:r8>
  </property>
  <property fmtid="{D5CDD505-2E9C-101B-9397-08002B2CF9AE}" pid="3" name="HiddenCategoryTags">
    <vt:lpwstr/>
  </property>
  <property fmtid="{D5CDD505-2E9C-101B-9397-08002B2CF9AE}" pid="4" name="InternalTags">
    <vt:lpwstr/>
  </property>
  <property fmtid="{D5CDD505-2E9C-101B-9397-08002B2CF9AE}" pid="5" name="CategoryTags">
    <vt:lpwstr/>
  </property>
  <property fmtid="{D5CDD505-2E9C-101B-9397-08002B2CF9AE}" pid="6" name="Applications">
    <vt:lpwstr/>
  </property>
  <property fmtid="{D5CDD505-2E9C-101B-9397-08002B2CF9AE}" pid="7" name="CampaignTags">
    <vt:lpwstr/>
  </property>
  <property fmtid="{D5CDD505-2E9C-101B-9397-08002B2CF9AE}" pid="8" name="ScenarioTags">
    <vt:lpwstr/>
  </property>
  <property fmtid="{D5CDD505-2E9C-101B-9397-08002B2CF9AE}" pid="9" name="ContentTypeId">
    <vt:lpwstr>0x010100AA3F7D94069FF64A86F7DFF56D60E3BE</vt:lpwstr>
  </property>
  <property fmtid="{D5CDD505-2E9C-101B-9397-08002B2CF9AE}" pid="10" name="FeatureTags">
    <vt:lpwstr/>
  </property>
  <property fmtid="{D5CDD505-2E9C-101B-9397-08002B2CF9AE}" pid="11" name="LocalizationTags">
    <vt:lpwstr/>
  </property>
</Properties>
</file>