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91" r:id="rId6"/>
    <p:sldId id="261" r:id="rId7"/>
    <p:sldId id="262" r:id="rId8"/>
    <p:sldId id="292" r:id="rId9"/>
    <p:sldId id="293" r:id="rId10"/>
    <p:sldId id="301" r:id="rId11"/>
    <p:sldId id="296" r:id="rId12"/>
    <p:sldId id="297" r:id="rId13"/>
    <p:sldId id="295" r:id="rId14"/>
    <p:sldId id="298" r:id="rId15"/>
    <p:sldId id="299" r:id="rId16"/>
    <p:sldId id="300" r:id="rId17"/>
    <p:sldId id="302" r:id="rId18"/>
    <p:sldId id="303" r:id="rId19"/>
    <p:sldId id="304" r:id="rId20"/>
    <p:sldId id="305" r:id="rId21"/>
    <p:sldId id="306" r:id="rId22"/>
    <p:sldId id="307" r:id="rId23"/>
    <p:sldId id="290" r:id="rId2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meshwar Gupta kipzer" initials="Rk" lastIdx="1" clrIdx="0">
    <p:extLst>
      <p:ext uri="{19B8F6BF-5375-455C-9EA6-DF929625EA0E}">
        <p15:presenceInfo xmlns:p15="http://schemas.microsoft.com/office/powerpoint/2012/main" userId="2faf12a7a14c33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28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A600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A600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857750"/>
            <a:ext cx="607218" cy="4464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75046" y="1495723"/>
            <a:ext cx="8314055" cy="0"/>
          </a:xfrm>
          <a:custGeom>
            <a:avLst/>
            <a:gdLst/>
            <a:ahLst/>
            <a:cxnLst/>
            <a:rect l="l" t="t" r="r" b="b"/>
            <a:pathLst>
              <a:path w="8314055">
                <a:moveTo>
                  <a:pt x="0" y="0"/>
                </a:moveTo>
                <a:lnTo>
                  <a:pt x="8313543" y="0"/>
                </a:lnTo>
              </a:path>
            </a:pathLst>
          </a:custGeom>
          <a:ln w="26789">
            <a:solidFill>
              <a:srgbClr val="210F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A600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55459" y="1603076"/>
            <a:ext cx="2455545" cy="4794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A600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929" y="4865191"/>
            <a:ext cx="601345" cy="0"/>
          </a:xfrm>
          <a:custGeom>
            <a:avLst/>
            <a:gdLst/>
            <a:ahLst/>
            <a:cxnLst/>
            <a:rect l="l" t="t" r="r" b="b"/>
            <a:pathLst>
              <a:path w="601345">
                <a:moveTo>
                  <a:pt x="0" y="0"/>
                </a:moveTo>
                <a:lnTo>
                  <a:pt x="601265" y="0"/>
                </a:lnTo>
              </a:path>
            </a:pathLst>
          </a:custGeom>
          <a:ln w="20835">
            <a:solidFill>
              <a:srgbClr val="3813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75046" y="1495723"/>
            <a:ext cx="8314055" cy="0"/>
          </a:xfrm>
          <a:custGeom>
            <a:avLst/>
            <a:gdLst/>
            <a:ahLst/>
            <a:cxnLst/>
            <a:rect l="l" t="t" r="r" b="b"/>
            <a:pathLst>
              <a:path w="8314055">
                <a:moveTo>
                  <a:pt x="0" y="0"/>
                </a:moveTo>
                <a:lnTo>
                  <a:pt x="8313543" y="0"/>
                </a:lnTo>
              </a:path>
            </a:pathLst>
          </a:custGeom>
          <a:ln w="26789">
            <a:solidFill>
              <a:srgbClr val="210F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4446" y="76349"/>
            <a:ext cx="7468880" cy="11984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A600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31968" y="1618952"/>
            <a:ext cx="7239634" cy="4042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819" y="3429000"/>
            <a:ext cx="8758736" cy="244673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42937" y="648891"/>
            <a:ext cx="8075930" cy="47625"/>
            <a:chOff x="642937" y="648891"/>
            <a:chExt cx="8075930" cy="47625"/>
          </a:xfrm>
        </p:grpSpPr>
        <p:sp>
          <p:nvSpPr>
            <p:cNvPr id="4" name="object 4"/>
            <p:cNvSpPr/>
            <p:nvPr/>
          </p:nvSpPr>
          <p:spPr>
            <a:xfrm>
              <a:off x="642937" y="686097"/>
              <a:ext cx="8075930" cy="0"/>
            </a:xfrm>
            <a:custGeom>
              <a:avLst/>
              <a:gdLst/>
              <a:ahLst/>
              <a:cxnLst/>
              <a:rect l="l" t="t" r="r" b="b"/>
              <a:pathLst>
                <a:path w="8075930">
                  <a:moveTo>
                    <a:pt x="0" y="0"/>
                  </a:moveTo>
                  <a:lnTo>
                    <a:pt x="8075418" y="0"/>
                  </a:lnTo>
                </a:path>
              </a:pathLst>
            </a:custGeom>
            <a:ln w="20835">
              <a:solidFill>
                <a:srgbClr val="38183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42937" y="659309"/>
              <a:ext cx="8075930" cy="0"/>
            </a:xfrm>
            <a:custGeom>
              <a:avLst/>
              <a:gdLst/>
              <a:ahLst/>
              <a:cxnLst/>
              <a:rect l="l" t="t" r="r" b="b"/>
              <a:pathLst>
                <a:path w="8075930">
                  <a:moveTo>
                    <a:pt x="0" y="0"/>
                  </a:moveTo>
                  <a:lnTo>
                    <a:pt x="8075418" y="0"/>
                  </a:lnTo>
                </a:path>
              </a:pathLst>
            </a:custGeom>
            <a:ln w="20835">
              <a:solidFill>
                <a:srgbClr val="38183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87410" y="899943"/>
            <a:ext cx="8351789" cy="1733167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ts val="6705"/>
              </a:lnSpc>
              <a:spcBef>
                <a:spcPts val="115"/>
              </a:spcBef>
            </a:pPr>
            <a:r>
              <a:rPr lang="en-US" sz="6000" dirty="0"/>
              <a:t>Concept, Meaning &amp; Nature of Social Change</a:t>
            </a:r>
            <a:endParaRPr sz="5450" dirty="0"/>
          </a:p>
        </p:txBody>
      </p:sp>
      <p:sp>
        <p:nvSpPr>
          <p:cNvPr id="7" name="object 7"/>
          <p:cNvSpPr txBox="1"/>
          <p:nvPr/>
        </p:nvSpPr>
        <p:spPr>
          <a:xfrm>
            <a:off x="3119111" y="4184248"/>
            <a:ext cx="5017135" cy="53668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765"/>
              </a:spcBef>
            </a:pPr>
            <a:r>
              <a:rPr lang="en-IN" sz="2850" dirty="0">
                <a:solidFill>
                  <a:srgbClr val="086E05"/>
                </a:solidFill>
                <a:latin typeface="Microsoft Sans Serif"/>
                <a:cs typeface="Microsoft Sans Serif"/>
              </a:rPr>
              <a:t>Dr. Manas Upadhyay</a:t>
            </a:r>
            <a:endParaRPr sz="275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625E2-18CC-7523-1183-61AC63A2A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88FE127-D6FB-7257-BB5A-7642F31FE4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2. Revolutionary Change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E43B00E-29F5-2253-AF2B-02E12BCAE492}"/>
              </a:ext>
            </a:extLst>
          </p:cNvPr>
          <p:cNvSpPr txBox="1"/>
          <p:nvPr/>
        </p:nvSpPr>
        <p:spPr>
          <a:xfrm>
            <a:off x="381000" y="1564114"/>
            <a:ext cx="8132326" cy="4915256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📖 Definition:</a:t>
            </a:r>
          </a:p>
          <a:p>
            <a:pPr marL="631825">
              <a:lnSpc>
                <a:spcPct val="200000"/>
              </a:lnSpc>
            </a:pPr>
            <a:r>
              <a:rPr lang="en-US" sz="1600" b="1" dirty="0"/>
              <a:t>Revolutionary change</a:t>
            </a:r>
            <a:r>
              <a:rPr lang="en-US" sz="1600" dirty="0"/>
              <a:t> refers to </a:t>
            </a:r>
            <a:r>
              <a:rPr lang="en-US" sz="1600" b="1" dirty="0"/>
              <a:t>sudden, radical, and transformative</a:t>
            </a:r>
            <a:r>
              <a:rPr lang="en-US" sz="1600" dirty="0"/>
              <a:t> shifts in the fundamental structure of society.</a:t>
            </a:r>
            <a:br>
              <a:rPr lang="en-US" sz="1600" dirty="0"/>
            </a:br>
            <a:r>
              <a:rPr lang="en-US" sz="1600" dirty="0"/>
              <a:t>It often involves </a:t>
            </a:r>
            <a:r>
              <a:rPr lang="en-US" sz="1600" b="1" dirty="0"/>
              <a:t>mass movements</a:t>
            </a:r>
            <a:r>
              <a:rPr lang="en-US" sz="1600" dirty="0"/>
              <a:t>, </a:t>
            </a:r>
            <a:r>
              <a:rPr lang="en-US" sz="1600" b="1" dirty="0"/>
              <a:t>uprisings</a:t>
            </a:r>
            <a:r>
              <a:rPr lang="en-US" sz="1600" dirty="0"/>
              <a:t>, or </a:t>
            </a:r>
            <a:r>
              <a:rPr lang="en-US" sz="1600" b="1" dirty="0"/>
              <a:t>complete overhauls</a:t>
            </a:r>
            <a:r>
              <a:rPr lang="en-US" sz="1600" dirty="0"/>
              <a:t> of political, economic, or social systems.</a:t>
            </a:r>
          </a:p>
          <a:p>
            <a:pPr algn="just">
              <a:lnSpc>
                <a:spcPct val="20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🧩 Key Characteristics: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❗ Rapid and disruptive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❗ Aimed at total transformation rather than gradual reform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❗ Often fueled by dissatisfaction, oppression, or social injustice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❗ May involve violence or conflict, but can also be non-violent</a:t>
            </a:r>
          </a:p>
        </p:txBody>
      </p:sp>
    </p:spTree>
    <p:extLst>
      <p:ext uri="{BB962C8B-B14F-4D97-AF65-F5344CB8AC3E}">
        <p14:creationId xmlns:p14="http://schemas.microsoft.com/office/powerpoint/2010/main" val="3281317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C4E54-40EA-7AEF-A04F-B1994E26F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5678569-D797-2F36-760B-AD6A2C392D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….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5F367A7-141E-CE8C-E0D2-F8646C748E61}"/>
              </a:ext>
            </a:extLst>
          </p:cNvPr>
          <p:cNvSpPr txBox="1"/>
          <p:nvPr/>
        </p:nvSpPr>
        <p:spPr>
          <a:xfrm>
            <a:off x="381000" y="1564114"/>
            <a:ext cx="8132326" cy="4822987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🛠️ Primary Drivers: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Political revolutions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Social movements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Economic crises or collapse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Ideological shifts 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📌 Example: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Russian Revolution (1917)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Overthrew the Tsarist regime and led to the establishment of a communist state.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Completely restructured Russia's social, political, and economic order.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Indian Independence Movement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Though largely non-violent, it was revolutionary in its outcome — ending British colonial rule and reshaping the political identity of India.</a:t>
            </a:r>
          </a:p>
        </p:txBody>
      </p:sp>
    </p:spTree>
    <p:extLst>
      <p:ext uri="{BB962C8B-B14F-4D97-AF65-F5344CB8AC3E}">
        <p14:creationId xmlns:p14="http://schemas.microsoft.com/office/powerpoint/2010/main" val="2827527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40683-58B4-CD6C-B28C-0491EE082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48D97BF-64DB-4212-6DD0-B3440058F1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533400" indent="-174625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3. Developmental (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Planned</a:t>
            </a:r>
            <a:r>
              <a:rPr lang="en-IN" sz="3600" dirty="0"/>
              <a:t>) Change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4582846-2F01-A5EF-1FFB-1ECFB8E7104C}"/>
              </a:ext>
            </a:extLst>
          </p:cNvPr>
          <p:cNvSpPr txBox="1"/>
          <p:nvPr/>
        </p:nvSpPr>
        <p:spPr>
          <a:xfrm>
            <a:off x="381000" y="1564114"/>
            <a:ext cx="8132326" cy="4453591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📖 Definition:</a:t>
            </a:r>
          </a:p>
          <a:p>
            <a:pPr marL="354013"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Developmental change refers to planned; goal-oriented transformations aimed at improving living standards and enhancing socio-economic conditions within a society.</a:t>
            </a:r>
          </a:p>
          <a:p>
            <a:pPr marL="354013"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 is commonly driven by government policies, economic strategies, and institutional reforms, and is often part of national or international development agendas.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🧩 Key Characteristics:</a:t>
            </a:r>
          </a:p>
          <a:p>
            <a:pPr marL="628650"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✅ Intentional and structured — guided by policies or planning bodies.</a:t>
            </a:r>
          </a:p>
          <a:p>
            <a:pPr marL="628650"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✅ Quantifiable outcomes — tracked through indicators like:</a:t>
            </a:r>
          </a:p>
          <a:p>
            <a:pPr marL="1349375" indent="-1841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Literacy rate</a:t>
            </a:r>
          </a:p>
          <a:p>
            <a:pPr marL="1349375" indent="-1841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 capita income</a:t>
            </a:r>
          </a:p>
          <a:p>
            <a:pPr marL="1349375" indent="-1841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Life expectancy</a:t>
            </a:r>
          </a:p>
          <a:p>
            <a:pPr marL="628650"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✅ Linked with modernization, urbanization, and globalization.</a:t>
            </a:r>
          </a:p>
        </p:txBody>
      </p:sp>
    </p:spTree>
    <p:extLst>
      <p:ext uri="{BB962C8B-B14F-4D97-AF65-F5344CB8AC3E}">
        <p14:creationId xmlns:p14="http://schemas.microsoft.com/office/powerpoint/2010/main" val="3100213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5C34F-07DA-A279-DC14-252C0901D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D694B76-FB61-4C34-4955-B99C7D783B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….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669D5AB-D354-62B7-6090-9DD7A306D67F}"/>
              </a:ext>
            </a:extLst>
          </p:cNvPr>
          <p:cNvSpPr txBox="1"/>
          <p:nvPr/>
        </p:nvSpPr>
        <p:spPr>
          <a:xfrm>
            <a:off x="381000" y="1564114"/>
            <a:ext cx="8132326" cy="519231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🛠️ Primary Drivers: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National governments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NGOs and international organizations (e.g., UN, World Bank)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Technological and infrastructural initiatives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📌 Example:</a:t>
            </a:r>
          </a:p>
          <a:p>
            <a:pPr marL="903288" indent="-903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Rural Development in India</a:t>
            </a:r>
          </a:p>
          <a:p>
            <a:pPr marL="903288" indent="-903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Pradhan Mantri Gram Sadak Yojana (PMGSY): Enhances rural connectivity by building roads.</a:t>
            </a:r>
          </a:p>
          <a:p>
            <a:pPr marL="903288" indent="-903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Rural Electrification Programs: Aim to improve quality of life and economic opportunity.</a:t>
            </a:r>
          </a:p>
          <a:p>
            <a:pPr marL="903288" indent="-903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Sarva Shiksha Abhiyan: Targeted effort to improve literacy and primary education access, especially in underdeveloped regions.</a:t>
            </a:r>
          </a:p>
          <a:p>
            <a:pPr marL="903288" indent="-9032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These programs are planned and measurable, focusing on long-term improvement of human development indicators.</a:t>
            </a:r>
          </a:p>
        </p:txBody>
      </p:sp>
    </p:spTree>
    <p:extLst>
      <p:ext uri="{BB962C8B-B14F-4D97-AF65-F5344CB8AC3E}">
        <p14:creationId xmlns:p14="http://schemas.microsoft.com/office/powerpoint/2010/main" val="495431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63EA8-2A94-8F45-0084-78B1BF068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C59E4A5-6EC2-334B-6270-20D7707720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674" y="76349"/>
            <a:ext cx="7882652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4. Unplanned (Spontaneous) Change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F4219F7-6FA2-3729-249A-B07CE71AB643}"/>
              </a:ext>
            </a:extLst>
          </p:cNvPr>
          <p:cNvSpPr txBox="1"/>
          <p:nvPr/>
        </p:nvSpPr>
        <p:spPr>
          <a:xfrm>
            <a:off x="381000" y="1564114"/>
            <a:ext cx="8132326" cy="4915256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📖 Definition:</a:t>
            </a:r>
          </a:p>
          <a:p>
            <a:pPr marL="631825">
              <a:lnSpc>
                <a:spcPct val="200000"/>
              </a:lnSpc>
            </a:pPr>
            <a:r>
              <a:rPr lang="en-US" sz="1600" b="1" dirty="0"/>
              <a:t>Unplanned or spontaneous change</a:t>
            </a:r>
            <a:r>
              <a:rPr lang="en-US" sz="1600" dirty="0"/>
              <a:t> occurs </a:t>
            </a:r>
            <a:r>
              <a:rPr lang="en-US" sz="1600" b="1" dirty="0"/>
              <a:t>unexpectedly</a:t>
            </a:r>
            <a:r>
              <a:rPr lang="en-US" sz="1600" dirty="0"/>
              <a:t> and </a:t>
            </a:r>
            <a:r>
              <a:rPr lang="en-US" sz="1600" b="1" dirty="0"/>
              <a:t>without deliberate intention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/>
              <a:t>It is usually triggered by </a:t>
            </a:r>
            <a:r>
              <a:rPr lang="en-US" sz="1600" b="1" dirty="0"/>
              <a:t>external events</a:t>
            </a:r>
            <a:r>
              <a:rPr lang="en-US" sz="1600" dirty="0"/>
              <a:t> or </a:t>
            </a:r>
            <a:r>
              <a:rPr lang="en-US" sz="1600" b="1" dirty="0"/>
              <a:t>crises</a:t>
            </a:r>
            <a:r>
              <a:rPr lang="en-US" sz="1600" dirty="0"/>
              <a:t> that force societies to adapt quickly. </a:t>
            </a:r>
          </a:p>
          <a:p>
            <a:pPr>
              <a:lnSpc>
                <a:spcPct val="20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🧩 Key Characteristics: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⚠️ Unintentional and reactive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⚠️ Triggered by natural or social disruptions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⚠️ Effects may be temporary or long-lasting</a:t>
            </a:r>
          </a:p>
          <a:p>
            <a:pPr marL="628650" algn="just"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⚠️ May lead to either positive or negative outcomes</a:t>
            </a:r>
          </a:p>
        </p:txBody>
      </p:sp>
    </p:spTree>
    <p:extLst>
      <p:ext uri="{BB962C8B-B14F-4D97-AF65-F5344CB8AC3E}">
        <p14:creationId xmlns:p14="http://schemas.microsoft.com/office/powerpoint/2010/main" val="4283504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9E065-2265-BDB7-2199-B8293F6DF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DAC23BF-D5C4-C689-FCBD-0A3EF9072C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….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70EC720-AAC3-DFBA-E7A2-AE84BB91AE4C}"/>
              </a:ext>
            </a:extLst>
          </p:cNvPr>
          <p:cNvSpPr txBox="1"/>
          <p:nvPr/>
        </p:nvSpPr>
        <p:spPr>
          <a:xfrm>
            <a:off x="381000" y="1564114"/>
            <a:ext cx="8132326" cy="519231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🛠️ Common Causes: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Natural disasters (e.g., floods, earthquakes)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Pandemics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Wars and conflicts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Mass migrations 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📌 Example: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COVID-19 Pandemic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Forced rapid adaptation to remote work, online education, and digital healthcare.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Changed social behavior, hygiene habits, and even work culture worldwide — without any central plan.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Partition of India (1947)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Led to mass migration, communal violence, and abrupt demographic changes that were not fully anticipated or planned.</a:t>
            </a:r>
          </a:p>
        </p:txBody>
      </p:sp>
    </p:spTree>
    <p:extLst>
      <p:ext uri="{BB962C8B-B14F-4D97-AF65-F5344CB8AC3E}">
        <p14:creationId xmlns:p14="http://schemas.microsoft.com/office/powerpoint/2010/main" val="1875555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3EB27-0A8D-4584-0D9F-148D0944F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4C9DDFE-5944-6BFE-1BD8-1C315414CD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….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B743BD1-C52D-E597-EBB4-13731CC8AD59}"/>
              </a:ext>
            </a:extLst>
          </p:cNvPr>
          <p:cNvSpPr txBox="1"/>
          <p:nvPr/>
        </p:nvSpPr>
        <p:spPr>
          <a:xfrm>
            <a:off x="381000" y="1564114"/>
            <a:ext cx="8132326" cy="519231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🛠️ Common Causes: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Natural disasters (e.g., floods, earthquakes)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Pandemics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Wars and conflicts</a:t>
            </a:r>
          </a:p>
          <a:p>
            <a:pPr marL="1257300" indent="-536575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Mass migrations 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📌 Example: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COVID-19 Pandemic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Forced rapid adaptation to remote work, online education, and digital healthcare.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Changed social behavior, hygiene habits, and even work culture worldwide — without any central plan.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Partition of India (1947)</a:t>
            </a:r>
          </a:p>
          <a:p>
            <a:pPr marL="1349375" indent="-63023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Led to mass migration, communal violence, and abrupt demographic changes that were not fully anticipated or planned.</a:t>
            </a:r>
          </a:p>
        </p:txBody>
      </p:sp>
    </p:spTree>
    <p:extLst>
      <p:ext uri="{BB962C8B-B14F-4D97-AF65-F5344CB8AC3E}">
        <p14:creationId xmlns:p14="http://schemas.microsoft.com/office/powerpoint/2010/main" val="1771357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DED6F-23C2-EE08-2954-79A8EC7F6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79BC43D-3916-1264-4F6C-482409D90B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Comparison Table</a:t>
            </a:r>
            <a:endParaRPr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E9CE700-DE9F-B0AA-1784-7DC915C2A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87764"/>
              </p:ext>
            </p:extLst>
          </p:nvPr>
        </p:nvGraphicFramePr>
        <p:xfrm>
          <a:off x="304800" y="1676400"/>
          <a:ext cx="8382000" cy="410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332151567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094799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29447052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61215651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53423938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Type of Change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Planned?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466173"/>
                  </a:ext>
                </a:extLst>
              </a:tr>
              <a:tr h="833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Gradual, natural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❌ 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Slow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Joint to nuclear family transformation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856073"/>
                  </a:ext>
                </a:extLst>
              </a:tr>
              <a:tr h="833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Developmental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Intentional improvement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✅ 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Moderate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Rural electrification in India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7031337"/>
                  </a:ext>
                </a:extLst>
              </a:tr>
              <a:tr h="833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Revolutionary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Radical, structural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❌/✅ Mixed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Fast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Russian Revolution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4719407"/>
                  </a:ext>
                </a:extLst>
              </a:tr>
              <a:tr h="833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Unplanned (Spontaneous)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Reactive, unforeseen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❌ 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Sudden	COVID-19 pandemic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COVID-19 pandemic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647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739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CFB2A-0698-6CC2-9AE7-5EA17419A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E00B897-24C1-396C-0C4E-9DC4E9E1FB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Factors of Social Change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4B575E0-C0E4-46AF-2B9E-C075272C8137}"/>
              </a:ext>
            </a:extLst>
          </p:cNvPr>
          <p:cNvSpPr txBox="1"/>
          <p:nvPr/>
        </p:nvSpPr>
        <p:spPr>
          <a:xfrm>
            <a:off x="381000" y="1564114"/>
            <a:ext cx="8458200" cy="519231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Social change is influenced by a </a:t>
            </a:r>
            <a:r>
              <a:rPr lang="en-US" sz="1600" b="1" dirty="0"/>
              <a:t>complex interplay of internal and external forces</a:t>
            </a:r>
            <a:r>
              <a:rPr lang="en-US" sz="1600" dirty="0"/>
              <a:t>. These factors can </a:t>
            </a:r>
            <a:r>
              <a:rPr lang="en-US" sz="1600" b="1" dirty="0"/>
              <a:t>accelerate</a:t>
            </a:r>
            <a:r>
              <a:rPr lang="en-US" sz="1600" dirty="0"/>
              <a:t>, </a:t>
            </a:r>
            <a:r>
              <a:rPr lang="en-US" sz="1600" b="1" dirty="0"/>
              <a:t>hinder</a:t>
            </a:r>
            <a:r>
              <a:rPr lang="en-US" sz="1600" dirty="0"/>
              <a:t>, or </a:t>
            </a:r>
            <a:r>
              <a:rPr lang="en-US" sz="1600" b="1" dirty="0"/>
              <a:t>redirect</a:t>
            </a:r>
            <a:r>
              <a:rPr lang="en-US" sz="1600" dirty="0"/>
              <a:t> change. The major influencing factors include: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🔬 </a:t>
            </a:r>
            <a:r>
              <a:rPr lang="en-US" sz="1600" b="1" dirty="0">
                <a:solidFill>
                  <a:srgbClr val="00B050"/>
                </a:solidFill>
              </a:rPr>
              <a:t>1. Biological Factors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These relate to human </a:t>
            </a:r>
            <a:r>
              <a:rPr lang="en-US" sz="1600" b="1" dirty="0"/>
              <a:t>population dynamics</a:t>
            </a:r>
            <a:r>
              <a:rPr lang="en-US" sz="1600" dirty="0"/>
              <a:t>, </a:t>
            </a:r>
            <a:r>
              <a:rPr lang="en-US" sz="1600" b="1" dirty="0"/>
              <a:t>health</a:t>
            </a:r>
            <a:r>
              <a:rPr lang="en-US" sz="1600" dirty="0"/>
              <a:t>, and </a:t>
            </a:r>
            <a:r>
              <a:rPr lang="en-US" sz="1600" b="1" dirty="0"/>
              <a:t>genetic characteristics</a:t>
            </a:r>
            <a:r>
              <a:rPr lang="en-US" sz="1600" dirty="0"/>
              <a:t>.</a:t>
            </a:r>
          </a:p>
          <a:p>
            <a:pPr marL="87313" indent="-87313">
              <a:lnSpc>
                <a:spcPct val="150000"/>
              </a:lnSpc>
            </a:pPr>
            <a:r>
              <a:rPr lang="en-US" sz="1600" b="1" dirty="0"/>
              <a:t>🔹 Key Components: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Population Growth/Decline</a:t>
            </a:r>
            <a:br>
              <a:rPr lang="en-US" sz="1600" dirty="0"/>
            </a:br>
            <a:r>
              <a:rPr lang="en-US" sz="1600" dirty="0"/>
              <a:t>→ Impacts resource use, labor markets, urbanization, family structures.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Health and Disease</a:t>
            </a:r>
            <a:br>
              <a:rPr lang="en-US" sz="1600" dirty="0"/>
            </a:br>
            <a:r>
              <a:rPr lang="en-US" sz="1600" dirty="0"/>
              <a:t>→ Pandemics and epidemics reshape societal behavior and health systems.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Physical &amp; Genetic Traits</a:t>
            </a:r>
            <a:br>
              <a:rPr lang="en-US" sz="1600" dirty="0"/>
            </a:br>
            <a:r>
              <a:rPr lang="en-US" sz="1600" dirty="0"/>
              <a:t>→ Influence mental/physical abilities, which affect education and social mobility.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✅ Example: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COVID-19 pandemic led to global shifts in </a:t>
            </a:r>
            <a:r>
              <a:rPr lang="en-US" sz="1600" b="1" dirty="0"/>
              <a:t>remote work</a:t>
            </a:r>
            <a:r>
              <a:rPr lang="en-US" sz="1600" dirty="0"/>
              <a:t>, </a:t>
            </a:r>
            <a:r>
              <a:rPr lang="en-US" sz="1600" b="1" dirty="0"/>
              <a:t>digital education</a:t>
            </a:r>
            <a:r>
              <a:rPr lang="en-US" sz="1600" dirty="0"/>
              <a:t>, and </a:t>
            </a:r>
            <a:r>
              <a:rPr lang="en-US" sz="1600" b="1" dirty="0"/>
              <a:t>public health awareness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103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18260-0FE1-67B3-6B81-8E28C68D0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4FCF2EB-EA9F-20CB-14F7-3B6CB318BA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150B8BD-6DCB-5440-D05D-87B22B2FB76A}"/>
              </a:ext>
            </a:extLst>
          </p:cNvPr>
          <p:cNvSpPr txBox="1"/>
          <p:nvPr/>
        </p:nvSpPr>
        <p:spPr>
          <a:xfrm>
            <a:off x="381000" y="1564114"/>
            <a:ext cx="8458200" cy="445365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🔬 </a:t>
            </a:r>
            <a:r>
              <a:rPr lang="en-US" sz="1600" b="1" dirty="0">
                <a:solidFill>
                  <a:srgbClr val="00B050"/>
                </a:solidFill>
              </a:rPr>
              <a:t>2. Geographic (Environmental) Factors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The natural environment shapes where and how people live, work, and interact.</a:t>
            </a:r>
          </a:p>
          <a:p>
            <a:pPr marL="87313" indent="-87313">
              <a:lnSpc>
                <a:spcPct val="150000"/>
              </a:lnSpc>
            </a:pPr>
            <a:r>
              <a:rPr lang="en-US" sz="1600" b="1" dirty="0"/>
              <a:t>🔹 Key Components: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Climate and Environment</a:t>
            </a:r>
            <a:br>
              <a:rPr lang="en-US" sz="1600" dirty="0"/>
            </a:br>
            <a:r>
              <a:rPr lang="en-US" sz="1600" dirty="0"/>
              <a:t>→ Affects agriculture, housing, clothing, and migration.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Natural Disasters</a:t>
            </a:r>
            <a:br>
              <a:rPr lang="en-US" sz="1600" dirty="0"/>
            </a:br>
            <a:r>
              <a:rPr lang="en-US" sz="1600" dirty="0"/>
              <a:t>→ Trigger displacement, infrastructural changes, and resource reallocation.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Resource Distribution</a:t>
            </a:r>
            <a:br>
              <a:rPr lang="en-US" sz="1600" dirty="0"/>
            </a:br>
            <a:r>
              <a:rPr lang="en-US" sz="1600" dirty="0"/>
              <a:t>→ Access to land, water, and minerals influences economic and social power.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✅ Example: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Recurrent </a:t>
            </a:r>
            <a:r>
              <a:rPr lang="en-US" sz="1600" b="1" dirty="0"/>
              <a:t>floods in Bihar </a:t>
            </a:r>
            <a:r>
              <a:rPr lang="en-US" sz="1600" dirty="0"/>
              <a:t>have led </a:t>
            </a:r>
            <a:r>
              <a:rPr lang="en-US" sz="1600" b="1" dirty="0"/>
              <a:t>to raised housing, migration, and occupational shifts </a:t>
            </a:r>
            <a:r>
              <a:rPr lang="en-US" sz="1600" dirty="0"/>
              <a:t>from farming to urban jobs.</a:t>
            </a:r>
          </a:p>
        </p:txBody>
      </p:sp>
    </p:spTree>
    <p:extLst>
      <p:ext uri="{BB962C8B-B14F-4D97-AF65-F5344CB8AC3E}">
        <p14:creationId xmlns:p14="http://schemas.microsoft.com/office/powerpoint/2010/main" val="88231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60790"/>
            <a:ext cx="7468880" cy="1049644"/>
          </a:xfrm>
          <a:prstGeom prst="rect">
            <a:avLst/>
          </a:prstGeom>
        </p:spPr>
        <p:txBody>
          <a:bodyPr vert="horz" wrap="square" lIns="0" tIns="490853" rIns="0" bIns="0" rtlCol="0">
            <a:spAutoFit/>
          </a:bodyPr>
          <a:lstStyle/>
          <a:p>
            <a:pPr marL="2094864">
              <a:lnSpc>
                <a:spcPct val="100000"/>
              </a:lnSpc>
              <a:spcBef>
                <a:spcPts val="115"/>
              </a:spcBef>
            </a:pPr>
            <a:r>
              <a:rPr lang="en-IN" sz="3600" dirty="0"/>
              <a:t>What is Social Change?</a:t>
            </a:r>
            <a:endParaRPr sz="3550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1619448"/>
            <a:ext cx="8371897" cy="4128118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719138" lvl="2" indent="-631825">
              <a:lnSpc>
                <a:spcPct val="150000"/>
              </a:lnSpc>
            </a:pPr>
            <a:r>
              <a:rPr lang="en-US" sz="2000" dirty="0"/>
              <a:t>📖 </a:t>
            </a:r>
            <a:r>
              <a:rPr lang="en-US" sz="2000" b="1" dirty="0"/>
              <a:t>Definition:</a:t>
            </a:r>
            <a:br>
              <a:rPr lang="en-US" sz="2000" dirty="0"/>
            </a:br>
            <a:r>
              <a:rPr lang="en-US" sz="2000" dirty="0"/>
              <a:t>Transformation of </a:t>
            </a:r>
            <a:r>
              <a:rPr lang="en-US" sz="2000" b="1" dirty="0"/>
              <a:t>culture</a:t>
            </a:r>
            <a:r>
              <a:rPr lang="en-US" sz="2000" dirty="0"/>
              <a:t>, </a:t>
            </a:r>
            <a:r>
              <a:rPr lang="en-US" sz="2000" b="1" dirty="0"/>
              <a:t>behavior</a:t>
            </a:r>
            <a:r>
              <a:rPr lang="en-US" sz="2000" dirty="0"/>
              <a:t>, </a:t>
            </a:r>
            <a:r>
              <a:rPr lang="en-US" sz="2000" b="1" dirty="0"/>
              <a:t>institutions</a:t>
            </a:r>
            <a:r>
              <a:rPr lang="en-US" sz="2000" dirty="0"/>
              <a:t>, and </a:t>
            </a:r>
            <a:r>
              <a:rPr lang="en-US" sz="2000" b="1" dirty="0"/>
              <a:t>social structures</a:t>
            </a:r>
            <a:r>
              <a:rPr lang="en-US" sz="2000" dirty="0"/>
              <a:t> over time.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📌 </a:t>
            </a:r>
            <a:r>
              <a:rPr lang="en-US" sz="2000" b="1" dirty="0"/>
              <a:t>Scope:</a:t>
            </a:r>
            <a:endParaRPr lang="en-US" sz="2000" dirty="0"/>
          </a:p>
          <a:p>
            <a:pPr marL="446088">
              <a:lnSpc>
                <a:spcPct val="150000"/>
              </a:lnSpc>
            </a:pPr>
            <a:r>
              <a:rPr lang="en-US" sz="2000" dirty="0"/>
              <a:t>Can be </a:t>
            </a:r>
            <a:r>
              <a:rPr lang="en-US" sz="2000" b="1" dirty="0"/>
              <a:t>gradual</a:t>
            </a:r>
            <a:r>
              <a:rPr lang="en-US" sz="2000" dirty="0"/>
              <a:t> (evolutionary) or </a:t>
            </a:r>
            <a:r>
              <a:rPr lang="en-US" sz="2000" b="1" dirty="0"/>
              <a:t>rapid</a:t>
            </a:r>
            <a:r>
              <a:rPr lang="en-US" sz="2000" dirty="0"/>
              <a:t> (revolutionary)</a:t>
            </a:r>
          </a:p>
          <a:p>
            <a:pPr marL="446088">
              <a:lnSpc>
                <a:spcPct val="150000"/>
              </a:lnSpc>
            </a:pPr>
            <a:r>
              <a:rPr lang="en-US" sz="2000" dirty="0"/>
              <a:t>May occur </a:t>
            </a:r>
            <a:r>
              <a:rPr lang="en-US" sz="2000" b="1" dirty="0"/>
              <a:t>spontaneously</a:t>
            </a:r>
            <a:r>
              <a:rPr lang="en-US" sz="2000" dirty="0"/>
              <a:t> or be </a:t>
            </a:r>
            <a:r>
              <a:rPr lang="en-US" sz="2000" b="1" dirty="0"/>
              <a:t>planned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🎯 </a:t>
            </a:r>
            <a:r>
              <a:rPr lang="en-US" sz="2000" b="1" dirty="0"/>
              <a:t>Focus:</a:t>
            </a:r>
            <a:endParaRPr lang="en-US" sz="2000" dirty="0"/>
          </a:p>
          <a:p>
            <a:pPr marL="446088">
              <a:lnSpc>
                <a:spcPct val="150000"/>
              </a:lnSpc>
            </a:pPr>
            <a:r>
              <a:rPr lang="en-US" sz="2000" dirty="0"/>
              <a:t>Affects </a:t>
            </a:r>
            <a:r>
              <a:rPr lang="en-US" sz="2000" b="1" dirty="0"/>
              <a:t>entire communities or societies</a:t>
            </a:r>
            <a:r>
              <a:rPr lang="en-US" sz="2000" dirty="0"/>
              <a:t>, not just individuals</a:t>
            </a:r>
          </a:p>
          <a:p>
            <a:pPr marL="446088">
              <a:lnSpc>
                <a:spcPct val="150000"/>
              </a:lnSpc>
            </a:pPr>
            <a:r>
              <a:rPr lang="en-US" sz="2000" dirty="0"/>
              <a:t>Alters the way people </a:t>
            </a:r>
            <a:r>
              <a:rPr lang="en-US" sz="2000" b="1" dirty="0"/>
              <a:t>interact, organize, and govern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2888C-2C64-8B5A-2E34-83E43C5D5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8FF5054-B3FB-D4A6-3E4A-B3577B4C26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D4CB4E9-F2C6-1109-7627-B4BEDA75DAC6}"/>
              </a:ext>
            </a:extLst>
          </p:cNvPr>
          <p:cNvSpPr txBox="1"/>
          <p:nvPr/>
        </p:nvSpPr>
        <p:spPr>
          <a:xfrm>
            <a:off x="381000" y="1564114"/>
            <a:ext cx="8458200" cy="4909677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🔬 </a:t>
            </a:r>
            <a:r>
              <a:rPr lang="en-US" sz="1600" b="1" dirty="0">
                <a:solidFill>
                  <a:srgbClr val="00B050"/>
                </a:solidFill>
              </a:rPr>
              <a:t>3. Technological Factors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Technology transforms </a:t>
            </a:r>
            <a:r>
              <a:rPr lang="en-US" sz="1600" b="1" dirty="0"/>
              <a:t>social behavior</a:t>
            </a:r>
            <a:r>
              <a:rPr lang="en-US" sz="1600" dirty="0"/>
              <a:t>, </a:t>
            </a:r>
            <a:r>
              <a:rPr lang="en-US" sz="1600" b="1" dirty="0"/>
              <a:t>economic activity</a:t>
            </a:r>
            <a:r>
              <a:rPr lang="en-US" sz="1600" dirty="0"/>
              <a:t>, and </a:t>
            </a:r>
            <a:r>
              <a:rPr lang="en-US" sz="1600" b="1" dirty="0"/>
              <a:t>cultural interaction</a:t>
            </a:r>
            <a:r>
              <a:rPr lang="en-US" sz="1600" dirty="0"/>
              <a:t>.</a:t>
            </a:r>
          </a:p>
          <a:p>
            <a:pPr marL="87313" indent="-87313">
              <a:lnSpc>
                <a:spcPct val="150000"/>
              </a:lnSpc>
            </a:pPr>
            <a:r>
              <a:rPr lang="en-US" sz="1600" b="1" dirty="0"/>
              <a:t>🔹 Key Components: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Inventions &amp; Innovations</a:t>
            </a:r>
            <a:br>
              <a:rPr lang="en-US" sz="1600" dirty="0"/>
            </a:br>
            <a:r>
              <a:rPr lang="en-US" sz="1600" dirty="0"/>
              <a:t>→ Disrupt traditional industries (e.g., green tech, automation).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Communication &amp; Transport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dirty="0"/>
              <a:t>→ Internet, smartphones, and media enable global exchange and activism.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Automation &amp; AI</a:t>
            </a:r>
            <a:br>
              <a:rPr lang="en-US" sz="1600" dirty="0"/>
            </a:br>
            <a:r>
              <a:rPr lang="en-US" sz="1600" dirty="0"/>
              <a:t>→ Redefines labor, education, and ethics.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✅ Example: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Smartphones enabled </a:t>
            </a:r>
            <a:r>
              <a:rPr lang="en-US" sz="1600" b="1" dirty="0"/>
              <a:t>e-learning, e-commerce</a:t>
            </a:r>
            <a:r>
              <a:rPr lang="en-US" sz="1600" dirty="0"/>
              <a:t>, and </a:t>
            </a:r>
            <a:r>
              <a:rPr lang="en-US" sz="1600" b="1" dirty="0"/>
              <a:t>digital payments</a:t>
            </a:r>
            <a:r>
              <a:rPr lang="en-US" sz="1600" dirty="0"/>
              <a:t> in rural India — transforming daily life.</a:t>
            </a:r>
          </a:p>
        </p:txBody>
      </p:sp>
    </p:spTree>
    <p:extLst>
      <p:ext uri="{BB962C8B-B14F-4D97-AF65-F5344CB8AC3E}">
        <p14:creationId xmlns:p14="http://schemas.microsoft.com/office/powerpoint/2010/main" val="3863349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3C6A9-7754-9388-0835-6F030038A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4C70293-17D5-C2C8-CC8F-0B24EEDCCA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 err="1"/>
              <a:t>Cont</a:t>
            </a:r>
            <a:r>
              <a:rPr lang="en-IN" sz="3600" dirty="0"/>
              <a:t>…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F84A882-35E8-431D-2079-7E454C3363ED}"/>
              </a:ext>
            </a:extLst>
          </p:cNvPr>
          <p:cNvSpPr txBox="1"/>
          <p:nvPr/>
        </p:nvSpPr>
        <p:spPr>
          <a:xfrm>
            <a:off x="381000" y="1564114"/>
            <a:ext cx="8458200" cy="454034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🔬 </a:t>
            </a:r>
            <a:r>
              <a:rPr lang="en-US" sz="1600" b="1" dirty="0">
                <a:solidFill>
                  <a:srgbClr val="00B050"/>
                </a:solidFill>
              </a:rPr>
              <a:t>4. Socio-Cultural Factors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These relate to a society’s </a:t>
            </a:r>
            <a:r>
              <a:rPr lang="en-US" sz="1600" b="1" dirty="0"/>
              <a:t>values, traditions, institutions</a:t>
            </a:r>
            <a:r>
              <a:rPr lang="en-US" sz="1600" dirty="0"/>
              <a:t>, and </a:t>
            </a:r>
            <a:r>
              <a:rPr lang="en-US" sz="1600" b="1" dirty="0"/>
              <a:t>collective behavior</a:t>
            </a:r>
            <a:r>
              <a:rPr lang="en-US" sz="1600" dirty="0"/>
              <a:t>.</a:t>
            </a:r>
          </a:p>
          <a:p>
            <a:pPr marL="87313" indent="-87313">
              <a:lnSpc>
                <a:spcPct val="150000"/>
              </a:lnSpc>
            </a:pPr>
            <a:r>
              <a:rPr lang="en-US" sz="1600" b="1" dirty="0"/>
              <a:t>🔹 Key Components: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Education &amp; Awareness</a:t>
            </a:r>
            <a:br>
              <a:rPr lang="en-US" sz="1600" dirty="0"/>
            </a:br>
            <a:r>
              <a:rPr lang="en-US" sz="1600" dirty="0"/>
              <a:t>→ Empowers people to challenge outdated norms.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Religion &amp; Ideology </a:t>
            </a:r>
          </a:p>
          <a:p>
            <a:pPr marL="1077913" indent="-446088">
              <a:lnSpc>
                <a:spcPct val="150000"/>
              </a:lnSpc>
            </a:pPr>
            <a:r>
              <a:rPr lang="en-US" sz="1600" dirty="0"/>
              <a:t>→ Empowers people to challenge outdated norms.</a:t>
            </a:r>
          </a:p>
          <a:p>
            <a:pPr marL="719138" indent="-360363">
              <a:lnSpc>
                <a:spcPct val="150000"/>
              </a:lnSpc>
            </a:pPr>
            <a:r>
              <a:rPr lang="en-US" sz="1600" b="1" dirty="0"/>
              <a:t>Social Movements</a:t>
            </a:r>
            <a:br>
              <a:rPr lang="en-US" sz="1600" dirty="0"/>
            </a:br>
            <a:r>
              <a:rPr lang="en-US" sz="1600" dirty="0"/>
              <a:t>→ Collective action can bring institutional and legislative change.</a:t>
            </a:r>
          </a:p>
          <a:p>
            <a:pPr>
              <a:lnSpc>
                <a:spcPct val="150000"/>
              </a:lnSpc>
            </a:pPr>
            <a:r>
              <a:rPr lang="en-US" sz="1600" b="1" dirty="0"/>
              <a:t>✅ Example:</a:t>
            </a:r>
          </a:p>
          <a:p>
            <a:pPr marL="719138" indent="-3603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Increased </a:t>
            </a:r>
            <a:r>
              <a:rPr lang="en-US" sz="1600" b="1" dirty="0"/>
              <a:t>inter-caste marriages</a:t>
            </a:r>
            <a:r>
              <a:rPr lang="en-US" sz="1600" dirty="0"/>
              <a:t> in India reflect shifting values influenced by </a:t>
            </a:r>
            <a:r>
              <a:rPr lang="en-US" sz="1600" b="1" dirty="0"/>
              <a:t>education</a:t>
            </a:r>
            <a:r>
              <a:rPr lang="en-US" sz="1600" dirty="0"/>
              <a:t>, </a:t>
            </a:r>
            <a:r>
              <a:rPr lang="en-US" sz="1600" b="1" dirty="0"/>
              <a:t>media</a:t>
            </a:r>
            <a:r>
              <a:rPr lang="en-US" sz="1600" dirty="0"/>
              <a:t>, and </a:t>
            </a:r>
            <a:r>
              <a:rPr lang="en-US" sz="1600" b="1" dirty="0"/>
              <a:t>legal reform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1216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4FE27-4C29-552A-36D2-C797D244A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B7D6E60-7BFA-72B1-AB25-C248BC474A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Comparison Table</a:t>
            </a:r>
            <a:endParaRPr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483E97E-A8DA-ED36-46C7-F7897355BD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246043"/>
              </p:ext>
            </p:extLst>
          </p:nvPr>
        </p:nvGraphicFramePr>
        <p:xfrm>
          <a:off x="304800" y="1676400"/>
          <a:ext cx="8153400" cy="3963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3321515676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3480947992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1294470521"/>
                    </a:ext>
                  </a:extLst>
                </a:gridCol>
              </a:tblGrid>
              <a:tr h="5362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Influences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466173"/>
                  </a:ext>
                </a:extLst>
              </a:tr>
              <a:tr h="8374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Biological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Population, health, physical conditions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COVID-19 impact on work and healthcare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856073"/>
                  </a:ext>
                </a:extLst>
              </a:tr>
              <a:tr h="8374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Geographic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Climate, disasters, resource access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Floods in Bihar changing occupation and housing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7031337"/>
                  </a:ext>
                </a:extLst>
              </a:tr>
              <a:tr h="8374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Technological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Innovation, automation, communication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Smartphones enabling e-learning and e-commerce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4719407"/>
                  </a:ext>
                </a:extLst>
              </a:tr>
              <a:tr h="8374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Socio-cultural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Beliefs, education, ideology, reform movements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Inter-caste marriage acceptance through </a:t>
                      </a:r>
                      <a:r>
                        <a:rPr lang="en-US" dirty="0" err="1"/>
                        <a:t>awarenes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647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195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5391" y="2625328"/>
            <a:ext cx="4116585" cy="10715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4865191"/>
            <a:ext cx="601345" cy="0"/>
          </a:xfrm>
          <a:custGeom>
            <a:avLst/>
            <a:gdLst/>
            <a:ahLst/>
            <a:cxnLst/>
            <a:rect l="l" t="t" r="r" b="b"/>
            <a:pathLst>
              <a:path w="601345">
                <a:moveTo>
                  <a:pt x="0" y="0"/>
                </a:moveTo>
                <a:lnTo>
                  <a:pt x="601265" y="0"/>
                </a:lnTo>
              </a:path>
            </a:pathLst>
          </a:custGeom>
          <a:ln w="20835">
            <a:solidFill>
              <a:srgbClr val="3813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5046" y="1495723"/>
            <a:ext cx="8314055" cy="0"/>
          </a:xfrm>
          <a:custGeom>
            <a:avLst/>
            <a:gdLst/>
            <a:ahLst/>
            <a:cxnLst/>
            <a:rect l="l" t="t" r="r" b="b"/>
            <a:pathLst>
              <a:path w="8314055">
                <a:moveTo>
                  <a:pt x="0" y="0"/>
                </a:moveTo>
                <a:lnTo>
                  <a:pt x="8313543" y="0"/>
                </a:lnTo>
              </a:path>
            </a:pathLst>
          </a:custGeom>
          <a:ln w="26789">
            <a:solidFill>
              <a:srgbClr val="210F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857750"/>
            <a:ext cx="607218" cy="4464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75046" y="1495723"/>
            <a:ext cx="8314055" cy="0"/>
          </a:xfrm>
          <a:custGeom>
            <a:avLst/>
            <a:gdLst/>
            <a:ahLst/>
            <a:cxnLst/>
            <a:rect l="l" t="t" r="r" b="b"/>
            <a:pathLst>
              <a:path w="8314055">
                <a:moveTo>
                  <a:pt x="0" y="0"/>
                </a:moveTo>
                <a:lnTo>
                  <a:pt x="8313543" y="0"/>
                </a:lnTo>
              </a:path>
            </a:pathLst>
          </a:custGeom>
          <a:ln w="26789">
            <a:solidFill>
              <a:srgbClr val="210F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69793"/>
          </a:xfrm>
          <a:prstGeom prst="rect">
            <a:avLst/>
          </a:prstGeom>
        </p:spPr>
        <p:txBody>
          <a:bodyPr vert="horz" wrap="square" lIns="0" tIns="510807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10"/>
              </a:spcBef>
            </a:pPr>
            <a:r>
              <a:rPr lang="en-US" sz="3600" dirty="0"/>
              <a:t>Key Features of Social Change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1055332" y="1495723"/>
            <a:ext cx="7066280" cy="413703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🌐 </a:t>
            </a:r>
            <a:r>
              <a:rPr lang="en-US" b="1" dirty="0"/>
              <a:t>1. Societal-Level Focus</a:t>
            </a:r>
            <a:endParaRPr lang="en-US" dirty="0"/>
          </a:p>
          <a:p>
            <a:pPr marL="13493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Goes beyond </a:t>
            </a:r>
            <a:r>
              <a:rPr lang="en-US" b="1" dirty="0"/>
              <a:t>individual or personal change</a:t>
            </a:r>
            <a:endParaRPr lang="en-US" dirty="0"/>
          </a:p>
          <a:p>
            <a:pPr marL="13493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Involves shifts in norms, roles, values, and structures across communities</a:t>
            </a:r>
          </a:p>
          <a:p>
            <a:pPr>
              <a:lnSpc>
                <a:spcPct val="150000"/>
              </a:lnSpc>
            </a:pPr>
            <a:r>
              <a:rPr lang="en-US" dirty="0"/>
              <a:t>⏳ </a:t>
            </a:r>
            <a:r>
              <a:rPr lang="en-US" b="1" dirty="0"/>
              <a:t>2. Long-Term Impact</a:t>
            </a:r>
            <a:endParaRPr lang="en-US" dirty="0"/>
          </a:p>
          <a:p>
            <a:pPr marL="1349375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Change must be </a:t>
            </a:r>
            <a:r>
              <a:rPr lang="en-US" b="1" dirty="0"/>
              <a:t>sustained over time</a:t>
            </a:r>
            <a:endParaRPr lang="en-US" dirty="0"/>
          </a:p>
          <a:p>
            <a:pPr marL="1349375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Temporary or short-lived shifts do not qualify</a:t>
            </a:r>
          </a:p>
          <a:p>
            <a:pPr>
              <a:lnSpc>
                <a:spcPct val="150000"/>
              </a:lnSpc>
            </a:pPr>
            <a:r>
              <a:rPr lang="en-US" dirty="0"/>
              <a:t>🔁 </a:t>
            </a:r>
            <a:r>
              <a:rPr lang="en-US" b="1" dirty="0"/>
              <a:t>3. Pattern-Based Transformation</a:t>
            </a:r>
            <a:endParaRPr lang="en-US" dirty="0"/>
          </a:p>
          <a:p>
            <a:pPr marL="1349375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Involves </a:t>
            </a:r>
            <a:r>
              <a:rPr lang="en-US" b="1" dirty="0"/>
              <a:t>systemic and structural changes</a:t>
            </a:r>
            <a:endParaRPr lang="en-US" dirty="0"/>
          </a:p>
          <a:p>
            <a:pPr marL="1349375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Not about random or isolated events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78222"/>
            <a:ext cx="7019787" cy="104131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3960"/>
              </a:lnSpc>
              <a:spcBef>
                <a:spcPts val="120"/>
              </a:spcBef>
              <a:tabLst>
                <a:tab pos="3693160" algn="l"/>
              </a:tabLst>
            </a:pPr>
            <a:r>
              <a:rPr lang="en-US" sz="3600" b="1" dirty="0"/>
              <a:t>Definitions of social change</a:t>
            </a:r>
            <a:r>
              <a:rPr lang="en-US" sz="3600" dirty="0"/>
              <a:t> as given by various thinkers</a:t>
            </a:r>
            <a:endParaRPr sz="2400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A5BA301-8C33-7461-045A-FC17310E0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645289"/>
              </p:ext>
            </p:extLst>
          </p:nvPr>
        </p:nvGraphicFramePr>
        <p:xfrm>
          <a:off x="228600" y="1441304"/>
          <a:ext cx="8534400" cy="54214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05094">
                  <a:extLst>
                    <a:ext uri="{9D8B030D-6E8A-4147-A177-3AD203B41FA5}">
                      <a16:colId xmlns:a16="http://schemas.microsoft.com/office/drawing/2014/main" val="945965307"/>
                    </a:ext>
                  </a:extLst>
                </a:gridCol>
                <a:gridCol w="4149754">
                  <a:extLst>
                    <a:ext uri="{9D8B030D-6E8A-4147-A177-3AD203B41FA5}">
                      <a16:colId xmlns:a16="http://schemas.microsoft.com/office/drawing/2014/main" val="209331416"/>
                    </a:ext>
                  </a:extLst>
                </a:gridCol>
                <a:gridCol w="2779552">
                  <a:extLst>
                    <a:ext uri="{9D8B030D-6E8A-4147-A177-3AD203B41FA5}">
                      <a16:colId xmlns:a16="http://schemas.microsoft.com/office/drawing/2014/main" val="3345848698"/>
                    </a:ext>
                  </a:extLst>
                </a:gridCol>
              </a:tblGrid>
              <a:tr h="4652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Thinker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Definition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Key Idea / Focus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6504244"/>
                  </a:ext>
                </a:extLst>
              </a:tr>
              <a:tr h="6396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MacIver &amp; Page</a:t>
                      </a:r>
                      <a:endParaRPr lang="en-IN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“Social change refers to a change in social relationships.”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Change in interpersonal or group relationships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6138484"/>
                  </a:ext>
                </a:extLst>
              </a:tr>
              <a:tr h="589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Kingsley Davis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“Social change is only such alterations that occur in social organization – the structure and functions of society.”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Changes in </a:t>
                      </a:r>
                      <a:r>
                        <a:rPr lang="en-US" sz="1600" b="1" dirty="0"/>
                        <a:t>structure</a:t>
                      </a:r>
                      <a:r>
                        <a:rPr lang="en-US" sz="1600" dirty="0"/>
                        <a:t> and </a:t>
                      </a:r>
                      <a:r>
                        <a:rPr lang="en-US" sz="1600" b="1" dirty="0"/>
                        <a:t>function</a:t>
                      </a:r>
                      <a:r>
                        <a:rPr lang="en-US" sz="1600" dirty="0"/>
                        <a:t> of society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9479900"/>
                  </a:ext>
                </a:extLst>
              </a:tr>
              <a:tr h="8422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M. H. Jones</a:t>
                      </a:r>
                      <a:endParaRPr lang="en-IN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“Variations in or modifications of any aspect of social processes, patterns, interaction, or organization.”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Comprehensive view — all aspects of social life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4504437"/>
                  </a:ext>
                </a:extLst>
              </a:tr>
              <a:tr h="8422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Gillin &amp; Gillin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“Variation from the accepted mode of life; due to changes in geography, culture, population, or ideology.”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Emphasizes </a:t>
                      </a:r>
                      <a:r>
                        <a:rPr lang="en-US" sz="1600" b="1" dirty="0"/>
                        <a:t>external and internal</a:t>
                      </a:r>
                      <a:r>
                        <a:rPr lang="en-US" sz="1600" dirty="0"/>
                        <a:t> causes of change</a:t>
                      </a:r>
                      <a:endParaRPr lang="en-US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9588183"/>
                  </a:ext>
                </a:extLst>
              </a:tr>
              <a:tr h="904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Herbert Spencer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Social change occurs through </a:t>
                      </a:r>
                      <a:r>
                        <a:rPr lang="en-US" sz="1600" b="1" dirty="0"/>
                        <a:t>evolution</a:t>
                      </a:r>
                      <a:r>
                        <a:rPr lang="en-US" sz="1600" dirty="0"/>
                        <a:t> – from </a:t>
                      </a:r>
                      <a:r>
                        <a:rPr lang="en-US" sz="1600" b="1" dirty="0"/>
                        <a:t>simple to complex</a:t>
                      </a:r>
                      <a:r>
                        <a:rPr lang="en-US" sz="1600" dirty="0"/>
                        <a:t> forms of society.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dirty="0"/>
                        <a:t>Evolutionary, gradual progress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0840430"/>
                  </a:ext>
                </a:extLst>
              </a:tr>
              <a:tr h="904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/>
                        <a:t>Emile Durkheim</a:t>
                      </a:r>
                      <a:endParaRPr lang="en-IN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Social change results from changes in </a:t>
                      </a:r>
                      <a:r>
                        <a:rPr lang="en-US" sz="1600" b="1" dirty="0"/>
                        <a:t>collective consciousness</a:t>
                      </a:r>
                      <a:r>
                        <a:rPr lang="en-US" sz="1600" dirty="0"/>
                        <a:t> and </a:t>
                      </a:r>
                      <a:r>
                        <a:rPr lang="en-US" sz="1600" b="1" dirty="0"/>
                        <a:t>division of </a:t>
                      </a:r>
                      <a:r>
                        <a:rPr lang="en-US" sz="1600" b="1" dirty="0" err="1"/>
                        <a:t>labour</a:t>
                      </a:r>
                      <a:r>
                        <a:rPr lang="en-US" sz="1600" dirty="0"/>
                        <a:t>.</a:t>
                      </a:r>
                      <a:endParaRPr lang="en-IN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From mechanical to organic solidarity (functionalism)</a:t>
                      </a:r>
                      <a:endParaRPr lang="en-IN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26697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BD374-F340-1D08-84FE-99DCAD62A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302C623-565A-784A-D540-9C1CF4F7FD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2000" y="378222"/>
            <a:ext cx="7924800" cy="5283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3960"/>
              </a:lnSpc>
              <a:spcBef>
                <a:spcPts val="120"/>
              </a:spcBef>
              <a:tabLst>
                <a:tab pos="3693160" algn="l"/>
              </a:tabLst>
            </a:pPr>
            <a:r>
              <a:rPr lang="en-US" sz="3600" dirty="0"/>
              <a:t>Nature / Characteristics of Social Change</a:t>
            </a:r>
            <a:endParaRPr sz="2400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33AD232-DA0E-99F0-4F58-1FF4AD340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6670"/>
              </p:ext>
            </p:extLst>
          </p:nvPr>
        </p:nvGraphicFramePr>
        <p:xfrm>
          <a:off x="228600" y="1066800"/>
          <a:ext cx="8534400" cy="54117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945965307"/>
                    </a:ext>
                  </a:extLst>
                </a:gridCol>
                <a:gridCol w="3926048">
                  <a:extLst>
                    <a:ext uri="{9D8B030D-6E8A-4147-A177-3AD203B41FA5}">
                      <a16:colId xmlns:a16="http://schemas.microsoft.com/office/drawing/2014/main" val="209331416"/>
                    </a:ext>
                  </a:extLst>
                </a:gridCol>
                <a:gridCol w="2779552">
                  <a:extLst>
                    <a:ext uri="{9D8B030D-6E8A-4147-A177-3AD203B41FA5}">
                      <a16:colId xmlns:a16="http://schemas.microsoft.com/office/drawing/2014/main" val="3345848698"/>
                    </a:ext>
                  </a:extLst>
                </a:gridCol>
              </a:tblGrid>
              <a:tr h="63806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Characteristic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Explanation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Examples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6504244"/>
                  </a:ext>
                </a:extLst>
              </a:tr>
              <a:tr h="9547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1. Universal Phenomenon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Social change occurs in all societies — primitive, modern, rural, or urban. No society is immune to change.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Even isolated tribes gradually adapt over time.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6138484"/>
                  </a:ext>
                </a:extLst>
              </a:tr>
              <a:tr h="9547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2. Continuous Process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Change is constant and cumulative. It may be slow or rapid, but it never stops.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Shifts in gender roles or dietary habits.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9479900"/>
                  </a:ext>
                </a:extLst>
              </a:tr>
              <a:tr h="9547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3. Unpredictable Direction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The path and outcomes of social change cannot be fully predicted. It may have unexpected effects.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Industrialization leading to pollution.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4504437"/>
                  </a:ext>
                </a:extLst>
              </a:tr>
              <a:tr h="9547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4. Planned and Unplanned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Change may be deliberate (through policy) or spontaneous (due to external events).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Planned: Education reforms; Unplanned: Pandemic.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9588183"/>
                  </a:ext>
                </a:extLst>
              </a:tr>
              <a:tr h="9547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5. Positive or Negative Impact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Social change is </a:t>
                      </a:r>
                      <a:r>
                        <a:rPr lang="en-US" b="1" dirty="0"/>
                        <a:t>value-neutral</a:t>
                      </a:r>
                      <a:r>
                        <a:rPr lang="en-US" dirty="0"/>
                        <a:t>. It can bring progress or cause harm, depending on context.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Progress: Literacy rise; Harm: Cultural erosion.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0840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54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Overview of Social Change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564114"/>
            <a:ext cx="8305800" cy="2751394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b="1" dirty="0"/>
              <a:t>Social change</a:t>
            </a:r>
            <a:r>
              <a:rPr lang="en-US" dirty="0"/>
              <a:t> refers to the </a:t>
            </a:r>
            <a:r>
              <a:rPr lang="en-US" b="1" dirty="0"/>
              <a:t>transformation in the structure, behavior, relationships, norms, and institutions</a:t>
            </a:r>
            <a:r>
              <a:rPr lang="en-US" dirty="0"/>
              <a:t> of a society over time.</a:t>
            </a:r>
            <a:br>
              <a:rPr lang="en-US" dirty="0"/>
            </a:br>
            <a:r>
              <a:rPr lang="en-US" dirty="0"/>
              <a:t>It can be:</a:t>
            </a:r>
          </a:p>
          <a:p>
            <a:pPr marL="1077913" indent="-358775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Gradual or Rapid</a:t>
            </a:r>
            <a:r>
              <a:rPr lang="en-US" dirty="0"/>
              <a:t> (e.g., slow cultural shifts vs. sudden revolutions)</a:t>
            </a:r>
          </a:p>
          <a:p>
            <a:pPr marL="1077913" indent="-358775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Planned or Unplanned</a:t>
            </a:r>
            <a:r>
              <a:rPr lang="en-US" dirty="0"/>
              <a:t> (e.g., policy reforms vs. natural disasters)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07797"/>
          </a:xfrm>
          <a:prstGeom prst="rect">
            <a:avLst/>
          </a:prstGeom>
        </p:spPr>
        <p:txBody>
          <a:bodyPr vert="horz" wrap="square" lIns="0" tIns="525610" rIns="0" bIns="0" rtlCol="0">
            <a:spAutoFit/>
          </a:bodyPr>
          <a:lstStyle/>
          <a:p>
            <a:pPr marL="719138">
              <a:lnSpc>
                <a:spcPct val="100000"/>
              </a:lnSpc>
              <a:spcBef>
                <a:spcPts val="125"/>
              </a:spcBef>
            </a:pPr>
            <a:r>
              <a:rPr lang="en-US" dirty="0"/>
              <a:t>Four Major Types of Social Change</a:t>
            </a:r>
            <a:endParaRPr spc="114" dirty="0">
              <a:solidFill>
                <a:srgbClr val="0A6208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A979CB-4AC7-8E65-4D71-B2F0A844BD76}"/>
              </a:ext>
            </a:extLst>
          </p:cNvPr>
          <p:cNvSpPr txBox="1"/>
          <p:nvPr/>
        </p:nvSpPr>
        <p:spPr>
          <a:xfrm>
            <a:off x="76200" y="1676400"/>
            <a:ext cx="4702686" cy="393037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0B050"/>
                </a:solidFill>
              </a:rPr>
              <a:t>1. Evolutionary Change</a:t>
            </a:r>
          </a:p>
          <a:p>
            <a:pPr marL="892175" lvl="3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Nature: Gradual, continuous, and long-term.</a:t>
            </a:r>
          </a:p>
          <a:p>
            <a:pPr marL="892175" lvl="3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Based On: Darwinian and sociological theories (e.g., Herbert Spencer).</a:t>
            </a:r>
          </a:p>
          <a:p>
            <a:pPr marL="892175" lvl="3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Example: Development from tribal communities to industrial societies.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0B050"/>
                </a:solidFill>
              </a:rPr>
              <a:t>2. Revolutionary Change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Nature: Sudden, radical, and often violent.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Purpose: To replace the existing social, political, or economic order.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Example: French Revolution, Russian Revolution.</a:t>
            </a:r>
            <a:endParaRPr lang="en-IN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A49F42-A7C3-91BE-B272-B6DB627EDE33}"/>
              </a:ext>
            </a:extLst>
          </p:cNvPr>
          <p:cNvSpPr txBox="1"/>
          <p:nvPr/>
        </p:nvSpPr>
        <p:spPr>
          <a:xfrm>
            <a:off x="4778886" y="1524000"/>
            <a:ext cx="4212714" cy="425353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0B050"/>
                </a:solidFill>
              </a:rPr>
              <a:t>3. Planned (Intentional) Change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Nature: Deliberate and goal-oriented.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Initiated By: Governments, NGOs, or social reformers.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Example: Abolition of child labor, universal education policies.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0B050"/>
                </a:solidFill>
              </a:rPr>
              <a:t>4. Unplanned (Spontaneous) Change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Nature: Unintended, often triggered by unforeseen events.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Causes: Natural disasters, pandemics, migration, or war.</a:t>
            </a:r>
          </a:p>
          <a:p>
            <a:pPr marL="892175" lvl="2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Example: COVID-19 pandemic changing work and education systems.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5F280-9182-A092-1D15-77EA7D144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2820F16-1790-2F3B-856A-09C34362C1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1. Evolutionary Change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97CEB3C-57F0-D551-313B-40C81CBA0DB5}"/>
              </a:ext>
            </a:extLst>
          </p:cNvPr>
          <p:cNvSpPr txBox="1"/>
          <p:nvPr/>
        </p:nvSpPr>
        <p:spPr>
          <a:xfrm>
            <a:off x="381000" y="1564114"/>
            <a:ext cx="8686800" cy="5192319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📖 Definition:</a:t>
            </a:r>
          </a:p>
          <a:p>
            <a:pPr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Evolutionary change refers to the slow, continuous, and cumulative transformation in society that unfolds organically over a long period.</a:t>
            </a:r>
          </a:p>
          <a:p>
            <a:pPr algn="just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 is less disruptive, often unnoticed in the short term, and influenced by internal cultural, social, and technological factors.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🧩 Key Characteristics:</a:t>
            </a:r>
          </a:p>
          <a:p>
            <a:pPr marL="892175" indent="-446088"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✅ Non-disruptive and generally peaceful.</a:t>
            </a:r>
          </a:p>
          <a:p>
            <a:pPr marL="892175" indent="-446088"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✅ Occurs without deliberate planning or revolutionary intent.</a:t>
            </a:r>
          </a:p>
          <a:p>
            <a:pPr marL="892175" indent="-446088"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✅ Driven by internal dynamics such as changes in:</a:t>
            </a:r>
          </a:p>
          <a:p>
            <a:pPr marL="1252538" lvl="1" indent="-2619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Values</a:t>
            </a:r>
          </a:p>
          <a:p>
            <a:pPr marL="1252538" lvl="1" indent="-2619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Beliefs</a:t>
            </a:r>
          </a:p>
          <a:p>
            <a:pPr marL="1252538" lvl="1" indent="-2619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Norms</a:t>
            </a:r>
          </a:p>
          <a:p>
            <a:pPr marL="1252538" lvl="1" indent="-26193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Lifestyles</a:t>
            </a:r>
          </a:p>
          <a:p>
            <a:pPr algn="just">
              <a:lnSpc>
                <a:spcPct val="150000"/>
              </a:lnSpc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99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928F9-DBBA-BB9D-9A0C-9CD2BA0B1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476A4F6-10E7-5A72-7463-32DB861112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4446" y="76349"/>
            <a:ext cx="7468880" cy="1038234"/>
          </a:xfrm>
          <a:prstGeom prst="rect">
            <a:avLst/>
          </a:prstGeom>
        </p:spPr>
        <p:txBody>
          <a:bodyPr vert="horz" wrap="square" lIns="0" tIns="479553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10"/>
              </a:spcBef>
            </a:pPr>
            <a:r>
              <a:rPr lang="en-IN" sz="3600" dirty="0"/>
              <a:t>Continue…</a:t>
            </a:r>
            <a:endParaRPr sz="36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F15801A-4841-38CA-DE76-D48338634D3F}"/>
              </a:ext>
            </a:extLst>
          </p:cNvPr>
          <p:cNvSpPr txBox="1"/>
          <p:nvPr/>
        </p:nvSpPr>
        <p:spPr>
          <a:xfrm>
            <a:off x="381000" y="1564114"/>
            <a:ext cx="8132326" cy="445365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🌍 Influencing Factors: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Cultural diffusion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Technological advancements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Inter-generational value shifts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Urbanization and education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📌 Example: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Shift from Joint Family to Nuclear Family in India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Over several decades, urbanization, increased mobility, economic independence, and individual aspirations led to a gradual decline of joint family systems.</a:t>
            </a:r>
          </a:p>
          <a:p>
            <a:pPr marL="107791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transition was not sudden or forced, but rather an evolution of family structure in response to modernization.</a:t>
            </a:r>
          </a:p>
        </p:txBody>
      </p:sp>
    </p:spTree>
    <p:extLst>
      <p:ext uri="{BB962C8B-B14F-4D97-AF65-F5344CB8AC3E}">
        <p14:creationId xmlns:p14="http://schemas.microsoft.com/office/powerpoint/2010/main" val="349534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1968</Words>
  <Application>Microsoft Office PowerPoint</Application>
  <PresentationFormat>On-screen Show (4:3)</PresentationFormat>
  <Paragraphs>259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Microsoft Sans Serif</vt:lpstr>
      <vt:lpstr>Times New Roman</vt:lpstr>
      <vt:lpstr>Wingdings</vt:lpstr>
      <vt:lpstr>Office Theme</vt:lpstr>
      <vt:lpstr>Concept, Meaning &amp; Nature of Social Change</vt:lpstr>
      <vt:lpstr>What is Social Change?</vt:lpstr>
      <vt:lpstr>Key Features of Social Change</vt:lpstr>
      <vt:lpstr>Definitions of social change as given by various thinkers</vt:lpstr>
      <vt:lpstr>Nature / Characteristics of Social Change</vt:lpstr>
      <vt:lpstr>Overview of Social Change</vt:lpstr>
      <vt:lpstr>Four Major Types of Social Change</vt:lpstr>
      <vt:lpstr>1. Evolutionary Change</vt:lpstr>
      <vt:lpstr>Continue…</vt:lpstr>
      <vt:lpstr>2. Revolutionary Change</vt:lpstr>
      <vt:lpstr>Cont….</vt:lpstr>
      <vt:lpstr>3. Developmental (Planned) Change</vt:lpstr>
      <vt:lpstr>Cont….</vt:lpstr>
      <vt:lpstr>4. Unplanned (Spontaneous) Change</vt:lpstr>
      <vt:lpstr>Cont….</vt:lpstr>
      <vt:lpstr>Cont….</vt:lpstr>
      <vt:lpstr>Comparison Table</vt:lpstr>
      <vt:lpstr>Factors of Social Change</vt:lpstr>
      <vt:lpstr>Cont…</vt:lpstr>
      <vt:lpstr>Cont…</vt:lpstr>
      <vt:lpstr>Cont…</vt:lpstr>
      <vt:lpstr>Comparison Table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Rameshwar Gupta kipzer</dc:creator>
  <cp:lastModifiedBy>Rameshwar Gupta kipzer</cp:lastModifiedBy>
  <cp:revision>50</cp:revision>
  <dcterms:created xsi:type="dcterms:W3CDTF">2025-07-21T13:49:11Z</dcterms:created>
  <dcterms:modified xsi:type="dcterms:W3CDTF">2025-07-21T17:29:50Z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2025-07-21T00:00:00Z</vt:filetime>
  </property>
  <property fmtid="{D5CDD505-2E9C-101B-9397-08002B2CF9AE}" pid="3" name="Producer">
    <vt:lpwstr>jsPDF 1.3.2 2016-09-30T20:33:17.116Z:jameshall</vt:lpwstr>
  </property>
  <property fmtid="{D5CDD505-2E9C-101B-9397-08002B2CF9AE}" pid="4" name="LastSaved">
    <vt:filetime>2025-07-21T00:00:00Z</vt:filetime>
  </property>
</Properties>
</file>