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760473-2E53-443C-8EF4-0FBCC52E589B}" v="3" dt="2025-07-27T20:15:35.8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shabh gupta" userId="1b9ccb41d70acfde" providerId="LiveId" clId="{91760473-2E53-443C-8EF4-0FBCC52E589B}"/>
    <pc:docChg chg="undo custSel addSld delSld modSld">
      <pc:chgData name="rishabh gupta" userId="1b9ccb41d70acfde" providerId="LiveId" clId="{91760473-2E53-443C-8EF4-0FBCC52E589B}" dt="2025-07-27T20:15:49.427" v="137" actId="122"/>
      <pc:docMkLst>
        <pc:docMk/>
      </pc:docMkLst>
      <pc:sldChg chg="modSp mod">
        <pc:chgData name="rishabh gupta" userId="1b9ccb41d70acfde" providerId="LiveId" clId="{91760473-2E53-443C-8EF4-0FBCC52E589B}" dt="2025-07-27T20:15:35.866" v="136"/>
        <pc:sldMkLst>
          <pc:docMk/>
          <pc:sldMk cId="0" sldId="256"/>
        </pc:sldMkLst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56"/>
            <ac:spMk id="2" creationId="{00000000-0000-0000-0000-000000000000}"/>
          </ac:spMkLst>
        </pc:spChg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rishabh gupta" userId="1b9ccb41d70acfde" providerId="LiveId" clId="{91760473-2E53-443C-8EF4-0FBCC52E589B}" dt="2025-07-27T20:15:35.866" v="136"/>
        <pc:sldMkLst>
          <pc:docMk/>
          <pc:sldMk cId="0" sldId="257"/>
        </pc:sldMkLst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57"/>
            <ac:spMk id="2" creationId="{00000000-0000-0000-0000-000000000000}"/>
          </ac:spMkLst>
        </pc:spChg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57"/>
            <ac:spMk id="3" creationId="{00000000-0000-0000-0000-000000000000}"/>
          </ac:spMkLst>
        </pc:spChg>
      </pc:sldChg>
      <pc:sldChg chg="modSp">
        <pc:chgData name="rishabh gupta" userId="1b9ccb41d70acfde" providerId="LiveId" clId="{91760473-2E53-443C-8EF4-0FBCC52E589B}" dt="2025-07-27T20:15:35.866" v="136"/>
        <pc:sldMkLst>
          <pc:docMk/>
          <pc:sldMk cId="0" sldId="258"/>
        </pc:sldMkLst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58"/>
            <ac:spMk id="2" creationId="{00000000-0000-0000-0000-000000000000}"/>
          </ac:spMkLst>
        </pc:spChg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rishabh gupta" userId="1b9ccb41d70acfde" providerId="LiveId" clId="{91760473-2E53-443C-8EF4-0FBCC52E589B}" dt="2025-07-27T20:15:35.866" v="136"/>
        <pc:sldMkLst>
          <pc:docMk/>
          <pc:sldMk cId="0" sldId="259"/>
        </pc:sldMkLst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59"/>
            <ac:spMk id="2" creationId="{00000000-0000-0000-0000-000000000000}"/>
          </ac:spMkLst>
        </pc:spChg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rishabh gupta" userId="1b9ccb41d70acfde" providerId="LiveId" clId="{91760473-2E53-443C-8EF4-0FBCC52E589B}" dt="2025-07-27T20:15:35.866" v="136"/>
        <pc:sldMkLst>
          <pc:docMk/>
          <pc:sldMk cId="0" sldId="260"/>
        </pc:sldMkLst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0"/>
            <ac:spMk id="2" creationId="{00000000-0000-0000-0000-000000000000}"/>
          </ac:spMkLst>
        </pc:spChg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rishabh gupta" userId="1b9ccb41d70acfde" providerId="LiveId" clId="{91760473-2E53-443C-8EF4-0FBCC52E589B}" dt="2025-07-27T20:15:35.866" v="136"/>
        <pc:sldMkLst>
          <pc:docMk/>
          <pc:sldMk cId="0" sldId="261"/>
        </pc:sldMkLst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1"/>
            <ac:spMk id="2" creationId="{00000000-0000-0000-0000-000000000000}"/>
          </ac:spMkLst>
        </pc:spChg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rishabh gupta" userId="1b9ccb41d70acfde" providerId="LiveId" clId="{91760473-2E53-443C-8EF4-0FBCC52E589B}" dt="2025-07-27T20:15:35.866" v="136"/>
        <pc:sldMkLst>
          <pc:docMk/>
          <pc:sldMk cId="0" sldId="262"/>
        </pc:sldMkLst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2"/>
            <ac:spMk id="2" creationId="{00000000-0000-0000-0000-000000000000}"/>
          </ac:spMkLst>
        </pc:spChg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rishabh gupta" userId="1b9ccb41d70acfde" providerId="LiveId" clId="{91760473-2E53-443C-8EF4-0FBCC52E589B}" dt="2025-07-27T20:15:35.866" v="136"/>
        <pc:sldMkLst>
          <pc:docMk/>
          <pc:sldMk cId="0" sldId="263"/>
        </pc:sldMkLst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3"/>
            <ac:spMk id="2" creationId="{00000000-0000-0000-0000-000000000000}"/>
          </ac:spMkLst>
        </pc:spChg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3"/>
            <ac:spMk id="3" creationId="{00000000-0000-0000-0000-000000000000}"/>
          </ac:spMkLst>
        </pc:spChg>
      </pc:sldChg>
      <pc:sldChg chg="modSp">
        <pc:chgData name="rishabh gupta" userId="1b9ccb41d70acfde" providerId="LiveId" clId="{91760473-2E53-443C-8EF4-0FBCC52E589B}" dt="2025-07-27T20:15:35.866" v="136"/>
        <pc:sldMkLst>
          <pc:docMk/>
          <pc:sldMk cId="0" sldId="264"/>
        </pc:sldMkLst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4"/>
            <ac:spMk id="2" creationId="{00000000-0000-0000-0000-000000000000}"/>
          </ac:spMkLst>
        </pc:spChg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rishabh gupta" userId="1b9ccb41d70acfde" providerId="LiveId" clId="{91760473-2E53-443C-8EF4-0FBCC52E589B}" dt="2025-07-27T20:15:35.866" v="136"/>
        <pc:sldMkLst>
          <pc:docMk/>
          <pc:sldMk cId="0" sldId="265"/>
        </pc:sldMkLst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5"/>
            <ac:spMk id="2" creationId="{00000000-0000-0000-0000-000000000000}"/>
          </ac:spMkLst>
        </pc:spChg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5"/>
            <ac:spMk id="3" creationId="{00000000-0000-0000-0000-000000000000}"/>
          </ac:spMkLst>
        </pc:spChg>
      </pc:sldChg>
      <pc:sldChg chg="modSp mod">
        <pc:chgData name="rishabh gupta" userId="1b9ccb41d70acfde" providerId="LiveId" clId="{91760473-2E53-443C-8EF4-0FBCC52E589B}" dt="2025-07-27T20:15:35.866" v="136"/>
        <pc:sldMkLst>
          <pc:docMk/>
          <pc:sldMk cId="0" sldId="266"/>
        </pc:sldMkLst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6"/>
            <ac:spMk id="2" creationId="{00000000-0000-0000-0000-000000000000}"/>
          </ac:spMkLst>
        </pc:spChg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6"/>
            <ac:spMk id="3" creationId="{00000000-0000-0000-0000-000000000000}"/>
          </ac:spMkLst>
        </pc:spChg>
      </pc:sldChg>
      <pc:sldChg chg="modSp mod">
        <pc:chgData name="rishabh gupta" userId="1b9ccb41d70acfde" providerId="LiveId" clId="{91760473-2E53-443C-8EF4-0FBCC52E589B}" dt="2025-07-27T20:15:35.866" v="136"/>
        <pc:sldMkLst>
          <pc:docMk/>
          <pc:sldMk cId="0" sldId="267"/>
        </pc:sldMkLst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7"/>
            <ac:spMk id="2" creationId="{00000000-0000-0000-0000-000000000000}"/>
          </ac:spMkLst>
        </pc:spChg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7"/>
            <ac:spMk id="3" creationId="{00000000-0000-0000-0000-000000000000}"/>
          </ac:spMkLst>
        </pc:spChg>
      </pc:sldChg>
      <pc:sldChg chg="modSp mod">
        <pc:chgData name="rishabh gupta" userId="1b9ccb41d70acfde" providerId="LiveId" clId="{91760473-2E53-443C-8EF4-0FBCC52E589B}" dt="2025-07-27T20:15:35.866" v="136"/>
        <pc:sldMkLst>
          <pc:docMk/>
          <pc:sldMk cId="0" sldId="268"/>
        </pc:sldMkLst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8"/>
            <ac:spMk id="2" creationId="{00000000-0000-0000-0000-000000000000}"/>
          </ac:spMkLst>
        </pc:spChg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8"/>
            <ac:spMk id="3" creationId="{00000000-0000-0000-0000-000000000000}"/>
          </ac:spMkLst>
        </pc:spChg>
      </pc:sldChg>
      <pc:sldChg chg="modSp">
        <pc:chgData name="rishabh gupta" userId="1b9ccb41d70acfde" providerId="LiveId" clId="{91760473-2E53-443C-8EF4-0FBCC52E589B}" dt="2025-07-27T20:15:35.866" v="136"/>
        <pc:sldMkLst>
          <pc:docMk/>
          <pc:sldMk cId="0" sldId="269"/>
        </pc:sldMkLst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9"/>
            <ac:spMk id="2" creationId="{00000000-0000-0000-0000-000000000000}"/>
          </ac:spMkLst>
        </pc:spChg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69"/>
            <ac:spMk id="3" creationId="{00000000-0000-0000-0000-000000000000}"/>
          </ac:spMkLst>
        </pc:spChg>
      </pc:sldChg>
      <pc:sldChg chg="modSp mod">
        <pc:chgData name="rishabh gupta" userId="1b9ccb41d70acfde" providerId="LiveId" clId="{91760473-2E53-443C-8EF4-0FBCC52E589B}" dt="2025-07-27T20:15:35.866" v="136"/>
        <pc:sldMkLst>
          <pc:docMk/>
          <pc:sldMk cId="0" sldId="270"/>
        </pc:sldMkLst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70"/>
            <ac:spMk id="2" creationId="{00000000-0000-0000-0000-000000000000}"/>
          </ac:spMkLst>
        </pc:spChg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70"/>
            <ac:spMk id="3" creationId="{00000000-0000-0000-0000-000000000000}"/>
          </ac:spMkLst>
        </pc:spChg>
      </pc:sldChg>
      <pc:sldChg chg="modSp mod">
        <pc:chgData name="rishabh gupta" userId="1b9ccb41d70acfde" providerId="LiveId" clId="{91760473-2E53-443C-8EF4-0FBCC52E589B}" dt="2025-07-27T20:15:35.866" v="136"/>
        <pc:sldMkLst>
          <pc:docMk/>
          <pc:sldMk cId="0" sldId="271"/>
        </pc:sldMkLst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71"/>
            <ac:spMk id="2" creationId="{00000000-0000-0000-0000-000000000000}"/>
          </ac:spMkLst>
        </pc:spChg>
        <pc:spChg chg="mod">
          <ac:chgData name="rishabh gupta" userId="1b9ccb41d70acfde" providerId="LiveId" clId="{91760473-2E53-443C-8EF4-0FBCC52E589B}" dt="2025-07-27T20:15:35.866" v="136"/>
          <ac:spMkLst>
            <pc:docMk/>
            <pc:sldMk cId="0" sldId="271"/>
            <ac:spMk id="3" creationId="{00000000-0000-0000-0000-000000000000}"/>
          </ac:spMkLst>
        </pc:spChg>
      </pc:sldChg>
      <pc:sldChg chg="modSp mod modClrScheme chgLayout">
        <pc:chgData name="rishabh gupta" userId="1b9ccb41d70acfde" providerId="LiveId" clId="{91760473-2E53-443C-8EF4-0FBCC52E589B}" dt="2025-07-27T20:15:35.866" v="136"/>
        <pc:sldMkLst>
          <pc:docMk/>
          <pc:sldMk cId="0" sldId="272"/>
        </pc:sldMkLst>
        <pc:spChg chg="mod ord">
          <ac:chgData name="rishabh gupta" userId="1b9ccb41d70acfde" providerId="LiveId" clId="{91760473-2E53-443C-8EF4-0FBCC52E589B}" dt="2025-07-27T20:15:35.866" v="136"/>
          <ac:spMkLst>
            <pc:docMk/>
            <pc:sldMk cId="0" sldId="272"/>
            <ac:spMk id="2" creationId="{00000000-0000-0000-0000-000000000000}"/>
          </ac:spMkLst>
        </pc:spChg>
        <pc:spChg chg="mod ord">
          <ac:chgData name="rishabh gupta" userId="1b9ccb41d70acfde" providerId="LiveId" clId="{91760473-2E53-443C-8EF4-0FBCC52E589B}" dt="2025-07-27T20:14:47.008" v="111" actId="700"/>
          <ac:spMkLst>
            <pc:docMk/>
            <pc:sldMk cId="0" sldId="272"/>
            <ac:spMk id="3" creationId="{00000000-0000-0000-0000-000000000000}"/>
          </ac:spMkLst>
        </pc:spChg>
      </pc:sldChg>
      <pc:sldChg chg="modSp new mod">
        <pc:chgData name="rishabh gupta" userId="1b9ccb41d70acfde" providerId="LiveId" clId="{91760473-2E53-443C-8EF4-0FBCC52E589B}" dt="2025-07-27T20:15:49.427" v="137" actId="122"/>
        <pc:sldMkLst>
          <pc:docMk/>
          <pc:sldMk cId="3201621728" sldId="273"/>
        </pc:sldMkLst>
        <pc:spChg chg="mod">
          <ac:chgData name="rishabh gupta" userId="1b9ccb41d70acfde" providerId="LiveId" clId="{91760473-2E53-443C-8EF4-0FBCC52E589B}" dt="2025-07-27T20:15:49.427" v="137" actId="122"/>
          <ac:spMkLst>
            <pc:docMk/>
            <pc:sldMk cId="3201621728" sldId="273"/>
            <ac:spMk id="2" creationId="{741ACFC5-5428-1A36-A2FC-9E1B033B916F}"/>
          </ac:spMkLst>
        </pc:spChg>
      </pc:sldChg>
      <pc:sldChg chg="new del">
        <pc:chgData name="rishabh gupta" userId="1b9ccb41d70acfde" providerId="LiveId" clId="{91760473-2E53-443C-8EF4-0FBCC52E589B}" dt="2025-07-27T20:14:36.626" v="108" actId="680"/>
        <pc:sldMkLst>
          <pc:docMk/>
          <pc:sldMk cId="3236383069" sldId="273"/>
        </pc:sldMkLst>
      </pc:sldChg>
      <pc:sldChg chg="new del">
        <pc:chgData name="rishabh gupta" userId="1b9ccb41d70acfde" providerId="LiveId" clId="{91760473-2E53-443C-8EF4-0FBCC52E589B}" dt="2025-07-27T20:14:41.461" v="110" actId="680"/>
        <pc:sldMkLst>
          <pc:docMk/>
          <pc:sldMk cId="3294809085" sldId="27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1062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923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6641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7205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4264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674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621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018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641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3313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4757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57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Unit 2: Key Issues in Rural Sociology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Land Reforms, Rural Poverty, Agricultural Laborers, Agrarian Unrest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Characteristics and Causes of Rural Poverty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Landlessness, low income, illiteracy</a:t>
            </a:r>
          </a:p>
          <a:p>
            <a:r>
              <a:rPr dirty="0"/>
              <a:t>Poor health, debt, discrimination</a:t>
            </a:r>
          </a:p>
          <a:p>
            <a:r>
              <a:rPr dirty="0"/>
              <a:t>Lack of infrastructure, population pressure, failed schemes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Agricultural Labourers: Types and Profile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Types: Permanent, Casual, Migrant, Bonded</a:t>
            </a:r>
          </a:p>
          <a:p>
            <a:r>
              <a:t>Issues: Low wages, debt, seasonal unemployment, gender bias, exploitation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Government Measures for Labourers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Bonded </a:t>
            </a:r>
            <a:r>
              <a:rPr dirty="0" err="1"/>
              <a:t>Labour</a:t>
            </a:r>
            <a:r>
              <a:rPr dirty="0"/>
              <a:t> Abolition Act (1976)</a:t>
            </a:r>
          </a:p>
          <a:p>
            <a:r>
              <a:rPr dirty="0"/>
              <a:t>Minimum Wages Act</a:t>
            </a:r>
          </a:p>
          <a:p>
            <a:r>
              <a:rPr dirty="0"/>
              <a:t>Land distribution</a:t>
            </a:r>
          </a:p>
          <a:p>
            <a:r>
              <a:rPr dirty="0"/>
              <a:t>Employment Schemes (JRY, NREP, RLEGP)</a:t>
            </a:r>
          </a:p>
          <a:p>
            <a:r>
              <a:rPr dirty="0"/>
              <a:t>Housing schemes, insurance, pensions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Thinkers on Agricultural Labour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Jan Breman: Footloose, Tied labor</a:t>
            </a:r>
          </a:p>
          <a:p>
            <a:r>
              <a:rPr dirty="0"/>
              <a:t>A.R. Desai: Class exploitation</a:t>
            </a:r>
          </a:p>
          <a:p>
            <a:r>
              <a:rPr dirty="0"/>
              <a:t>NCRL (1991): Official typology</a:t>
            </a:r>
          </a:p>
          <a:p>
            <a:r>
              <a:rPr dirty="0"/>
              <a:t>D.N. </a:t>
            </a:r>
            <a:r>
              <a:rPr dirty="0" err="1"/>
              <a:t>Dhanagare</a:t>
            </a:r>
            <a:r>
              <a:rPr dirty="0"/>
              <a:t>, V.M. Dandekar: Migrant &amp; contract labor</a:t>
            </a:r>
          </a:p>
          <a:p>
            <a:r>
              <a:rPr dirty="0"/>
              <a:t>Srinivas &amp; Madan: Caste-based division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Agrarian Unrest: 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Conflict over land rights, productivity, poverty.</a:t>
            </a:r>
          </a:p>
          <a:p>
            <a:r>
              <a:t>Became prominent during Indira Gandhi's era (1966–1984).</a:t>
            </a:r>
          </a:p>
          <a:p>
            <a:r>
              <a:t>Reflected in protests, strikes, and violence.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Major Peasant Movements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Champaran Satyagraha (1917)</a:t>
            </a:r>
          </a:p>
          <a:p>
            <a:r>
              <a:rPr dirty="0"/>
              <a:t>Chipko Movement (1973)</a:t>
            </a:r>
          </a:p>
          <a:p>
            <a:r>
              <a:rPr dirty="0"/>
              <a:t>Farm Bills Protest (2020–21)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Causes of Agrarian Unrest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Green Revolution inequality</a:t>
            </a:r>
          </a:p>
          <a:p>
            <a:r>
              <a:rPr dirty="0"/>
              <a:t>Flawed land reforms</a:t>
            </a:r>
          </a:p>
          <a:p>
            <a:r>
              <a:rPr dirty="0"/>
              <a:t>Unfair pricing, mandi corruption</a:t>
            </a:r>
          </a:p>
          <a:p>
            <a:r>
              <a:rPr dirty="0"/>
              <a:t>Unequal land distribution</a:t>
            </a:r>
          </a:p>
          <a:p>
            <a:r>
              <a:rPr dirty="0"/>
              <a:t>Poor infrastructure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Consequences and Government Response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dirty="0"/>
              <a:t>Movements: Naxalite, Kisan Sabha</a:t>
            </a:r>
          </a:p>
          <a:p>
            <a:r>
              <a:rPr dirty="0"/>
              <a:t>Economic impact: Inflation, food insecurity</a:t>
            </a:r>
          </a:p>
          <a:p>
            <a:r>
              <a:rPr dirty="0"/>
              <a:t>Govt response: Land reforms, MSP, loan waivers, welfare programs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ACFC5-5428-1A36-A2FC-9E1B033B9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82409"/>
            <a:ext cx="8229600" cy="1143000"/>
          </a:xfrm>
        </p:spPr>
        <p:txBody>
          <a:bodyPr/>
          <a:lstStyle/>
          <a:p>
            <a:pPr algn="ctr"/>
            <a:r>
              <a:rPr lang="en-US" dirty="0"/>
              <a:t>Thank You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01621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Introduction to Land Reforms in India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Addressed land ownership inequality post-independence.</a:t>
            </a:r>
          </a:p>
          <a:p>
            <a:r>
              <a:t>Focused on abolishing zamindari, redistributing land, and securing tenancy rights.</a:t>
            </a:r>
          </a:p>
          <a:p>
            <a:r>
              <a:t>Faced implementation issues and resistance from landlords.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Background of Land Reforms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Pre-independence: Zamindari, Ryotwari, Mahalwari systems exploited cultivators.</a:t>
            </a:r>
          </a:p>
          <a:p>
            <a:r>
              <a:t>Post-independence: INC-led reforms like Bhoodan &amp; Gramdan aimed at social justice.</a:t>
            </a:r>
          </a:p>
          <a:p>
            <a:r>
              <a:t>Five-Year Plans guided land policy.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Objectives of Land Reforms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Social Justice</a:t>
            </a:r>
          </a:p>
          <a:p>
            <a:r>
              <a:rPr lang="en-IN" dirty="0"/>
              <a:t>Ag</a:t>
            </a:r>
            <a:r>
              <a:rPr dirty="0" err="1"/>
              <a:t>ricultural</a:t>
            </a:r>
            <a:r>
              <a:rPr dirty="0"/>
              <a:t> Productivity</a:t>
            </a:r>
          </a:p>
          <a:p>
            <a:r>
              <a:rPr dirty="0"/>
              <a:t>Poverty Alleviation</a:t>
            </a:r>
          </a:p>
          <a:p>
            <a:r>
              <a:rPr lang="en-IN" dirty="0"/>
              <a:t>T</a:t>
            </a:r>
            <a:r>
              <a:rPr dirty="0" err="1"/>
              <a:t>enancy</a:t>
            </a:r>
            <a:r>
              <a:rPr dirty="0"/>
              <a:t> Reforms</a:t>
            </a:r>
          </a:p>
          <a:p>
            <a:r>
              <a:rPr dirty="0"/>
              <a:t>Consolidation of Land Holdings</a:t>
            </a:r>
          </a:p>
          <a:p>
            <a:r>
              <a:rPr dirty="0"/>
              <a:t>Enhanced Socioeconomic Conditions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Components of Land Reforms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Abolition of Intermediaries</a:t>
            </a:r>
          </a:p>
          <a:p>
            <a:r>
              <a:rPr dirty="0"/>
              <a:t>Tenancy Reforms</a:t>
            </a:r>
          </a:p>
          <a:p>
            <a:r>
              <a:rPr dirty="0"/>
              <a:t>Land Ceiling Laws</a:t>
            </a:r>
          </a:p>
          <a:p>
            <a:r>
              <a:rPr dirty="0"/>
              <a:t>Land Record Maintenance</a:t>
            </a:r>
          </a:p>
          <a:p>
            <a:r>
              <a:rPr dirty="0"/>
              <a:t>Demarcation and Redistribution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Tenancy Reforms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Fair Rent: Limited to 20–25% of produce</a:t>
            </a:r>
          </a:p>
          <a:p>
            <a:r>
              <a:rPr dirty="0"/>
              <a:t>Security of Tenure</a:t>
            </a:r>
          </a:p>
          <a:p>
            <a:r>
              <a:rPr dirty="0"/>
              <a:t>Ownership Rights</a:t>
            </a:r>
          </a:p>
          <a:p>
            <a:pPr marL="0" indent="0">
              <a:buNone/>
            </a:pPr>
            <a:r>
              <a:rPr lang="en-US" dirty="0"/>
              <a:t>C</a:t>
            </a:r>
            <a:r>
              <a:rPr dirty="0"/>
              <a:t>hallenges: Concealed tenancy, weak records, administrative failure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Ceiling on Landholdings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Phased laws pre- and post-1972</a:t>
            </a:r>
          </a:p>
          <a:p>
            <a:r>
              <a:rPr dirty="0"/>
              <a:t>National guidelines aimed to reduce disparities</a:t>
            </a:r>
          </a:p>
          <a:p>
            <a:pPr marL="0" indent="0">
              <a:buNone/>
            </a:pPr>
            <a:r>
              <a:rPr dirty="0"/>
              <a:t>Challenges: Loopholes, exemptions, benami land transfers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Impact of Land Reforms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Boosted productivity, secured tenancy, improved land possession</a:t>
            </a:r>
          </a:p>
          <a:p>
            <a:r>
              <a:rPr dirty="0"/>
              <a:t>Raised costs for landowners, exposed loopholes</a:t>
            </a:r>
          </a:p>
          <a:p>
            <a:r>
              <a:rPr dirty="0"/>
              <a:t>Created awareness and equity goals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Rural Poverty in India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Defined by Amartya Sen, A.R. Desai, Gunnar Myrdal, Mahbub ul Haq, S.M. Dubey</a:t>
            </a:r>
          </a:p>
          <a:p>
            <a:r>
              <a:t>Causes: Landlessness, illiteracy, unemployment, caste inequality</a:t>
            </a:r>
          </a:p>
          <a:p>
            <a:r>
              <a:t>Consequences: Migration, malnutrition, social unrest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</TotalTime>
  <Words>481</Words>
  <Application>Microsoft Office PowerPoint</Application>
  <PresentationFormat>On-screen Show (4:3)</PresentationFormat>
  <Paragraphs>78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Gill Sans MT</vt:lpstr>
      <vt:lpstr>Gallery</vt:lpstr>
      <vt:lpstr>Unit 2: Key Issues in Rural Sociology</vt:lpstr>
      <vt:lpstr>Introduction to Land Reforms in India</vt:lpstr>
      <vt:lpstr>Background of Land Reforms</vt:lpstr>
      <vt:lpstr>Objectives of Land Reforms</vt:lpstr>
      <vt:lpstr>Components of Land Reforms</vt:lpstr>
      <vt:lpstr>Tenancy Reforms</vt:lpstr>
      <vt:lpstr>Ceiling on Landholdings</vt:lpstr>
      <vt:lpstr>Impact of Land Reforms</vt:lpstr>
      <vt:lpstr>Rural Poverty in India</vt:lpstr>
      <vt:lpstr>Characteristics and Causes of Rural Poverty</vt:lpstr>
      <vt:lpstr>Agricultural Labourers: Types and Profile</vt:lpstr>
      <vt:lpstr>Government Measures for Labourers</vt:lpstr>
      <vt:lpstr>Thinkers on Agricultural Labour</vt:lpstr>
      <vt:lpstr>Agrarian Unrest: Introduction</vt:lpstr>
      <vt:lpstr>Major Peasant Movements</vt:lpstr>
      <vt:lpstr>Causes of Agrarian Unrest</vt:lpstr>
      <vt:lpstr>Consequences and Government Response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rishabh gupta</cp:lastModifiedBy>
  <cp:revision>1</cp:revision>
  <dcterms:created xsi:type="dcterms:W3CDTF">2013-01-27T09:14:16Z</dcterms:created>
  <dcterms:modified xsi:type="dcterms:W3CDTF">2025-07-27T20:15:50Z</dcterms:modified>
  <cp:category/>
</cp:coreProperties>
</file>